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92" r:id="rId2"/>
    <p:sldId id="256" r:id="rId3"/>
    <p:sldId id="257" r:id="rId4"/>
    <p:sldId id="258" r:id="rId5"/>
    <p:sldId id="261" r:id="rId6"/>
    <p:sldId id="266" r:id="rId7"/>
    <p:sldId id="267" r:id="rId8"/>
    <p:sldId id="264" r:id="rId9"/>
    <p:sldId id="268" r:id="rId10"/>
    <p:sldId id="269" r:id="rId11"/>
    <p:sldId id="270" r:id="rId12"/>
    <p:sldId id="271" r:id="rId13"/>
    <p:sldId id="272" r:id="rId14"/>
    <p:sldId id="273" r:id="rId15"/>
    <p:sldId id="274" r:id="rId16"/>
    <p:sldId id="275" r:id="rId17"/>
    <p:sldId id="276" r:id="rId18"/>
    <p:sldId id="278" r:id="rId19"/>
    <p:sldId id="277" r:id="rId20"/>
    <p:sldId id="279" r:id="rId21"/>
    <p:sldId id="281" r:id="rId22"/>
    <p:sldId id="282" r:id="rId23"/>
    <p:sldId id="283" r:id="rId24"/>
    <p:sldId id="284" r:id="rId25"/>
    <p:sldId id="285" r:id="rId26"/>
    <p:sldId id="286" r:id="rId27"/>
    <p:sldId id="280" r:id="rId28"/>
    <p:sldId id="287" r:id="rId29"/>
    <p:sldId id="289"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6" d="100"/>
          <a:sy n="76" d="100"/>
        </p:scale>
        <p:origin x="-25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8A87A34-81AB-432B-8DAE-1953F412C126}" type="datetimeFigureOut">
              <a:rPr lang="en-US" smtClean="0"/>
              <a:pPr/>
              <a:t>4/1/2020</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4/1/2020</a:t>
            </a:fld>
            <a:endParaRPr lang="en-US" dirty="0"/>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softyswaterchallenge.com/" TargetMode="External"/><Relationship Id="rId7" Type="http://schemas.openxmlformats.org/officeDocument/2006/relationships/hyperlink" Target="https://www.argentina.gob.ar/acceder-financiamiento-para-emprendimientos-sociales"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sumatoria.org/" TargetMode="External"/><Relationship Id="rId4" Type="http://schemas.openxmlformats.org/officeDocument/2006/relationships/image" Target="../media/image20.png"/><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ondo.jpg"/>
          <p:cNvPicPr>
            <a:picLocks noChangeAspect="1"/>
          </p:cNvPicPr>
          <p:nvPr/>
        </p:nvPicPr>
        <p:blipFill>
          <a:blip r:embed="rId2" cstate="print"/>
          <a:stretch>
            <a:fillRect/>
          </a:stretch>
        </p:blipFill>
        <p:spPr>
          <a:xfrm>
            <a:off x="0" y="-20231"/>
            <a:ext cx="12192000" cy="6878231"/>
          </a:xfrm>
          <a:prstGeom prst="rect">
            <a:avLst/>
          </a:prstGeom>
        </p:spPr>
      </p:pic>
      <p:pic>
        <p:nvPicPr>
          <p:cNvPr id="5" name="4 Imagen" descr="logo-min-png2.png"/>
          <p:cNvPicPr>
            <a:picLocks noChangeAspect="1"/>
          </p:cNvPicPr>
          <p:nvPr/>
        </p:nvPicPr>
        <p:blipFill>
          <a:blip r:embed="rId3" cstate="print"/>
          <a:stretch>
            <a:fillRect/>
          </a:stretch>
        </p:blipFill>
        <p:spPr>
          <a:xfrm>
            <a:off x="4863756" y="3616237"/>
            <a:ext cx="2786082" cy="2313483"/>
          </a:xfrm>
          <a:prstGeom prst="rect">
            <a:avLst/>
          </a:prstGeom>
        </p:spPr>
      </p:pic>
      <p:sp>
        <p:nvSpPr>
          <p:cNvPr id="6" name="5 CuadroTexto"/>
          <p:cNvSpPr txBox="1"/>
          <p:nvPr/>
        </p:nvSpPr>
        <p:spPr>
          <a:xfrm>
            <a:off x="4688307" y="5963653"/>
            <a:ext cx="3128210" cy="261610"/>
          </a:xfrm>
          <a:prstGeom prst="rect">
            <a:avLst/>
          </a:prstGeom>
          <a:noFill/>
        </p:spPr>
        <p:txBody>
          <a:bodyPr wrap="square" rtlCol="0">
            <a:spAutoFit/>
          </a:bodyPr>
          <a:lstStyle/>
          <a:p>
            <a:r>
              <a:rPr lang="es-MX" sz="1100" dirty="0" smtClean="0">
                <a:solidFill>
                  <a:schemeClr val="bg1"/>
                </a:solidFill>
                <a:latin typeface="Lato" pitchFamily="34" charset="0"/>
              </a:rPr>
              <a:t>Dirección Territorial de Empleo y Capacitación</a:t>
            </a:r>
            <a:endParaRPr lang="es-MX" sz="1100" dirty="0">
              <a:solidFill>
                <a:schemeClr val="bg1"/>
              </a:solidFill>
              <a:latin typeface="Lato"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51223" y="221228"/>
            <a:ext cx="7180263" cy="1304925"/>
          </a:xfrm>
          <a:prstGeom prst="rect">
            <a:avLst/>
          </a:prstGeom>
          <a:noFill/>
          <a:ln w="9525">
            <a:noFill/>
            <a:miter lim="800000"/>
            <a:headEnd/>
            <a:tailEnd/>
          </a:ln>
        </p:spPr>
      </p:pic>
      <p:sp>
        <p:nvSpPr>
          <p:cNvPr id="3" name="Marcador de contenido 2">
            <a:extLst>
              <a:ext uri="{FF2B5EF4-FFF2-40B4-BE49-F238E27FC236}">
                <a16:creationId xmlns="" xmlns:a16="http://schemas.microsoft.com/office/drawing/2014/main" id="{53BC10A1-5C65-4E1B-B636-5D8268113174}"/>
              </a:ext>
            </a:extLst>
          </p:cNvPr>
          <p:cNvSpPr>
            <a:spLocks noGrp="1"/>
          </p:cNvSpPr>
          <p:nvPr>
            <p:ph idx="1"/>
          </p:nvPr>
        </p:nvSpPr>
        <p:spPr>
          <a:xfrm>
            <a:off x="610094" y="1438683"/>
            <a:ext cx="10972800" cy="4525963"/>
          </a:xfrm>
        </p:spPr>
        <p:txBody>
          <a:bodyPr>
            <a:noAutofit/>
          </a:bodyPr>
          <a:lstStyle/>
          <a:p>
            <a:r>
              <a:rPr lang="es-AR" sz="2400" dirty="0"/>
              <a:t>Determinación de las necesidades existentes.</a:t>
            </a:r>
          </a:p>
          <a:p>
            <a:r>
              <a:rPr lang="es-AR" sz="2400" dirty="0"/>
              <a:t>Establecer prioridades.</a:t>
            </a:r>
          </a:p>
          <a:p>
            <a:r>
              <a:rPr lang="es-AR" sz="2400" dirty="0"/>
              <a:t>Indicar las causas que han originado el problema y que mantienen la situación de carencia.</a:t>
            </a:r>
          </a:p>
          <a:p>
            <a:r>
              <a:rPr lang="es-AR" sz="2400" dirty="0"/>
              <a:t>Identificar el problema tal y como es percibido e interpretado por los sujetos (entrevistas).</a:t>
            </a:r>
          </a:p>
          <a:p>
            <a:r>
              <a:rPr lang="es-AR" sz="2400" dirty="0"/>
              <a:t>Describir la situación social y el contexto en el que se inscribe el problema. </a:t>
            </a:r>
          </a:p>
          <a:p>
            <a:r>
              <a:rPr lang="es-AR" sz="2400" dirty="0"/>
              <a:t>Estudiar lo que dice la bibliografía sobre el tema objeto de estudio. </a:t>
            </a:r>
          </a:p>
          <a:p>
            <a:r>
              <a:rPr lang="es-AR" sz="2400" dirty="0"/>
              <a:t>Determinar el universo poblacional a quién va dirigido el proyecto. </a:t>
            </a:r>
          </a:p>
          <a:p>
            <a:r>
              <a:rPr lang="es-AR" sz="2400" dirty="0"/>
              <a:t>Prever los recursos. </a:t>
            </a:r>
          </a:p>
          <a:p>
            <a:r>
              <a:rPr lang="es-AR" sz="2400" dirty="0"/>
              <a:t>Delimitar con la mayor precisión posible la </a:t>
            </a:r>
            <a:r>
              <a:rPr lang="es-AR" sz="2400" dirty="0" smtClean="0"/>
              <a:t>ubicación</a:t>
            </a:r>
          </a:p>
          <a:p>
            <a:pPr>
              <a:buNone/>
            </a:pPr>
            <a:r>
              <a:rPr lang="es-AR" sz="2400" dirty="0" smtClean="0"/>
              <a:t> </a:t>
            </a:r>
            <a:r>
              <a:rPr lang="es-AR" sz="2400" dirty="0" smtClean="0"/>
              <a:t>   </a:t>
            </a:r>
            <a:r>
              <a:rPr lang="es-AR" sz="2400" dirty="0" smtClean="0"/>
              <a:t> </a:t>
            </a:r>
            <a:r>
              <a:rPr lang="es-AR" sz="2400" dirty="0"/>
              <a:t>del proyecto</a:t>
            </a:r>
          </a:p>
        </p:txBody>
      </p:sp>
      <p:pic>
        <p:nvPicPr>
          <p:cNvPr id="4" name="3 Imagen" descr="Ministerio2020.jpg"/>
          <p:cNvPicPr>
            <a:picLocks noChangeAspect="1"/>
          </p:cNvPicPr>
          <p:nvPr/>
        </p:nvPicPr>
        <p:blipFill>
          <a:blip r:embed="rId3" cstate="print"/>
          <a:srcRect l="2946" r="2796" b="97919"/>
          <a:stretch>
            <a:fillRect/>
          </a:stretch>
        </p:blipFill>
        <p:spPr>
          <a:xfrm>
            <a:off x="0" y="0"/>
            <a:ext cx="12322304" cy="192505"/>
          </a:xfrm>
          <a:prstGeom prst="rect">
            <a:avLst/>
          </a:prstGeom>
        </p:spPr>
      </p:pic>
      <p:pic>
        <p:nvPicPr>
          <p:cNvPr id="5" name="4 Imagen" descr="mendoza.jpg"/>
          <p:cNvPicPr>
            <a:picLocks noChangeAspect="1"/>
          </p:cNvPicPr>
          <p:nvPr/>
        </p:nvPicPr>
        <p:blipFill>
          <a:blip r:embed="rId4" cstate="print"/>
          <a:stretch>
            <a:fillRect/>
          </a:stretch>
        </p:blipFill>
        <p:spPr>
          <a:xfrm>
            <a:off x="8519868" y="5915138"/>
            <a:ext cx="3428960" cy="722534"/>
          </a:xfrm>
          <a:prstGeom prst="rect">
            <a:avLst/>
          </a:prstGeom>
        </p:spPr>
      </p:pic>
    </p:spTree>
    <p:extLst>
      <p:ext uri="{BB962C8B-B14F-4D97-AF65-F5344CB8AC3E}">
        <p14:creationId xmlns="" xmlns:p14="http://schemas.microsoft.com/office/powerpoint/2010/main" val="214286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C5E85405-1F6E-4016-BE84-19DF9172AC64}"/>
              </a:ext>
            </a:extLst>
          </p:cNvPr>
          <p:cNvSpPr>
            <a:spLocks noGrp="1"/>
          </p:cNvSpPr>
          <p:nvPr>
            <p:ph sz="half" idx="1"/>
          </p:nvPr>
        </p:nvSpPr>
        <p:spPr>
          <a:xfrm>
            <a:off x="1062444" y="1642431"/>
            <a:ext cx="7643144" cy="2868975"/>
          </a:xfrm>
        </p:spPr>
        <p:txBody>
          <a:bodyPr>
            <a:noAutofit/>
          </a:bodyPr>
          <a:lstStyle/>
          <a:p>
            <a:pPr marL="0" indent="0">
              <a:buNone/>
            </a:pPr>
            <a:r>
              <a:rPr lang="es-AR" sz="1600" b="1" dirty="0">
                <a:solidFill>
                  <a:srgbClr val="009999"/>
                </a:solidFill>
              </a:rPr>
              <a:t>¿CÓMO DETECTAR NECESIDADES?</a:t>
            </a:r>
          </a:p>
          <a:p>
            <a:r>
              <a:rPr lang="es-AR" sz="1600" dirty="0"/>
              <a:t>Identificar la ausencia de algo.</a:t>
            </a:r>
          </a:p>
          <a:p>
            <a:r>
              <a:rPr lang="es-AR" sz="1600" dirty="0"/>
              <a:t>Contrastando distancias, discrepancias con niveles habituales, normales o estándar. </a:t>
            </a:r>
          </a:p>
          <a:p>
            <a:r>
              <a:rPr lang="es-AR" sz="1600" dirty="0"/>
              <a:t>Estableciendo previsiones sobre situaciones futuras.</a:t>
            </a:r>
          </a:p>
          <a:p>
            <a:r>
              <a:rPr lang="es-AR" sz="1600" dirty="0"/>
              <a:t>Apreciando hechos negativos, no deseados, que se consideran sus efectos. </a:t>
            </a:r>
          </a:p>
        </p:txBody>
      </p:sp>
      <p:sp>
        <p:nvSpPr>
          <p:cNvPr id="4" name="Marcador de contenido 3">
            <a:extLst>
              <a:ext uri="{FF2B5EF4-FFF2-40B4-BE49-F238E27FC236}">
                <a16:creationId xmlns="" xmlns:a16="http://schemas.microsoft.com/office/drawing/2014/main" id="{80761B49-4374-4343-A32C-3C930FF4B31A}"/>
              </a:ext>
            </a:extLst>
          </p:cNvPr>
          <p:cNvSpPr>
            <a:spLocks noGrp="1"/>
          </p:cNvSpPr>
          <p:nvPr>
            <p:ph sz="half" idx="2"/>
          </p:nvPr>
        </p:nvSpPr>
        <p:spPr>
          <a:xfrm>
            <a:off x="1065163" y="3604364"/>
            <a:ext cx="7065818" cy="2583165"/>
          </a:xfrm>
        </p:spPr>
        <p:txBody>
          <a:bodyPr>
            <a:noAutofit/>
          </a:bodyPr>
          <a:lstStyle/>
          <a:p>
            <a:pPr marL="0" indent="0">
              <a:buNone/>
            </a:pPr>
            <a:r>
              <a:rPr lang="es-AR" sz="1600" b="1" dirty="0">
                <a:solidFill>
                  <a:srgbClr val="009999"/>
                </a:solidFill>
              </a:rPr>
              <a:t>¿PRIORIZAR?</a:t>
            </a:r>
          </a:p>
          <a:p>
            <a:pPr marL="0" indent="0">
              <a:buNone/>
            </a:pPr>
            <a:r>
              <a:rPr lang="es-AR" sz="1600" dirty="0"/>
              <a:t>Es conveniente establecer prioridades, pues las necesidades son tantas y tan diversas que nunca podremos contar con el tiempo y el dinero suficiente como para poder solventarlas. Algunos criterios:</a:t>
            </a:r>
          </a:p>
          <a:p>
            <a:r>
              <a:rPr lang="es-AR" sz="1600" dirty="0"/>
              <a:t>El tiempo en que la necesidad la necesidad ha persistido. </a:t>
            </a:r>
          </a:p>
          <a:p>
            <a:r>
              <a:rPr lang="es-AR" sz="1600" dirty="0"/>
              <a:t>La proporción de personas que padecen o expresan la necesidad.</a:t>
            </a:r>
          </a:p>
          <a:p>
            <a:r>
              <a:rPr lang="es-AR" sz="1600" dirty="0"/>
              <a:t>El tiempo requerido para resolverla.</a:t>
            </a:r>
          </a:p>
          <a:p>
            <a:r>
              <a:rPr lang="es-AR" sz="1600" dirty="0"/>
              <a:t>La utilidad de su remedio. </a:t>
            </a:r>
          </a:p>
          <a:p>
            <a:r>
              <a:rPr lang="es-AR" sz="1600" dirty="0"/>
              <a:t>La importancia que el tema tiene para los protagonistas que lo padecen.</a:t>
            </a:r>
          </a:p>
        </p:txBody>
      </p:sp>
      <p:pic>
        <p:nvPicPr>
          <p:cNvPr id="5" name="4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6" name="5 Imagen" descr="mendoza.jpg"/>
          <p:cNvPicPr>
            <a:picLocks noChangeAspect="1"/>
          </p:cNvPicPr>
          <p:nvPr/>
        </p:nvPicPr>
        <p:blipFill>
          <a:blip r:embed="rId3" cstate="print"/>
          <a:stretch>
            <a:fillRect/>
          </a:stretch>
        </p:blipFill>
        <p:spPr>
          <a:xfrm>
            <a:off x="8519868" y="5902611"/>
            <a:ext cx="3428960" cy="722534"/>
          </a:xfrm>
          <a:prstGeom prst="rect">
            <a:avLst/>
          </a:prstGeom>
        </p:spPr>
      </p:pic>
      <p:pic>
        <p:nvPicPr>
          <p:cNvPr id="8" name="Picture 2"/>
          <p:cNvPicPr>
            <a:picLocks noChangeAspect="1" noChangeArrowheads="1"/>
          </p:cNvPicPr>
          <p:nvPr/>
        </p:nvPicPr>
        <p:blipFill>
          <a:blip r:embed="rId4"/>
          <a:srcRect/>
          <a:stretch>
            <a:fillRect/>
          </a:stretch>
        </p:blipFill>
        <p:spPr bwMode="auto">
          <a:xfrm>
            <a:off x="651223" y="221228"/>
            <a:ext cx="7180263" cy="1304925"/>
          </a:xfrm>
          <a:prstGeom prst="rect">
            <a:avLst/>
          </a:prstGeom>
          <a:noFill/>
          <a:ln w="9525">
            <a:noFill/>
            <a:miter lim="800000"/>
            <a:headEnd/>
            <a:tailEnd/>
          </a:ln>
        </p:spPr>
      </p:pic>
      <p:cxnSp>
        <p:nvCxnSpPr>
          <p:cNvPr id="10" name="9 Conector recto"/>
          <p:cNvCxnSpPr/>
          <p:nvPr/>
        </p:nvCxnSpPr>
        <p:spPr>
          <a:xfrm>
            <a:off x="0" y="1979112"/>
            <a:ext cx="39456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0" y="3935260"/>
            <a:ext cx="39456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8360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 xmlns:a16="http://schemas.microsoft.com/office/drawing/2014/main" id="{C7829A7E-537F-43D8-97BC-1FB9EF100060}"/>
              </a:ext>
            </a:extLst>
          </p:cNvPr>
          <p:cNvSpPr>
            <a:spLocks noGrp="1"/>
          </p:cNvSpPr>
          <p:nvPr>
            <p:ph sz="half" idx="1"/>
          </p:nvPr>
        </p:nvSpPr>
        <p:spPr>
          <a:xfrm>
            <a:off x="887956" y="1562624"/>
            <a:ext cx="7213600" cy="4525963"/>
          </a:xfrm>
        </p:spPr>
        <p:txBody>
          <a:bodyPr>
            <a:normAutofit fontScale="25000" lnSpcReduction="20000"/>
          </a:bodyPr>
          <a:lstStyle/>
          <a:p>
            <a:pPr marL="0" indent="0">
              <a:buNone/>
            </a:pPr>
            <a:r>
              <a:rPr lang="es-AR" sz="5600" b="1" dirty="0">
                <a:solidFill>
                  <a:srgbClr val="009999"/>
                </a:solidFill>
              </a:rPr>
              <a:t>Delimitar el problema. </a:t>
            </a:r>
          </a:p>
          <a:p>
            <a:pPr>
              <a:buNone/>
            </a:pPr>
            <a:r>
              <a:rPr lang="es-AR" sz="5600" dirty="0" smtClean="0"/>
              <a:t>	Consiste </a:t>
            </a:r>
            <a:r>
              <a:rPr lang="es-AR" sz="5600" dirty="0"/>
              <a:t>en formular el problema objeto de estudio de un modo claro y concreto (fuente primordial la observación). </a:t>
            </a:r>
            <a:endParaRPr lang="es-AR" sz="5600" dirty="0" smtClean="0"/>
          </a:p>
          <a:p>
            <a:pPr>
              <a:buNone/>
            </a:pPr>
            <a:endParaRPr lang="es-AR" sz="5600" dirty="0"/>
          </a:p>
          <a:p>
            <a:pPr marL="0" indent="0">
              <a:buNone/>
            </a:pPr>
            <a:r>
              <a:rPr lang="es-AR" sz="5600" b="1" dirty="0">
                <a:solidFill>
                  <a:srgbClr val="009999"/>
                </a:solidFill>
              </a:rPr>
              <a:t>Ubicar. </a:t>
            </a:r>
          </a:p>
          <a:p>
            <a:pPr>
              <a:buNone/>
            </a:pPr>
            <a:r>
              <a:rPr lang="es-AR" sz="5600" dirty="0" smtClean="0"/>
              <a:t>	Hay </a:t>
            </a:r>
            <a:r>
              <a:rPr lang="es-AR" sz="5600" dirty="0"/>
              <a:t>que especificar el lugar en el que se realiza el proyecto, indicando algunos datos significativos de la provincia, departamento, entorno, barrio, etc. </a:t>
            </a:r>
            <a:endParaRPr lang="es-AR" sz="5600" dirty="0" smtClean="0"/>
          </a:p>
          <a:p>
            <a:pPr>
              <a:buNone/>
            </a:pPr>
            <a:endParaRPr lang="es-AR" sz="5600" dirty="0"/>
          </a:p>
          <a:p>
            <a:pPr marL="0" indent="0">
              <a:buNone/>
            </a:pPr>
            <a:r>
              <a:rPr lang="es-AR" sz="5600" b="1" dirty="0">
                <a:solidFill>
                  <a:srgbClr val="009999"/>
                </a:solidFill>
              </a:rPr>
              <a:t>Revisar la bibliografía. </a:t>
            </a:r>
          </a:p>
          <a:p>
            <a:pPr>
              <a:buNone/>
            </a:pPr>
            <a:r>
              <a:rPr lang="es-AR" sz="5600" dirty="0" smtClean="0"/>
              <a:t>	Una </a:t>
            </a:r>
            <a:r>
              <a:rPr lang="es-AR" sz="5600" dirty="0"/>
              <a:t>vez se ha llegado a formular el problema conviene realizar un examen detenido de la principal bibliografía existente sobre el tema, lo que se ha hecho sobre el mismo. Es decir, leer trabajos semejantes al que vamos a plantear en algunas de las dimensiones. Esta lectura nos aportará una visión más amplia del problema y nos brindará posibilidades de solución</a:t>
            </a:r>
            <a:r>
              <a:rPr lang="es-AR" sz="5600" dirty="0" smtClean="0"/>
              <a:t>.</a:t>
            </a:r>
          </a:p>
          <a:p>
            <a:pPr>
              <a:buNone/>
            </a:pPr>
            <a:r>
              <a:rPr lang="es-AR" sz="5600" dirty="0" smtClean="0"/>
              <a:t> </a:t>
            </a:r>
            <a:endParaRPr lang="es-AR" sz="5600" dirty="0"/>
          </a:p>
          <a:p>
            <a:pPr marL="0" indent="0">
              <a:buNone/>
            </a:pPr>
            <a:r>
              <a:rPr lang="es-AR" sz="5600" b="1" dirty="0">
                <a:solidFill>
                  <a:srgbClr val="009999"/>
                </a:solidFill>
              </a:rPr>
              <a:t>Prever la población. </a:t>
            </a:r>
          </a:p>
          <a:p>
            <a:pPr>
              <a:buNone/>
            </a:pPr>
            <a:r>
              <a:rPr lang="es-AR" sz="5600" dirty="0" smtClean="0"/>
              <a:t>	Conviene </a:t>
            </a:r>
            <a:r>
              <a:rPr lang="es-AR" sz="5600" dirty="0"/>
              <a:t>analizar su situación, características, peculiaridades y, sobre todo, las necesidades y los rasgos más sobresalientes que </a:t>
            </a:r>
            <a:r>
              <a:rPr lang="es-AR" sz="5600" dirty="0" smtClean="0"/>
              <a:t>presenta.</a:t>
            </a:r>
          </a:p>
          <a:p>
            <a:pPr>
              <a:buNone/>
            </a:pPr>
            <a:endParaRPr lang="es-AR" sz="5600" dirty="0"/>
          </a:p>
          <a:p>
            <a:pPr marL="0" indent="0">
              <a:buNone/>
            </a:pPr>
            <a:r>
              <a:rPr lang="es-AR" sz="5600" b="1" dirty="0">
                <a:solidFill>
                  <a:srgbClr val="009999"/>
                </a:solidFill>
              </a:rPr>
              <a:t>Prever los recursos.</a:t>
            </a:r>
          </a:p>
          <a:p>
            <a:pPr>
              <a:buNone/>
            </a:pPr>
            <a:r>
              <a:rPr lang="es-AR" sz="5600" dirty="0" smtClean="0"/>
              <a:t>	Conviene </a:t>
            </a:r>
            <a:r>
              <a:rPr lang="es-AR" sz="5600" dirty="0"/>
              <a:t>desde los momentos iniciales del diagnóstico tener conocimiento de los recursos de los que podremos disponer para realizar el proyecto, tanto humanos como económicos. </a:t>
            </a:r>
          </a:p>
          <a:p>
            <a:endParaRPr lang="es-AR" dirty="0"/>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
        <p:nvSpPr>
          <p:cNvPr id="7" name="6 Triángulo isósceles"/>
          <p:cNvSpPr/>
          <p:nvPr/>
        </p:nvSpPr>
        <p:spPr>
          <a:xfrm rot="5400000">
            <a:off x="-31315" y="1478071"/>
            <a:ext cx="450937" cy="388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Triángulo isósceles"/>
          <p:cNvSpPr/>
          <p:nvPr/>
        </p:nvSpPr>
        <p:spPr>
          <a:xfrm rot="5400000">
            <a:off x="-31315" y="2257749"/>
            <a:ext cx="450937" cy="388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Triángulo isósceles"/>
          <p:cNvSpPr/>
          <p:nvPr/>
        </p:nvSpPr>
        <p:spPr>
          <a:xfrm rot="5400000">
            <a:off x="-31315" y="3136659"/>
            <a:ext cx="450937" cy="388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Triángulo isósceles"/>
          <p:cNvSpPr/>
          <p:nvPr/>
        </p:nvSpPr>
        <p:spPr>
          <a:xfrm rot="5400000">
            <a:off x="-31315" y="4414314"/>
            <a:ext cx="450937" cy="388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Triángulo isósceles"/>
          <p:cNvSpPr/>
          <p:nvPr/>
        </p:nvSpPr>
        <p:spPr>
          <a:xfrm rot="5400000">
            <a:off x="-31315" y="5278610"/>
            <a:ext cx="450937" cy="38830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Picture 2"/>
          <p:cNvPicPr>
            <a:picLocks noChangeAspect="1" noChangeArrowheads="1"/>
          </p:cNvPicPr>
          <p:nvPr/>
        </p:nvPicPr>
        <p:blipFill>
          <a:blip r:embed="rId4"/>
          <a:srcRect/>
          <a:stretch>
            <a:fillRect/>
          </a:stretch>
        </p:blipFill>
        <p:spPr bwMode="auto">
          <a:xfrm>
            <a:off x="651223" y="221228"/>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57837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818A25-BB94-4967-B265-245F78914876}"/>
              </a:ext>
            </a:extLst>
          </p:cNvPr>
          <p:cNvSpPr>
            <a:spLocks noGrp="1"/>
          </p:cNvSpPr>
          <p:nvPr>
            <p:ph type="ctrTitle"/>
          </p:nvPr>
        </p:nvSpPr>
        <p:spPr/>
        <p:txBody>
          <a:bodyPr/>
          <a:lstStyle/>
          <a:p>
            <a:r>
              <a:rPr lang="es-AR" b="1" dirty="0">
                <a:solidFill>
                  <a:srgbClr val="009999"/>
                </a:solidFill>
              </a:rPr>
              <a:t>3. Planificación</a:t>
            </a:r>
          </a:p>
        </p:txBody>
      </p:sp>
      <p:sp>
        <p:nvSpPr>
          <p:cNvPr id="3" name="Subtítulo 2">
            <a:extLst>
              <a:ext uri="{FF2B5EF4-FFF2-40B4-BE49-F238E27FC236}">
                <a16:creationId xmlns="" xmlns:a16="http://schemas.microsoft.com/office/drawing/2014/main" id="{63D3A321-B504-4EA4-A98C-E865398E04B9}"/>
              </a:ext>
            </a:extLst>
          </p:cNvPr>
          <p:cNvSpPr>
            <a:spLocks noGrp="1"/>
          </p:cNvSpPr>
          <p:nvPr>
            <p:ph type="subTitle" idx="1"/>
          </p:nvPr>
        </p:nvSpPr>
        <p:spPr>
          <a:xfrm>
            <a:off x="1925053" y="3320715"/>
            <a:ext cx="8534400" cy="1752600"/>
          </a:xfrm>
        </p:spPr>
        <p:txBody>
          <a:bodyPr>
            <a:normAutofit/>
          </a:bodyPr>
          <a:lstStyle/>
          <a:p>
            <a:r>
              <a:rPr lang="es-AR" sz="2400" dirty="0"/>
              <a:t>La planificación, consiste en buscar, anticipar, prever, predecir e intentar vislumbrar qué va a desarrollarse y aplicarse en el futuro.</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125460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217107"/>
            <a:ext cx="6413326" cy="36826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a:extLst>
              <a:ext uri="{FF2B5EF4-FFF2-40B4-BE49-F238E27FC236}">
                <a16:creationId xmlns="" xmlns:a16="http://schemas.microsoft.com/office/drawing/2014/main" id="{467C3F05-1F4C-4416-89B3-56270C686CD2}"/>
              </a:ext>
            </a:extLst>
          </p:cNvPr>
          <p:cNvSpPr>
            <a:spLocks noGrp="1"/>
          </p:cNvSpPr>
          <p:nvPr>
            <p:ph idx="1"/>
          </p:nvPr>
        </p:nvSpPr>
        <p:spPr/>
        <p:txBody>
          <a:bodyPr/>
          <a:lstStyle/>
          <a:p>
            <a:pPr marL="0" indent="0">
              <a:buNone/>
            </a:pPr>
            <a:r>
              <a:rPr lang="es-AR" b="1" dirty="0">
                <a:solidFill>
                  <a:schemeClr val="bg1">
                    <a:lumMod val="65000"/>
                  </a:schemeClr>
                </a:solidFill>
              </a:rPr>
              <a:t>Características de un plan:</a:t>
            </a:r>
          </a:p>
          <a:p>
            <a:r>
              <a:rPr lang="es-AR" dirty="0" smtClean="0"/>
              <a:t>Flexible</a:t>
            </a:r>
            <a:endParaRPr lang="es-AR" dirty="0"/>
          </a:p>
          <a:p>
            <a:r>
              <a:rPr lang="es-AR" dirty="0" smtClean="0"/>
              <a:t>Abierto</a:t>
            </a:r>
            <a:endParaRPr lang="es-AR" dirty="0"/>
          </a:p>
          <a:p>
            <a:r>
              <a:rPr lang="es-AR" dirty="0" smtClean="0"/>
              <a:t>Descentralizado</a:t>
            </a:r>
            <a:endParaRPr lang="es-AR" dirty="0"/>
          </a:p>
          <a:p>
            <a:r>
              <a:rPr lang="es-AR" dirty="0" smtClean="0"/>
              <a:t>Participativo</a:t>
            </a:r>
            <a:endParaRPr lang="es-AR" dirty="0"/>
          </a:p>
          <a:p>
            <a:r>
              <a:rPr lang="es-AR" dirty="0" err="1" smtClean="0"/>
              <a:t>Autogestionado</a:t>
            </a:r>
            <a:endParaRPr lang="es-AR" dirty="0"/>
          </a:p>
          <a:p>
            <a:r>
              <a:rPr lang="es-AR" dirty="0" smtClean="0"/>
              <a:t>Interdisciplinario</a:t>
            </a:r>
            <a:endParaRPr lang="es-AR" dirty="0"/>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6146" name="Picture 2"/>
          <p:cNvPicPr>
            <a:picLocks noChangeAspect="1" noChangeArrowheads="1"/>
          </p:cNvPicPr>
          <p:nvPr/>
        </p:nvPicPr>
        <p:blipFill>
          <a:blip r:embed="rId4"/>
          <a:srcRect/>
          <a:stretch>
            <a:fillRect/>
          </a:stretch>
        </p:blipFill>
        <p:spPr bwMode="auto">
          <a:xfrm>
            <a:off x="726379" y="333963"/>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286758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883C254-9CAE-432E-B6A1-7DD5987949EB}"/>
              </a:ext>
            </a:extLst>
          </p:cNvPr>
          <p:cNvSpPr>
            <a:spLocks noGrp="1"/>
          </p:cNvSpPr>
          <p:nvPr>
            <p:ph idx="1"/>
          </p:nvPr>
        </p:nvSpPr>
        <p:spPr>
          <a:xfrm>
            <a:off x="658538" y="1686772"/>
            <a:ext cx="9750591" cy="2246401"/>
          </a:xfrm>
        </p:spPr>
        <p:txBody>
          <a:bodyPr>
            <a:normAutofit/>
          </a:bodyPr>
          <a:lstStyle/>
          <a:p>
            <a:pPr marL="0" indent="0">
              <a:buNone/>
            </a:pPr>
            <a:r>
              <a:rPr lang="es-AR" sz="1400" b="1" dirty="0">
                <a:solidFill>
                  <a:schemeClr val="bg1">
                    <a:lumMod val="50000"/>
                  </a:schemeClr>
                </a:solidFill>
              </a:rPr>
              <a:t>Objetivos:</a:t>
            </a:r>
            <a:r>
              <a:rPr lang="es-AR" sz="1400" dirty="0">
                <a:solidFill>
                  <a:schemeClr val="bg1">
                    <a:lumMod val="50000"/>
                  </a:schemeClr>
                </a:solidFill>
              </a:rPr>
              <a:t> </a:t>
            </a:r>
          </a:p>
          <a:p>
            <a:pPr marL="0" indent="0">
              <a:buNone/>
            </a:pPr>
            <a:r>
              <a:rPr lang="es-AR" sz="1400" dirty="0"/>
              <a:t>Son los logros que queremos alcanzar con la ejecución de una acción planificada. </a:t>
            </a:r>
          </a:p>
          <a:p>
            <a:pPr marL="0" indent="0">
              <a:buNone/>
            </a:pPr>
            <a:r>
              <a:rPr lang="es-AR" sz="1400" b="1" dirty="0">
                <a:solidFill>
                  <a:schemeClr val="bg1">
                    <a:lumMod val="50000"/>
                  </a:schemeClr>
                </a:solidFill>
              </a:rPr>
              <a:t>Objetivos específicos:</a:t>
            </a:r>
            <a:r>
              <a:rPr lang="es-AR" sz="1400" dirty="0">
                <a:solidFill>
                  <a:schemeClr val="bg1">
                    <a:lumMod val="50000"/>
                  </a:schemeClr>
                </a:solidFill>
              </a:rPr>
              <a:t> </a:t>
            </a:r>
            <a:r>
              <a:rPr lang="es-AR" sz="1400" dirty="0"/>
              <a:t>Identifican en forma más precisa aquello que se pretende alcanzar con la ejecución del proyecto. Sus características: Restringen el significado de los objetivos generales</a:t>
            </a:r>
            <a:r>
              <a:rPr lang="es-AR" sz="1400" dirty="0" smtClean="0"/>
              <a:t>.</a:t>
            </a:r>
          </a:p>
          <a:p>
            <a:pPr marL="0" indent="0">
              <a:buNone/>
            </a:pPr>
            <a:r>
              <a:rPr lang="es-AR" sz="1400" dirty="0" smtClean="0"/>
              <a:t> </a:t>
            </a:r>
            <a:r>
              <a:rPr lang="es-AR" sz="1400" dirty="0"/>
              <a:t>• Sólo admiten una interpretación. </a:t>
            </a:r>
            <a:endParaRPr lang="es-AR" sz="1400" dirty="0" smtClean="0"/>
          </a:p>
          <a:p>
            <a:pPr marL="0" indent="0">
              <a:buNone/>
            </a:pPr>
            <a:r>
              <a:rPr lang="es-AR" sz="1400" dirty="0" smtClean="0"/>
              <a:t>• </a:t>
            </a:r>
            <a:r>
              <a:rPr lang="es-AR" sz="1400" dirty="0"/>
              <a:t>Se formulan en función de manifestaciones observables y evaluables</a:t>
            </a:r>
            <a:r>
              <a:rPr lang="es-AR" sz="1400" dirty="0" smtClean="0"/>
              <a:t>.</a:t>
            </a:r>
          </a:p>
          <a:p>
            <a:pPr marL="0" indent="0">
              <a:buNone/>
            </a:pPr>
            <a:r>
              <a:rPr lang="es-AR" sz="1400" dirty="0" smtClean="0"/>
              <a:t> </a:t>
            </a:r>
            <a:r>
              <a:rPr lang="es-AR" sz="1400" dirty="0"/>
              <a:t>• Facilitan el estructurar mejor el proyecto social. </a:t>
            </a:r>
            <a:endParaRPr lang="es-AR" sz="1400" dirty="0" smtClean="0"/>
          </a:p>
          <a:p>
            <a:pPr marL="0" indent="0">
              <a:buNone/>
            </a:pPr>
            <a:r>
              <a:rPr lang="es-AR" sz="1400" dirty="0" smtClean="0"/>
              <a:t>• </a:t>
            </a:r>
            <a:r>
              <a:rPr lang="es-AR" sz="1400" dirty="0"/>
              <a:t>Pueden desglosarse para su análisis. </a:t>
            </a:r>
          </a:p>
        </p:txBody>
      </p:sp>
      <p:sp>
        <p:nvSpPr>
          <p:cNvPr id="4" name="CuadroTexto 3">
            <a:extLst>
              <a:ext uri="{FF2B5EF4-FFF2-40B4-BE49-F238E27FC236}">
                <a16:creationId xmlns="" xmlns:a16="http://schemas.microsoft.com/office/drawing/2014/main" id="{237DD934-080C-47AF-A5E7-367D877C8330}"/>
              </a:ext>
            </a:extLst>
          </p:cNvPr>
          <p:cNvSpPr txBox="1"/>
          <p:nvPr/>
        </p:nvSpPr>
        <p:spPr>
          <a:xfrm>
            <a:off x="5351495" y="1467751"/>
            <a:ext cx="3761509" cy="369332"/>
          </a:xfrm>
          <a:prstGeom prst="rect">
            <a:avLst/>
          </a:prstGeom>
          <a:noFill/>
        </p:spPr>
        <p:txBody>
          <a:bodyPr wrap="square" rtlCol="0">
            <a:spAutoFit/>
          </a:bodyPr>
          <a:lstStyle/>
          <a:p>
            <a:r>
              <a:rPr lang="es-AR" b="1" dirty="0">
                <a:solidFill>
                  <a:srgbClr val="009999"/>
                </a:solidFill>
              </a:rPr>
              <a:t>ELEMENTOS DE UN PLAN</a:t>
            </a:r>
          </a:p>
        </p:txBody>
      </p:sp>
      <p:sp>
        <p:nvSpPr>
          <p:cNvPr id="5" name="CuadroTexto 4">
            <a:extLst>
              <a:ext uri="{FF2B5EF4-FFF2-40B4-BE49-F238E27FC236}">
                <a16:creationId xmlns="" xmlns:a16="http://schemas.microsoft.com/office/drawing/2014/main" id="{8E39B851-1E74-4BFE-A6BB-93ECDE8BBC02}"/>
              </a:ext>
            </a:extLst>
          </p:cNvPr>
          <p:cNvSpPr txBox="1"/>
          <p:nvPr/>
        </p:nvSpPr>
        <p:spPr>
          <a:xfrm>
            <a:off x="657261" y="4190367"/>
            <a:ext cx="10804054" cy="2031325"/>
          </a:xfrm>
          <a:prstGeom prst="rect">
            <a:avLst/>
          </a:prstGeom>
          <a:noFill/>
        </p:spPr>
        <p:txBody>
          <a:bodyPr wrap="square" rtlCol="0">
            <a:spAutoFit/>
          </a:bodyPr>
          <a:lstStyle/>
          <a:p>
            <a:r>
              <a:rPr lang="es-AR" sz="1400" b="1" dirty="0">
                <a:solidFill>
                  <a:schemeClr val="bg1">
                    <a:lumMod val="50000"/>
                  </a:schemeClr>
                </a:solidFill>
              </a:rPr>
              <a:t>Metodología: </a:t>
            </a:r>
          </a:p>
          <a:p>
            <a:r>
              <a:rPr lang="es-AR" sz="1400" dirty="0"/>
              <a:t>Responde a la pregunta de ¿Cómo se va a hacer? El proceso metodológico es complejo y exige prestar atención a: </a:t>
            </a:r>
          </a:p>
          <a:p>
            <a:pPr marL="285750" indent="-285750">
              <a:buFont typeface="Arial" panose="020B0604020202020204" pitchFamily="34" charset="0"/>
              <a:buChar char="•"/>
            </a:pPr>
            <a:r>
              <a:rPr lang="es-AR" sz="1400" dirty="0"/>
              <a:t>Las diferentes actividades que se van a llevar a cabo en el desarrollo del proyecto. </a:t>
            </a:r>
          </a:p>
          <a:p>
            <a:pPr marL="285750" indent="-285750">
              <a:buFont typeface="Arial" panose="020B0604020202020204" pitchFamily="34" charset="0"/>
              <a:buChar char="•"/>
            </a:pPr>
            <a:r>
              <a:rPr lang="es-AR" sz="1400" dirty="0"/>
              <a:t>Especificar las técnicas e instrumentos que se van a usar para la recogida de datos. </a:t>
            </a:r>
          </a:p>
          <a:p>
            <a:pPr marL="285750" indent="-285750">
              <a:buFont typeface="Arial" panose="020B0604020202020204" pitchFamily="34" charset="0"/>
              <a:buChar char="•"/>
            </a:pPr>
            <a:r>
              <a:rPr lang="es-AR" sz="1400" dirty="0"/>
              <a:t>Definir la población con la que vamos a trabajar. </a:t>
            </a:r>
          </a:p>
          <a:p>
            <a:pPr marL="285750" indent="-285750">
              <a:buFont typeface="Arial" panose="020B0604020202020204" pitchFamily="34" charset="0"/>
              <a:buChar char="•"/>
            </a:pPr>
            <a:r>
              <a:rPr lang="es-AR" sz="1400" dirty="0"/>
              <a:t>Identificar la muestra con la que se va a realizar el proyecto. </a:t>
            </a:r>
          </a:p>
          <a:p>
            <a:pPr marL="285750" indent="-285750">
              <a:buFont typeface="Arial" panose="020B0604020202020204" pitchFamily="34" charset="0"/>
              <a:buChar char="•"/>
            </a:pPr>
            <a:r>
              <a:rPr lang="es-AR" sz="1400" dirty="0"/>
              <a:t>Recoger los datos. </a:t>
            </a:r>
          </a:p>
          <a:p>
            <a:pPr marL="285750" indent="-285750">
              <a:buFont typeface="Arial" panose="020B0604020202020204" pitchFamily="34" charset="0"/>
              <a:buChar char="•"/>
            </a:pPr>
            <a:r>
              <a:rPr lang="es-AR" sz="1400" dirty="0"/>
              <a:t>Analizar los datos: a través del análisis pretendemos reducir los datos del estudio con el fin de </a:t>
            </a:r>
            <a:endParaRPr lang="es-AR" sz="1400" dirty="0" smtClean="0"/>
          </a:p>
          <a:p>
            <a:pPr marL="285750" indent="-285750"/>
            <a:r>
              <a:rPr lang="es-AR" sz="1400" dirty="0" smtClean="0"/>
              <a:t> </a:t>
            </a:r>
            <a:r>
              <a:rPr lang="es-AR" sz="1400" dirty="0" smtClean="0"/>
              <a:t>       </a:t>
            </a:r>
            <a:r>
              <a:rPr lang="es-AR" sz="1400" dirty="0" smtClean="0"/>
              <a:t>expresarlos </a:t>
            </a:r>
            <a:r>
              <a:rPr lang="es-AR" sz="1400" dirty="0"/>
              <a:t>numérica y gráficamente</a:t>
            </a:r>
          </a:p>
        </p:txBody>
      </p:sp>
      <p:pic>
        <p:nvPicPr>
          <p:cNvPr id="6" name="5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7" name="6 Imagen" descr="mendoza.jpg"/>
          <p:cNvPicPr>
            <a:picLocks noChangeAspect="1"/>
          </p:cNvPicPr>
          <p:nvPr/>
        </p:nvPicPr>
        <p:blipFill>
          <a:blip r:embed="rId3" cstate="print"/>
          <a:stretch>
            <a:fillRect/>
          </a:stretch>
        </p:blipFill>
        <p:spPr>
          <a:xfrm>
            <a:off x="8519868" y="5915137"/>
            <a:ext cx="3428960" cy="722534"/>
          </a:xfrm>
          <a:prstGeom prst="rect">
            <a:avLst/>
          </a:prstGeom>
        </p:spPr>
      </p:pic>
      <p:cxnSp>
        <p:nvCxnSpPr>
          <p:cNvPr id="9" name="8 Conector recto"/>
          <p:cNvCxnSpPr/>
          <p:nvPr/>
        </p:nvCxnSpPr>
        <p:spPr>
          <a:xfrm>
            <a:off x="0" y="1954059"/>
            <a:ext cx="1590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0" y="4461352"/>
            <a:ext cx="1590805" cy="0"/>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4"/>
          <a:srcRect/>
          <a:stretch>
            <a:fillRect/>
          </a:stretch>
        </p:blipFill>
        <p:spPr bwMode="auto">
          <a:xfrm>
            <a:off x="726380" y="263046"/>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4292976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51ED3EC-406A-42AB-81B3-941A48D70122}"/>
              </a:ext>
            </a:extLst>
          </p:cNvPr>
          <p:cNvSpPr>
            <a:spLocks noGrp="1"/>
          </p:cNvSpPr>
          <p:nvPr>
            <p:ph idx="1"/>
          </p:nvPr>
        </p:nvSpPr>
        <p:spPr>
          <a:xfrm>
            <a:off x="534444" y="2138822"/>
            <a:ext cx="10972800" cy="2562723"/>
          </a:xfrm>
        </p:spPr>
        <p:txBody>
          <a:bodyPr>
            <a:normAutofit/>
          </a:bodyPr>
          <a:lstStyle/>
          <a:p>
            <a:r>
              <a:rPr lang="es-AR" sz="2400" dirty="0">
                <a:solidFill>
                  <a:schemeClr val="bg1">
                    <a:lumMod val="65000"/>
                  </a:schemeClr>
                </a:solidFill>
              </a:rPr>
              <a:t>Temporalización: </a:t>
            </a:r>
            <a:r>
              <a:rPr lang="es-AR" sz="2400" dirty="0"/>
              <a:t>Duración aproximada de cada una de las etapas y decidir la secuencia de las mismas en el proyecto total. También se denomina calendario para llevar a cabo el proyecto. Hace referencia a la planificación de las diversas acciones desde el inicio del proyecto hasta el final. Tiene como misión la de </a:t>
            </a:r>
            <a:r>
              <a:rPr lang="es-AR" sz="2400" dirty="0" smtClean="0"/>
              <a:t>establecer </a:t>
            </a:r>
            <a:r>
              <a:rPr lang="es-AR" sz="2400" dirty="0"/>
              <a:t>las diferentes etapas del proyecto e indicar en qué fechas han de llevarse a cabo las distintas actividades.</a:t>
            </a:r>
          </a:p>
        </p:txBody>
      </p:sp>
      <p:pic>
        <p:nvPicPr>
          <p:cNvPr id="5" name="4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6" name="5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8194" name="Picture 2"/>
          <p:cNvPicPr>
            <a:picLocks noChangeAspect="1" noChangeArrowheads="1"/>
          </p:cNvPicPr>
          <p:nvPr/>
        </p:nvPicPr>
        <p:blipFill>
          <a:blip r:embed="rId4"/>
          <a:srcRect/>
          <a:stretch>
            <a:fillRect/>
          </a:stretch>
        </p:blipFill>
        <p:spPr bwMode="auto">
          <a:xfrm>
            <a:off x="951847" y="371541"/>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4293423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DBCE9F3E-911E-4204-82E8-6FD92F44CC0F}"/>
              </a:ext>
            </a:extLst>
          </p:cNvPr>
          <p:cNvSpPr>
            <a:spLocks noGrp="1"/>
          </p:cNvSpPr>
          <p:nvPr>
            <p:ph idx="1"/>
          </p:nvPr>
        </p:nvSpPr>
        <p:spPr/>
        <p:txBody>
          <a:bodyPr>
            <a:normAutofit fontScale="62500" lnSpcReduction="20000"/>
          </a:bodyPr>
          <a:lstStyle/>
          <a:p>
            <a:r>
              <a:rPr lang="es-AR" b="1" dirty="0">
                <a:solidFill>
                  <a:schemeClr val="bg1">
                    <a:lumMod val="65000"/>
                  </a:schemeClr>
                </a:solidFill>
              </a:rPr>
              <a:t>Recursos: </a:t>
            </a:r>
            <a:r>
              <a:rPr lang="es-AR" sz="2900" dirty="0"/>
              <a:t>Es necesario contar con recursos diversos que nos ofrezcan una cierta garantía de que le proyecto podrá llevarse a cabo. Aludiremos a tres tipos de recursos: Recursos humanos: Según Espinoza consiste en describir la calidad y la cantidad de las personas que son necesarias para la ejecución de las actividades que contempla el proyecto. Es necesario señalar las responsabilidades específicas que ellas asumen en su implementación y ejecución. • Recursos materiales: Hay que tener presentes las instalaciones necesarias, el material fungible, los instrumentos, materiales, herramientas, equipos, material audiovisual, deportivo, cultural, etc. Se estudiará en profundidad dos aspectos fundamentales: • Infraestructura y equipamientos: Los locales y equipamientos constituyen un elemento básico para poder realizar </a:t>
            </a:r>
            <a:r>
              <a:rPr lang="es-AR" sz="2900" dirty="0" err="1"/>
              <a:t>culaquier</a:t>
            </a:r>
            <a:r>
              <a:rPr lang="es-AR" sz="2900" dirty="0"/>
              <a:t> programe de Animación Sociocultural. • Útiles profesionales, medios: Los instrumentos o medios técnicos que es necesario dispones con el fin de canalizar y dinamizar más eficientemente la participación de las personas en programas de Animación Sociocultural. • Recursos financieros: Todo proyecto lleva implícitos unos gastos que es conveniente tener previstos. Por ello es necesario elaborar un presupuesto realista que cubra los gastos materiales, de reuniones, de instrumentos, de locales, etc., así como los sueldos, equipo y todos los aspectos que es preciso subvencionar para llevar a cabo el proyecto. El financiamiento hace referencia a cómo serán provistos los gastos del proyecto y qué institución o instituciones van a financiarlo. • Según Espinoza el capítulo de recursos financieros está constituido por dos aspectos básicos: el presupuesto y el financiamiento. El presupuesto es un instrumento de la programación que sirve, no sólo para determinar los costos de un programa o proyecto, sino también para disciplinar la acción institucional. • El financiamiento, por su parte, representa la forma como serán provistos los recursos económicos para cubrir los costos que determina el presupuesto. </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9218" name="Picture 2"/>
          <p:cNvPicPr>
            <a:picLocks noChangeAspect="1" noChangeArrowheads="1"/>
          </p:cNvPicPr>
          <p:nvPr/>
        </p:nvPicPr>
        <p:blipFill>
          <a:blip r:embed="rId4"/>
          <a:srcRect/>
          <a:stretch>
            <a:fillRect/>
          </a:stretch>
        </p:blipFill>
        <p:spPr bwMode="auto">
          <a:xfrm>
            <a:off x="992426" y="236756"/>
            <a:ext cx="7199313" cy="1323975"/>
          </a:xfrm>
          <a:prstGeom prst="rect">
            <a:avLst/>
          </a:prstGeom>
          <a:noFill/>
          <a:ln w="9525">
            <a:noFill/>
            <a:miter lim="800000"/>
            <a:headEnd/>
            <a:tailEnd/>
          </a:ln>
        </p:spPr>
      </p:pic>
    </p:spTree>
    <p:extLst>
      <p:ext uri="{BB962C8B-B14F-4D97-AF65-F5344CB8AC3E}">
        <p14:creationId xmlns="" xmlns:p14="http://schemas.microsoft.com/office/powerpoint/2010/main" val="3826173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DAA28A-92BD-4C20-8194-1C0C9D48DFD8}"/>
              </a:ext>
            </a:extLst>
          </p:cNvPr>
          <p:cNvSpPr>
            <a:spLocks noGrp="1"/>
          </p:cNvSpPr>
          <p:nvPr>
            <p:ph type="ctrTitle"/>
          </p:nvPr>
        </p:nvSpPr>
        <p:spPr/>
        <p:txBody>
          <a:bodyPr/>
          <a:lstStyle/>
          <a:p>
            <a:r>
              <a:rPr lang="es-AR" b="1" dirty="0">
                <a:solidFill>
                  <a:srgbClr val="009999"/>
                </a:solidFill>
              </a:rPr>
              <a:t>4. Aplicación / Ejecución</a:t>
            </a:r>
          </a:p>
        </p:txBody>
      </p:sp>
      <p:sp>
        <p:nvSpPr>
          <p:cNvPr id="3" name="Subtítulo 2">
            <a:extLst>
              <a:ext uri="{FF2B5EF4-FFF2-40B4-BE49-F238E27FC236}">
                <a16:creationId xmlns="" xmlns:a16="http://schemas.microsoft.com/office/drawing/2014/main" id="{BB07732D-2D74-4AB9-8B83-A6AB9923565C}"/>
              </a:ext>
            </a:extLst>
          </p:cNvPr>
          <p:cNvSpPr>
            <a:spLocks noGrp="1"/>
          </p:cNvSpPr>
          <p:nvPr>
            <p:ph type="subTitle" idx="1"/>
          </p:nvPr>
        </p:nvSpPr>
        <p:spPr/>
        <p:txBody>
          <a:bodyPr>
            <a:normAutofit/>
          </a:bodyPr>
          <a:lstStyle/>
          <a:p>
            <a:r>
              <a:rPr lang="es-AR" sz="2400" dirty="0"/>
              <a:t>La ejecución implica poner en práctica el proyecto y prestar atención a su desarrollo, seguimiento y control. </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292775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19E95267-09E4-4CC5-8EFD-0F6F6E74323E}"/>
              </a:ext>
            </a:extLst>
          </p:cNvPr>
          <p:cNvSpPr>
            <a:spLocks noGrp="1"/>
          </p:cNvSpPr>
          <p:nvPr>
            <p:ph idx="1"/>
          </p:nvPr>
        </p:nvSpPr>
        <p:spPr>
          <a:xfrm>
            <a:off x="396135" y="1629904"/>
            <a:ext cx="11265597" cy="3010278"/>
          </a:xfrm>
        </p:spPr>
        <p:txBody>
          <a:bodyPr>
            <a:normAutofit/>
          </a:bodyPr>
          <a:lstStyle/>
          <a:p>
            <a:pPr algn="just">
              <a:buNone/>
            </a:pPr>
            <a:r>
              <a:rPr lang="es-AR" dirty="0" smtClean="0">
                <a:solidFill>
                  <a:srgbClr val="92D050"/>
                </a:solidFill>
              </a:rPr>
              <a:t>MOMENTOS</a:t>
            </a:r>
          </a:p>
          <a:p>
            <a:pPr marL="342900" indent="-342900" algn="just">
              <a:buFont typeface="+mj-lt"/>
              <a:buAutoNum type="arabicPeriod"/>
            </a:pPr>
            <a:r>
              <a:rPr lang="es-AR" sz="1500" b="1" dirty="0" smtClean="0">
                <a:solidFill>
                  <a:schemeClr val="bg1">
                    <a:lumMod val="65000"/>
                  </a:schemeClr>
                </a:solidFill>
              </a:rPr>
              <a:t>Sensibilización</a:t>
            </a:r>
            <a:r>
              <a:rPr lang="es-AR" sz="1500" b="1" dirty="0"/>
              <a:t>.</a:t>
            </a:r>
            <a:r>
              <a:rPr lang="es-AR" sz="1500" dirty="0"/>
              <a:t> Se llevará a cabo en las siguientes etapas:</a:t>
            </a:r>
          </a:p>
          <a:p>
            <a:pPr marL="800100" lvl="1" indent="-342900" algn="just">
              <a:buFont typeface="+mj-lt"/>
              <a:buAutoNum type="alphaUcPeriod"/>
            </a:pPr>
            <a:r>
              <a:rPr lang="es-AR" sz="1500" dirty="0"/>
              <a:t>Concientización apuntada a lograr motivación para la participación.</a:t>
            </a:r>
          </a:p>
          <a:p>
            <a:pPr marL="800100" lvl="1" indent="-342900" algn="just">
              <a:buFont typeface="+mj-lt"/>
              <a:buAutoNum type="alphaUcPeriod"/>
            </a:pPr>
            <a:r>
              <a:rPr lang="es-AR" sz="1500" dirty="0"/>
              <a:t>Información: Una vez motivados y creada la necesidad de recibir información, hay que comunicarles una serie de hechos y datos relacionados con su historia a la vez que proponerles la forma de descubrir otros por medio de la metodología de la investigación−acción.</a:t>
            </a:r>
          </a:p>
          <a:p>
            <a:pPr marL="800100" lvl="1" indent="-342900" algn="just">
              <a:buFont typeface="+mj-lt"/>
              <a:buAutoNum type="alphaUcPeriod"/>
            </a:pPr>
            <a:r>
              <a:rPr lang="es-AR" sz="1500" dirty="0"/>
              <a:t>Interpretación de la historia y de la cultura: Se trata de conseguir que cada individuo conquiste su propia identidad dentro de la realidad que está viviendo, y que comprenda otras estructuras sociales, políticas y económicas de su comunidad. </a:t>
            </a:r>
          </a:p>
        </p:txBody>
      </p:sp>
      <p:sp>
        <p:nvSpPr>
          <p:cNvPr id="5" name="CuadroTexto 4">
            <a:extLst>
              <a:ext uri="{FF2B5EF4-FFF2-40B4-BE49-F238E27FC236}">
                <a16:creationId xmlns="" xmlns:a16="http://schemas.microsoft.com/office/drawing/2014/main" id="{04740429-FA9B-4E8E-8801-DAC8C3629AD6}"/>
              </a:ext>
            </a:extLst>
          </p:cNvPr>
          <p:cNvSpPr txBox="1"/>
          <p:nvPr/>
        </p:nvSpPr>
        <p:spPr>
          <a:xfrm>
            <a:off x="396135" y="4182626"/>
            <a:ext cx="11086744" cy="1846659"/>
          </a:xfrm>
          <a:prstGeom prst="rect">
            <a:avLst/>
          </a:prstGeom>
          <a:noFill/>
        </p:spPr>
        <p:txBody>
          <a:bodyPr wrap="square" rtlCol="0">
            <a:spAutoFit/>
          </a:bodyPr>
          <a:lstStyle/>
          <a:p>
            <a:pPr algn="just"/>
            <a:r>
              <a:rPr lang="es-AR" dirty="0">
                <a:solidFill>
                  <a:schemeClr val="bg1">
                    <a:lumMod val="65000"/>
                  </a:schemeClr>
                </a:solidFill>
              </a:rPr>
              <a:t>2. </a:t>
            </a:r>
            <a:r>
              <a:rPr lang="es-AR" sz="1400" b="1" dirty="0">
                <a:solidFill>
                  <a:schemeClr val="bg1">
                    <a:lumMod val="65000"/>
                  </a:schemeClr>
                </a:solidFill>
              </a:rPr>
              <a:t>Detección de minorías activas</a:t>
            </a:r>
            <a:r>
              <a:rPr lang="es-AR" sz="1400" dirty="0"/>
              <a:t>. Se trata de detectar aquellas minorías o grupos de incidencia que, tienen una presencia significativa en el colectivo social donde están insertos. </a:t>
            </a:r>
          </a:p>
          <a:p>
            <a:pPr algn="just"/>
            <a:r>
              <a:rPr lang="es-AR" dirty="0">
                <a:solidFill>
                  <a:schemeClr val="bg1">
                    <a:lumMod val="65000"/>
                  </a:schemeClr>
                </a:solidFill>
              </a:rPr>
              <a:t>3.  </a:t>
            </a:r>
            <a:r>
              <a:rPr lang="es-AR" sz="1400" b="1" dirty="0">
                <a:solidFill>
                  <a:schemeClr val="bg1">
                    <a:lumMod val="65000"/>
                  </a:schemeClr>
                </a:solidFill>
              </a:rPr>
              <a:t>Capacitación del personal voluntario. </a:t>
            </a:r>
            <a:r>
              <a:rPr lang="es-AR" sz="1400" dirty="0"/>
              <a:t>Una vez detectados los grupos de incidencia, hay que capacitarles para ejercer su labor de intervención. </a:t>
            </a:r>
          </a:p>
          <a:p>
            <a:pPr algn="just"/>
            <a:r>
              <a:rPr lang="es-AR" dirty="0">
                <a:solidFill>
                  <a:schemeClr val="bg1">
                    <a:lumMod val="65000"/>
                  </a:schemeClr>
                </a:solidFill>
              </a:rPr>
              <a:t>4.</a:t>
            </a:r>
            <a:r>
              <a:rPr lang="es-AR" sz="1400" dirty="0">
                <a:solidFill>
                  <a:schemeClr val="bg1">
                    <a:lumMod val="65000"/>
                  </a:schemeClr>
                </a:solidFill>
              </a:rPr>
              <a:t> </a:t>
            </a:r>
            <a:r>
              <a:rPr lang="es-AR" sz="1400" b="1" dirty="0">
                <a:solidFill>
                  <a:schemeClr val="bg1">
                    <a:lumMod val="65000"/>
                  </a:schemeClr>
                </a:solidFill>
              </a:rPr>
              <a:t>Crear proyectos propios. </a:t>
            </a:r>
            <a:r>
              <a:rPr lang="es-AR" sz="1400" dirty="0"/>
              <a:t>Estimular el pensamiento colectivo para poder generar proyectos propios alternativos, surgidos desde la propia comunidad. </a:t>
            </a:r>
            <a:endParaRPr lang="es-AR" dirty="0">
              <a:solidFill>
                <a:srgbClr val="FF0000"/>
              </a:solidFill>
            </a:endParaRPr>
          </a:p>
          <a:p>
            <a:pPr algn="just"/>
            <a:r>
              <a:rPr lang="es-AR" dirty="0">
                <a:solidFill>
                  <a:schemeClr val="bg1">
                    <a:lumMod val="65000"/>
                  </a:schemeClr>
                </a:solidFill>
              </a:rPr>
              <a:t>5.  </a:t>
            </a:r>
            <a:r>
              <a:rPr lang="es-AR" sz="1400" b="1" dirty="0">
                <a:solidFill>
                  <a:schemeClr val="bg1">
                    <a:lumMod val="65000"/>
                  </a:schemeClr>
                </a:solidFill>
              </a:rPr>
              <a:t>Creatividad</a:t>
            </a:r>
          </a:p>
          <a:p>
            <a:pPr algn="just"/>
            <a:endParaRPr lang="es-AR" sz="1400" dirty="0"/>
          </a:p>
        </p:txBody>
      </p:sp>
      <p:pic>
        <p:nvPicPr>
          <p:cNvPr id="6" name="5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7" name="6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10242" name="Picture 2"/>
          <p:cNvPicPr>
            <a:picLocks noChangeAspect="1" noChangeArrowheads="1"/>
          </p:cNvPicPr>
          <p:nvPr/>
        </p:nvPicPr>
        <p:blipFill>
          <a:blip r:embed="rId4"/>
          <a:srcRect/>
          <a:stretch>
            <a:fillRect/>
          </a:stretch>
        </p:blipFill>
        <p:spPr bwMode="auto">
          <a:xfrm>
            <a:off x="425754" y="196176"/>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410215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7338A48-6971-4D38-A6FA-E4EF8E2A7B10}"/>
              </a:ext>
            </a:extLst>
          </p:cNvPr>
          <p:cNvSpPr>
            <a:spLocks noGrp="1"/>
          </p:cNvSpPr>
          <p:nvPr>
            <p:ph type="ctrTitle"/>
          </p:nvPr>
        </p:nvSpPr>
        <p:spPr>
          <a:xfrm>
            <a:off x="914400" y="1504126"/>
            <a:ext cx="10363200" cy="1470025"/>
          </a:xfrm>
        </p:spPr>
        <p:txBody>
          <a:bodyPr/>
          <a:lstStyle/>
          <a:p>
            <a:r>
              <a:rPr lang="es-AR" b="1" dirty="0">
                <a:solidFill>
                  <a:srgbClr val="009999"/>
                </a:solidFill>
              </a:rPr>
              <a:t>Proyectos Sociales</a:t>
            </a:r>
          </a:p>
        </p:txBody>
      </p:sp>
      <p:sp>
        <p:nvSpPr>
          <p:cNvPr id="3" name="Subtítulo 2">
            <a:extLst>
              <a:ext uri="{FF2B5EF4-FFF2-40B4-BE49-F238E27FC236}">
                <a16:creationId xmlns="" xmlns:a16="http://schemas.microsoft.com/office/drawing/2014/main" id="{220ADDD4-6778-458B-B043-90E62BD67D31}"/>
              </a:ext>
            </a:extLst>
          </p:cNvPr>
          <p:cNvSpPr>
            <a:spLocks noGrp="1"/>
          </p:cNvSpPr>
          <p:nvPr>
            <p:ph type="subTitle" idx="1"/>
          </p:nvPr>
        </p:nvSpPr>
        <p:spPr>
          <a:xfrm>
            <a:off x="1728592" y="2959273"/>
            <a:ext cx="9169052" cy="1752600"/>
          </a:xfrm>
        </p:spPr>
        <p:txBody>
          <a:bodyPr>
            <a:normAutofit fontScale="92500"/>
          </a:bodyPr>
          <a:lstStyle/>
          <a:p>
            <a:r>
              <a:rPr lang="es-AR" dirty="0">
                <a:solidFill>
                  <a:schemeClr val="tx1"/>
                </a:solidFill>
              </a:rPr>
              <a:t>Una vía de desarrollo sustentable con impacto positivo</a:t>
            </a:r>
          </a:p>
          <a:p>
            <a:r>
              <a:rPr lang="es-AR" dirty="0">
                <a:solidFill>
                  <a:schemeClr val="tx1"/>
                </a:solidFill>
              </a:rPr>
              <a:t>Dirección Territorial de Empleo y Capacitación</a:t>
            </a:r>
          </a:p>
          <a:p>
            <a:r>
              <a:rPr lang="es-AR" dirty="0"/>
              <a:t>Lic</a:t>
            </a:r>
            <a:r>
              <a:rPr lang="es-AR" dirty="0" smtClean="0"/>
              <a:t>. Facundo </a:t>
            </a:r>
            <a:r>
              <a:rPr lang="es-AR" dirty="0" err="1"/>
              <a:t>Pajot</a:t>
            </a:r>
            <a:endParaRPr lang="es-AR" dirty="0"/>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297010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DAA28A-92BD-4C20-8194-1C0C9D48DFD8}"/>
              </a:ext>
            </a:extLst>
          </p:cNvPr>
          <p:cNvSpPr>
            <a:spLocks noGrp="1"/>
          </p:cNvSpPr>
          <p:nvPr>
            <p:ph type="ctrTitle"/>
          </p:nvPr>
        </p:nvSpPr>
        <p:spPr/>
        <p:txBody>
          <a:bodyPr/>
          <a:lstStyle/>
          <a:p>
            <a:r>
              <a:rPr lang="es-AR" b="1" dirty="0">
                <a:solidFill>
                  <a:srgbClr val="009999"/>
                </a:solidFill>
              </a:rPr>
              <a:t>5. Evaluación</a:t>
            </a:r>
          </a:p>
        </p:txBody>
      </p:sp>
      <p:sp>
        <p:nvSpPr>
          <p:cNvPr id="3" name="Subtítulo 2">
            <a:extLst>
              <a:ext uri="{FF2B5EF4-FFF2-40B4-BE49-F238E27FC236}">
                <a16:creationId xmlns="" xmlns:a16="http://schemas.microsoft.com/office/drawing/2014/main" id="{BB07732D-2D74-4AB9-8B83-A6AB9923565C}"/>
              </a:ext>
            </a:extLst>
          </p:cNvPr>
          <p:cNvSpPr>
            <a:spLocks noGrp="1"/>
          </p:cNvSpPr>
          <p:nvPr>
            <p:ph type="subTitle" idx="1"/>
          </p:nvPr>
        </p:nvSpPr>
        <p:spPr>
          <a:xfrm>
            <a:off x="1916483" y="3222320"/>
            <a:ext cx="8534400" cy="548014"/>
          </a:xfrm>
        </p:spPr>
        <p:txBody>
          <a:bodyPr>
            <a:normAutofit/>
          </a:bodyPr>
          <a:lstStyle/>
          <a:p>
            <a:r>
              <a:rPr lang="es-AR" sz="2400" dirty="0"/>
              <a:t>La evaluación tiene como fin mejorar.</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1176394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6A7CEFF6-2A1E-4040-8061-41D73EDC4FDE}"/>
              </a:ext>
            </a:extLst>
          </p:cNvPr>
          <p:cNvSpPr>
            <a:spLocks noGrp="1"/>
          </p:cNvSpPr>
          <p:nvPr>
            <p:ph idx="1"/>
          </p:nvPr>
        </p:nvSpPr>
        <p:spPr>
          <a:xfrm>
            <a:off x="597074" y="2332037"/>
            <a:ext cx="10972800" cy="2214911"/>
          </a:xfrm>
        </p:spPr>
        <p:txBody>
          <a:bodyPr>
            <a:normAutofit/>
          </a:bodyPr>
          <a:lstStyle/>
          <a:p>
            <a:pPr algn="just"/>
            <a:r>
              <a:rPr lang="es-AR" sz="2400" dirty="0"/>
              <a:t>Es una </a:t>
            </a:r>
            <a:r>
              <a:rPr lang="es-AR" sz="2400" b="1" dirty="0"/>
              <a:t>gestión científica </a:t>
            </a:r>
            <a:r>
              <a:rPr lang="es-AR" sz="2400" dirty="0"/>
              <a:t>específica, cuyo objeto es examinar la capacidad de un agente para asumir un problema social, satisfacer la demanda de la población, transformar una determinada situación en las mejores condiciones posibles; esto equivale a descubrir la efectividad y eficiencia  de a organización que ha instrumentado el proyecto.</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11266" name="Picture 2"/>
          <p:cNvPicPr>
            <a:picLocks noChangeAspect="1" noChangeArrowheads="1"/>
          </p:cNvPicPr>
          <p:nvPr/>
        </p:nvPicPr>
        <p:blipFill>
          <a:blip r:embed="rId4"/>
          <a:srcRect/>
          <a:stretch>
            <a:fillRect/>
          </a:stretch>
        </p:blipFill>
        <p:spPr bwMode="auto">
          <a:xfrm>
            <a:off x="1052055" y="684691"/>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3402780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628384" y="2592888"/>
            <a:ext cx="7415408" cy="17912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a:extLst>
              <a:ext uri="{FF2B5EF4-FFF2-40B4-BE49-F238E27FC236}">
                <a16:creationId xmlns="" xmlns:a16="http://schemas.microsoft.com/office/drawing/2014/main" id="{C9C98BD6-1F07-4569-84FE-3263180DF961}"/>
              </a:ext>
            </a:extLst>
          </p:cNvPr>
          <p:cNvSpPr>
            <a:spLocks noGrp="1"/>
          </p:cNvSpPr>
          <p:nvPr>
            <p:ph idx="1"/>
          </p:nvPr>
        </p:nvSpPr>
        <p:spPr>
          <a:xfrm>
            <a:off x="2037567" y="2782974"/>
            <a:ext cx="10972800" cy="1313037"/>
          </a:xfrm>
        </p:spPr>
        <p:txBody>
          <a:bodyPr>
            <a:normAutofit/>
          </a:bodyPr>
          <a:lstStyle/>
          <a:p>
            <a:pPr marL="514350" indent="-514350" algn="just">
              <a:buFont typeface="+mj-lt"/>
              <a:buAutoNum type="arabicPeriod"/>
            </a:pPr>
            <a:r>
              <a:rPr lang="es-AR" sz="2800" dirty="0"/>
              <a:t>Es un modo de </a:t>
            </a:r>
            <a:r>
              <a:rPr lang="es-AR" sz="2800" b="1" dirty="0"/>
              <a:t>mejorar y progresar.</a:t>
            </a:r>
          </a:p>
          <a:p>
            <a:pPr marL="514350" indent="-514350" algn="just">
              <a:buFont typeface="+mj-lt"/>
              <a:buAutoNum type="arabicPeriod"/>
            </a:pPr>
            <a:r>
              <a:rPr lang="es-AR" sz="2800" dirty="0"/>
              <a:t>Es una </a:t>
            </a:r>
            <a:r>
              <a:rPr lang="es-AR" sz="2800" b="1" dirty="0"/>
              <a:t>responsabilidad social y política.</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12290" name="Picture 2"/>
          <p:cNvPicPr>
            <a:picLocks noChangeAspect="1" noChangeArrowheads="1"/>
          </p:cNvPicPr>
          <p:nvPr/>
        </p:nvPicPr>
        <p:blipFill>
          <a:blip r:embed="rId4"/>
          <a:srcRect/>
          <a:stretch>
            <a:fillRect/>
          </a:stretch>
        </p:blipFill>
        <p:spPr bwMode="auto">
          <a:xfrm>
            <a:off x="1114686" y="910160"/>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176097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4E239C56-5016-478A-888F-A107141B821C}"/>
              </a:ext>
            </a:extLst>
          </p:cNvPr>
          <p:cNvSpPr>
            <a:spLocks noGrp="1"/>
          </p:cNvSpPr>
          <p:nvPr>
            <p:ph idx="1"/>
          </p:nvPr>
        </p:nvSpPr>
        <p:spPr>
          <a:xfrm>
            <a:off x="4379935" y="1813146"/>
            <a:ext cx="2634641" cy="3097057"/>
          </a:xfrm>
        </p:spPr>
        <p:txBody>
          <a:bodyPr>
            <a:normAutofit/>
          </a:bodyPr>
          <a:lstStyle/>
          <a:p>
            <a:pPr marL="342900" indent="-342900">
              <a:buFont typeface="+mj-lt"/>
              <a:buAutoNum type="arabicParenR"/>
            </a:pPr>
            <a:r>
              <a:rPr lang="es-AR" sz="3200" dirty="0">
                <a:solidFill>
                  <a:schemeClr val="bg1">
                    <a:lumMod val="65000"/>
                  </a:schemeClr>
                </a:solidFill>
              </a:rPr>
              <a:t> </a:t>
            </a:r>
            <a:r>
              <a:rPr lang="es-AR" sz="3200" dirty="0" smtClean="0">
                <a:solidFill>
                  <a:schemeClr val="bg1">
                    <a:lumMod val="65000"/>
                  </a:schemeClr>
                </a:solidFill>
              </a:rPr>
              <a:t>Objetiva</a:t>
            </a:r>
            <a:endParaRPr lang="es-AR" sz="3200" dirty="0">
              <a:solidFill>
                <a:schemeClr val="bg1">
                  <a:lumMod val="65000"/>
                </a:schemeClr>
              </a:solidFill>
            </a:endParaRPr>
          </a:p>
          <a:p>
            <a:pPr marL="342900" indent="-342900">
              <a:buFont typeface="+mj-lt"/>
              <a:buAutoNum type="arabicParenR"/>
            </a:pPr>
            <a:r>
              <a:rPr lang="es-AR" sz="3200" dirty="0" smtClean="0">
                <a:solidFill>
                  <a:schemeClr val="bg1">
                    <a:lumMod val="65000"/>
                  </a:schemeClr>
                </a:solidFill>
              </a:rPr>
              <a:t>Válida</a:t>
            </a:r>
            <a:endParaRPr lang="es-AR" sz="3200" dirty="0">
              <a:solidFill>
                <a:schemeClr val="bg1">
                  <a:lumMod val="65000"/>
                </a:schemeClr>
              </a:solidFill>
            </a:endParaRPr>
          </a:p>
          <a:p>
            <a:pPr marL="342900" indent="-342900">
              <a:buFont typeface="+mj-lt"/>
              <a:buAutoNum type="arabicParenR"/>
            </a:pPr>
            <a:r>
              <a:rPr lang="es-AR" sz="3200" dirty="0" smtClean="0">
                <a:solidFill>
                  <a:schemeClr val="bg1">
                    <a:lumMod val="65000"/>
                  </a:schemeClr>
                </a:solidFill>
              </a:rPr>
              <a:t>Confiable</a:t>
            </a:r>
            <a:endParaRPr lang="es-AR" sz="3200" dirty="0">
              <a:solidFill>
                <a:schemeClr val="bg1">
                  <a:lumMod val="65000"/>
                </a:schemeClr>
              </a:solidFill>
            </a:endParaRPr>
          </a:p>
          <a:p>
            <a:pPr marL="342900" indent="-342900">
              <a:buFont typeface="+mj-lt"/>
              <a:buAutoNum type="arabicParenR"/>
            </a:pPr>
            <a:r>
              <a:rPr lang="es-AR" sz="3200" dirty="0" smtClean="0">
                <a:solidFill>
                  <a:schemeClr val="bg1">
                    <a:lumMod val="65000"/>
                  </a:schemeClr>
                </a:solidFill>
              </a:rPr>
              <a:t>Oportuna </a:t>
            </a:r>
            <a:endParaRPr lang="es-AR" sz="3200" dirty="0">
              <a:solidFill>
                <a:schemeClr val="bg1">
                  <a:lumMod val="65000"/>
                </a:schemeClr>
              </a:solidFill>
            </a:endParaRPr>
          </a:p>
          <a:p>
            <a:pPr marL="342900" indent="-342900">
              <a:buFont typeface="+mj-lt"/>
              <a:buAutoNum type="arabicParenR"/>
            </a:pPr>
            <a:r>
              <a:rPr lang="es-AR" sz="3200" dirty="0" smtClean="0">
                <a:solidFill>
                  <a:schemeClr val="bg1">
                    <a:lumMod val="65000"/>
                  </a:schemeClr>
                </a:solidFill>
              </a:rPr>
              <a:t>Práctica</a:t>
            </a:r>
            <a:endParaRPr lang="es-AR" sz="3200" dirty="0">
              <a:solidFill>
                <a:schemeClr val="bg1">
                  <a:lumMod val="65000"/>
                </a:schemeClr>
              </a:solidFill>
            </a:endParaRP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13314" name="Picture 2"/>
          <p:cNvPicPr>
            <a:picLocks noChangeAspect="1" noChangeArrowheads="1"/>
          </p:cNvPicPr>
          <p:nvPr/>
        </p:nvPicPr>
        <p:blipFill>
          <a:blip r:embed="rId4"/>
          <a:srcRect/>
          <a:stretch>
            <a:fillRect/>
          </a:stretch>
        </p:blipFill>
        <p:spPr bwMode="auto">
          <a:xfrm>
            <a:off x="751431" y="359015"/>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66001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AF9FBA15-654F-47BE-9A96-EA3437E6B0C8}"/>
              </a:ext>
            </a:extLst>
          </p:cNvPr>
          <p:cNvSpPr>
            <a:spLocks noGrp="1"/>
          </p:cNvSpPr>
          <p:nvPr>
            <p:ph sz="half" idx="1"/>
          </p:nvPr>
        </p:nvSpPr>
        <p:spPr>
          <a:xfrm>
            <a:off x="499649" y="1888301"/>
            <a:ext cx="7213600" cy="4525963"/>
          </a:xfrm>
        </p:spPr>
        <p:txBody>
          <a:bodyPr>
            <a:normAutofit/>
          </a:bodyPr>
          <a:lstStyle/>
          <a:p>
            <a:r>
              <a:rPr lang="es-AR" sz="2400" dirty="0"/>
              <a:t>Variables independientes: Aquellas que constituyen la causa del fenómeno estudiado. </a:t>
            </a:r>
          </a:p>
          <a:p>
            <a:r>
              <a:rPr lang="es-AR" sz="2400" dirty="0"/>
              <a:t>Grado de conocimiento del problema a resolver.</a:t>
            </a:r>
          </a:p>
          <a:p>
            <a:r>
              <a:rPr lang="es-AR" sz="2400" dirty="0"/>
              <a:t>Variables dependientes: Sus valores están en relación con los cambios de las variables independientes. </a:t>
            </a:r>
          </a:p>
          <a:p>
            <a:r>
              <a:rPr lang="es-AR" sz="2400" dirty="0"/>
              <a:t>Variables intermedias: Constituyen variables de enlace entre las variables dependientes e independientes. </a:t>
            </a:r>
          </a:p>
        </p:txBody>
      </p:sp>
      <p:sp>
        <p:nvSpPr>
          <p:cNvPr id="4" name="Marcador de contenido 3">
            <a:extLst>
              <a:ext uri="{FF2B5EF4-FFF2-40B4-BE49-F238E27FC236}">
                <a16:creationId xmlns="" xmlns:a16="http://schemas.microsoft.com/office/drawing/2014/main" id="{5A4BCCE0-906C-4E89-90F5-4DFBA554039E}"/>
              </a:ext>
            </a:extLst>
          </p:cNvPr>
          <p:cNvSpPr>
            <a:spLocks noGrp="1"/>
          </p:cNvSpPr>
          <p:nvPr>
            <p:ph sz="half" idx="2"/>
          </p:nvPr>
        </p:nvSpPr>
        <p:spPr>
          <a:xfrm>
            <a:off x="8254652" y="2004164"/>
            <a:ext cx="3419605" cy="2304789"/>
          </a:xfrm>
        </p:spPr>
        <p:txBody>
          <a:bodyPr>
            <a:normAutofit/>
          </a:bodyPr>
          <a:lstStyle/>
          <a:p>
            <a:pPr>
              <a:buNone/>
            </a:pPr>
            <a:r>
              <a:rPr lang="es-AR" sz="1200" b="1" dirty="0" smtClean="0">
                <a:solidFill>
                  <a:srgbClr val="009999"/>
                </a:solidFill>
              </a:rPr>
              <a:t>Variables </a:t>
            </a:r>
          </a:p>
          <a:p>
            <a:pPr>
              <a:buNone/>
            </a:pPr>
            <a:r>
              <a:rPr lang="es-AR" sz="1200" dirty="0" smtClean="0">
                <a:solidFill>
                  <a:srgbClr val="009999"/>
                </a:solidFill>
              </a:rPr>
              <a:t>Son </a:t>
            </a:r>
            <a:r>
              <a:rPr lang="es-AR" sz="1200" dirty="0">
                <a:solidFill>
                  <a:srgbClr val="009999"/>
                </a:solidFill>
              </a:rPr>
              <a:t>las unidad que sirven para medir el grado de obtención de una meta. (Ejemplo: n° de personas </a:t>
            </a:r>
            <a:r>
              <a:rPr lang="es-AR" sz="1200" dirty="0" smtClean="0">
                <a:solidFill>
                  <a:srgbClr val="009999"/>
                </a:solidFill>
              </a:rPr>
              <a:t>desnutridas, números </a:t>
            </a:r>
            <a:r>
              <a:rPr lang="es-AR" sz="1200" dirty="0">
                <a:solidFill>
                  <a:srgbClr val="009999"/>
                </a:solidFill>
              </a:rPr>
              <a:t>hogares con acceso al agua potable, etc</a:t>
            </a:r>
            <a:r>
              <a:rPr lang="es-AR" sz="1200" dirty="0" smtClean="0">
                <a:solidFill>
                  <a:srgbClr val="009999"/>
                </a:solidFill>
              </a:rPr>
              <a:t>.)</a:t>
            </a:r>
          </a:p>
          <a:p>
            <a:pPr>
              <a:buNone/>
            </a:pPr>
            <a:r>
              <a:rPr lang="es-AR" sz="1400" b="1" dirty="0" smtClean="0">
                <a:solidFill>
                  <a:srgbClr val="009999"/>
                </a:solidFill>
              </a:rPr>
              <a:t>Indicadores</a:t>
            </a:r>
            <a:endParaRPr lang="es-AR" sz="1400" b="1" dirty="0">
              <a:solidFill>
                <a:srgbClr val="009999"/>
              </a:solidFill>
            </a:endParaRPr>
          </a:p>
          <a:p>
            <a:pPr>
              <a:buNone/>
            </a:pPr>
            <a:r>
              <a:rPr lang="es-AR" sz="1200" dirty="0">
                <a:solidFill>
                  <a:srgbClr val="009999"/>
                </a:solidFill>
              </a:rPr>
              <a:t>Estos indicadores deben ser: </a:t>
            </a:r>
          </a:p>
          <a:p>
            <a:pPr lvl="1"/>
            <a:r>
              <a:rPr lang="es-AR" sz="1200" dirty="0">
                <a:solidFill>
                  <a:srgbClr val="009999"/>
                </a:solidFill>
              </a:rPr>
              <a:t>Medibles. </a:t>
            </a:r>
          </a:p>
          <a:p>
            <a:pPr lvl="1"/>
            <a:r>
              <a:rPr lang="es-AR" sz="1200" dirty="0">
                <a:solidFill>
                  <a:srgbClr val="009999"/>
                </a:solidFill>
              </a:rPr>
              <a:t>Objetivamente verificables.</a:t>
            </a:r>
          </a:p>
        </p:txBody>
      </p:sp>
      <p:pic>
        <p:nvPicPr>
          <p:cNvPr id="7" name="6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8" name="7 Imagen" descr="mendoza.jpg"/>
          <p:cNvPicPr>
            <a:picLocks noChangeAspect="1"/>
          </p:cNvPicPr>
          <p:nvPr/>
        </p:nvPicPr>
        <p:blipFill>
          <a:blip r:embed="rId3" cstate="print"/>
          <a:stretch>
            <a:fillRect/>
          </a:stretch>
        </p:blipFill>
        <p:spPr>
          <a:xfrm>
            <a:off x="8519868" y="5915137"/>
            <a:ext cx="3428960" cy="722534"/>
          </a:xfrm>
          <a:prstGeom prst="rect">
            <a:avLst/>
          </a:prstGeom>
        </p:spPr>
      </p:pic>
      <p:sp>
        <p:nvSpPr>
          <p:cNvPr id="9" name="8 Rectángulo"/>
          <p:cNvSpPr/>
          <p:nvPr/>
        </p:nvSpPr>
        <p:spPr>
          <a:xfrm>
            <a:off x="8179496" y="1703540"/>
            <a:ext cx="3444657" cy="876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p:cNvSpPr/>
          <p:nvPr/>
        </p:nvSpPr>
        <p:spPr>
          <a:xfrm>
            <a:off x="8319370" y="4047995"/>
            <a:ext cx="3444657" cy="876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338" name="Picture 2"/>
          <p:cNvPicPr>
            <a:picLocks noChangeAspect="1" noChangeArrowheads="1"/>
          </p:cNvPicPr>
          <p:nvPr/>
        </p:nvPicPr>
        <p:blipFill>
          <a:blip r:embed="rId4"/>
          <a:srcRect/>
          <a:stretch>
            <a:fillRect/>
          </a:stretch>
        </p:blipFill>
        <p:spPr bwMode="auto">
          <a:xfrm>
            <a:off x="889217" y="446697"/>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65579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711F17A-ECF6-4A88-A64C-6014178E3CB9}"/>
              </a:ext>
            </a:extLst>
          </p:cNvPr>
          <p:cNvSpPr>
            <a:spLocks noGrp="1"/>
          </p:cNvSpPr>
          <p:nvPr>
            <p:ph sz="half" idx="1"/>
          </p:nvPr>
        </p:nvSpPr>
        <p:spPr>
          <a:xfrm>
            <a:off x="3939233" y="2394561"/>
            <a:ext cx="5367606" cy="2382651"/>
          </a:xfrm>
        </p:spPr>
        <p:txBody>
          <a:bodyPr>
            <a:normAutofit lnSpcReduction="10000"/>
          </a:bodyPr>
          <a:lstStyle/>
          <a:p>
            <a:r>
              <a:rPr lang="es-AR" dirty="0">
                <a:solidFill>
                  <a:schemeClr val="bg1">
                    <a:lumMod val="65000"/>
                  </a:schemeClr>
                </a:solidFill>
              </a:rPr>
              <a:t>Los </a:t>
            </a:r>
            <a:r>
              <a:rPr lang="es-AR" dirty="0" smtClean="0">
                <a:solidFill>
                  <a:schemeClr val="bg1">
                    <a:lumMod val="65000"/>
                  </a:schemeClr>
                </a:solidFill>
              </a:rPr>
              <a:t>cuestionarios </a:t>
            </a:r>
            <a:endParaRPr lang="es-AR" dirty="0">
              <a:solidFill>
                <a:schemeClr val="bg1">
                  <a:lumMod val="65000"/>
                </a:schemeClr>
              </a:solidFill>
            </a:endParaRPr>
          </a:p>
          <a:p>
            <a:r>
              <a:rPr lang="es-AR" dirty="0">
                <a:solidFill>
                  <a:schemeClr val="bg1">
                    <a:lumMod val="65000"/>
                  </a:schemeClr>
                </a:solidFill>
              </a:rPr>
              <a:t>La </a:t>
            </a:r>
            <a:r>
              <a:rPr lang="es-AR" dirty="0" smtClean="0">
                <a:solidFill>
                  <a:schemeClr val="bg1">
                    <a:lumMod val="65000"/>
                  </a:schemeClr>
                </a:solidFill>
              </a:rPr>
              <a:t>observación </a:t>
            </a:r>
            <a:endParaRPr lang="es-AR" dirty="0">
              <a:solidFill>
                <a:schemeClr val="bg1">
                  <a:lumMod val="65000"/>
                </a:schemeClr>
              </a:solidFill>
            </a:endParaRPr>
          </a:p>
          <a:p>
            <a:r>
              <a:rPr lang="es-AR" dirty="0">
                <a:solidFill>
                  <a:schemeClr val="bg1">
                    <a:lumMod val="65000"/>
                  </a:schemeClr>
                </a:solidFill>
              </a:rPr>
              <a:t>La </a:t>
            </a:r>
            <a:r>
              <a:rPr lang="es-AR" dirty="0" smtClean="0">
                <a:solidFill>
                  <a:schemeClr val="bg1">
                    <a:lumMod val="65000"/>
                  </a:schemeClr>
                </a:solidFill>
              </a:rPr>
              <a:t>entrevista</a:t>
            </a:r>
            <a:endParaRPr lang="es-AR" dirty="0">
              <a:solidFill>
                <a:schemeClr val="bg1">
                  <a:lumMod val="65000"/>
                </a:schemeClr>
              </a:solidFill>
            </a:endParaRPr>
          </a:p>
          <a:p>
            <a:r>
              <a:rPr lang="es-AR" dirty="0">
                <a:solidFill>
                  <a:schemeClr val="bg1">
                    <a:lumMod val="65000"/>
                  </a:schemeClr>
                </a:solidFill>
              </a:rPr>
              <a:t>Las técnicas </a:t>
            </a:r>
            <a:r>
              <a:rPr lang="es-AR" dirty="0" err="1" smtClean="0">
                <a:solidFill>
                  <a:schemeClr val="bg1">
                    <a:lumMod val="65000"/>
                  </a:schemeClr>
                </a:solidFill>
              </a:rPr>
              <a:t>sociométricas</a:t>
            </a:r>
            <a:r>
              <a:rPr lang="es-AR" dirty="0" smtClean="0">
                <a:solidFill>
                  <a:schemeClr val="bg1">
                    <a:lumMod val="65000"/>
                  </a:schemeClr>
                </a:solidFill>
              </a:rPr>
              <a:t> </a:t>
            </a:r>
            <a:endParaRPr lang="es-AR" dirty="0">
              <a:solidFill>
                <a:schemeClr val="bg1">
                  <a:lumMod val="65000"/>
                </a:schemeClr>
              </a:solidFill>
            </a:endParaRPr>
          </a:p>
          <a:p>
            <a:r>
              <a:rPr lang="es-AR" dirty="0">
                <a:solidFill>
                  <a:schemeClr val="bg1">
                    <a:lumMod val="65000"/>
                  </a:schemeClr>
                </a:solidFill>
              </a:rPr>
              <a:t>Las pruebas de </a:t>
            </a:r>
            <a:r>
              <a:rPr lang="es-AR" dirty="0" smtClean="0">
                <a:solidFill>
                  <a:schemeClr val="bg1">
                    <a:lumMod val="65000"/>
                  </a:schemeClr>
                </a:solidFill>
              </a:rPr>
              <a:t>rendimiento</a:t>
            </a:r>
            <a:endParaRPr lang="es-AR" dirty="0">
              <a:solidFill>
                <a:schemeClr val="bg1">
                  <a:lumMod val="65000"/>
                </a:schemeClr>
              </a:solidFill>
            </a:endParaRP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15362" name="Picture 2"/>
          <p:cNvPicPr>
            <a:picLocks noChangeAspect="1" noChangeArrowheads="1"/>
          </p:cNvPicPr>
          <p:nvPr/>
        </p:nvPicPr>
        <p:blipFill>
          <a:blip r:embed="rId4"/>
          <a:srcRect/>
          <a:stretch>
            <a:fillRect/>
          </a:stretch>
        </p:blipFill>
        <p:spPr bwMode="auto">
          <a:xfrm>
            <a:off x="1052056" y="484275"/>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266797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C35EA0E-D1AC-4374-AA98-7AABD477DF18}"/>
              </a:ext>
            </a:extLst>
          </p:cNvPr>
          <p:cNvSpPr>
            <a:spLocks noGrp="1"/>
          </p:cNvSpPr>
          <p:nvPr>
            <p:ph sz="half" idx="1"/>
          </p:nvPr>
        </p:nvSpPr>
        <p:spPr>
          <a:xfrm>
            <a:off x="609600" y="1891430"/>
            <a:ext cx="9245600" cy="1841326"/>
          </a:xfrm>
        </p:spPr>
        <p:txBody>
          <a:bodyPr>
            <a:normAutofit fontScale="70000" lnSpcReduction="20000"/>
          </a:bodyPr>
          <a:lstStyle/>
          <a:p>
            <a:pPr marL="0" indent="0">
              <a:buNone/>
            </a:pPr>
            <a:r>
              <a:rPr lang="es-AR" b="1" dirty="0">
                <a:solidFill>
                  <a:srgbClr val="009999"/>
                </a:solidFill>
              </a:rPr>
              <a:t>EVALUACIÓN DE PROCESO</a:t>
            </a:r>
          </a:p>
          <a:p>
            <a:pPr marL="0" indent="0">
              <a:buNone/>
            </a:pPr>
            <a:r>
              <a:rPr lang="es-AR" dirty="0"/>
              <a:t>Es un proceso continuo y supone un constante examen de programas y acciones. </a:t>
            </a:r>
          </a:p>
          <a:p>
            <a:pPr marL="0" indent="0">
              <a:buNone/>
            </a:pPr>
            <a:r>
              <a:rPr lang="es-AR" dirty="0"/>
              <a:t>Se caracteriza por: </a:t>
            </a:r>
          </a:p>
          <a:p>
            <a:pPr marL="0" indent="0">
              <a:buNone/>
            </a:pPr>
            <a:r>
              <a:rPr lang="es-AR" dirty="0"/>
              <a:t>Aplicarse a través de la realización del propio proceso. Implica la posibilidad de perfeccionamiento del proceso estando alerta y atentos al desarrollo del proyecto</a:t>
            </a:r>
          </a:p>
        </p:txBody>
      </p:sp>
      <p:sp>
        <p:nvSpPr>
          <p:cNvPr id="4" name="Marcador de contenido 3">
            <a:extLst>
              <a:ext uri="{FF2B5EF4-FFF2-40B4-BE49-F238E27FC236}">
                <a16:creationId xmlns="" xmlns:a16="http://schemas.microsoft.com/office/drawing/2014/main" id="{985C2036-8F05-4E9D-B9F1-7492A3CBDDEB}"/>
              </a:ext>
            </a:extLst>
          </p:cNvPr>
          <p:cNvSpPr>
            <a:spLocks noGrp="1"/>
          </p:cNvSpPr>
          <p:nvPr>
            <p:ph sz="half" idx="2"/>
          </p:nvPr>
        </p:nvSpPr>
        <p:spPr>
          <a:xfrm>
            <a:off x="609600" y="3571952"/>
            <a:ext cx="10125728" cy="2624729"/>
          </a:xfrm>
        </p:spPr>
        <p:txBody>
          <a:bodyPr>
            <a:normAutofit fontScale="70000" lnSpcReduction="20000"/>
          </a:bodyPr>
          <a:lstStyle/>
          <a:p>
            <a:pPr marL="0" indent="0">
              <a:buNone/>
            </a:pPr>
            <a:r>
              <a:rPr lang="es-AR" b="1" dirty="0">
                <a:solidFill>
                  <a:srgbClr val="009999"/>
                </a:solidFill>
              </a:rPr>
              <a:t>EVALUACIÓN FINAL </a:t>
            </a:r>
          </a:p>
          <a:p>
            <a:pPr marL="0" indent="0">
              <a:buNone/>
            </a:pPr>
            <a:r>
              <a:rPr lang="es-AR" dirty="0"/>
              <a:t>Se caracteriza por aplicarse al final del proceso o periodo de realización de un proyecto. </a:t>
            </a:r>
          </a:p>
          <a:p>
            <a:pPr marL="0" indent="0">
              <a:buNone/>
            </a:pPr>
            <a:r>
              <a:rPr lang="es-AR" dirty="0"/>
              <a:t>Esta fase final implica la conjugación de todos los elementos proporcionados por la evaluación inicial y procesual, a través de indicadores que brinden información relevante y objetiva.</a:t>
            </a:r>
          </a:p>
          <a:p>
            <a:pPr marL="0" indent="0">
              <a:buNone/>
            </a:pPr>
            <a:r>
              <a:rPr lang="es-AR" dirty="0"/>
              <a:t>¿Se lograron los objetivos? ¿Por qué? </a:t>
            </a:r>
          </a:p>
          <a:p>
            <a:pPr marL="0" indent="0">
              <a:buNone/>
            </a:pPr>
            <a:r>
              <a:rPr lang="es-AR" dirty="0"/>
              <a:t>¿Podría hacerse mejor? ¿Por qué? ¿Cómo?</a:t>
            </a:r>
          </a:p>
        </p:txBody>
      </p:sp>
      <p:pic>
        <p:nvPicPr>
          <p:cNvPr id="5" name="4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6" name="5 Imagen" descr="mendoza.jpg"/>
          <p:cNvPicPr>
            <a:picLocks noChangeAspect="1"/>
          </p:cNvPicPr>
          <p:nvPr/>
        </p:nvPicPr>
        <p:blipFill>
          <a:blip r:embed="rId3" cstate="print"/>
          <a:stretch>
            <a:fillRect/>
          </a:stretch>
        </p:blipFill>
        <p:spPr>
          <a:xfrm>
            <a:off x="8519868" y="5915137"/>
            <a:ext cx="3428960" cy="722534"/>
          </a:xfrm>
          <a:prstGeom prst="rect">
            <a:avLst/>
          </a:prstGeom>
        </p:spPr>
      </p:pic>
      <p:cxnSp>
        <p:nvCxnSpPr>
          <p:cNvPr id="8" name="7 Conector recto"/>
          <p:cNvCxnSpPr/>
          <p:nvPr/>
        </p:nvCxnSpPr>
        <p:spPr>
          <a:xfrm>
            <a:off x="0" y="2192054"/>
            <a:ext cx="33820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0" y="3910207"/>
            <a:ext cx="3382027" cy="0"/>
          </a:xfrm>
          <a:prstGeom prst="line">
            <a:avLst/>
          </a:prstGeom>
        </p:spPr>
        <p:style>
          <a:lnRef idx="1">
            <a:schemeClr val="accent1"/>
          </a:lnRef>
          <a:fillRef idx="0">
            <a:schemeClr val="accent1"/>
          </a:fillRef>
          <a:effectRef idx="0">
            <a:schemeClr val="accent1"/>
          </a:effectRef>
          <a:fontRef idx="minor">
            <a:schemeClr val="tx1"/>
          </a:fontRef>
        </p:style>
      </p:cxnSp>
      <p:pic>
        <p:nvPicPr>
          <p:cNvPr id="16386" name="Picture 2"/>
          <p:cNvPicPr>
            <a:picLocks noChangeAspect="1" noChangeArrowheads="1"/>
          </p:cNvPicPr>
          <p:nvPr/>
        </p:nvPicPr>
        <p:blipFill>
          <a:blip r:embed="rId4"/>
          <a:srcRect/>
          <a:stretch>
            <a:fillRect/>
          </a:stretch>
        </p:blipFill>
        <p:spPr bwMode="auto">
          <a:xfrm>
            <a:off x="688801" y="459224"/>
            <a:ext cx="7180263" cy="1304925"/>
          </a:xfrm>
          <a:prstGeom prst="rect">
            <a:avLst/>
          </a:prstGeom>
          <a:noFill/>
          <a:ln w="9525">
            <a:noFill/>
            <a:miter lim="800000"/>
            <a:headEnd/>
            <a:tailEnd/>
          </a:ln>
        </p:spPr>
      </p:pic>
    </p:spTree>
    <p:extLst>
      <p:ext uri="{BB962C8B-B14F-4D97-AF65-F5344CB8AC3E}">
        <p14:creationId xmlns="" xmlns:p14="http://schemas.microsoft.com/office/powerpoint/2010/main" val="1684353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DAA28A-92BD-4C20-8194-1C0C9D48DFD8}"/>
              </a:ext>
            </a:extLst>
          </p:cNvPr>
          <p:cNvSpPr>
            <a:spLocks noGrp="1"/>
          </p:cNvSpPr>
          <p:nvPr>
            <p:ph type="ctrTitle"/>
          </p:nvPr>
        </p:nvSpPr>
        <p:spPr>
          <a:xfrm>
            <a:off x="3093928" y="1616861"/>
            <a:ext cx="5085567" cy="1470025"/>
          </a:xfrm>
        </p:spPr>
        <p:txBody>
          <a:bodyPr/>
          <a:lstStyle/>
          <a:p>
            <a:r>
              <a:rPr lang="es-AR" b="1" dirty="0">
                <a:solidFill>
                  <a:srgbClr val="009999"/>
                </a:solidFill>
              </a:rPr>
              <a:t>6. Informe Final</a:t>
            </a:r>
          </a:p>
        </p:txBody>
      </p:sp>
      <p:sp>
        <p:nvSpPr>
          <p:cNvPr id="3" name="Subtítulo 2">
            <a:extLst>
              <a:ext uri="{FF2B5EF4-FFF2-40B4-BE49-F238E27FC236}">
                <a16:creationId xmlns="" xmlns:a16="http://schemas.microsoft.com/office/drawing/2014/main" id="{BB07732D-2D74-4AB9-8B83-A6AB9923565C}"/>
              </a:ext>
            </a:extLst>
          </p:cNvPr>
          <p:cNvSpPr>
            <a:spLocks noGrp="1"/>
          </p:cNvSpPr>
          <p:nvPr>
            <p:ph type="subTitle" idx="1"/>
          </p:nvPr>
        </p:nvSpPr>
        <p:spPr>
          <a:xfrm>
            <a:off x="1841326" y="2921695"/>
            <a:ext cx="8534400" cy="1752600"/>
          </a:xfrm>
        </p:spPr>
        <p:txBody>
          <a:bodyPr>
            <a:normAutofit/>
          </a:bodyPr>
          <a:lstStyle/>
          <a:p>
            <a:r>
              <a:rPr lang="es-AR" sz="2400" dirty="0"/>
              <a:t>Tiene como finalidad el dar a conocer los resultados obtenidos a otras personas para que puedan contrastarlos.</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2810571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88515" y="2179529"/>
            <a:ext cx="11248373" cy="26805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 xmlns:a16="http://schemas.microsoft.com/office/drawing/2014/main" id="{37E51914-44D5-4FC0-B1A6-7872351A3942}"/>
              </a:ext>
            </a:extLst>
          </p:cNvPr>
          <p:cNvSpPr>
            <a:spLocks noGrp="1"/>
          </p:cNvSpPr>
          <p:nvPr>
            <p:ph type="title"/>
          </p:nvPr>
        </p:nvSpPr>
        <p:spPr>
          <a:xfrm>
            <a:off x="572022" y="1013673"/>
            <a:ext cx="2947792" cy="1143000"/>
          </a:xfrm>
        </p:spPr>
        <p:txBody>
          <a:bodyPr/>
          <a:lstStyle/>
          <a:p>
            <a:pPr algn="l"/>
            <a:r>
              <a:rPr lang="es-AR" b="1" dirty="0">
                <a:solidFill>
                  <a:srgbClr val="009999"/>
                </a:solidFill>
              </a:rPr>
              <a:t>¿Para qué?</a:t>
            </a:r>
          </a:p>
        </p:txBody>
      </p:sp>
      <p:sp>
        <p:nvSpPr>
          <p:cNvPr id="3" name="Marcador de contenido 2">
            <a:extLst>
              <a:ext uri="{FF2B5EF4-FFF2-40B4-BE49-F238E27FC236}">
                <a16:creationId xmlns="" xmlns:a16="http://schemas.microsoft.com/office/drawing/2014/main" id="{E3DF36FD-FB27-418D-838E-79BC2B51461A}"/>
              </a:ext>
            </a:extLst>
          </p:cNvPr>
          <p:cNvSpPr>
            <a:spLocks noGrp="1"/>
          </p:cNvSpPr>
          <p:nvPr>
            <p:ph idx="1"/>
          </p:nvPr>
        </p:nvSpPr>
        <p:spPr>
          <a:xfrm>
            <a:off x="584548" y="2188928"/>
            <a:ext cx="10972800" cy="2621068"/>
          </a:xfrm>
        </p:spPr>
        <p:txBody>
          <a:bodyPr>
            <a:normAutofit/>
          </a:bodyPr>
          <a:lstStyle/>
          <a:p>
            <a:pPr algn="just"/>
            <a:r>
              <a:rPr lang="es-AR" sz="2400" dirty="0"/>
              <a:t>El informe final contribuye a sistematizar el proceso seguido a la vez que facilita la comunicación y el intercambio de experiencias con otras personas y equipos interesados en la resolución de problemas prácticos en el campo social. Conviene contemplar todo el proyecto desde la fase de diagnóstico del proceso y del producto.</a:t>
            </a:r>
          </a:p>
          <a:p>
            <a:pPr algn="just"/>
            <a:r>
              <a:rPr lang="es-AR" sz="2400" dirty="0"/>
              <a:t>Es importante destacar no sólo los logros sino también las dificultades </a:t>
            </a:r>
            <a:r>
              <a:rPr lang="es-AR" sz="2400" dirty="0" smtClean="0"/>
              <a:t>encontradas.</a:t>
            </a:r>
            <a:endParaRPr lang="es-AR" sz="2400" dirty="0"/>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3092767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FA22A8-B3FA-4503-A223-3864F4AE532C}"/>
              </a:ext>
            </a:extLst>
          </p:cNvPr>
          <p:cNvSpPr>
            <a:spLocks noGrp="1"/>
          </p:cNvSpPr>
          <p:nvPr>
            <p:ph type="ctrTitle"/>
          </p:nvPr>
        </p:nvSpPr>
        <p:spPr/>
        <p:txBody>
          <a:bodyPr>
            <a:normAutofit/>
          </a:bodyPr>
          <a:lstStyle/>
          <a:p>
            <a:r>
              <a:rPr lang="es-AR" b="1" dirty="0">
                <a:solidFill>
                  <a:srgbClr val="009999"/>
                </a:solidFill>
              </a:rPr>
              <a:t>Organizaciones Nacionales e Internacionales de financiamiento</a:t>
            </a:r>
          </a:p>
        </p:txBody>
      </p:sp>
      <p:pic>
        <p:nvPicPr>
          <p:cNvPr id="3" name="2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4" name="3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350463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FFBA5AA3-586B-4AA5-A7E4-265C9D02BCA4}"/>
              </a:ext>
            </a:extLst>
          </p:cNvPr>
          <p:cNvSpPr>
            <a:spLocks noGrp="1"/>
          </p:cNvSpPr>
          <p:nvPr>
            <p:ph idx="1"/>
          </p:nvPr>
        </p:nvSpPr>
        <p:spPr>
          <a:xfrm>
            <a:off x="534443" y="2494875"/>
            <a:ext cx="10972800" cy="4525963"/>
          </a:xfrm>
        </p:spPr>
        <p:txBody>
          <a:bodyPr>
            <a:normAutofit/>
          </a:bodyPr>
          <a:lstStyle/>
          <a:p>
            <a:pPr algn="just"/>
            <a:r>
              <a:rPr lang="es-AR" sz="2400" dirty="0"/>
              <a:t>La elaboración de proyectos sociales nace como consecuencia del deseo de mejorar la realidad en la que vivimos.</a:t>
            </a:r>
          </a:p>
          <a:p>
            <a:pPr algn="just"/>
            <a:r>
              <a:rPr lang="es-AR" sz="2400" dirty="0"/>
              <a:t>Parte de reconocer falencias y del compromiso humano  de resolverlas.</a:t>
            </a:r>
          </a:p>
          <a:p>
            <a:pPr algn="just"/>
            <a:r>
              <a:rPr lang="es-AR" sz="2400" dirty="0"/>
              <a:t>Porque es una herramienta metodológica fundamental para prever, orientar y preparar bien el camino de lo que se va a hacer, aumentado enormemente las posibilidades de lograr los objetivos trazados.</a:t>
            </a:r>
          </a:p>
          <a:p>
            <a:pPr algn="just"/>
            <a:r>
              <a:rPr lang="es-AR" sz="2400" dirty="0"/>
              <a:t>El diseño de un buen proyecto social es requisito indispensable para postular </a:t>
            </a:r>
            <a:endParaRPr lang="es-AR" sz="2400" dirty="0" smtClean="0"/>
          </a:p>
          <a:p>
            <a:pPr algn="just">
              <a:buNone/>
            </a:pPr>
            <a:r>
              <a:rPr lang="es-AR" sz="2400" dirty="0" smtClean="0"/>
              <a:t> </a:t>
            </a:r>
            <a:r>
              <a:rPr lang="es-AR" sz="2400" dirty="0" smtClean="0"/>
              <a:t>    </a:t>
            </a:r>
            <a:r>
              <a:rPr lang="es-AR" sz="2400" dirty="0" smtClean="0"/>
              <a:t>a </a:t>
            </a:r>
            <a:r>
              <a:rPr lang="es-AR" sz="2400" dirty="0"/>
              <a:t>financiamientos públicos y privados. </a:t>
            </a:r>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1026" name="Picture 2"/>
          <p:cNvPicPr>
            <a:picLocks noChangeAspect="1" noChangeArrowheads="1"/>
          </p:cNvPicPr>
          <p:nvPr/>
        </p:nvPicPr>
        <p:blipFill>
          <a:blip r:embed="rId4"/>
          <a:srcRect r="28076"/>
          <a:stretch>
            <a:fillRect/>
          </a:stretch>
        </p:blipFill>
        <p:spPr bwMode="auto">
          <a:xfrm>
            <a:off x="788771" y="713985"/>
            <a:ext cx="9495097" cy="1676466"/>
          </a:xfrm>
          <a:prstGeom prst="rect">
            <a:avLst/>
          </a:prstGeom>
          <a:noFill/>
          <a:ln w="9525">
            <a:noFill/>
            <a:miter lim="800000"/>
            <a:headEnd/>
            <a:tailEnd/>
          </a:ln>
        </p:spPr>
      </p:pic>
    </p:spTree>
    <p:extLst>
      <p:ext uri="{BB962C8B-B14F-4D97-AF65-F5344CB8AC3E}">
        <p14:creationId xmlns="" xmlns:p14="http://schemas.microsoft.com/office/powerpoint/2010/main" val="651987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F8614E-1C72-4E58-99C9-1F5BCCE1A290}"/>
              </a:ext>
            </a:extLst>
          </p:cNvPr>
          <p:cNvSpPr>
            <a:spLocks noGrp="1"/>
          </p:cNvSpPr>
          <p:nvPr>
            <p:ph type="title"/>
          </p:nvPr>
        </p:nvSpPr>
        <p:spPr/>
        <p:txBody>
          <a:bodyPr>
            <a:normAutofit/>
          </a:bodyPr>
          <a:lstStyle/>
          <a:p>
            <a:pPr algn="l"/>
            <a:r>
              <a:rPr lang="es-AR" sz="2400" b="1" dirty="0">
                <a:solidFill>
                  <a:srgbClr val="009999"/>
                </a:solidFill>
              </a:rPr>
              <a:t>Organizaciones Nacionales e Internacionales de financiamiento</a:t>
            </a:r>
          </a:p>
        </p:txBody>
      </p:sp>
      <p:pic>
        <p:nvPicPr>
          <p:cNvPr id="4" name="Imagen 3">
            <a:extLst>
              <a:ext uri="{FF2B5EF4-FFF2-40B4-BE49-F238E27FC236}">
                <a16:creationId xmlns="" xmlns:a16="http://schemas.microsoft.com/office/drawing/2014/main" id="{41020E29-3BCF-4C1B-9907-0EE9EFA5002B}"/>
              </a:ext>
            </a:extLst>
          </p:cNvPr>
          <p:cNvPicPr>
            <a:picLocks noChangeAspect="1"/>
          </p:cNvPicPr>
          <p:nvPr/>
        </p:nvPicPr>
        <p:blipFill>
          <a:blip r:embed="rId2"/>
          <a:stretch>
            <a:fillRect/>
          </a:stretch>
        </p:blipFill>
        <p:spPr>
          <a:xfrm>
            <a:off x="567466" y="1275740"/>
            <a:ext cx="2351098" cy="1890690"/>
          </a:xfrm>
          <a:prstGeom prst="rect">
            <a:avLst/>
          </a:prstGeom>
        </p:spPr>
      </p:pic>
      <p:sp>
        <p:nvSpPr>
          <p:cNvPr id="5" name="CuadroTexto 4">
            <a:extLst>
              <a:ext uri="{FF2B5EF4-FFF2-40B4-BE49-F238E27FC236}">
                <a16:creationId xmlns="" xmlns:a16="http://schemas.microsoft.com/office/drawing/2014/main" id="{66C38902-6302-48E9-8DC0-596534CAFF2E}"/>
              </a:ext>
            </a:extLst>
          </p:cNvPr>
          <p:cNvSpPr txBox="1"/>
          <p:nvPr/>
        </p:nvSpPr>
        <p:spPr>
          <a:xfrm>
            <a:off x="555344" y="3243956"/>
            <a:ext cx="3719946" cy="307777"/>
          </a:xfrm>
          <a:prstGeom prst="rect">
            <a:avLst/>
          </a:prstGeom>
          <a:noFill/>
        </p:spPr>
        <p:txBody>
          <a:bodyPr wrap="square" rtlCol="0">
            <a:spAutoFit/>
          </a:bodyPr>
          <a:lstStyle/>
          <a:p>
            <a:r>
              <a:rPr lang="es-AR" sz="1400" dirty="0">
                <a:hlinkClick r:id="rId3"/>
              </a:rPr>
              <a:t>https://www.softyswaterchallenge.com/</a:t>
            </a:r>
            <a:endParaRPr lang="es-AR" sz="1400" dirty="0"/>
          </a:p>
        </p:txBody>
      </p:sp>
      <p:pic>
        <p:nvPicPr>
          <p:cNvPr id="6" name="Imagen 5">
            <a:extLst>
              <a:ext uri="{FF2B5EF4-FFF2-40B4-BE49-F238E27FC236}">
                <a16:creationId xmlns="" xmlns:a16="http://schemas.microsoft.com/office/drawing/2014/main" id="{247D0767-18B9-4A80-8C31-D3FABDD4280F}"/>
              </a:ext>
            </a:extLst>
          </p:cNvPr>
          <p:cNvPicPr>
            <a:picLocks noChangeAspect="1"/>
          </p:cNvPicPr>
          <p:nvPr/>
        </p:nvPicPr>
        <p:blipFill>
          <a:blip r:embed="rId4"/>
          <a:stretch>
            <a:fillRect/>
          </a:stretch>
        </p:blipFill>
        <p:spPr>
          <a:xfrm>
            <a:off x="644521" y="3657600"/>
            <a:ext cx="2290205" cy="1791222"/>
          </a:xfrm>
          <a:prstGeom prst="rect">
            <a:avLst/>
          </a:prstGeom>
        </p:spPr>
      </p:pic>
      <p:sp>
        <p:nvSpPr>
          <p:cNvPr id="7" name="CuadroTexto 6">
            <a:extLst>
              <a:ext uri="{FF2B5EF4-FFF2-40B4-BE49-F238E27FC236}">
                <a16:creationId xmlns="" xmlns:a16="http://schemas.microsoft.com/office/drawing/2014/main" id="{1FED684C-5202-4A39-89AB-2E13CAD613CF}"/>
              </a:ext>
            </a:extLst>
          </p:cNvPr>
          <p:cNvSpPr txBox="1"/>
          <p:nvPr/>
        </p:nvSpPr>
        <p:spPr>
          <a:xfrm>
            <a:off x="584620" y="5598011"/>
            <a:ext cx="2308892" cy="307777"/>
          </a:xfrm>
          <a:prstGeom prst="rect">
            <a:avLst/>
          </a:prstGeom>
          <a:noFill/>
        </p:spPr>
        <p:txBody>
          <a:bodyPr wrap="square" rtlCol="0">
            <a:spAutoFit/>
          </a:bodyPr>
          <a:lstStyle/>
          <a:p>
            <a:r>
              <a:rPr lang="es-AR" sz="1400" dirty="0">
                <a:hlinkClick r:id="rId5"/>
              </a:rPr>
              <a:t>https://www.sumatoria.org/</a:t>
            </a:r>
            <a:endParaRPr lang="es-AR" sz="1400" dirty="0"/>
          </a:p>
        </p:txBody>
      </p:sp>
      <p:pic>
        <p:nvPicPr>
          <p:cNvPr id="8" name="Imagen 7">
            <a:extLst>
              <a:ext uri="{FF2B5EF4-FFF2-40B4-BE49-F238E27FC236}">
                <a16:creationId xmlns="" xmlns:a16="http://schemas.microsoft.com/office/drawing/2014/main" id="{CFBB6307-E549-4668-B9EF-0BEEDA28F140}"/>
              </a:ext>
            </a:extLst>
          </p:cNvPr>
          <p:cNvPicPr>
            <a:picLocks noChangeAspect="1"/>
          </p:cNvPicPr>
          <p:nvPr/>
        </p:nvPicPr>
        <p:blipFill>
          <a:blip r:embed="rId6"/>
          <a:stretch>
            <a:fillRect/>
          </a:stretch>
        </p:blipFill>
        <p:spPr>
          <a:xfrm>
            <a:off x="5825872" y="2129425"/>
            <a:ext cx="3338099" cy="832380"/>
          </a:xfrm>
          <a:prstGeom prst="rect">
            <a:avLst/>
          </a:prstGeom>
        </p:spPr>
      </p:pic>
      <p:sp>
        <p:nvSpPr>
          <p:cNvPr id="11" name="Flecha: a la derecha 10">
            <a:extLst>
              <a:ext uri="{FF2B5EF4-FFF2-40B4-BE49-F238E27FC236}">
                <a16:creationId xmlns="" xmlns:a16="http://schemas.microsoft.com/office/drawing/2014/main" id="{59F5A0B9-92AB-406B-931E-6F3DE2CD74E3}"/>
              </a:ext>
            </a:extLst>
          </p:cNvPr>
          <p:cNvSpPr/>
          <p:nvPr/>
        </p:nvSpPr>
        <p:spPr>
          <a:xfrm rot="5400000">
            <a:off x="7411285" y="4002433"/>
            <a:ext cx="249956" cy="130768"/>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CuadroTexto 11">
            <a:extLst>
              <a:ext uri="{FF2B5EF4-FFF2-40B4-BE49-F238E27FC236}">
                <a16:creationId xmlns="" xmlns:a16="http://schemas.microsoft.com/office/drawing/2014/main" id="{C12C9BD0-57A2-4CF6-B34E-1C74249DC031}"/>
              </a:ext>
            </a:extLst>
          </p:cNvPr>
          <p:cNvSpPr txBox="1"/>
          <p:nvPr/>
        </p:nvSpPr>
        <p:spPr>
          <a:xfrm>
            <a:off x="4481086" y="4260002"/>
            <a:ext cx="6867495" cy="307777"/>
          </a:xfrm>
          <a:prstGeom prst="rect">
            <a:avLst/>
          </a:prstGeom>
          <a:noFill/>
        </p:spPr>
        <p:txBody>
          <a:bodyPr wrap="square" rtlCol="0">
            <a:spAutoFit/>
          </a:bodyPr>
          <a:lstStyle/>
          <a:p>
            <a:r>
              <a:rPr lang="es-AR" sz="1400" dirty="0">
                <a:hlinkClick r:id="rId7"/>
              </a:rPr>
              <a:t>https://www.argentina.gob.ar/acceder-financiamiento-para-emprendimientos-sociales</a:t>
            </a:r>
            <a:endParaRPr lang="es-AR" sz="1400" dirty="0"/>
          </a:p>
        </p:txBody>
      </p:sp>
      <p:pic>
        <p:nvPicPr>
          <p:cNvPr id="13" name="12 Imagen" descr="Ministerio2020.jpg"/>
          <p:cNvPicPr>
            <a:picLocks noChangeAspect="1"/>
          </p:cNvPicPr>
          <p:nvPr/>
        </p:nvPicPr>
        <p:blipFill>
          <a:blip r:embed="rId8" cstate="print"/>
          <a:srcRect l="2946" r="2796" b="97919"/>
          <a:stretch>
            <a:fillRect/>
          </a:stretch>
        </p:blipFill>
        <p:spPr>
          <a:xfrm>
            <a:off x="0" y="-1"/>
            <a:ext cx="12322304" cy="192505"/>
          </a:xfrm>
          <a:prstGeom prst="rect">
            <a:avLst/>
          </a:prstGeom>
        </p:spPr>
      </p:pic>
      <p:pic>
        <p:nvPicPr>
          <p:cNvPr id="14" name="13 Imagen" descr="mendoza.jpg"/>
          <p:cNvPicPr>
            <a:picLocks noChangeAspect="1"/>
          </p:cNvPicPr>
          <p:nvPr/>
        </p:nvPicPr>
        <p:blipFill>
          <a:blip r:embed="rId9" cstate="print"/>
          <a:stretch>
            <a:fillRect/>
          </a:stretch>
        </p:blipFill>
        <p:spPr>
          <a:xfrm>
            <a:off x="8519868" y="5915137"/>
            <a:ext cx="3428960" cy="722534"/>
          </a:xfrm>
          <a:prstGeom prst="rect">
            <a:avLst/>
          </a:prstGeom>
        </p:spPr>
      </p:pic>
      <p:sp>
        <p:nvSpPr>
          <p:cNvPr id="15" name="14 CuadroTexto"/>
          <p:cNvSpPr txBox="1"/>
          <p:nvPr/>
        </p:nvSpPr>
        <p:spPr>
          <a:xfrm>
            <a:off x="5912285" y="3194137"/>
            <a:ext cx="3331923" cy="646331"/>
          </a:xfrm>
          <a:prstGeom prst="rect">
            <a:avLst/>
          </a:prstGeom>
          <a:noFill/>
        </p:spPr>
        <p:txBody>
          <a:bodyPr wrap="square" rtlCol="0">
            <a:spAutoFit/>
          </a:bodyPr>
          <a:lstStyle/>
          <a:p>
            <a:pPr algn="ctr"/>
            <a:r>
              <a:rPr lang="es-MX" dirty="0" smtClean="0"/>
              <a:t>Acceder a financiamiento para emprendimientos sociales</a:t>
            </a:r>
            <a:endParaRPr lang="es-MX" dirty="0"/>
          </a:p>
        </p:txBody>
      </p:sp>
      <p:sp>
        <p:nvSpPr>
          <p:cNvPr id="16" name="Flecha: a la derecha 10">
            <a:extLst>
              <a:ext uri="{FF2B5EF4-FFF2-40B4-BE49-F238E27FC236}">
                <a16:creationId xmlns="" xmlns:a16="http://schemas.microsoft.com/office/drawing/2014/main" id="{59F5A0B9-92AB-406B-931E-6F3DE2CD74E3}"/>
              </a:ext>
            </a:extLst>
          </p:cNvPr>
          <p:cNvSpPr/>
          <p:nvPr/>
        </p:nvSpPr>
        <p:spPr>
          <a:xfrm rot="5400000">
            <a:off x="7413373" y="2977387"/>
            <a:ext cx="249956" cy="130768"/>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239262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38905" y="183651"/>
            <a:ext cx="9879410" cy="1795462"/>
          </a:xfrm>
          <a:prstGeom prst="rect">
            <a:avLst/>
          </a:prstGeom>
          <a:noFill/>
          <a:ln w="9525">
            <a:noFill/>
            <a:miter lim="800000"/>
            <a:headEnd/>
            <a:tailEnd/>
          </a:ln>
        </p:spPr>
      </p:pic>
      <p:sp>
        <p:nvSpPr>
          <p:cNvPr id="3" name="Marcador de contenido 2">
            <a:extLst>
              <a:ext uri="{FF2B5EF4-FFF2-40B4-BE49-F238E27FC236}">
                <a16:creationId xmlns="" xmlns:a16="http://schemas.microsoft.com/office/drawing/2014/main" id="{C98E3F87-69BF-4572-A4B2-04ACFBC5EF1E}"/>
              </a:ext>
            </a:extLst>
          </p:cNvPr>
          <p:cNvSpPr>
            <a:spLocks noGrp="1"/>
          </p:cNvSpPr>
          <p:nvPr>
            <p:ph idx="1"/>
          </p:nvPr>
        </p:nvSpPr>
        <p:spPr>
          <a:xfrm>
            <a:off x="609600" y="1775568"/>
            <a:ext cx="10972800" cy="4525963"/>
          </a:xfrm>
        </p:spPr>
        <p:txBody>
          <a:bodyPr>
            <a:normAutofit/>
          </a:bodyPr>
          <a:lstStyle/>
          <a:p>
            <a:pPr algn="just"/>
            <a:r>
              <a:rPr lang="es-AR" sz="2400" dirty="0"/>
              <a:t>Una reflexión profunda sobre aquel problema social concreto que pretendemos mejorar. </a:t>
            </a:r>
          </a:p>
          <a:p>
            <a:pPr algn="just"/>
            <a:r>
              <a:rPr lang="es-AR" sz="2400" dirty="0"/>
              <a:t>Tomar conciencia de las necesidades existentes y elegir un problema concreto que precise solución y, además, que esa solución se contemple como posible. </a:t>
            </a:r>
          </a:p>
          <a:p>
            <a:pPr algn="just"/>
            <a:r>
              <a:rPr lang="es-AR" sz="2400" dirty="0"/>
              <a:t>Elaborar un diseño científico. </a:t>
            </a:r>
          </a:p>
          <a:p>
            <a:pPr algn="just"/>
            <a:r>
              <a:rPr lang="es-AR" sz="2400" dirty="0"/>
              <a:t>Aplicarlo a la práctica para transformarla y mejorarla. </a:t>
            </a:r>
          </a:p>
          <a:p>
            <a:pPr algn="just"/>
            <a:r>
              <a:rPr lang="es-AR" sz="2400" dirty="0"/>
              <a:t>Apertura y capacidad de flexibilidad adaptativa en su aplicación. </a:t>
            </a:r>
          </a:p>
          <a:p>
            <a:pPr algn="just"/>
            <a:r>
              <a:rPr lang="es-AR" sz="2400" dirty="0"/>
              <a:t> Originalidad y creatividad.</a:t>
            </a:r>
          </a:p>
          <a:p>
            <a:pPr algn="just"/>
            <a:r>
              <a:rPr lang="es-AR" sz="2400" dirty="0"/>
              <a:t>Asumir como punto de partida la perspectiva de quién vive el problema, cómo lo vive y que posibilidades vislumbra de solución del mismo.</a:t>
            </a:r>
          </a:p>
        </p:txBody>
      </p:sp>
      <p:pic>
        <p:nvPicPr>
          <p:cNvPr id="4" name="3 Imagen" descr="Ministerio2020.jpg"/>
          <p:cNvPicPr>
            <a:picLocks noChangeAspect="1"/>
          </p:cNvPicPr>
          <p:nvPr/>
        </p:nvPicPr>
        <p:blipFill>
          <a:blip r:embed="rId3"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4"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118642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B310997A-7B21-41CA-B4BF-F036E38A3B2C}"/>
              </a:ext>
            </a:extLst>
          </p:cNvPr>
          <p:cNvSpPr>
            <a:spLocks noGrp="1"/>
          </p:cNvSpPr>
          <p:nvPr>
            <p:ph idx="1"/>
          </p:nvPr>
        </p:nvSpPr>
        <p:spPr>
          <a:xfrm>
            <a:off x="1135693" y="2502077"/>
            <a:ext cx="3423781" cy="3021901"/>
          </a:xfrm>
        </p:spPr>
        <p:txBody>
          <a:bodyPr>
            <a:normAutofit/>
          </a:bodyPr>
          <a:lstStyle/>
          <a:p>
            <a:pPr marL="342900" indent="-342900">
              <a:buFont typeface="+mj-lt"/>
              <a:buAutoNum type="arabicPeriod"/>
            </a:pPr>
            <a:r>
              <a:rPr lang="es-AR" sz="2400" b="1" dirty="0" smtClean="0">
                <a:solidFill>
                  <a:schemeClr val="bg1">
                    <a:lumMod val="50000"/>
                  </a:schemeClr>
                </a:solidFill>
              </a:rPr>
              <a:t>Introducción</a:t>
            </a:r>
            <a:endParaRPr lang="es-AR" sz="2400" b="1" dirty="0">
              <a:solidFill>
                <a:schemeClr val="bg1">
                  <a:lumMod val="50000"/>
                </a:schemeClr>
              </a:solidFill>
            </a:endParaRPr>
          </a:p>
          <a:p>
            <a:pPr marL="342900" indent="-342900">
              <a:buFont typeface="+mj-lt"/>
              <a:buAutoNum type="arabicPeriod"/>
            </a:pPr>
            <a:r>
              <a:rPr lang="es-AR" sz="2400" b="1" dirty="0" smtClean="0">
                <a:solidFill>
                  <a:schemeClr val="bg1">
                    <a:lumMod val="50000"/>
                  </a:schemeClr>
                </a:solidFill>
              </a:rPr>
              <a:t>Diagnóstico</a:t>
            </a:r>
            <a:endParaRPr lang="es-AR" sz="2400" b="1" dirty="0">
              <a:solidFill>
                <a:schemeClr val="bg1">
                  <a:lumMod val="50000"/>
                </a:schemeClr>
              </a:solidFill>
            </a:endParaRPr>
          </a:p>
          <a:p>
            <a:pPr marL="342900" indent="-342900">
              <a:buFont typeface="+mj-lt"/>
              <a:buAutoNum type="arabicPeriod"/>
            </a:pPr>
            <a:r>
              <a:rPr lang="es-AR" sz="2400" b="1" dirty="0" smtClean="0">
                <a:solidFill>
                  <a:schemeClr val="bg1">
                    <a:lumMod val="50000"/>
                  </a:schemeClr>
                </a:solidFill>
              </a:rPr>
              <a:t>Planificación</a:t>
            </a:r>
            <a:endParaRPr lang="es-AR" sz="2400" b="1" dirty="0">
              <a:solidFill>
                <a:schemeClr val="bg1">
                  <a:lumMod val="50000"/>
                </a:schemeClr>
              </a:solidFill>
            </a:endParaRPr>
          </a:p>
          <a:p>
            <a:pPr marL="342900" indent="-342900">
              <a:buFont typeface="+mj-lt"/>
              <a:buAutoNum type="arabicPeriod"/>
            </a:pPr>
            <a:r>
              <a:rPr lang="es-AR" sz="2400" b="1" dirty="0">
                <a:solidFill>
                  <a:schemeClr val="bg1">
                    <a:lumMod val="50000"/>
                  </a:schemeClr>
                </a:solidFill>
              </a:rPr>
              <a:t>Aplicación/ </a:t>
            </a:r>
            <a:r>
              <a:rPr lang="es-AR" sz="2400" b="1" dirty="0" smtClean="0">
                <a:solidFill>
                  <a:schemeClr val="bg1">
                    <a:lumMod val="50000"/>
                  </a:schemeClr>
                </a:solidFill>
              </a:rPr>
              <a:t>Ejecución</a:t>
            </a:r>
            <a:endParaRPr lang="es-AR" sz="2400" b="1" dirty="0">
              <a:solidFill>
                <a:schemeClr val="bg1">
                  <a:lumMod val="50000"/>
                </a:schemeClr>
              </a:solidFill>
            </a:endParaRPr>
          </a:p>
          <a:p>
            <a:pPr marL="342900" indent="-342900">
              <a:buFont typeface="+mj-lt"/>
              <a:buAutoNum type="arabicPeriod"/>
            </a:pPr>
            <a:r>
              <a:rPr lang="es-AR" sz="2400" b="1" dirty="0" smtClean="0">
                <a:solidFill>
                  <a:schemeClr val="bg1">
                    <a:lumMod val="50000"/>
                  </a:schemeClr>
                </a:solidFill>
              </a:rPr>
              <a:t>Evaluación</a:t>
            </a:r>
            <a:endParaRPr lang="es-AR" sz="2400" b="1" dirty="0">
              <a:solidFill>
                <a:schemeClr val="bg1">
                  <a:lumMod val="50000"/>
                </a:schemeClr>
              </a:solidFill>
            </a:endParaRPr>
          </a:p>
          <a:p>
            <a:pPr marL="342900" indent="-342900">
              <a:buFont typeface="+mj-lt"/>
              <a:buAutoNum type="arabicPeriod"/>
            </a:pPr>
            <a:r>
              <a:rPr lang="es-AR" sz="2400" b="1" dirty="0">
                <a:solidFill>
                  <a:schemeClr val="bg1">
                    <a:lumMod val="50000"/>
                  </a:schemeClr>
                </a:solidFill>
              </a:rPr>
              <a:t>Informe </a:t>
            </a:r>
            <a:r>
              <a:rPr lang="es-AR" sz="2400" b="1" dirty="0" smtClean="0">
                <a:solidFill>
                  <a:schemeClr val="bg1">
                    <a:lumMod val="50000"/>
                  </a:schemeClr>
                </a:solidFill>
              </a:rPr>
              <a:t>final</a:t>
            </a:r>
            <a:endParaRPr lang="es-AR" sz="2400" b="1" dirty="0">
              <a:solidFill>
                <a:schemeClr val="bg1">
                  <a:lumMod val="50000"/>
                </a:schemeClr>
              </a:solidFill>
            </a:endParaRPr>
          </a:p>
        </p:txBody>
      </p:sp>
      <p:pic>
        <p:nvPicPr>
          <p:cNvPr id="5" name="4 Imagen" descr="mendoza.jpg"/>
          <p:cNvPicPr>
            <a:picLocks noChangeAspect="1"/>
          </p:cNvPicPr>
          <p:nvPr/>
        </p:nvPicPr>
        <p:blipFill>
          <a:blip r:embed="rId2" cstate="print"/>
          <a:stretch>
            <a:fillRect/>
          </a:stretch>
        </p:blipFill>
        <p:spPr>
          <a:xfrm>
            <a:off x="8519868" y="5915137"/>
            <a:ext cx="3428960" cy="722534"/>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826588" y="313152"/>
            <a:ext cx="11016653" cy="2002142"/>
          </a:xfrm>
          <a:prstGeom prst="rect">
            <a:avLst/>
          </a:prstGeom>
          <a:noFill/>
          <a:ln w="9525">
            <a:noFill/>
            <a:miter lim="800000"/>
            <a:headEnd/>
            <a:tailEnd/>
          </a:ln>
        </p:spPr>
      </p:pic>
      <p:pic>
        <p:nvPicPr>
          <p:cNvPr id="8" name="7 Imagen" descr="Ministerio2020.jpg"/>
          <p:cNvPicPr>
            <a:picLocks noChangeAspect="1"/>
          </p:cNvPicPr>
          <p:nvPr/>
        </p:nvPicPr>
        <p:blipFill>
          <a:blip r:embed="rId4" cstate="print"/>
          <a:srcRect l="2946" r="2796" b="97919"/>
          <a:stretch>
            <a:fillRect/>
          </a:stretch>
        </p:blipFill>
        <p:spPr>
          <a:xfrm>
            <a:off x="0" y="-1"/>
            <a:ext cx="12322304" cy="192505"/>
          </a:xfrm>
          <a:prstGeom prst="rect">
            <a:avLst/>
          </a:prstGeom>
        </p:spPr>
      </p:pic>
    </p:spTree>
    <p:extLst>
      <p:ext uri="{BB962C8B-B14F-4D97-AF65-F5344CB8AC3E}">
        <p14:creationId xmlns="" xmlns:p14="http://schemas.microsoft.com/office/powerpoint/2010/main" val="338571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ECC0BF-04E9-4297-BF7F-478F4512ECE2}"/>
              </a:ext>
            </a:extLst>
          </p:cNvPr>
          <p:cNvSpPr>
            <a:spLocks noGrp="1"/>
          </p:cNvSpPr>
          <p:nvPr>
            <p:ph type="ctrTitle"/>
          </p:nvPr>
        </p:nvSpPr>
        <p:spPr/>
        <p:txBody>
          <a:bodyPr/>
          <a:lstStyle/>
          <a:p>
            <a:r>
              <a:rPr lang="es-AR" dirty="0">
                <a:solidFill>
                  <a:srgbClr val="009999"/>
                </a:solidFill>
              </a:rPr>
              <a:t>1. Introducción</a:t>
            </a:r>
          </a:p>
        </p:txBody>
      </p:sp>
      <p:sp>
        <p:nvSpPr>
          <p:cNvPr id="4" name="Subtítulo 3">
            <a:extLst>
              <a:ext uri="{FF2B5EF4-FFF2-40B4-BE49-F238E27FC236}">
                <a16:creationId xmlns="" xmlns:a16="http://schemas.microsoft.com/office/drawing/2014/main" id="{46E1035B-1948-4B95-BBB5-0D12F174F8CD}"/>
              </a:ext>
            </a:extLst>
          </p:cNvPr>
          <p:cNvSpPr txBox="1">
            <a:spLocks noGrp="1"/>
          </p:cNvSpPr>
          <p:nvPr>
            <p:ph type="subTitle" idx="1"/>
          </p:nvPr>
        </p:nvSpPr>
        <p:spPr>
          <a:xfrm>
            <a:off x="1826491" y="3980445"/>
            <a:ext cx="8674100" cy="566309"/>
          </a:xfrm>
          <a:prstGeom prst="rect">
            <a:avLst/>
          </a:prstGeom>
          <a:noFill/>
        </p:spPr>
        <p:txBody>
          <a:bodyPr wrap="square" rtlCol="0">
            <a:spAutoFit/>
          </a:bodyPr>
          <a:lstStyle/>
          <a:p>
            <a:pPr algn="ctr"/>
            <a:r>
              <a:rPr lang="es-AR" sz="1400" dirty="0">
                <a:latin typeface="+mj-lt"/>
              </a:rPr>
              <a:t>“</a:t>
            </a:r>
            <a:r>
              <a:rPr lang="es-AR" sz="1400" i="1" dirty="0">
                <a:latin typeface="+mj-lt"/>
              </a:rPr>
              <a:t>Uno de los grandes problemas de nuestro tiempo es la falta de reflexión</a:t>
            </a:r>
            <a:r>
              <a:rPr lang="es-AR" sz="1400" i="1" dirty="0" smtClean="0">
                <a:latin typeface="+mj-lt"/>
              </a:rPr>
              <a:t>.</a:t>
            </a:r>
          </a:p>
          <a:p>
            <a:pPr algn="ctr"/>
            <a:r>
              <a:rPr lang="es-AR" sz="1400" i="1" dirty="0" smtClean="0">
                <a:latin typeface="+mj-lt"/>
              </a:rPr>
              <a:t> </a:t>
            </a:r>
            <a:r>
              <a:rPr lang="es-AR" sz="1400" i="1" dirty="0">
                <a:latin typeface="+mj-lt"/>
              </a:rPr>
              <a:t>Devorados por la vorágine del hacer, nos olvidamos de pensar lo que estamos haciendo”.</a:t>
            </a:r>
          </a:p>
        </p:txBody>
      </p:sp>
      <p:pic>
        <p:nvPicPr>
          <p:cNvPr id="5" name="4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6" name="5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593765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67419" y="1152395"/>
            <a:ext cx="7214992" cy="384549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Marcador de contenido 2">
            <a:extLst>
              <a:ext uri="{FF2B5EF4-FFF2-40B4-BE49-F238E27FC236}">
                <a16:creationId xmlns="" xmlns:a16="http://schemas.microsoft.com/office/drawing/2014/main" id="{73819446-CA83-462A-8037-38B37127BDD5}"/>
              </a:ext>
            </a:extLst>
          </p:cNvPr>
          <p:cNvSpPr txBox="1">
            <a:spLocks/>
          </p:cNvSpPr>
          <p:nvPr/>
        </p:nvSpPr>
        <p:spPr>
          <a:xfrm>
            <a:off x="2723342" y="1395468"/>
            <a:ext cx="6281873" cy="5248622"/>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algn="just"/>
            <a:r>
              <a:rPr lang="es-AR" dirty="0"/>
              <a:t>La formulación precisa y concreta de un proyecto exige conjugar armónicamente todos los pasos que nos llevan a la consecución del mismo, tanto la fase de diagnóstico de necesidades, de identificación de objetos, de especificación de actividades, de tiempo de ejecución, como los recursos de que se dispone para llevar a cabo el proyecto.</a:t>
            </a:r>
          </a:p>
          <a:p>
            <a:pPr algn="just"/>
            <a:r>
              <a:rPr lang="es-AR" dirty="0"/>
              <a:t>Es muy importante señalar cuál es la finalidad de las acciones que realizamos y pretendemos realizar con las comunidades con las que trabajamos.</a:t>
            </a:r>
          </a:p>
        </p:txBody>
      </p:sp>
      <p:pic>
        <p:nvPicPr>
          <p:cNvPr id="3" name="2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4" name="3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100809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9CAB7BC5-6FF1-49EC-AEF8-565D97E0DDDF}"/>
              </a:ext>
            </a:extLst>
          </p:cNvPr>
          <p:cNvSpPr/>
          <p:nvPr/>
        </p:nvSpPr>
        <p:spPr>
          <a:xfrm>
            <a:off x="5187668" y="1706143"/>
            <a:ext cx="3734035" cy="646331"/>
          </a:xfrm>
          <a:prstGeom prst="rect">
            <a:avLst/>
          </a:prstGeom>
        </p:spPr>
        <p:txBody>
          <a:bodyPr wrap="none">
            <a:spAutoFit/>
          </a:bodyPr>
          <a:lstStyle/>
          <a:p>
            <a:pPr algn="r"/>
            <a:r>
              <a:rPr lang="es-AR" b="1" dirty="0">
                <a:solidFill>
                  <a:srgbClr val="009999"/>
                </a:solidFill>
              </a:rPr>
              <a:t>¿POR QUÉ? </a:t>
            </a:r>
          </a:p>
          <a:p>
            <a:pPr algn="r"/>
            <a:r>
              <a:rPr lang="es-AR" dirty="0"/>
              <a:t>se quiere hacer Origen y fundamento </a:t>
            </a:r>
          </a:p>
        </p:txBody>
      </p:sp>
      <p:sp>
        <p:nvSpPr>
          <p:cNvPr id="6" name="Rectángulo 5">
            <a:extLst>
              <a:ext uri="{FF2B5EF4-FFF2-40B4-BE49-F238E27FC236}">
                <a16:creationId xmlns="" xmlns:a16="http://schemas.microsoft.com/office/drawing/2014/main" id="{A470B2A2-4D21-4BBB-AD4C-603642175EDA}"/>
              </a:ext>
            </a:extLst>
          </p:cNvPr>
          <p:cNvSpPr/>
          <p:nvPr/>
        </p:nvSpPr>
        <p:spPr>
          <a:xfrm>
            <a:off x="7082800" y="2431009"/>
            <a:ext cx="2618089" cy="646331"/>
          </a:xfrm>
          <a:prstGeom prst="rect">
            <a:avLst/>
          </a:prstGeom>
        </p:spPr>
        <p:txBody>
          <a:bodyPr wrap="none">
            <a:spAutoFit/>
          </a:bodyPr>
          <a:lstStyle/>
          <a:p>
            <a:pPr algn="r"/>
            <a:r>
              <a:rPr lang="es-AR" b="1" dirty="0">
                <a:solidFill>
                  <a:srgbClr val="009999"/>
                </a:solidFill>
              </a:rPr>
              <a:t>¿PARA QUÉ? </a:t>
            </a:r>
          </a:p>
          <a:p>
            <a:pPr algn="r"/>
            <a:r>
              <a:rPr lang="es-AR" dirty="0"/>
              <a:t>se quiere hacer Objetivos </a:t>
            </a:r>
          </a:p>
        </p:txBody>
      </p:sp>
      <p:sp>
        <p:nvSpPr>
          <p:cNvPr id="7" name="Rectángulo 6">
            <a:extLst>
              <a:ext uri="{FF2B5EF4-FFF2-40B4-BE49-F238E27FC236}">
                <a16:creationId xmlns="" xmlns:a16="http://schemas.microsoft.com/office/drawing/2014/main" id="{34E1DE80-C1F0-4277-B865-ADC4C028F20A}"/>
              </a:ext>
            </a:extLst>
          </p:cNvPr>
          <p:cNvSpPr/>
          <p:nvPr/>
        </p:nvSpPr>
        <p:spPr>
          <a:xfrm>
            <a:off x="7738357" y="3093802"/>
            <a:ext cx="2317622" cy="646331"/>
          </a:xfrm>
          <a:prstGeom prst="rect">
            <a:avLst/>
          </a:prstGeom>
        </p:spPr>
        <p:txBody>
          <a:bodyPr wrap="none">
            <a:spAutoFit/>
          </a:bodyPr>
          <a:lstStyle/>
          <a:p>
            <a:pPr algn="r"/>
            <a:r>
              <a:rPr lang="es-AR" b="1" dirty="0">
                <a:solidFill>
                  <a:srgbClr val="009999"/>
                </a:solidFill>
              </a:rPr>
              <a:t>¿CUÁNTO? </a:t>
            </a:r>
          </a:p>
          <a:p>
            <a:pPr algn="r"/>
            <a:r>
              <a:rPr lang="es-AR" dirty="0"/>
              <a:t>se quiere hacer Metas </a:t>
            </a:r>
          </a:p>
        </p:txBody>
      </p:sp>
      <p:sp>
        <p:nvSpPr>
          <p:cNvPr id="8" name="Rectángulo 7">
            <a:extLst>
              <a:ext uri="{FF2B5EF4-FFF2-40B4-BE49-F238E27FC236}">
                <a16:creationId xmlns="" xmlns:a16="http://schemas.microsoft.com/office/drawing/2014/main" id="{1669578C-54F0-4201-AD7D-7ADB28106C5B}"/>
              </a:ext>
            </a:extLst>
          </p:cNvPr>
          <p:cNvSpPr/>
          <p:nvPr/>
        </p:nvSpPr>
        <p:spPr>
          <a:xfrm>
            <a:off x="6625828" y="3785275"/>
            <a:ext cx="3381567" cy="646331"/>
          </a:xfrm>
          <a:prstGeom prst="rect">
            <a:avLst/>
          </a:prstGeom>
        </p:spPr>
        <p:txBody>
          <a:bodyPr wrap="none">
            <a:spAutoFit/>
          </a:bodyPr>
          <a:lstStyle/>
          <a:p>
            <a:pPr algn="r"/>
            <a:r>
              <a:rPr lang="es-AR" b="1" dirty="0">
                <a:solidFill>
                  <a:srgbClr val="009999"/>
                </a:solidFill>
              </a:rPr>
              <a:t>¿DÓNDE? </a:t>
            </a:r>
          </a:p>
          <a:p>
            <a:pPr algn="r"/>
            <a:r>
              <a:rPr lang="es-AR" dirty="0"/>
              <a:t>se quiere hacer Localización física </a:t>
            </a:r>
          </a:p>
        </p:txBody>
      </p:sp>
      <p:sp>
        <p:nvSpPr>
          <p:cNvPr id="9" name="Rectángulo 8">
            <a:extLst>
              <a:ext uri="{FF2B5EF4-FFF2-40B4-BE49-F238E27FC236}">
                <a16:creationId xmlns="" xmlns:a16="http://schemas.microsoft.com/office/drawing/2014/main" id="{A283D4A0-2253-4A2E-AA40-849ADDB913E8}"/>
              </a:ext>
            </a:extLst>
          </p:cNvPr>
          <p:cNvSpPr/>
          <p:nvPr/>
        </p:nvSpPr>
        <p:spPr>
          <a:xfrm>
            <a:off x="2605490" y="5159129"/>
            <a:ext cx="6096000" cy="646331"/>
          </a:xfrm>
          <a:prstGeom prst="rect">
            <a:avLst/>
          </a:prstGeom>
        </p:spPr>
        <p:txBody>
          <a:bodyPr>
            <a:spAutoFit/>
          </a:bodyPr>
          <a:lstStyle/>
          <a:p>
            <a:pPr algn="r"/>
            <a:r>
              <a:rPr lang="es-AR" b="1" dirty="0">
                <a:solidFill>
                  <a:srgbClr val="009999"/>
                </a:solidFill>
              </a:rPr>
              <a:t>¿CÓMO?</a:t>
            </a:r>
          </a:p>
          <a:p>
            <a:pPr algn="r"/>
            <a:r>
              <a:rPr lang="es-AR" dirty="0"/>
              <a:t>se quiere hacer Actividades y tareas a realizar. Metodología. </a:t>
            </a:r>
          </a:p>
        </p:txBody>
      </p:sp>
      <p:sp>
        <p:nvSpPr>
          <p:cNvPr id="10" name="Rectángulo 9">
            <a:extLst>
              <a:ext uri="{FF2B5EF4-FFF2-40B4-BE49-F238E27FC236}">
                <a16:creationId xmlns="" xmlns:a16="http://schemas.microsoft.com/office/drawing/2014/main" id="{1DB28CC3-6DF5-43D3-830E-CD432E6816F4}"/>
              </a:ext>
            </a:extLst>
          </p:cNvPr>
          <p:cNvSpPr/>
          <p:nvPr/>
        </p:nvSpPr>
        <p:spPr>
          <a:xfrm>
            <a:off x="6233004" y="4535793"/>
            <a:ext cx="3404906" cy="646331"/>
          </a:xfrm>
          <a:prstGeom prst="rect">
            <a:avLst/>
          </a:prstGeom>
        </p:spPr>
        <p:txBody>
          <a:bodyPr wrap="none">
            <a:spAutoFit/>
          </a:bodyPr>
          <a:lstStyle/>
          <a:p>
            <a:pPr algn="r"/>
            <a:r>
              <a:rPr lang="es-AR" b="1" dirty="0">
                <a:solidFill>
                  <a:srgbClr val="009999"/>
                </a:solidFill>
              </a:rPr>
              <a:t>¿QUIÉNES</a:t>
            </a:r>
            <a:r>
              <a:rPr lang="es-AR" b="1" dirty="0" smtClean="0">
                <a:solidFill>
                  <a:srgbClr val="009999"/>
                </a:solidFill>
              </a:rPr>
              <a:t>?</a:t>
            </a:r>
          </a:p>
          <a:p>
            <a:pPr algn="r"/>
            <a:r>
              <a:rPr lang="es-AR" b="1" dirty="0" smtClean="0">
                <a:solidFill>
                  <a:srgbClr val="009999"/>
                </a:solidFill>
              </a:rPr>
              <a:t> </a:t>
            </a:r>
            <a:r>
              <a:rPr lang="es-AR" dirty="0"/>
              <a:t>lo van a hacer Recursos humanos </a:t>
            </a:r>
          </a:p>
        </p:txBody>
      </p:sp>
      <p:sp>
        <p:nvSpPr>
          <p:cNvPr id="11" name="10 Elipse"/>
          <p:cNvSpPr/>
          <p:nvPr/>
        </p:nvSpPr>
        <p:spPr>
          <a:xfrm>
            <a:off x="0" y="902368"/>
            <a:ext cx="10287000" cy="5582653"/>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Rectángulo"/>
          <p:cNvSpPr/>
          <p:nvPr/>
        </p:nvSpPr>
        <p:spPr>
          <a:xfrm>
            <a:off x="0" y="1070811"/>
            <a:ext cx="2586789" cy="493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1852863" y="5835316"/>
            <a:ext cx="3152274" cy="1022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 xmlns:a16="http://schemas.microsoft.com/office/drawing/2014/main" id="{B4C3E598-669A-4B4B-BD27-338F6521EB1D}"/>
              </a:ext>
            </a:extLst>
          </p:cNvPr>
          <p:cNvSpPr txBox="1"/>
          <p:nvPr/>
        </p:nvSpPr>
        <p:spPr>
          <a:xfrm>
            <a:off x="228599" y="5999924"/>
            <a:ext cx="4686300" cy="646331"/>
          </a:xfrm>
          <a:prstGeom prst="rect">
            <a:avLst/>
          </a:prstGeom>
          <a:noFill/>
        </p:spPr>
        <p:txBody>
          <a:bodyPr wrap="square" rtlCol="0">
            <a:spAutoFit/>
          </a:bodyPr>
          <a:lstStyle/>
          <a:p>
            <a:pPr algn="r"/>
            <a:r>
              <a:rPr lang="es-AR" b="1" dirty="0">
                <a:solidFill>
                  <a:srgbClr val="009999"/>
                </a:solidFill>
              </a:rPr>
              <a:t>¿CON QUÉ? </a:t>
            </a:r>
          </a:p>
          <a:p>
            <a:pPr algn="r"/>
            <a:r>
              <a:rPr lang="es-AR" dirty="0"/>
              <a:t>se va a hacer Recursos materiales </a:t>
            </a:r>
          </a:p>
        </p:txBody>
      </p:sp>
      <p:pic>
        <p:nvPicPr>
          <p:cNvPr id="14" name="1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15" name="14 Imagen" descr="mendoza.jpg"/>
          <p:cNvPicPr>
            <a:picLocks noChangeAspect="1"/>
          </p:cNvPicPr>
          <p:nvPr/>
        </p:nvPicPr>
        <p:blipFill>
          <a:blip r:embed="rId3" cstate="print"/>
          <a:stretch>
            <a:fillRect/>
          </a:stretch>
        </p:blipFill>
        <p:spPr>
          <a:xfrm>
            <a:off x="8519868" y="5915137"/>
            <a:ext cx="3428960" cy="722534"/>
          </a:xfrm>
          <a:prstGeom prst="rect">
            <a:avLst/>
          </a:prstGeom>
        </p:spPr>
      </p:pic>
      <p:pic>
        <p:nvPicPr>
          <p:cNvPr id="4098" name="Picture 2"/>
          <p:cNvPicPr>
            <a:picLocks noChangeAspect="1" noChangeArrowheads="1"/>
          </p:cNvPicPr>
          <p:nvPr/>
        </p:nvPicPr>
        <p:blipFill>
          <a:blip r:embed="rId4"/>
          <a:srcRect/>
          <a:stretch>
            <a:fillRect/>
          </a:stretch>
        </p:blipFill>
        <p:spPr bwMode="auto">
          <a:xfrm>
            <a:off x="588593" y="196177"/>
            <a:ext cx="7180263" cy="1304925"/>
          </a:xfrm>
          <a:prstGeom prst="rect">
            <a:avLst/>
          </a:prstGeom>
          <a:noFill/>
          <a:ln w="9525">
            <a:noFill/>
            <a:miter lim="800000"/>
            <a:headEnd/>
            <a:tailEnd/>
          </a:ln>
        </p:spPr>
      </p:pic>
      <p:sp>
        <p:nvSpPr>
          <p:cNvPr id="4" name="Rectángulo 3">
            <a:extLst>
              <a:ext uri="{FF2B5EF4-FFF2-40B4-BE49-F238E27FC236}">
                <a16:creationId xmlns="" xmlns:a16="http://schemas.microsoft.com/office/drawing/2014/main" id="{C55B9764-2497-4E1D-A2C3-DC774CA090A5}"/>
              </a:ext>
            </a:extLst>
          </p:cNvPr>
          <p:cNvSpPr/>
          <p:nvPr/>
        </p:nvSpPr>
        <p:spPr>
          <a:xfrm>
            <a:off x="977030" y="1260663"/>
            <a:ext cx="6096000" cy="646331"/>
          </a:xfrm>
          <a:prstGeom prst="rect">
            <a:avLst/>
          </a:prstGeom>
        </p:spPr>
        <p:txBody>
          <a:bodyPr>
            <a:spAutoFit/>
          </a:bodyPr>
          <a:lstStyle/>
          <a:p>
            <a:pPr algn="r"/>
            <a:r>
              <a:rPr lang="es-AR" b="1" dirty="0">
                <a:solidFill>
                  <a:srgbClr val="009999"/>
                </a:solidFill>
              </a:rPr>
              <a:t>¿QUÉ? </a:t>
            </a:r>
          </a:p>
          <a:p>
            <a:pPr algn="r"/>
            <a:r>
              <a:rPr lang="es-AR" dirty="0"/>
              <a:t>se quiere hacer Naturaleza del proyecto </a:t>
            </a:r>
          </a:p>
        </p:txBody>
      </p:sp>
      <p:sp>
        <p:nvSpPr>
          <p:cNvPr id="18" name="17 Elipse"/>
          <p:cNvSpPr/>
          <p:nvPr/>
        </p:nvSpPr>
        <p:spPr>
          <a:xfrm>
            <a:off x="7766137" y="1215025"/>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Elipse"/>
          <p:cNvSpPr/>
          <p:nvPr/>
        </p:nvSpPr>
        <p:spPr>
          <a:xfrm>
            <a:off x="8870515" y="1718154"/>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Elipse"/>
          <p:cNvSpPr/>
          <p:nvPr/>
        </p:nvSpPr>
        <p:spPr>
          <a:xfrm>
            <a:off x="9747337" y="2494768"/>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Elipse"/>
          <p:cNvSpPr/>
          <p:nvPr/>
        </p:nvSpPr>
        <p:spPr>
          <a:xfrm>
            <a:off x="10135644" y="3171173"/>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Elipse"/>
          <p:cNvSpPr/>
          <p:nvPr/>
        </p:nvSpPr>
        <p:spPr>
          <a:xfrm>
            <a:off x="10148169" y="3922735"/>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Elipse"/>
          <p:cNvSpPr/>
          <p:nvPr/>
        </p:nvSpPr>
        <p:spPr>
          <a:xfrm>
            <a:off x="9722285" y="4774505"/>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Elipse"/>
          <p:cNvSpPr/>
          <p:nvPr/>
        </p:nvSpPr>
        <p:spPr>
          <a:xfrm>
            <a:off x="8832937" y="5450910"/>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Elipse"/>
          <p:cNvSpPr/>
          <p:nvPr/>
        </p:nvSpPr>
        <p:spPr>
          <a:xfrm>
            <a:off x="4974920" y="6352784"/>
            <a:ext cx="175364" cy="18789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 xmlns:p14="http://schemas.microsoft.com/office/powerpoint/2010/main" val="97075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69FF23-1D9A-4A58-ABF2-E71E5A38190B}"/>
              </a:ext>
            </a:extLst>
          </p:cNvPr>
          <p:cNvSpPr>
            <a:spLocks noGrp="1"/>
          </p:cNvSpPr>
          <p:nvPr>
            <p:ph type="ctrTitle"/>
          </p:nvPr>
        </p:nvSpPr>
        <p:spPr/>
        <p:txBody>
          <a:bodyPr/>
          <a:lstStyle/>
          <a:p>
            <a:r>
              <a:rPr lang="es-AR" b="1" dirty="0">
                <a:solidFill>
                  <a:srgbClr val="009999"/>
                </a:solidFill>
              </a:rPr>
              <a:t>2. Diagnóstico</a:t>
            </a:r>
          </a:p>
        </p:txBody>
      </p:sp>
      <p:sp>
        <p:nvSpPr>
          <p:cNvPr id="3" name="Subtítulo 2">
            <a:extLst>
              <a:ext uri="{FF2B5EF4-FFF2-40B4-BE49-F238E27FC236}">
                <a16:creationId xmlns="" xmlns:a16="http://schemas.microsoft.com/office/drawing/2014/main" id="{2D9A2A6E-362C-42F1-9C6D-567B04DA295E}"/>
              </a:ext>
            </a:extLst>
          </p:cNvPr>
          <p:cNvSpPr>
            <a:spLocks noGrp="1"/>
          </p:cNvSpPr>
          <p:nvPr>
            <p:ph type="subTitle" idx="1"/>
          </p:nvPr>
        </p:nvSpPr>
        <p:spPr>
          <a:xfrm>
            <a:off x="1741117" y="3322529"/>
            <a:ext cx="8534400" cy="1752600"/>
          </a:xfrm>
        </p:spPr>
        <p:txBody>
          <a:bodyPr>
            <a:normAutofit/>
          </a:bodyPr>
          <a:lstStyle/>
          <a:p>
            <a:r>
              <a:rPr lang="es-AR" sz="2400" dirty="0"/>
              <a:t>Esta fase previa a la formulación del problema implica el reconocimiento lo más completo posible de la situación objeto de estudio. El objetivo del diagnóstico es el conocimiento de la realidad a estudiar.</a:t>
            </a:r>
          </a:p>
          <a:p>
            <a:endParaRPr lang="es-AR" dirty="0"/>
          </a:p>
        </p:txBody>
      </p:sp>
      <p:pic>
        <p:nvPicPr>
          <p:cNvPr id="4" name="3 Imagen" descr="Ministerio2020.jpg"/>
          <p:cNvPicPr>
            <a:picLocks noChangeAspect="1"/>
          </p:cNvPicPr>
          <p:nvPr/>
        </p:nvPicPr>
        <p:blipFill>
          <a:blip r:embed="rId2" cstate="print"/>
          <a:srcRect l="2946" r="2796" b="97919"/>
          <a:stretch>
            <a:fillRect/>
          </a:stretch>
        </p:blipFill>
        <p:spPr>
          <a:xfrm>
            <a:off x="0" y="-1"/>
            <a:ext cx="12322304" cy="192505"/>
          </a:xfrm>
          <a:prstGeom prst="rect">
            <a:avLst/>
          </a:prstGeom>
        </p:spPr>
      </p:pic>
      <p:pic>
        <p:nvPicPr>
          <p:cNvPr id="5" name="4 Imagen" descr="mendoza.jpg"/>
          <p:cNvPicPr>
            <a:picLocks noChangeAspect="1"/>
          </p:cNvPicPr>
          <p:nvPr/>
        </p:nvPicPr>
        <p:blipFill>
          <a:blip r:embed="rId3" cstate="print"/>
          <a:stretch>
            <a:fillRect/>
          </a:stretch>
        </p:blipFill>
        <p:spPr>
          <a:xfrm>
            <a:off x="8519868" y="5915137"/>
            <a:ext cx="3428960" cy="722534"/>
          </a:xfrm>
          <a:prstGeom prst="rect">
            <a:avLst/>
          </a:prstGeom>
        </p:spPr>
      </p:pic>
    </p:spTree>
    <p:extLst>
      <p:ext uri="{BB962C8B-B14F-4D97-AF65-F5344CB8AC3E}">
        <p14:creationId xmlns="" xmlns:p14="http://schemas.microsoft.com/office/powerpoint/2010/main" val="16801868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1955</Words>
  <Application>Microsoft Office PowerPoint</Application>
  <PresentationFormat>Personalizado</PresentationFormat>
  <Paragraphs>166</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Diapositiva 1</vt:lpstr>
      <vt:lpstr>Proyectos Sociales</vt:lpstr>
      <vt:lpstr>Diapositiva 3</vt:lpstr>
      <vt:lpstr>Diapositiva 4</vt:lpstr>
      <vt:lpstr>Diapositiva 5</vt:lpstr>
      <vt:lpstr>1. Introducción</vt:lpstr>
      <vt:lpstr>Diapositiva 7</vt:lpstr>
      <vt:lpstr>Diapositiva 8</vt:lpstr>
      <vt:lpstr>2. Diagnóstico</vt:lpstr>
      <vt:lpstr>Diapositiva 10</vt:lpstr>
      <vt:lpstr>Diapositiva 11</vt:lpstr>
      <vt:lpstr>Diapositiva 12</vt:lpstr>
      <vt:lpstr>3. Planificación</vt:lpstr>
      <vt:lpstr>Diapositiva 14</vt:lpstr>
      <vt:lpstr>Diapositiva 15</vt:lpstr>
      <vt:lpstr>Diapositiva 16</vt:lpstr>
      <vt:lpstr>Diapositiva 17</vt:lpstr>
      <vt:lpstr>4. Aplicación / Ejecución</vt:lpstr>
      <vt:lpstr>Diapositiva 19</vt:lpstr>
      <vt:lpstr>5. Evaluación</vt:lpstr>
      <vt:lpstr>Diapositiva 21</vt:lpstr>
      <vt:lpstr>Diapositiva 22</vt:lpstr>
      <vt:lpstr>Diapositiva 23</vt:lpstr>
      <vt:lpstr>Diapositiva 24</vt:lpstr>
      <vt:lpstr>Diapositiva 25</vt:lpstr>
      <vt:lpstr>Diapositiva 26</vt:lpstr>
      <vt:lpstr>6. Informe Final</vt:lpstr>
      <vt:lpstr>¿Para qué?</vt:lpstr>
      <vt:lpstr>Organizaciones Nacionales e Internacionales de financiamiento</vt:lpstr>
      <vt:lpstr>Organizaciones Nacionales e Internacionales de financiamiento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Sociales</dc:title>
  <dc:creator>Facundo Pajot</dc:creator>
  <cp:lastModifiedBy>cristina pizarro</cp:lastModifiedBy>
  <cp:revision>32</cp:revision>
  <dcterms:created xsi:type="dcterms:W3CDTF">2020-03-30T15:14:01Z</dcterms:created>
  <dcterms:modified xsi:type="dcterms:W3CDTF">2020-04-01T21:56:04Z</dcterms:modified>
</cp:coreProperties>
</file>