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9" r:id="rId1"/>
  </p:sldMasterIdLst>
  <p:sldIdLst>
    <p:sldId id="256" r:id="rId2"/>
    <p:sldId id="265" r:id="rId3"/>
    <p:sldId id="257" r:id="rId4"/>
    <p:sldId id="266" r:id="rId5"/>
    <p:sldId id="258" r:id="rId6"/>
    <p:sldId id="259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16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3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1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6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404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4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7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6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9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58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2A7C81C-46C8-4477-BE20-F0B017F6AAAB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23D131C-4B0E-43DE-9196-04602CD6A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sz="3200" b="1" dirty="0"/>
              <a:t>CONCURSO “DESARROLLO TEC ASOCIATIVO</a:t>
            </a:r>
            <a:r>
              <a:rPr lang="es-AR" sz="3200" b="1" dirty="0" smtClean="0"/>
              <a:t>”</a:t>
            </a:r>
            <a:endParaRPr lang="en-US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PROGRAMA DE APOYO AL </a:t>
            </a:r>
            <a:r>
              <a:rPr lang="es-AR" b="1" dirty="0" smtClean="0"/>
              <a:t>DESARROLLO</a:t>
            </a:r>
          </a:p>
          <a:p>
            <a:r>
              <a:rPr lang="es-AR" b="1" dirty="0" smtClean="0"/>
              <a:t> </a:t>
            </a:r>
            <a:r>
              <a:rPr lang="es-AR" b="1" dirty="0"/>
              <a:t>TECNOLÓGICO DE MENDOZA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6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dirty="0" smtClean="0"/>
              <a:t>Muchas gracias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321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b="1" dirty="0"/>
              <a:t>CONCURSO “DESARROLLO TEC ASOCIATIVO”</a:t>
            </a:r>
            <a:endParaRPr lang="en-U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pPr algn="just"/>
            <a:r>
              <a:rPr lang="es-MX" dirty="0" smtClean="0"/>
              <a:t>Esta iniciativa se enmarca dentro de una propuesta integral llamada MENDOZA TEC financiada con recursos del Programa BID 3169 - Apoyo al Desarrollo Tecnológico de Mendoza –</a:t>
            </a:r>
          </a:p>
          <a:p>
            <a:pPr algn="just"/>
            <a:r>
              <a:rPr lang="es-MX" dirty="0"/>
              <a:t>E</a:t>
            </a:r>
            <a:r>
              <a:rPr lang="es-MX" dirty="0" smtClean="0"/>
              <a:t>l fin del Programa Mendoza TEC es la de </a:t>
            </a:r>
            <a:r>
              <a:rPr lang="es-ES" sz="2400" b="1" i="1" dirty="0"/>
              <a:t>Posicionar a Mendoza como Polo de la Economía del Conocimiento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37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84069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b="1" dirty="0"/>
              <a:t/>
            </a:r>
            <a:br>
              <a:rPr lang="es-AR" b="1" dirty="0"/>
            </a:br>
            <a:r>
              <a:rPr lang="es-AR" sz="4000" b="1" dirty="0" smtClean="0"/>
              <a:t>OBJETO DEL CONCURSO</a:t>
            </a:r>
            <a:r>
              <a:rPr lang="en-US" b="1" dirty="0"/>
              <a:t/>
            </a:r>
            <a:br>
              <a:rPr lang="en-US" b="1" dirty="0"/>
            </a:br>
            <a:r>
              <a:rPr lang="es-AR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593669"/>
            <a:ext cx="9872871" cy="4585062"/>
          </a:xfrm>
        </p:spPr>
        <p:txBody>
          <a:bodyPr>
            <a:noAutofit/>
          </a:bodyPr>
          <a:lstStyle/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El objeto del proyecto es </a:t>
            </a:r>
            <a:r>
              <a:rPr lang="es-AR" dirty="0"/>
              <a:t>promover y apoyar Proyectos de Desarrollo </a:t>
            </a:r>
            <a:r>
              <a:rPr lang="es-AR" dirty="0" smtClean="0"/>
              <a:t>Tecnológico destinado </a:t>
            </a:r>
            <a:r>
              <a:rPr lang="es-AR" dirty="0"/>
              <a:t>a entidades </a:t>
            </a:r>
            <a:r>
              <a:rPr lang="es-AR" dirty="0" smtClean="0"/>
              <a:t>asociativas</a:t>
            </a:r>
            <a:r>
              <a:rPr lang="es-AR" dirty="0"/>
              <a:t> </a:t>
            </a:r>
            <a:r>
              <a:rPr lang="es-AR" dirty="0" smtClean="0"/>
              <a:t>mediante el financiamiento de ANR</a:t>
            </a:r>
          </a:p>
          <a:p>
            <a:pPr algn="just"/>
            <a:r>
              <a:rPr lang="es-AR" dirty="0"/>
              <a:t>El monto total de fondos destinados al presente Concurso es de DÓLARES ESTADOUNIDENSES SEISCIENTOS MIL (USD 600.000</a:t>
            </a:r>
            <a:r>
              <a:rPr lang="es-AR" dirty="0" smtClean="0"/>
              <a:t>).</a:t>
            </a:r>
          </a:p>
          <a:p>
            <a:pPr marL="45720" indent="0" algn="just">
              <a:buNone/>
            </a:pPr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218526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POSTULANTES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/>
              <a:t>Se podrán presentar: cámaras empresariales, federaciones, cooperativas, fundaciones, consejos profesionales y colegios profesionales, que representen a un sector productivo de carácter primario, industrial o de servicios de la Provincia de Mendoza. </a:t>
            </a:r>
          </a:p>
          <a:p>
            <a:pPr algn="just"/>
            <a:r>
              <a:rPr lang="es-AR" dirty="0"/>
              <a:t>Dichas Personas Jurídicas deberán brindar una solución tecnológica y/o científica a una problemática común </a:t>
            </a:r>
            <a:r>
              <a:rPr lang="es-AR" b="1" u="sng" dirty="0"/>
              <a:t>del sector al que representan de la Provincia de Mendoza</a:t>
            </a:r>
          </a:p>
          <a:p>
            <a:pPr algn="just"/>
            <a:r>
              <a:rPr lang="es-AR" dirty="0"/>
              <a:t>Los Postulantes podrán presentarse a la Convocatoria con el acompañamiento técnico de entidades educativas, de desarrollo científico y técnico, y/o entidades públicas o semipúblicas como colaboradores o de apoyatura del proyecto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7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</a:t>
            </a:r>
            <a:r>
              <a:rPr lang="es-MX" b="1" dirty="0" smtClean="0"/>
              <a:t>Qué deben presentar los Postulantes</a:t>
            </a:r>
            <a:r>
              <a:rPr lang="es-MX" dirty="0" smtClean="0"/>
              <a:t>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b="1" dirty="0"/>
              <a:t>PROYECTO DE DESARROLLO </a:t>
            </a:r>
            <a:r>
              <a:rPr lang="es-AR" b="1" dirty="0" smtClean="0"/>
              <a:t>TECNOLÓGICO: </a:t>
            </a:r>
            <a:r>
              <a:rPr lang="es-AR" dirty="0" smtClean="0"/>
              <a:t>Propuesta </a:t>
            </a:r>
            <a:r>
              <a:rPr lang="es-AR" dirty="0"/>
              <a:t>orientada al desarrollo de soluciones tecnológicas o investigación aplicada que resuelva una problemática común de un sector productivo de carácter primario, industrial o de servicios en el territorio de la Provincia de Mendoza. La propuesta deberá </a:t>
            </a:r>
            <a:r>
              <a:rPr lang="es-AR" dirty="0" smtClean="0"/>
              <a:t>acreditar </a:t>
            </a:r>
            <a:r>
              <a:rPr lang="es-AR" dirty="0"/>
              <a:t>un diagnóstico de la necesidad o demanda común que justifique el desarrollo del Proyecto. </a:t>
            </a:r>
            <a:endParaRPr lang="es-AR" dirty="0" smtClean="0"/>
          </a:p>
          <a:p>
            <a:pPr algn="just"/>
            <a:r>
              <a:rPr lang="es-AR" dirty="0" smtClean="0"/>
              <a:t>El diagnóstico </a:t>
            </a:r>
            <a:r>
              <a:rPr lang="es-AR" dirty="0"/>
              <a:t>deberá ser respaldado mediante documentación firmada por: entidades educativas, de desarrollo científico y técnico, empresas, Organizaciones No Gubernamentales (ONG) y/o entidades públicas o semipúblicas que certifiquen que existe una problemática común y que la misma afecta a un conjunto importante de actores. Asimismo, que la solución propuesta es innovadora, relevante y que será utilizada en soluciones concretas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6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FINANCIAMIENTO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sz="2400" dirty="0"/>
              <a:t>Se otorgará un ANR de hasta el SETENTA POR CIENTO (70%) del valor total de los componentes financiables netos de IVA, con un máximo de financiamiento del equivalente en </a:t>
            </a:r>
            <a:r>
              <a:rPr lang="es-AR" sz="2400" dirty="0" smtClean="0"/>
              <a:t>pesos argentinos </a:t>
            </a:r>
            <a:r>
              <a:rPr lang="es-AR" sz="2400" dirty="0"/>
              <a:t>de hasta DÓLARES ESTADOUNIDENSES DOSCIENTOS MIL (USD 200.000) por </a:t>
            </a:r>
            <a:r>
              <a:rPr lang="es-AR" sz="2400" dirty="0" smtClean="0"/>
              <a:t>Proyecto</a:t>
            </a:r>
          </a:p>
          <a:p>
            <a:pPr algn="just"/>
            <a:endParaRPr lang="es-AR" sz="2400" dirty="0" smtClean="0"/>
          </a:p>
          <a:p>
            <a:pPr algn="just"/>
            <a:r>
              <a:rPr lang="es-AR" sz="2400" dirty="0" smtClean="0"/>
              <a:t>El </a:t>
            </a:r>
            <a:r>
              <a:rPr lang="es-AR" sz="2400" dirty="0"/>
              <a:t>aporte de contraparte deberá ser igual o mayor al TREINTA POR CIENTO (30%) del valor de los componentes financiables netos de IVA.</a:t>
            </a:r>
            <a:endParaRPr lang="en-US" sz="2400" dirty="0"/>
          </a:p>
          <a:p>
            <a:pPr algn="just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8857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b="1" dirty="0" smtClean="0"/>
              <a:t>COMPONENTES </a:t>
            </a:r>
            <a:r>
              <a:rPr lang="es-AR" b="1" dirty="0"/>
              <a:t>FINANCIABLES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698171"/>
            <a:ext cx="9872871" cy="439782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s-AR" dirty="0"/>
              <a:t>Compra de materiales, materias primas e insumos, hasta un VEINTE (20%) POR CIENTO DEL TOTAL DEL ANR.</a:t>
            </a:r>
            <a:endParaRPr lang="en-US" dirty="0"/>
          </a:p>
          <a:p>
            <a:pPr lvl="0"/>
            <a:r>
              <a:rPr lang="es-AR" dirty="0"/>
              <a:t>Adquisición de hardware, software y/o licencias de tecnología.</a:t>
            </a:r>
            <a:endParaRPr lang="en-US" dirty="0"/>
          </a:p>
          <a:p>
            <a:pPr lvl="0"/>
            <a:r>
              <a:rPr lang="es-AR" dirty="0"/>
              <a:t>Desarrollo de software</a:t>
            </a:r>
            <a:endParaRPr lang="en-US" dirty="0"/>
          </a:p>
          <a:p>
            <a:pPr lvl="0"/>
            <a:r>
              <a:rPr lang="es-AR" dirty="0"/>
              <a:t>Equipamiento nuevo. </a:t>
            </a:r>
            <a:endParaRPr lang="en-US" dirty="0"/>
          </a:p>
          <a:p>
            <a:pPr lvl="0"/>
            <a:r>
              <a:rPr lang="es-AR" dirty="0"/>
              <a:t>Maquinaria nueva.</a:t>
            </a:r>
            <a:endParaRPr lang="en-US" dirty="0"/>
          </a:p>
          <a:p>
            <a:pPr lvl="0"/>
            <a:r>
              <a:rPr lang="es-AR" dirty="0"/>
              <a:t>Servicios de capacitación vinculados a formación técnica o entrenamiento en nuevas tecnologías. </a:t>
            </a:r>
            <a:endParaRPr lang="en-US" dirty="0"/>
          </a:p>
          <a:p>
            <a:pPr lvl="0"/>
            <a:r>
              <a:rPr lang="es-AR" dirty="0"/>
              <a:t>Servicios de consultoría técnica y/o tecnológica, por hasta el VEINTE POR CIENTO (20%) del ANR total.</a:t>
            </a:r>
            <a:endParaRPr lang="en-US" dirty="0"/>
          </a:p>
          <a:p>
            <a:pPr lvl="0"/>
            <a:r>
              <a:rPr lang="es-AR" dirty="0"/>
              <a:t>Otros servicios de consultoría (administrativas, comerciales, jurídicas, financieras, otras), por hasta el DIEZ POR CIENTO (10%) del ANR total.    </a:t>
            </a:r>
            <a:endParaRPr lang="en-US" dirty="0"/>
          </a:p>
          <a:p>
            <a:pPr lvl="0"/>
            <a:r>
              <a:rPr lang="es-AR" dirty="0"/>
              <a:t>Gastos asociados a activos intangibles (marcas, patentes, certificados, inscripciones, otras) requeridos para la ejecución del Proyecto, hasta un VEINTE (20%) POR CIENTO del total asistido por el ANR.</a:t>
            </a:r>
            <a:endParaRPr lang="en-US" dirty="0"/>
          </a:p>
          <a:p>
            <a:pPr lvl="0"/>
            <a:r>
              <a:rPr lang="es-AR" dirty="0"/>
              <a:t>Inversiones en mejora de infraestructura esenciales para el desarrollo del Proyecto.</a:t>
            </a:r>
            <a:endParaRPr lang="en-US" dirty="0"/>
          </a:p>
          <a:p>
            <a:pPr lvl="0"/>
            <a:r>
              <a:rPr lang="es-AR" dirty="0"/>
              <a:t>Gastos relacionados al cumplimiento de aspectos ambientales y/o seguridad e higiene, hasta EL DIEZ (10%) POR CIENTO DEL ANR TOTAL.</a:t>
            </a:r>
            <a:endParaRPr lang="en-US" dirty="0"/>
          </a:p>
          <a:p>
            <a:pPr lvl="0"/>
            <a:r>
              <a:rPr lang="es-AR" dirty="0"/>
              <a:t>Adquisición de bienes importados nuevos siempre que éstos se encuentren exclusivamente relacionados con el proyecto. </a:t>
            </a:r>
            <a:endParaRPr lang="en-US" dirty="0"/>
          </a:p>
          <a:p>
            <a:r>
              <a:rPr lang="es-AR" dirty="0"/>
              <a:t>Honorarios del coordinador general del Proyecto hasta el VEINTE POR CIENTO 20% del total ANR.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2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426720"/>
            <a:ext cx="9875520" cy="131064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sz="4000" b="1" dirty="0" smtClean="0"/>
              <a:t> </a:t>
            </a:r>
            <a:r>
              <a:rPr lang="es-AR" sz="4000" b="1" dirty="0"/>
              <a:t>EVALUACIÓN Y SELECCIÓN DE LAS PROPUESTAS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946365"/>
            <a:ext cx="9872871" cy="4441372"/>
          </a:xfrm>
        </p:spPr>
        <p:txBody>
          <a:bodyPr>
            <a:normAutofit/>
          </a:bodyPr>
          <a:lstStyle/>
          <a:p>
            <a:pPr algn="just"/>
            <a:r>
              <a:rPr lang="es-AR" dirty="0"/>
              <a:t>La evaluación de los Proyectos será realizada por los especialistas que integren la Comisión Evaluadora, quienes tendrán </a:t>
            </a:r>
            <a:r>
              <a:rPr lang="es-AR" i="1" dirty="0" err="1"/>
              <a:t>expertise</a:t>
            </a:r>
            <a:r>
              <a:rPr lang="es-AR" dirty="0"/>
              <a:t> en las áreas de tecnología, negocios y </a:t>
            </a:r>
            <a:r>
              <a:rPr lang="es-AR" dirty="0" smtClean="0"/>
              <a:t>gestión </a:t>
            </a:r>
            <a:r>
              <a:rPr lang="es-AR" dirty="0"/>
              <a:t>de </a:t>
            </a:r>
            <a:r>
              <a:rPr lang="es-AR" dirty="0" smtClean="0"/>
              <a:t>proyectos, de acuerdo a los siguientes criterios de evaluación </a:t>
            </a:r>
          </a:p>
          <a:p>
            <a:pPr lvl="1"/>
            <a:r>
              <a:rPr lang="es-AR" dirty="0" smtClean="0"/>
              <a:t>ANTECEDENTES DEL POSTULANTE</a:t>
            </a:r>
          </a:p>
          <a:p>
            <a:pPr lvl="1"/>
            <a:r>
              <a:rPr lang="es-AR" dirty="0" smtClean="0"/>
              <a:t>OBJETIVOS</a:t>
            </a:r>
            <a:r>
              <a:rPr lang="es-AR" dirty="0"/>
              <a:t>, JUSTIFICACIÓN Y RESULTADOS ESPERADOS </a:t>
            </a:r>
            <a:endParaRPr lang="en-US" dirty="0"/>
          </a:p>
          <a:p>
            <a:pPr lvl="1"/>
            <a:r>
              <a:rPr lang="es-AR" dirty="0" smtClean="0"/>
              <a:t>ESQUEMA </a:t>
            </a:r>
            <a:r>
              <a:rPr lang="es-AR" dirty="0"/>
              <a:t>E IMPACTO </a:t>
            </a:r>
            <a:r>
              <a:rPr lang="es-AR" dirty="0" smtClean="0"/>
              <a:t>ASOCIATIVO</a:t>
            </a:r>
          </a:p>
          <a:p>
            <a:pPr lvl="1"/>
            <a:r>
              <a:rPr lang="es-AR" dirty="0" smtClean="0"/>
              <a:t>EFECTO ECONÓMICO-PRODUCTIVOS</a:t>
            </a:r>
          </a:p>
          <a:p>
            <a:pPr lvl="1"/>
            <a:r>
              <a:rPr lang="es-AR" dirty="0" smtClean="0"/>
              <a:t>VALOR INNOVADOR</a:t>
            </a:r>
          </a:p>
          <a:p>
            <a:pPr lvl="1"/>
            <a:r>
              <a:rPr lang="es-AR" dirty="0" smtClean="0"/>
              <a:t>ASPECTOS TÉCNICOS</a:t>
            </a:r>
            <a:endParaRPr lang="es-AR" dirty="0"/>
          </a:p>
          <a:p>
            <a:pPr lvl="1"/>
            <a:r>
              <a:rPr lang="es-AR" dirty="0" smtClean="0"/>
              <a:t>ASPECTOS </a:t>
            </a:r>
            <a:r>
              <a:rPr lang="es-AR" dirty="0"/>
              <a:t>ECONÓMICOS Y FINANCIEROS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7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b="1" dirty="0"/>
              <a:t>PLAZOS PARA LA EJECUCIÓN DE LOS PROYECTOS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/>
          </a:p>
          <a:p>
            <a:r>
              <a:rPr lang="es-AR" dirty="0" smtClean="0"/>
              <a:t>Los </a:t>
            </a:r>
            <a:r>
              <a:rPr lang="es-AR" dirty="0"/>
              <a:t>Proyectos podrán ejecutarse en un máximo de DOCE (12) meses, contados desde la firma del Contrato. 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8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4594</TotalTime>
  <Words>699</Words>
  <Application>Microsoft Office PowerPoint</Application>
  <PresentationFormat>Panorámica</PresentationFormat>
  <Paragraphs>53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Corbel</vt:lpstr>
      <vt:lpstr>Base</vt:lpstr>
      <vt:lpstr>CONCURSO “DESARROLLO TEC ASOCIATIVO”</vt:lpstr>
      <vt:lpstr>CONCURSO “DESARROLLO TEC ASOCIATIVO”</vt:lpstr>
      <vt:lpstr>  OBJETO DEL CONCURSO   </vt:lpstr>
      <vt:lpstr>POSTULANTES</vt:lpstr>
      <vt:lpstr>¿Qué deben presentar los Postulantes?</vt:lpstr>
      <vt:lpstr>FINANCIAMIENTO</vt:lpstr>
      <vt:lpstr> COMPONENTES FINANCIABLES  </vt:lpstr>
      <vt:lpstr>  EVALUACIÓN Y SELECCIÓN DE LAS PROPUESTAS </vt:lpstr>
      <vt:lpstr>PLAZOS PARA LA EJECUCIÓN DE LOS PROYECTOS </vt:lpstr>
      <vt:lpstr>Muchas 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Cohen</dc:creator>
  <cp:lastModifiedBy>Federico</cp:lastModifiedBy>
  <cp:revision>17</cp:revision>
  <dcterms:created xsi:type="dcterms:W3CDTF">2020-06-30T15:03:17Z</dcterms:created>
  <dcterms:modified xsi:type="dcterms:W3CDTF">2020-08-03T17:11:05Z</dcterms:modified>
</cp:coreProperties>
</file>