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sldIdLst>
    <p:sldId id="256" r:id="rId2"/>
    <p:sldId id="271" r:id="rId3"/>
    <p:sldId id="258" r:id="rId4"/>
    <p:sldId id="270" r:id="rId5"/>
    <p:sldId id="260" r:id="rId6"/>
    <p:sldId id="259" r:id="rId7"/>
    <p:sldId id="261" r:id="rId8"/>
    <p:sldId id="262" r:id="rId9"/>
    <p:sldId id="264" r:id="rId10"/>
    <p:sldId id="267" r:id="rId11"/>
    <p:sldId id="268" r:id="rId12"/>
    <p:sldId id="265" r:id="rId13"/>
    <p:sldId id="266" r:id="rId14"/>
    <p:sldId id="257" r:id="rId15"/>
    <p:sldId id="273" r:id="rId16"/>
    <p:sldId id="272" r:id="rId17"/>
    <p:sldId id="269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6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1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70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708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033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96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94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932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26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39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0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2B41-9024-44C0-8E58-F8D38E0455F2}" type="datetimeFigureOut">
              <a:rPr lang="es-AR" smtClean="0"/>
              <a:pPr/>
              <a:t>06/12/2018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193A-909E-4A67-941B-33E47910516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3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torrez@mendoza.gov.ar" TargetMode="External"/><Relationship Id="rId2" Type="http://schemas.openxmlformats.org/officeDocument/2006/relationships/hyperlink" Target="mailto:dmgd@mendoza.gov.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3744416" cy="4147716"/>
          </a:xfrm>
        </p:spPr>
        <p:txBody>
          <a:bodyPr>
            <a:normAutofit/>
          </a:bodyPr>
          <a:lstStyle/>
          <a:p>
            <a:pPr algn="ctr"/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MANUAL DE </a:t>
            </a:r>
            <a:b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BUENAS  </a:t>
            </a:r>
            <a:b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PRÁCTICAS EN</a:t>
            </a:r>
            <a:b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MATERIA DE </a:t>
            </a:r>
            <a:b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EQUIDAD </a:t>
            </a:r>
            <a:b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LABORAL</a:t>
            </a:r>
            <a:endParaRPr lang="es-AR" sz="44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6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36270"/>
            <a:ext cx="4191200" cy="56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21288"/>
            <a:ext cx="2232248" cy="72008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" name="Straight Connector 2"/>
          <p:cNvCxnSpPr/>
          <p:nvPr/>
        </p:nvCxnSpPr>
        <p:spPr>
          <a:xfrm>
            <a:off x="539552" y="5733256"/>
            <a:ext cx="8064896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5827600"/>
            <a:ext cx="806489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3968" y="923234"/>
            <a:ext cx="0" cy="4176464"/>
          </a:xfrm>
          <a:prstGeom prst="lin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3 Título"/>
          <p:cNvSpPr txBox="1">
            <a:spLocks/>
          </p:cNvSpPr>
          <p:nvPr/>
        </p:nvSpPr>
        <p:spPr>
          <a:xfrm>
            <a:off x="4716016" y="3725416"/>
            <a:ext cx="3744416" cy="143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Hacia el </a:t>
            </a:r>
          </a:p>
          <a:p>
            <a:pPr algn="ctr"/>
            <a:r>
              <a:rPr lang="es-AR" sz="4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Sello Equidad</a:t>
            </a:r>
            <a:endParaRPr lang="es-AR" sz="44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03648" y="1600200"/>
            <a:ext cx="7560840" cy="4997152"/>
          </a:xfrm>
        </p:spPr>
        <p:txBody>
          <a:bodyPr>
            <a:noAutofit/>
          </a:bodyPr>
          <a:lstStyle/>
          <a:p>
            <a:pPr lvl="0"/>
            <a:endParaRPr lang="es-ES" dirty="0" smtClean="0"/>
          </a:p>
          <a:p>
            <a:pPr lvl="0"/>
            <a:endParaRPr lang="es-ES" dirty="0"/>
          </a:p>
          <a:p>
            <a:pPr marL="0" lvl="0" indent="0">
              <a:buNone/>
            </a:pPr>
            <a:r>
              <a:rPr lang="es-ES" dirty="0" smtClean="0"/>
              <a:t>Lenguaje no sexista en los avisos de oferta laboral.</a:t>
            </a:r>
            <a:endParaRPr lang="es-AR" dirty="0" smtClean="0"/>
          </a:p>
          <a:p>
            <a:pPr lvl="0"/>
            <a:endParaRPr lang="es-ES" sz="1800" dirty="0" smtClean="0"/>
          </a:p>
          <a:p>
            <a:pPr marL="0" lvl="0" indent="0">
              <a:buNone/>
            </a:pPr>
            <a:r>
              <a:rPr lang="es-ES" dirty="0" smtClean="0"/>
              <a:t>Requisitos inclusivos (edad, género, etc.).</a:t>
            </a:r>
            <a:endParaRPr lang="es-AR" dirty="0" smtClean="0"/>
          </a:p>
          <a:p>
            <a:pPr lvl="0"/>
            <a:endParaRPr lang="es-ES" sz="1800" dirty="0" smtClean="0"/>
          </a:p>
          <a:p>
            <a:pPr marL="0" lvl="0" indent="0">
              <a:buNone/>
            </a:pPr>
            <a:r>
              <a:rPr lang="es-ES" dirty="0" smtClean="0"/>
              <a:t>Capacitación del departamento de Recursos Humanos en perspectiva de género.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 – SELECCIÓN DE PERSONAL CON PERSPECTIVA DE GÉNERO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7232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0870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09480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" y="634640"/>
            <a:ext cx="9029900" cy="6165304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79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refour-publicidad-20180731-356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10" y="4268719"/>
            <a:ext cx="6663684" cy="258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ERRADICAR PRÁCTICAS SEXISTAS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1403648" y="1600200"/>
            <a:ext cx="7560840" cy="49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Prevención del acoso laboral.</a:t>
            </a:r>
            <a:endParaRPr lang="es-AR" dirty="0" smtClean="0"/>
          </a:p>
          <a:p>
            <a:endParaRPr lang="es-E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Publicidad y lenguaje no sexista.</a:t>
            </a:r>
            <a:endParaRPr lang="es-AR" dirty="0" smtClean="0"/>
          </a:p>
          <a:p>
            <a:pPr>
              <a:buFont typeface="Arial" panose="020B0604020202020204" pitchFamily="34" charset="0"/>
              <a:buNone/>
            </a:pPr>
            <a:endParaRPr lang="es-AR" dirty="0"/>
          </a:p>
        </p:txBody>
      </p:sp>
      <p:pic>
        <p:nvPicPr>
          <p:cNvPr id="13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7232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1328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51920" y="2248272"/>
            <a:ext cx="5184576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 smtClean="0"/>
              <a:t>Disciplina tendiente a abordar la relación entre la salud y el trabajo y prevenir las consecuencias negativas del trabajo.</a:t>
            </a:r>
            <a:endParaRPr lang="es-AR" sz="2800" dirty="0" smtClean="0"/>
          </a:p>
          <a:p>
            <a:pPr marL="0" indent="0">
              <a:buNone/>
            </a:pPr>
            <a:r>
              <a:rPr lang="es-AR" sz="2800" dirty="0" smtClean="0"/>
              <a:t>Incrementar al máximo el bienestar físico, mental y social de las personas dentro de la organización</a:t>
            </a:r>
            <a:r>
              <a:rPr lang="es-AR" sz="2800" dirty="0"/>
              <a:t> </a:t>
            </a:r>
            <a:r>
              <a:rPr lang="es-AR" sz="2800" dirty="0" smtClean="0"/>
              <a:t>atendiendo sus particularidades.</a:t>
            </a:r>
            <a:endParaRPr lang="es-AR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E:\Escritorio\SELLO EQUIDAD\57e483a0b5b12.r_1474596668588.0-582-2000-19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0" y="2260672"/>
            <a:ext cx="3230928" cy="364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 – SALUD OCUPACIONAL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7200" y="215111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 smtClean="0"/>
              <a:t>La certificación “Sello Equidad” es la </a:t>
            </a:r>
            <a:r>
              <a:rPr lang="es-AR" sz="2800" dirty="0"/>
              <a:t>validación </a:t>
            </a:r>
            <a:r>
              <a:rPr lang="es-AR" sz="2800" dirty="0" smtClean="0"/>
              <a:t>de </a:t>
            </a:r>
            <a:r>
              <a:rPr lang="es-AR" sz="2800" dirty="0"/>
              <a:t>que la </a:t>
            </a:r>
            <a:r>
              <a:rPr lang="es-AR" sz="2800" dirty="0" smtClean="0"/>
              <a:t>organización </a:t>
            </a:r>
            <a:r>
              <a:rPr lang="es-AR" sz="2800" dirty="0"/>
              <a:t>promueve, en forma sistemática, la igualdad entre trabajadores y trabajadoras, y que lo hace mediante prácticas modernas de gestión y administración de recursos humanos</a:t>
            </a:r>
            <a:r>
              <a:rPr lang="es-AR" sz="2800" dirty="0" smtClean="0"/>
              <a:t>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La </a:t>
            </a:r>
            <a:r>
              <a:rPr lang="es-ES" sz="2800" dirty="0"/>
              <a:t>certificación es otorgada por el CONSEJO PROVINCIAL PERMANENTE PARA LA EQUIDAD DE </a:t>
            </a:r>
            <a:r>
              <a:rPr lang="es-ES" sz="2800" dirty="0" smtClean="0"/>
              <a:t>GÉNERO (COPPEG)</a:t>
            </a:r>
            <a:r>
              <a:rPr lang="es-ES" sz="2800" b="1" dirty="0" smtClean="0"/>
              <a:t>. </a:t>
            </a:r>
            <a:endParaRPr lang="es-AR" sz="2800" dirty="0"/>
          </a:p>
          <a:p>
            <a:pPr algn="just"/>
            <a:endParaRPr lang="es-AR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Hacia el SELLO EQUIDAD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Pasos para obtener la certificación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1560" y="2622398"/>
            <a:ext cx="172819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DIAGNÓSTICO INTERNO</a:t>
            </a:r>
            <a:endParaRPr lang="es-AR" dirty="0"/>
          </a:p>
        </p:txBody>
      </p:sp>
      <p:sp>
        <p:nvSpPr>
          <p:cNvPr id="4" name="Rounded Rectangle 3"/>
          <p:cNvSpPr/>
          <p:nvPr/>
        </p:nvSpPr>
        <p:spPr>
          <a:xfrm>
            <a:off x="442751" y="1902318"/>
            <a:ext cx="8233705" cy="165618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AR" sz="2400" b="1" dirty="0" smtClean="0"/>
              <a:t>ORGANIZACIÓN</a:t>
            </a:r>
            <a:endParaRPr lang="es-AR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438798" y="2622398"/>
            <a:ext cx="194421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SENSIBILIZACIÓN</a:t>
            </a:r>
          </a:p>
          <a:p>
            <a:pPr algn="ctr"/>
            <a:r>
              <a:rPr lang="es-AR" dirty="0" smtClean="0"/>
              <a:t>CAPACITACIÓN</a:t>
            </a:r>
            <a:endParaRPr lang="es-AR" dirty="0"/>
          </a:p>
        </p:txBody>
      </p:sp>
      <p:sp>
        <p:nvSpPr>
          <p:cNvPr id="10" name="Rounded Rectangle 9"/>
          <p:cNvSpPr/>
          <p:nvPr/>
        </p:nvSpPr>
        <p:spPr>
          <a:xfrm>
            <a:off x="4485002" y="2622398"/>
            <a:ext cx="194421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PLANIFICACIÓN</a:t>
            </a:r>
          </a:p>
          <a:p>
            <a:pPr algn="ctr"/>
            <a:r>
              <a:rPr lang="es-AR" dirty="0" smtClean="0"/>
              <a:t>Y EJECUCIÓN</a:t>
            </a:r>
            <a:endParaRPr lang="es-AR" dirty="0"/>
          </a:p>
        </p:txBody>
      </p:sp>
      <p:sp>
        <p:nvSpPr>
          <p:cNvPr id="11" name="Rounded Rectangle 10"/>
          <p:cNvSpPr/>
          <p:nvPr/>
        </p:nvSpPr>
        <p:spPr>
          <a:xfrm>
            <a:off x="6531206" y="2622398"/>
            <a:ext cx="194421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AUDITORÍAS INTERNAS</a:t>
            </a:r>
            <a:endParaRPr lang="es-AR" dirty="0"/>
          </a:p>
        </p:txBody>
      </p:sp>
      <p:sp>
        <p:nvSpPr>
          <p:cNvPr id="12" name="Right Arrow 11"/>
          <p:cNvSpPr/>
          <p:nvPr/>
        </p:nvSpPr>
        <p:spPr>
          <a:xfrm>
            <a:off x="2249812" y="2622398"/>
            <a:ext cx="360040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ight Arrow 12"/>
          <p:cNvSpPr/>
          <p:nvPr/>
        </p:nvSpPr>
        <p:spPr>
          <a:xfrm>
            <a:off x="4298958" y="2622398"/>
            <a:ext cx="360040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ight Arrow 13"/>
          <p:cNvSpPr/>
          <p:nvPr/>
        </p:nvSpPr>
        <p:spPr>
          <a:xfrm>
            <a:off x="6345162" y="2622398"/>
            <a:ext cx="360040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ounded Rectangle 14"/>
          <p:cNvSpPr/>
          <p:nvPr/>
        </p:nvSpPr>
        <p:spPr>
          <a:xfrm>
            <a:off x="442749" y="3717032"/>
            <a:ext cx="8244051" cy="29523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CONSEJO PROVINCIAL PERMANENTE PARA LA EQUIDAD DE GÉNERO 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87190" y="3717032"/>
            <a:ext cx="2289266" cy="29523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UNIDAD EJECUTORA</a:t>
            </a:r>
            <a:endParaRPr lang="es-AR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545244" y="3890638"/>
            <a:ext cx="194421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AUDITORÍAS EXTERNA</a:t>
            </a:r>
            <a:endParaRPr lang="es-AR" dirty="0"/>
          </a:p>
        </p:txBody>
      </p:sp>
      <p:sp>
        <p:nvSpPr>
          <p:cNvPr id="19" name="Rounded Rectangle 18"/>
          <p:cNvSpPr/>
          <p:nvPr/>
        </p:nvSpPr>
        <p:spPr>
          <a:xfrm>
            <a:off x="6559758" y="5704228"/>
            <a:ext cx="194421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INFORME</a:t>
            </a:r>
            <a:endParaRPr lang="es-AR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7295199" y="3246190"/>
            <a:ext cx="496808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ounded Rectangle 22"/>
          <p:cNvSpPr/>
          <p:nvPr/>
        </p:nvSpPr>
        <p:spPr>
          <a:xfrm>
            <a:off x="2801390" y="4086775"/>
            <a:ext cx="1312676" cy="22794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EVALUA INFORME, OTORGA SELLO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0050" y="4151050"/>
            <a:ext cx="2206239" cy="2230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CONSEJO PROVINCIAL PERMANENTE PARA LA EQUIDAD DE GÉNERO </a:t>
            </a:r>
            <a:endParaRPr lang="es-AR" sz="2400" b="1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3722418" y="5718742"/>
            <a:ext cx="2885662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Bent-Up Arrow 21"/>
          <p:cNvSpPr/>
          <p:nvPr/>
        </p:nvSpPr>
        <p:spPr>
          <a:xfrm>
            <a:off x="4012469" y="3507024"/>
            <a:ext cx="1080120" cy="1333670"/>
          </a:xfrm>
          <a:prstGeom prst="bentUpArrow">
            <a:avLst>
              <a:gd name="adj1" fmla="val 33063"/>
              <a:gd name="adj2" fmla="val 36422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2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5725" y="1916832"/>
            <a:ext cx="8692549" cy="46805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s-AR" sz="2000" b="1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Diagnóstico interno </a:t>
            </a:r>
            <a:r>
              <a:rPr lang="es-ES" sz="2000" b="1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ym typeface="Wingdings" panose="05000000000000000000" pitchFamily="2" charset="2"/>
              </a:rPr>
              <a:t>realizado por la organización a fin de detectar la perspectiva de género en la cultura organizacional.</a:t>
            </a:r>
            <a:endParaRPr lang="es-ES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Sensibilización </a:t>
            </a:r>
            <a:r>
              <a:rPr lang="es-ES" sz="2000" b="1" dirty="0"/>
              <a:t>y </a:t>
            </a:r>
            <a:r>
              <a:rPr lang="es-ES" sz="2000" b="1" dirty="0" smtClean="0"/>
              <a:t>capacitación </a:t>
            </a:r>
            <a:r>
              <a:rPr lang="es-ES" sz="2000" b="1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ym typeface="Wingdings" panose="05000000000000000000" pitchFamily="2" charset="2"/>
              </a:rPr>
              <a:t>para favorecer a la implementación de las buenas prácticas en equidad de género.</a:t>
            </a:r>
            <a:endParaRPr lang="es-ES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Planificación </a:t>
            </a:r>
            <a:r>
              <a:rPr lang="es-ES" sz="2000" b="1" dirty="0"/>
              <a:t>y ejecución de las </a:t>
            </a:r>
            <a:r>
              <a:rPr lang="es-ES" sz="2000" b="1" dirty="0" smtClean="0"/>
              <a:t>acciones </a:t>
            </a:r>
            <a:r>
              <a:rPr lang="es-ES" sz="2000" b="1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ym typeface="Wingdings" panose="05000000000000000000" pitchFamily="2" charset="2"/>
              </a:rPr>
              <a:t>armado de un plan de implementación de buenas prácticas en equidad de género y ejecución del mismo.</a:t>
            </a:r>
            <a:endParaRPr lang="es-AR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Procesos de auditorías internas </a:t>
            </a:r>
            <a:r>
              <a:rPr lang="es-ES" sz="2000" b="1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ym typeface="Wingdings" panose="05000000000000000000" pitchFamily="2" charset="2"/>
              </a:rPr>
              <a:t>seguimiento de la ejecución de las acciones planificadas.</a:t>
            </a:r>
            <a:endParaRPr lang="es-AR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Proceso de Auditoría Externa </a:t>
            </a:r>
            <a:r>
              <a:rPr lang="es-ES" sz="2000" b="1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ym typeface="Wingdings" panose="05000000000000000000" pitchFamily="2" charset="2"/>
              </a:rPr>
              <a:t>a cargo de la </a:t>
            </a:r>
            <a:r>
              <a:rPr lang="es-ES" sz="2000" dirty="0" smtClean="0"/>
              <a:t>Unidad </a:t>
            </a:r>
            <a:r>
              <a:rPr lang="es-ES" sz="2000" dirty="0"/>
              <a:t>Ejecutora </a:t>
            </a:r>
            <a:r>
              <a:rPr lang="es-ES" sz="2000" dirty="0" smtClean="0"/>
              <a:t>del Consejo con elaboración </a:t>
            </a:r>
            <a:r>
              <a:rPr lang="es-ES" sz="2000" dirty="0"/>
              <a:t>de informe </a:t>
            </a:r>
            <a:r>
              <a:rPr lang="es-ES" sz="2000" dirty="0" smtClean="0"/>
              <a:t>al COPPEG.</a:t>
            </a:r>
            <a:endParaRPr lang="es-AR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Obtención </a:t>
            </a:r>
            <a:r>
              <a:rPr lang="es-ES" sz="2000" b="1" dirty="0"/>
              <a:t>del Sello de Equidad </a:t>
            </a:r>
            <a:r>
              <a:rPr lang="es-ES" sz="2000" b="1" dirty="0" smtClean="0"/>
              <a:t>conforme </a:t>
            </a:r>
            <a:r>
              <a:rPr lang="es-ES" sz="2000" b="1" dirty="0"/>
              <a:t>los resultados obtenidos.</a:t>
            </a:r>
            <a:endParaRPr lang="es-AR" sz="2000" b="1" dirty="0"/>
          </a:p>
          <a:p>
            <a:pPr marL="457200" indent="-457200">
              <a:buFont typeface="+mj-lt"/>
              <a:buAutoNum type="arabicPeriod"/>
            </a:pPr>
            <a:endParaRPr lang="es-A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Pasos para obtener la certificación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4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2132856"/>
            <a:ext cx="75963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Dirección de Género y Diversidad </a:t>
            </a:r>
          </a:p>
          <a:p>
            <a:pPr marL="0" indent="0">
              <a:buNone/>
            </a:pPr>
            <a:r>
              <a:rPr lang="es-AR" dirty="0" smtClean="0"/>
              <a:t>Calle España 16 de Ciudad (tel. 4241862) </a:t>
            </a:r>
          </a:p>
          <a:p>
            <a:pPr marL="0" indent="0">
              <a:buNone/>
            </a:pPr>
            <a:r>
              <a:rPr lang="es-AR" dirty="0" smtClean="0">
                <a:hlinkClick r:id="rId2"/>
              </a:rPr>
              <a:t>dmgd@mendoza.gov.ar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>
                <a:hlinkClick r:id="rId3"/>
              </a:rPr>
              <a:t>ctorrez@mendoza.gov.ar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Dirección de Planificación y Control de Gestión – HCSM (tel. 4493850)</a:t>
            </a:r>
          </a:p>
          <a:p>
            <a:pPr marL="0" indent="0">
              <a:buNone/>
            </a:pPr>
            <a:r>
              <a:rPr lang="es-AR" sz="2200" dirty="0" smtClean="0"/>
              <a:t>https://www.legislaturamendoza.gov.ar/planificacion-y-control-de-gestion/</a:t>
            </a:r>
            <a:endParaRPr lang="es-AR" sz="22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Muchas gracias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9" descr="E:\Escritorio\genero y diversida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:\Escritorio\CIERRE 2017\contenido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45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47861"/>
            <a:ext cx="8229600" cy="1110952"/>
          </a:xfrm>
        </p:spPr>
        <p:txBody>
          <a:bodyPr>
            <a:noAutofit/>
          </a:bodyPr>
          <a:lstStyle/>
          <a:p>
            <a:pPr algn="l"/>
            <a:r>
              <a:rPr lang="es-A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Beneficios de implementar la Equidad Laboral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575445"/>
            <a:ext cx="8229600" cy="402190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b="1" dirty="0" smtClean="0"/>
              <a:t>En las organizaciones:</a:t>
            </a:r>
            <a:r>
              <a:rPr lang="es-ES" dirty="0" smtClean="0"/>
              <a:t> Mejoran las relaciones humanas y la productividad, ya que al tener más mujeres en puestos de decisión se crea más empatía, mejora el clima laboral y los procesos de negociación se resuelven de forma más satisfactoria para las partes. </a:t>
            </a:r>
            <a:endParaRPr lang="es-AR" dirty="0" smtClean="0"/>
          </a:p>
          <a:p>
            <a:pPr algn="just"/>
            <a:endParaRPr lang="es-AR" dirty="0" smtClean="0"/>
          </a:p>
          <a:p>
            <a:pPr algn="just"/>
            <a:r>
              <a:rPr lang="es-ES" b="1" dirty="0" smtClean="0"/>
              <a:t> En el mercado y empresas:</a:t>
            </a:r>
            <a:r>
              <a:rPr lang="es-ES" dirty="0" smtClean="0"/>
              <a:t> Promueve la igualdad de género como parte de una estrategia integral de Responsabilidad Social Empresarial. 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En el ámbito público: </a:t>
            </a:r>
            <a:r>
              <a:rPr lang="es-ES" dirty="0" smtClean="0"/>
              <a:t>Favorece la perspectiva de género como pauta cultural en las organizaciones, su personal y la comunidad en su conjunto.</a:t>
            </a:r>
            <a:endParaRPr lang="es-AR" dirty="0" smtClean="0"/>
          </a:p>
          <a:p>
            <a:pPr algn="just"/>
            <a:endParaRPr lang="es-AR" dirty="0" smtClean="0"/>
          </a:p>
          <a:p>
            <a:pPr algn="just"/>
            <a:r>
              <a:rPr lang="es-ES" b="1" dirty="0" smtClean="0"/>
              <a:t> En la sociedad:</a:t>
            </a:r>
            <a:r>
              <a:rPr lang="es-ES" dirty="0" smtClean="0"/>
              <a:t> Fomenta el empoderamiento y la autonomía económica de las mujeres.</a:t>
            </a:r>
            <a:endParaRPr lang="es-AR" dirty="0" smtClean="0"/>
          </a:p>
          <a:p>
            <a:pPr algn="just"/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625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33947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A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Situación laboral entre mujeres y varones </a:t>
            </a:r>
          </a:p>
        </p:txBody>
      </p:sp>
      <p:pic>
        <p:nvPicPr>
          <p:cNvPr id="4" name="3 Marcador de contenido" descr="B1GgFO9TQl_930x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30" y="2032382"/>
            <a:ext cx="8351582" cy="471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8658" y="2320280"/>
            <a:ext cx="7489805" cy="29809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b="1" dirty="0" smtClean="0"/>
              <a:t>IGUALDAD:</a:t>
            </a:r>
            <a:r>
              <a:rPr lang="es-AR" sz="2400" b="1" dirty="0" smtClean="0"/>
              <a:t> </a:t>
            </a:r>
            <a:r>
              <a:rPr lang="es-AR" dirty="0" smtClean="0"/>
              <a:t>otorgar a cada quien el mismo trato, es un principio constitucional.</a:t>
            </a:r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b="1" dirty="0" smtClean="0"/>
              <a:t>EQUIDAD:</a:t>
            </a:r>
            <a:r>
              <a:rPr lang="es-AR" sz="2400" b="1" dirty="0" smtClean="0"/>
              <a:t> </a:t>
            </a:r>
            <a:r>
              <a:rPr lang="es-AR" dirty="0" smtClean="0"/>
              <a:t>se basa en el principio de igualdad pero teniendo en cuenta las PARTICULARIDADES.</a:t>
            </a:r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Profundizando conceptos…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0760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Escritorio\SELLO EQUIDAD\tilde-rojo1 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1802"/>
            <a:ext cx="647099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2" y="1825775"/>
            <a:ext cx="6550042" cy="489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8178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IGUALDAD </a:t>
            </a:r>
            <a:r>
              <a:rPr lang="es-A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≠ E</a:t>
            </a:r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QUIDAD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099855"/>
            <a:ext cx="8625136" cy="471460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000" b="1" dirty="0" smtClean="0"/>
              <a:t>Eliminación de la brecha salarial basada en género:</a:t>
            </a:r>
            <a:endParaRPr lang="es-AR" sz="2000" b="1" dirty="0" smtClean="0"/>
          </a:p>
          <a:p>
            <a:pPr lvl="0">
              <a:buNone/>
            </a:pPr>
            <a:r>
              <a:rPr lang="es-ES" sz="2000" dirty="0" smtClean="0"/>
              <a:t>               -corresponsabilidad en las tares de cuidado,</a:t>
            </a:r>
            <a:endParaRPr lang="es-AR" sz="2000" dirty="0" smtClean="0"/>
          </a:p>
          <a:p>
            <a:pPr lvl="0">
              <a:buNone/>
            </a:pPr>
            <a:r>
              <a:rPr lang="es-ES" sz="2000" dirty="0" smtClean="0"/>
              <a:t>               -desarrollo profesional.</a:t>
            </a:r>
            <a:endParaRPr lang="es-AR" sz="20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s-ES" sz="2000" b="1" dirty="0" smtClean="0"/>
              <a:t>Incremento en el acceso de las mujeres a puestos  de toma de decisiones.</a:t>
            </a:r>
            <a:endParaRPr lang="es-AR" sz="2000" b="1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s-ES" sz="2000" b="1" dirty="0" smtClean="0"/>
              <a:t>Selección de personal con perspectiva de género:</a:t>
            </a:r>
            <a:r>
              <a:rPr lang="es-ES" sz="2000" dirty="0" smtClean="0"/>
              <a:t> </a:t>
            </a:r>
            <a:endParaRPr lang="es-AR" sz="2000" dirty="0" smtClean="0"/>
          </a:p>
          <a:p>
            <a:pPr lvl="0">
              <a:buNone/>
            </a:pPr>
            <a:r>
              <a:rPr lang="es-ES" sz="2000" dirty="0" smtClean="0"/>
              <a:t>               -lenguaje no sexista en los avisos de oferta laboral,</a:t>
            </a:r>
            <a:endParaRPr lang="es-AR" sz="2000" dirty="0" smtClean="0"/>
          </a:p>
          <a:p>
            <a:pPr lvl="0">
              <a:buNone/>
            </a:pPr>
            <a:r>
              <a:rPr lang="es-ES" sz="2000" dirty="0" smtClean="0"/>
              <a:t>               -requisitos inclusivos (edad, género, etc.).</a:t>
            </a:r>
            <a:endParaRPr lang="es-AR" sz="2000" dirty="0"/>
          </a:p>
          <a:p>
            <a:pPr lvl="0">
              <a:buNone/>
            </a:pPr>
            <a:r>
              <a:rPr lang="es-AR" sz="2000" b="1" dirty="0" smtClean="0"/>
              <a:t>               </a:t>
            </a:r>
            <a:r>
              <a:rPr lang="es-AR" sz="2000" dirty="0" smtClean="0"/>
              <a:t>-c</a:t>
            </a:r>
            <a:r>
              <a:rPr lang="es-ES" sz="2000" dirty="0" err="1" smtClean="0"/>
              <a:t>apacitación</a:t>
            </a:r>
            <a:r>
              <a:rPr lang="es-ES" sz="2000" dirty="0" smtClean="0"/>
              <a:t> del departamento de Recursos Humanos en perspectiva de  </a:t>
            </a:r>
          </a:p>
          <a:p>
            <a:pPr lvl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género.</a:t>
            </a:r>
            <a:endParaRPr lang="es-AR" sz="2000" dirty="0" smtClean="0"/>
          </a:p>
          <a:p>
            <a:pPr marL="457200" lvl="0" indent="-457200">
              <a:buFont typeface="+mj-lt"/>
              <a:buAutoNum type="arabicPeriod" startAt="4"/>
            </a:pPr>
            <a:r>
              <a:rPr lang="es-ES" sz="2000" b="1" dirty="0" smtClean="0"/>
              <a:t>Trabajo en acciones tendientes a erradicar prácticas sexistas:</a:t>
            </a:r>
            <a:endParaRPr lang="es-AR" sz="2000" b="1" dirty="0" smtClean="0"/>
          </a:p>
          <a:p>
            <a:pPr lvl="0">
              <a:buNone/>
            </a:pPr>
            <a:r>
              <a:rPr lang="es-ES" sz="2000" dirty="0" smtClean="0"/>
              <a:t>              -prevención del acoso laboral,</a:t>
            </a:r>
            <a:endParaRPr lang="es-AR" sz="2000" dirty="0" smtClean="0"/>
          </a:p>
          <a:p>
            <a:pPr>
              <a:buNone/>
            </a:pPr>
            <a:r>
              <a:rPr lang="es-ES" sz="2000" dirty="0" smtClean="0"/>
              <a:t>              -publicidad y lenguaje no sexista.</a:t>
            </a:r>
            <a:endParaRPr lang="es-AR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s-ES" sz="2000" b="1" dirty="0" smtClean="0"/>
              <a:t>Salud ocupacional. </a:t>
            </a:r>
            <a:endParaRPr lang="es-A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Criterios de buenas prácticas laborales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59224" y="2276872"/>
            <a:ext cx="5205264" cy="3301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500" dirty="0" smtClean="0"/>
              <a:t>Distancia </a:t>
            </a:r>
            <a:r>
              <a:rPr lang="es-ES" sz="3500" dirty="0"/>
              <a:t>entre mujeres y varones respecto de un mismo indicador, tales como oportunidades de acceso y control sobre los recursos económicos, culturales y políticos.</a:t>
            </a:r>
            <a:r>
              <a:rPr lang="es-AR" sz="3500" dirty="0"/>
              <a:t>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 descr="E:\Escritorio\genero y diversid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Escritorio\CIERRE 2017\contenid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– BRECHA SALARIAL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611560" y="2708920"/>
            <a:ext cx="237822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AR" sz="8800" dirty="0" smtClean="0">
                <a:solidFill>
                  <a:schemeClr val="accent4">
                    <a:lumMod val="75000"/>
                  </a:schemeClr>
                </a:solidFill>
              </a:rPr>
              <a:t>27%</a:t>
            </a:r>
            <a:endParaRPr lang="es-AR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OCFpVNXcAAz8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7" y="1648476"/>
            <a:ext cx="8125025" cy="3437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Corresponsabilidad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172" y="4840864"/>
            <a:ext cx="8229600" cy="14226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600" dirty="0" smtClean="0"/>
              <a:t>Articulación de tareas “productivas” y “reproductivas” desde una perspectiva que armonice los espacios de </a:t>
            </a:r>
            <a:r>
              <a:rPr lang="es-AR" sz="2600" b="1" dirty="0" smtClean="0"/>
              <a:t>familia</a:t>
            </a:r>
            <a:r>
              <a:rPr lang="es-AR" sz="2600" dirty="0" smtClean="0"/>
              <a:t> y trabajo de una forma más equitativa entre hombres y mujeres- como un elemento clave para el desarrollo social de los países.</a:t>
            </a:r>
            <a:endParaRPr lang="es-A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17898"/>
            <a:ext cx="8229600" cy="4525963"/>
          </a:xfrm>
        </p:spPr>
        <p:txBody>
          <a:bodyPr/>
          <a:lstStyle/>
          <a:p>
            <a:r>
              <a:rPr lang="es-AR" dirty="0" smtClean="0"/>
              <a:t>En Argentina el </a:t>
            </a:r>
            <a:r>
              <a:rPr lang="es-AR" dirty="0" smtClean="0">
                <a:solidFill>
                  <a:srgbClr val="FF0000"/>
                </a:solidFill>
              </a:rPr>
              <a:t>2% </a:t>
            </a:r>
            <a:r>
              <a:rPr lang="es-AR" dirty="0" smtClean="0"/>
              <a:t>de las empresas se encuentran dirigidas por mujeres. </a:t>
            </a:r>
          </a:p>
          <a:p>
            <a:r>
              <a:rPr lang="es-AR" dirty="0" smtClean="0"/>
              <a:t>Ley de Paridad en Mendoza </a:t>
            </a:r>
            <a:r>
              <a:rPr lang="es-AR" dirty="0" smtClean="0">
                <a:solidFill>
                  <a:srgbClr val="FF0000"/>
                </a:solidFill>
              </a:rPr>
              <a:t>50/50</a:t>
            </a:r>
            <a:r>
              <a:rPr lang="es-AR" dirty="0" smtClean="0"/>
              <a:t>  para puestos estatales y conformación de listas (10/18).</a:t>
            </a:r>
          </a:p>
          <a:p>
            <a:pPr>
              <a:buNone/>
            </a:pPr>
            <a:endParaRPr lang="es-AR" dirty="0"/>
          </a:p>
        </p:txBody>
      </p:sp>
      <p:pic>
        <p:nvPicPr>
          <p:cNvPr id="4" name="3 Imagen" descr="desigualdad-de-gxnero-laboral.jpg_1913337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609851"/>
            <a:ext cx="6095730" cy="226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4">
                  <a:lumMod val="7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5" descr="E:\Escritorio\genero y diversid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" y="73652"/>
            <a:ext cx="3179192" cy="4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Escritorio\CIERRE 2017\contenido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53022"/>
            <a:ext cx="1505622" cy="4582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947861"/>
            <a:ext cx="8229600" cy="11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MUJERES EN PUESTOS DE TOMA DE DECISIÓN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606</Words>
  <Application>Microsoft Office PowerPoint</Application>
  <PresentationFormat>Presentación en pantalla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MANUAL DE  BUENAS   PRÁCTICAS EN  MATERIA DE  EQUIDAD  LABORAL</vt:lpstr>
      <vt:lpstr>Beneficios de implementar la Equidad Laboral  </vt:lpstr>
      <vt:lpstr>Situación laboral entre mujeres y varones </vt:lpstr>
      <vt:lpstr>Profundizando conceptos…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BUENAS PRÁCTICAS                        EN   MATERIA DE EQUIDAD LABORAL</dc:title>
  <dc:creator>USER SENAF</dc:creator>
  <cp:lastModifiedBy>DGYD SILVINA</cp:lastModifiedBy>
  <cp:revision>37</cp:revision>
  <dcterms:created xsi:type="dcterms:W3CDTF">2018-10-23T14:26:40Z</dcterms:created>
  <dcterms:modified xsi:type="dcterms:W3CDTF">2018-12-06T18:45:54Z</dcterms:modified>
</cp:coreProperties>
</file>