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65" r:id="rId4"/>
    <p:sldId id="266" r:id="rId5"/>
    <p:sldId id="270" r:id="rId6"/>
    <p:sldId id="267" r:id="rId7"/>
    <p:sldId id="268" r:id="rId8"/>
    <p:sldId id="269" r:id="rId9"/>
    <p:sldId id="259" r:id="rId10"/>
    <p:sldId id="260" r:id="rId1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E1369-40D5-40B0-9706-5E05E708C737}" type="datetimeFigureOut">
              <a:rPr lang="es-AR" smtClean="0"/>
              <a:pPr/>
              <a:t>1/8/2016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F21D7-0CB6-4068-A7E7-51813F62EA5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499"/>
          </a:xfrm>
        </p:spPr>
      </p:pic>
    </p:spTree>
    <p:extLst>
      <p:ext uri="{BB962C8B-B14F-4D97-AF65-F5344CB8AC3E}">
        <p14:creationId xmlns:p14="http://schemas.microsoft.com/office/powerpoint/2010/main" val="3450689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4294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83557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19545"/>
          </a:xfrm>
        </p:spPr>
      </p:pic>
      <p:sp>
        <p:nvSpPr>
          <p:cNvPr id="6" name="5 Rectángulo"/>
          <p:cNvSpPr/>
          <p:nvPr/>
        </p:nvSpPr>
        <p:spPr>
          <a:xfrm>
            <a:off x="357158" y="1428736"/>
            <a:ext cx="8786842" cy="4500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14349" y="1428736"/>
            <a:ext cx="771530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s-AR" b="1" u="sng" dirty="0" smtClean="0">
                <a:solidFill>
                  <a:srgbClr val="3C94E4"/>
                </a:solidFill>
                <a:latin typeface="Arial Black" pitchFamily="34" charset="0"/>
                <a:cs typeface="Arial" pitchFamily="34" charset="0"/>
              </a:rPr>
              <a:t>OBJETIVOS DE LA DIRECCIÓN</a:t>
            </a:r>
          </a:p>
          <a:p>
            <a:pPr algn="just">
              <a:lnSpc>
                <a:spcPct val="150000"/>
              </a:lnSpc>
              <a:defRPr/>
            </a:pPr>
            <a:endParaRPr lang="es-AR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s-AR" sz="2000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Brindar herramientas que promuevan condiciones de autonomía real para los Gobiernos Locales</a:t>
            </a:r>
          </a:p>
          <a:p>
            <a:pPr algn="just">
              <a:lnSpc>
                <a:spcPct val="150000"/>
              </a:lnSpc>
              <a:defRPr/>
            </a:pPr>
            <a:endParaRPr lang="es-AR" sz="2000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defRPr/>
            </a:pPr>
            <a:endParaRPr lang="es-AR" sz="2000" dirty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s-AR" sz="2000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En este sentido, se considera a las capacitaciones como el medio a través del cual se generan recursos genuinos que le permitirán a los intendentes y a los distintos agentes municipales formular políticas donde se optimicen los propios recursos.</a:t>
            </a:r>
            <a:endParaRPr lang="es-AR" sz="2000" dirty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2142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19545"/>
          </a:xfrm>
        </p:spPr>
      </p:pic>
      <p:sp>
        <p:nvSpPr>
          <p:cNvPr id="6" name="5 Rectángulo"/>
          <p:cNvSpPr/>
          <p:nvPr/>
        </p:nvSpPr>
        <p:spPr>
          <a:xfrm>
            <a:off x="142844" y="1428736"/>
            <a:ext cx="9001156" cy="4500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14349" y="1428736"/>
            <a:ext cx="771530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s-AR" b="1" u="sng" dirty="0" smtClean="0">
                <a:solidFill>
                  <a:srgbClr val="3C94E4"/>
                </a:solidFill>
                <a:latin typeface="Arial Black" pitchFamily="34" charset="0"/>
                <a:cs typeface="Arial" pitchFamily="34" charset="0"/>
              </a:rPr>
              <a:t>EJES DE TRABAJO</a:t>
            </a:r>
          </a:p>
          <a:p>
            <a:pPr algn="just"/>
            <a:endParaRPr lang="es-AR" sz="2000" dirty="0" smtClean="0">
              <a:latin typeface="Corbe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AR" sz="2000" dirty="0" smtClean="0">
                <a:latin typeface="Corbel" pitchFamily="34" charset="0"/>
              </a:rPr>
              <a:t>En línea con los Objetivos de Desarrollo Sostenible establecidos en la Asamblea General de la ONU en el 2015, la Dirección Nacional de Capacitación Municipal (</a:t>
            </a:r>
            <a:r>
              <a:rPr lang="es-AR" sz="2000" dirty="0" err="1" smtClean="0">
                <a:latin typeface="Corbel" pitchFamily="34" charset="0"/>
              </a:rPr>
              <a:t>DiNaCam</a:t>
            </a:r>
            <a:r>
              <a:rPr lang="es-AR" sz="2000" dirty="0" smtClean="0">
                <a:latin typeface="Corbel" pitchFamily="34" charset="0"/>
              </a:rPr>
              <a:t>) ha diseñado su marco de acción en torno a tres de ellos: </a:t>
            </a:r>
          </a:p>
          <a:p>
            <a:pPr algn="just">
              <a:lnSpc>
                <a:spcPct val="150000"/>
              </a:lnSpc>
            </a:pPr>
            <a:endParaRPr lang="es-AR" sz="2000" dirty="0" smtClean="0">
              <a:latin typeface="Corbe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s-AR" sz="2000" dirty="0" smtClean="0">
                <a:latin typeface="Corbel" pitchFamily="34" charset="0"/>
              </a:rPr>
              <a:t>- Ciudades y Comunidades Sostenibles (Meta del OSD 11)</a:t>
            </a:r>
          </a:p>
          <a:p>
            <a:pPr lvl="0" algn="just">
              <a:lnSpc>
                <a:spcPct val="150000"/>
              </a:lnSpc>
            </a:pPr>
            <a:r>
              <a:rPr lang="es-AR" sz="2000" dirty="0" smtClean="0">
                <a:latin typeface="Corbel" pitchFamily="34" charset="0"/>
              </a:rPr>
              <a:t>- Trabajo decente y crecimiento económico (Meta del OSD 8)</a:t>
            </a:r>
          </a:p>
          <a:p>
            <a:pPr lvl="0" algn="just">
              <a:lnSpc>
                <a:spcPct val="150000"/>
              </a:lnSpc>
            </a:pPr>
            <a:r>
              <a:rPr lang="es-AR" sz="2000" dirty="0" smtClean="0">
                <a:latin typeface="Corbel" pitchFamily="34" charset="0"/>
              </a:rPr>
              <a:t>- Paz, Justicia e Instituciones sólidas (Meta del OSD 16)</a:t>
            </a:r>
          </a:p>
          <a:p>
            <a:pPr algn="just">
              <a:lnSpc>
                <a:spcPct val="150000"/>
              </a:lnSpc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214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19545"/>
          </a:xfrm>
        </p:spPr>
      </p:pic>
      <p:sp>
        <p:nvSpPr>
          <p:cNvPr id="6" name="5 Rectángulo"/>
          <p:cNvSpPr/>
          <p:nvPr/>
        </p:nvSpPr>
        <p:spPr>
          <a:xfrm>
            <a:off x="142844" y="1428736"/>
            <a:ext cx="9001156" cy="4500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14349" y="1428736"/>
            <a:ext cx="771530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s-AR" b="1" u="sng" dirty="0" smtClean="0">
                <a:solidFill>
                  <a:srgbClr val="3C94E4"/>
                </a:solidFill>
                <a:latin typeface="Arial Black" pitchFamily="34" charset="0"/>
                <a:cs typeface="Arial" pitchFamily="34" charset="0"/>
              </a:rPr>
              <a:t>EJES DE TRABAJO</a:t>
            </a:r>
          </a:p>
          <a:p>
            <a:pPr>
              <a:lnSpc>
                <a:spcPct val="150000"/>
              </a:lnSpc>
            </a:pPr>
            <a:r>
              <a:rPr lang="es-AR" sz="2000" dirty="0" smtClean="0">
                <a:latin typeface="Corbel" pitchFamily="34" charset="0"/>
              </a:rPr>
              <a:t>De las 3 Metas de ODSD, se desprenden tres ejes temáticos: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es-AR" sz="2000" dirty="0" smtClean="0">
                <a:latin typeface="Corbel" pitchFamily="34" charset="0"/>
              </a:rPr>
              <a:t>Emergencia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es-AR" sz="2000" dirty="0" smtClean="0">
                <a:latin typeface="Corbel" pitchFamily="34" charset="0"/>
              </a:rPr>
              <a:t>Actualización Fiscal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es-AR" sz="2000" dirty="0" smtClean="0">
                <a:latin typeface="Corbel" pitchFamily="34" charset="0"/>
              </a:rPr>
              <a:t>Gobierno Abierto</a:t>
            </a:r>
          </a:p>
        </p:txBody>
      </p:sp>
    </p:spTree>
    <p:extLst>
      <p:ext uri="{BB962C8B-B14F-4D97-AF65-F5344CB8AC3E}">
        <p14:creationId xmlns:p14="http://schemas.microsoft.com/office/powerpoint/2010/main" val="3542142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19545"/>
          </a:xfrm>
        </p:spPr>
      </p:pic>
      <p:sp>
        <p:nvSpPr>
          <p:cNvPr id="6" name="5 Rectángulo"/>
          <p:cNvSpPr/>
          <p:nvPr/>
        </p:nvSpPr>
        <p:spPr>
          <a:xfrm>
            <a:off x="357158" y="1428736"/>
            <a:ext cx="8786842" cy="4500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14349" y="1428736"/>
            <a:ext cx="771530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s-AR" b="1" u="sng" dirty="0" smtClean="0">
                <a:solidFill>
                  <a:srgbClr val="3C94E4"/>
                </a:solidFill>
                <a:latin typeface="Arial Black" pitchFamily="34" charset="0"/>
                <a:cs typeface="Arial" pitchFamily="34" charset="0"/>
              </a:rPr>
              <a:t>FORMAS DE TRABAJO</a:t>
            </a:r>
          </a:p>
          <a:p>
            <a:pPr algn="just">
              <a:lnSpc>
                <a:spcPct val="150000"/>
              </a:lnSpc>
              <a:defRPr/>
            </a:pPr>
            <a:r>
              <a:rPr lang="es-AR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Se establecieron relaciones estratégicas con distintas áreas del Gobierno afines a las temáticas que desarrollamos:</a:t>
            </a:r>
          </a:p>
          <a:p>
            <a:pPr algn="just">
              <a:lnSpc>
                <a:spcPct val="150000"/>
              </a:lnSpc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b="1" dirty="0">
                <a:solidFill>
                  <a:srgbClr val="3C94E4"/>
                </a:solidFill>
                <a:latin typeface="Corbel" pitchFamily="34" charset="0"/>
                <a:cs typeface="Arial" pitchFamily="34" charset="0"/>
              </a:rPr>
              <a:t>Emergencias</a:t>
            </a:r>
            <a:endParaRPr lang="es-AR" b="1" dirty="0">
              <a:solidFill>
                <a:srgbClr val="0099FF"/>
              </a:solidFill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s-AR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Ministerio de Seguridad (Prevención) y Ministerio de Defensa (Respuesta y Contención)</a:t>
            </a:r>
            <a:endParaRPr lang="es-AR" dirty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b="1" dirty="0">
                <a:solidFill>
                  <a:srgbClr val="3C94E4"/>
                </a:solidFill>
                <a:latin typeface="Corbel" pitchFamily="34" charset="0"/>
                <a:cs typeface="Arial" pitchFamily="34" charset="0"/>
              </a:rPr>
              <a:t>Actualización Fiscal </a:t>
            </a:r>
            <a:endParaRPr lang="es-AR" b="1" dirty="0" smtClean="0">
              <a:solidFill>
                <a:srgbClr val="3C94E4"/>
              </a:solidFill>
              <a:latin typeface="Corbe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s-AR" dirty="0" smtClean="0">
                <a:latin typeface="Corbel" pitchFamily="34" charset="0"/>
                <a:cs typeface="Arial" pitchFamily="34" charset="0"/>
              </a:rPr>
              <a:t>Ministerio de Hacienda y AFIP</a:t>
            </a:r>
            <a:endParaRPr lang="es-AR" dirty="0">
              <a:latin typeface="Corbe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b="1" dirty="0" smtClean="0">
                <a:solidFill>
                  <a:srgbClr val="3C94E4"/>
                </a:solidFill>
                <a:latin typeface="Corbel" pitchFamily="34" charset="0"/>
                <a:cs typeface="Arial" pitchFamily="34" charset="0"/>
              </a:rPr>
              <a:t>Gobierno Abierto</a:t>
            </a:r>
          </a:p>
          <a:p>
            <a:pPr algn="just">
              <a:lnSpc>
                <a:spcPct val="150000"/>
              </a:lnSpc>
              <a:defRPr/>
            </a:pPr>
            <a:r>
              <a:rPr lang="es-AR" dirty="0" smtClean="0">
                <a:latin typeface="Corbel" pitchFamily="34" charset="0"/>
                <a:cs typeface="Arial" pitchFamily="34" charset="0"/>
              </a:rPr>
              <a:t>Ministerio de Modernización</a:t>
            </a:r>
            <a:endParaRPr lang="es-AR" dirty="0">
              <a:latin typeface="Corbe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2142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19545"/>
          </a:xfrm>
        </p:spPr>
      </p:pic>
      <p:sp>
        <p:nvSpPr>
          <p:cNvPr id="6" name="5 Rectángulo"/>
          <p:cNvSpPr/>
          <p:nvPr/>
        </p:nvSpPr>
        <p:spPr>
          <a:xfrm>
            <a:off x="357158" y="1428736"/>
            <a:ext cx="8786842" cy="4500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14349" y="1428736"/>
            <a:ext cx="771530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s-AR" b="1" u="sng" dirty="0" smtClean="0">
                <a:solidFill>
                  <a:srgbClr val="3C94E4"/>
                </a:solidFill>
                <a:latin typeface="Arial Black" pitchFamily="34" charset="0"/>
                <a:cs typeface="Arial" pitchFamily="34" charset="0"/>
              </a:rPr>
              <a:t>IMPLEMENTACIÓN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 Las jornadas constatarán de 2/3 módulos de 2/3hs de Capacitación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Se dispondrá de no menos 2 temas de capacitación por jornada que permita alcanzar los diferentes escalones de la administración pública.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La modalidad será tomar un municipio como cabecera e invitar al menos 10 gobiernos locales de la región.</a:t>
            </a:r>
          </a:p>
        </p:txBody>
      </p:sp>
    </p:spTree>
    <p:extLst>
      <p:ext uri="{BB962C8B-B14F-4D97-AF65-F5344CB8AC3E}">
        <p14:creationId xmlns:p14="http://schemas.microsoft.com/office/powerpoint/2010/main" val="3542142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19545"/>
          </a:xfrm>
        </p:spPr>
      </p:pic>
      <p:sp>
        <p:nvSpPr>
          <p:cNvPr id="6" name="5 Rectángulo"/>
          <p:cNvSpPr/>
          <p:nvPr/>
        </p:nvSpPr>
        <p:spPr>
          <a:xfrm>
            <a:off x="357158" y="1428736"/>
            <a:ext cx="8786842" cy="4500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14349" y="1428736"/>
            <a:ext cx="771530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s-AR" b="1" u="sng" dirty="0" smtClean="0">
                <a:solidFill>
                  <a:srgbClr val="3C94E4"/>
                </a:solidFill>
                <a:latin typeface="Arial Black" pitchFamily="34" charset="0"/>
                <a:cs typeface="Arial" pitchFamily="34" charset="0"/>
              </a:rPr>
              <a:t>IMPLEMENTACIÓN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Se prevé incorporar   ejercicios de comprobación de conocimiento al término de cada módulo con el fin de evaluar el nivel de comprensión sobre los temas impartidos.</a:t>
            </a:r>
          </a:p>
          <a:p>
            <a:pPr algn="just">
              <a:lnSpc>
                <a:spcPct val="150000"/>
              </a:lnSpc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Se brindarán insumos teóricos digitales para que los municipios cuenten con herramientas para seguir profundizando la capacitación.</a:t>
            </a:r>
          </a:p>
          <a:p>
            <a:pPr algn="just">
              <a:lnSpc>
                <a:spcPct val="150000"/>
              </a:lnSpc>
              <a:defRPr/>
            </a:pPr>
            <a:endParaRPr lang="es-AR" dirty="0" smtClean="0">
              <a:latin typeface="Corbe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s-AR" dirty="0" smtClean="0">
                <a:latin typeface="Corbel" pitchFamily="34" charset="0"/>
                <a:ea typeface="Arial Unicode MS" pitchFamily="34" charset="-128"/>
                <a:cs typeface="Arial Unicode MS" pitchFamily="34" charset="-128"/>
              </a:rPr>
              <a:t>En cada capacitación se relevan y luego sistematizan las necesidades de los municipios para proyectar capacitaciones que se ajusten a dichas demandas.</a:t>
            </a:r>
          </a:p>
        </p:txBody>
      </p:sp>
    </p:spTree>
    <p:extLst>
      <p:ext uri="{BB962C8B-B14F-4D97-AF65-F5344CB8AC3E}">
        <p14:creationId xmlns:p14="http://schemas.microsoft.com/office/powerpoint/2010/main" val="3542142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19545"/>
          </a:xfrm>
        </p:spPr>
      </p:pic>
      <p:sp>
        <p:nvSpPr>
          <p:cNvPr id="5" name="4 Rectángulo"/>
          <p:cNvSpPr/>
          <p:nvPr/>
        </p:nvSpPr>
        <p:spPr>
          <a:xfrm>
            <a:off x="6286512" y="1357298"/>
            <a:ext cx="285748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CuadroTexto"/>
          <p:cNvSpPr txBox="1"/>
          <p:nvPr/>
        </p:nvSpPr>
        <p:spPr>
          <a:xfrm>
            <a:off x="6000760" y="1571612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AR" b="1" u="sng" dirty="0" smtClean="0">
                <a:solidFill>
                  <a:srgbClr val="3C94E4"/>
                </a:solidFill>
                <a:latin typeface="Arial Black" pitchFamily="34" charset="0"/>
                <a:cs typeface="Arial" pitchFamily="34" charset="0"/>
              </a:rPr>
              <a:t>CONTACTO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5421423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329</Words>
  <Application>Microsoft Office PowerPoint</Application>
  <PresentationFormat>Presentación en pantalla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 Unicode MS</vt:lpstr>
      <vt:lpstr>Arial</vt:lpstr>
      <vt:lpstr>Arial Black</vt:lpstr>
      <vt:lpstr>Calibri</vt:lpstr>
      <vt:lpstr>Corbel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Natacha Grabre Camors</cp:lastModifiedBy>
  <cp:revision>14</cp:revision>
  <dcterms:created xsi:type="dcterms:W3CDTF">2016-04-26T19:17:36Z</dcterms:created>
  <dcterms:modified xsi:type="dcterms:W3CDTF">2016-08-01T19:02:03Z</dcterms:modified>
</cp:coreProperties>
</file>