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9" r:id="rId2"/>
    <p:sldId id="257" r:id="rId3"/>
    <p:sldId id="260" r:id="rId4"/>
    <p:sldId id="263" r:id="rId5"/>
    <p:sldId id="264" r:id="rId6"/>
    <p:sldId id="265" r:id="rId7"/>
    <p:sldId id="268" r:id="rId8"/>
    <p:sldId id="266" r:id="rId9"/>
    <p:sldId id="269" r:id="rId10"/>
    <p:sldId id="267" r:id="rId11"/>
    <p:sldId id="270" r:id="rId12"/>
    <p:sldId id="261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72BC"/>
    <a:srgbClr val="0072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194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F54717-DD77-3442-80C8-55B48EB90E75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AF072-C04D-FF42-8755-ABEB9B16D1B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298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C5F4-7D9A-3440-ADF5-9186F21CBA02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B6153-DDE7-B14E-9B5D-C7445E16EA4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482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C5F4-7D9A-3440-ADF5-9186F21CBA02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B6153-DDE7-B14E-9B5D-C7445E16EA4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859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C5F4-7D9A-3440-ADF5-9186F21CBA02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B6153-DDE7-B14E-9B5D-C7445E16EA4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572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C5F4-7D9A-3440-ADF5-9186F21CBA02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B6153-DDE7-B14E-9B5D-C7445E16EA4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462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C5F4-7D9A-3440-ADF5-9186F21CBA02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B6153-DDE7-B14E-9B5D-C7445E16EA4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593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C5F4-7D9A-3440-ADF5-9186F21CBA02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B6153-DDE7-B14E-9B5D-C7445E16EA4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090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C5F4-7D9A-3440-ADF5-9186F21CBA02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B6153-DDE7-B14E-9B5D-C7445E16EA4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50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C5F4-7D9A-3440-ADF5-9186F21CBA02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B6153-DDE7-B14E-9B5D-C7445E16EA4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337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C5F4-7D9A-3440-ADF5-9186F21CBA02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B6153-DDE7-B14E-9B5D-C7445E16EA4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329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C5F4-7D9A-3440-ADF5-9186F21CBA02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B6153-DDE7-B14E-9B5D-C7445E16EA4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14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DC5F4-7D9A-3440-ADF5-9186F21CBA02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B6153-DDE7-B14E-9B5D-C7445E16EA4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822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DC5F4-7D9A-3440-ADF5-9186F21CBA02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B6153-DDE7-B14E-9B5D-C7445E16EA4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651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LHUNTER@MININTERIOR.GOB.A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67478"/>
          </a:xfrm>
          <a:prstGeom prst="rect">
            <a:avLst/>
          </a:prstGeom>
          <a:solidFill>
            <a:srgbClr val="0072B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Escudo-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286" y="2802404"/>
            <a:ext cx="4787978" cy="1124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681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479740" y="975832"/>
            <a:ext cx="8047467" cy="0"/>
          </a:xfrm>
          <a:prstGeom prst="line">
            <a:avLst/>
          </a:prstGeom>
          <a:ln w="19050">
            <a:solidFill>
              <a:srgbClr val="0072B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0" y="5989054"/>
            <a:ext cx="9144000" cy="878424"/>
          </a:xfrm>
          <a:prstGeom prst="rect">
            <a:avLst/>
          </a:prstGeom>
          <a:solidFill>
            <a:srgbClr val="0072B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6647" y="6163177"/>
            <a:ext cx="436368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Secretaría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de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Vivienda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y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Hábitat</a:t>
            </a:r>
            <a:endParaRPr lang="en-US" sz="1200" dirty="0">
              <a:solidFill>
                <a:schemeClr val="bg1"/>
              </a:solidFill>
              <a:latin typeface="Gotham Book"/>
              <a:cs typeface="Gotham Book"/>
            </a:endParaRPr>
          </a:p>
          <a:p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Subsecretaría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de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Desarrollo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Urbano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y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Vivienda</a:t>
            </a:r>
            <a:endParaRPr lang="en-US" sz="1000" dirty="0">
              <a:solidFill>
                <a:schemeClr val="bg1"/>
              </a:solidFill>
              <a:latin typeface="Gotham Book"/>
              <a:cs typeface="Gotham Book"/>
            </a:endParaRPr>
          </a:p>
          <a:p>
            <a:endParaRPr lang="en-US" sz="1000" dirty="0">
              <a:solidFill>
                <a:schemeClr val="bg1"/>
              </a:solidFill>
              <a:latin typeface="Gotham Book"/>
              <a:cs typeface="Gotham Book"/>
            </a:endParaRPr>
          </a:p>
        </p:txBody>
      </p:sp>
      <p:pic>
        <p:nvPicPr>
          <p:cNvPr id="8" name="Picture 7" descr="Escudo-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074" y="6074808"/>
            <a:ext cx="3021819" cy="709391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56647" y="157784"/>
            <a:ext cx="7384517" cy="924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solidFill>
                  <a:srgbClr val="0072BC"/>
                </a:solidFill>
                <a:latin typeface="Gotham Medium"/>
                <a:cs typeface="Gotham Medium"/>
              </a:rPr>
              <a:t>EXPERIENCIAS – RAUCH (MUN.)</a:t>
            </a:r>
            <a:endParaRPr lang="en-US" sz="1800" dirty="0">
              <a:solidFill>
                <a:srgbClr val="0072BC"/>
              </a:solidFill>
              <a:latin typeface="Gotham Medium"/>
              <a:cs typeface="Gotham Medium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23" t="16609" r="29721" b="6121"/>
          <a:stretch/>
        </p:blipFill>
        <p:spPr bwMode="auto">
          <a:xfrm>
            <a:off x="479740" y="1082769"/>
            <a:ext cx="4414746" cy="4517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4985358" y="1215025"/>
            <a:ext cx="3771717" cy="4509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0072BC"/>
                </a:solidFill>
                <a:latin typeface="Gotham Book"/>
                <a:cs typeface="Gotham Book"/>
              </a:rPr>
              <a:t>FO.MU.VI</a:t>
            </a:r>
          </a:p>
          <a:p>
            <a:pPr marL="571500" indent="-57150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0072BC"/>
                </a:solidFill>
                <a:latin typeface="Gotham Book"/>
                <a:cs typeface="Gotham Book"/>
              </a:rPr>
              <a:t>ASIGNACIÓN DEL H.C.D.</a:t>
            </a:r>
          </a:p>
          <a:p>
            <a:pPr marL="571500" indent="-57150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0072BC"/>
                </a:solidFill>
                <a:latin typeface="Gotham Book"/>
                <a:cs typeface="Gotham Book"/>
              </a:rPr>
              <a:t>ENTREGA DE VALES</a:t>
            </a:r>
          </a:p>
          <a:p>
            <a:pPr marL="571500" indent="-57150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0072BC"/>
                </a:solidFill>
                <a:latin typeface="Gotham Book"/>
                <a:cs typeface="Gotham Book"/>
              </a:rPr>
              <a:t>ACTUALIZACIÓN CUOTAS (MAX 20%)</a:t>
            </a:r>
          </a:p>
          <a:p>
            <a:pPr marL="571500" indent="-57150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0072BC"/>
                </a:solidFill>
                <a:latin typeface="Gotham Book"/>
                <a:cs typeface="Gotham Book"/>
              </a:rPr>
              <a:t>MONTOS DETERMINADOS POR VALOR M2</a:t>
            </a:r>
          </a:p>
          <a:p>
            <a:pPr marL="571500" indent="-571500" algn="l">
              <a:spcBef>
                <a:spcPts val="600"/>
              </a:spcBef>
              <a:buFont typeface="Arial" pitchFamily="34" charset="0"/>
              <a:buChar char="•"/>
            </a:pPr>
            <a:endParaRPr lang="en-US" sz="3600" dirty="0">
              <a:solidFill>
                <a:srgbClr val="0072BC"/>
              </a:solidFill>
              <a:latin typeface="Gotham Book"/>
              <a:cs typeface="Gotham Book"/>
            </a:endParaRPr>
          </a:p>
        </p:txBody>
      </p:sp>
    </p:spTree>
    <p:extLst>
      <p:ext uri="{BB962C8B-B14F-4D97-AF65-F5344CB8AC3E}">
        <p14:creationId xmlns:p14="http://schemas.microsoft.com/office/powerpoint/2010/main" val="1471501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479740" y="975832"/>
            <a:ext cx="8047467" cy="0"/>
          </a:xfrm>
          <a:prstGeom prst="line">
            <a:avLst/>
          </a:prstGeom>
          <a:ln w="19050">
            <a:solidFill>
              <a:srgbClr val="0072B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0" y="5989054"/>
            <a:ext cx="9144000" cy="878424"/>
          </a:xfrm>
          <a:prstGeom prst="rect">
            <a:avLst/>
          </a:prstGeom>
          <a:solidFill>
            <a:srgbClr val="0072B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6647" y="6163177"/>
            <a:ext cx="436368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Secretaría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de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Vivienda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y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Hábitat</a:t>
            </a:r>
            <a:endParaRPr lang="en-US" sz="1200" dirty="0">
              <a:solidFill>
                <a:schemeClr val="bg1"/>
              </a:solidFill>
              <a:latin typeface="Gotham Book"/>
              <a:cs typeface="Gotham Book"/>
            </a:endParaRPr>
          </a:p>
          <a:p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Subsecretaría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de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Desarrollo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Urbano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y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Vivienda</a:t>
            </a:r>
            <a:endParaRPr lang="en-US" sz="1000" dirty="0">
              <a:solidFill>
                <a:schemeClr val="bg1"/>
              </a:solidFill>
              <a:latin typeface="Gotham Book"/>
              <a:cs typeface="Gotham Book"/>
            </a:endParaRPr>
          </a:p>
          <a:p>
            <a:endParaRPr lang="en-US" sz="1000" dirty="0">
              <a:solidFill>
                <a:schemeClr val="bg1"/>
              </a:solidFill>
              <a:latin typeface="Gotham Book"/>
              <a:cs typeface="Gotham Book"/>
            </a:endParaRPr>
          </a:p>
        </p:txBody>
      </p:sp>
      <p:pic>
        <p:nvPicPr>
          <p:cNvPr id="8" name="Picture 7" descr="Escudo-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074" y="6074808"/>
            <a:ext cx="3021819" cy="709391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56647" y="157784"/>
            <a:ext cx="7384517" cy="924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solidFill>
                  <a:srgbClr val="0072BC"/>
                </a:solidFill>
                <a:latin typeface="Gotham Medium"/>
                <a:cs typeface="Gotham Medium"/>
              </a:rPr>
              <a:t>CONTACTO</a:t>
            </a:r>
            <a:endParaRPr lang="en-US" sz="1800" dirty="0">
              <a:solidFill>
                <a:srgbClr val="0072BC"/>
              </a:solidFill>
              <a:latin typeface="Gotham Medium"/>
              <a:cs typeface="Gotham Medium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79740" y="1215025"/>
            <a:ext cx="8277335" cy="45093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US" sz="2000" dirty="0" smtClean="0">
                <a:solidFill>
                  <a:srgbClr val="0072BC"/>
                </a:solidFill>
                <a:latin typeface="Gotham Book"/>
                <a:cs typeface="Gotham Book"/>
              </a:rPr>
              <a:t>Dr. LUCAS HUNTER</a:t>
            </a:r>
          </a:p>
          <a:p>
            <a:pPr algn="l">
              <a:spcBef>
                <a:spcPts val="600"/>
              </a:spcBef>
            </a:pPr>
            <a:r>
              <a:rPr lang="en-US" sz="2000" dirty="0" smtClean="0">
                <a:solidFill>
                  <a:srgbClr val="0072BC"/>
                </a:solidFill>
                <a:latin typeface="Gotham Book"/>
                <a:cs typeface="Gotham Book"/>
              </a:rPr>
              <a:t>DIRECCIÓN DE MICROCRÉDITOS</a:t>
            </a:r>
          </a:p>
          <a:p>
            <a:pPr algn="l">
              <a:spcBef>
                <a:spcPts val="600"/>
              </a:spcBef>
            </a:pPr>
            <a:r>
              <a:rPr lang="en-US" sz="2000" dirty="0" smtClean="0">
                <a:solidFill>
                  <a:srgbClr val="0072BC"/>
                </a:solidFill>
                <a:latin typeface="Gotham Book"/>
                <a:cs typeface="Gotham Book"/>
              </a:rPr>
              <a:t>DIRECCIÓN NACIONAL DE ACCESO AL CRÉDITO</a:t>
            </a:r>
            <a:endParaRPr lang="en-US" sz="2000" dirty="0">
              <a:solidFill>
                <a:srgbClr val="0072BC"/>
              </a:solidFill>
              <a:latin typeface="Gotham Book"/>
              <a:cs typeface="Gotham Book"/>
            </a:endParaRPr>
          </a:p>
          <a:p>
            <a:pPr algn="l">
              <a:spcBef>
                <a:spcPts val="600"/>
              </a:spcBef>
            </a:pPr>
            <a:r>
              <a:rPr lang="en-US" sz="2000" dirty="0" smtClean="0">
                <a:solidFill>
                  <a:srgbClr val="0072BC"/>
                </a:solidFill>
                <a:latin typeface="Gotham Book"/>
                <a:cs typeface="Gotham Book"/>
                <a:hlinkClick r:id="rId3"/>
              </a:rPr>
              <a:t>LHUNTER@MININTERIOR.GOB.AR</a:t>
            </a:r>
            <a:endParaRPr lang="en-US" sz="2000" dirty="0" smtClean="0">
              <a:solidFill>
                <a:srgbClr val="0072BC"/>
              </a:solidFill>
              <a:latin typeface="Gotham Book"/>
              <a:cs typeface="Gotham Book"/>
            </a:endParaRPr>
          </a:p>
          <a:p>
            <a:pPr algn="l">
              <a:spcBef>
                <a:spcPts val="600"/>
              </a:spcBef>
            </a:pPr>
            <a:r>
              <a:rPr lang="en-US" sz="2000" dirty="0" smtClean="0">
                <a:solidFill>
                  <a:srgbClr val="0072BC"/>
                </a:solidFill>
                <a:latin typeface="Gotham Book"/>
                <a:cs typeface="Gotham Book"/>
              </a:rPr>
              <a:t>Tel. 011 5071 9808</a:t>
            </a:r>
          </a:p>
          <a:p>
            <a:pPr algn="l">
              <a:spcBef>
                <a:spcPts val="600"/>
              </a:spcBef>
            </a:pPr>
            <a:r>
              <a:rPr lang="en-US" sz="2000" dirty="0" err="1" smtClean="0">
                <a:solidFill>
                  <a:srgbClr val="0072BC"/>
                </a:solidFill>
                <a:latin typeface="Gotham Book"/>
                <a:cs typeface="Gotham Book"/>
              </a:rPr>
              <a:t>Cel</a:t>
            </a:r>
            <a:r>
              <a:rPr lang="en-US" sz="2000" dirty="0" smtClean="0">
                <a:solidFill>
                  <a:srgbClr val="0072BC"/>
                </a:solidFill>
                <a:latin typeface="Gotham Book"/>
                <a:cs typeface="Gotham Book"/>
              </a:rPr>
              <a:t>. 011 4 145 9588</a:t>
            </a:r>
          </a:p>
          <a:p>
            <a:pPr algn="l">
              <a:spcBef>
                <a:spcPts val="600"/>
              </a:spcBef>
            </a:pPr>
            <a:r>
              <a:rPr lang="en-US" sz="2000" dirty="0" smtClean="0">
                <a:solidFill>
                  <a:srgbClr val="0072BC"/>
                </a:solidFill>
                <a:latin typeface="Gotham Book"/>
                <a:cs typeface="Gotham Book"/>
              </a:rPr>
              <a:t>Esmeralda 255, </a:t>
            </a:r>
            <a:r>
              <a:rPr lang="en-US" sz="2000" dirty="0" err="1" smtClean="0">
                <a:solidFill>
                  <a:srgbClr val="0072BC"/>
                </a:solidFill>
                <a:latin typeface="Gotham Book"/>
                <a:cs typeface="Gotham Book"/>
              </a:rPr>
              <a:t>piso</a:t>
            </a:r>
            <a:r>
              <a:rPr lang="en-US" sz="2000" dirty="0" smtClean="0">
                <a:solidFill>
                  <a:srgbClr val="0072BC"/>
                </a:solidFill>
                <a:latin typeface="Gotham Book"/>
                <a:cs typeface="Gotham Book"/>
              </a:rPr>
              <a:t> 7, Of. 703, CABA.</a:t>
            </a:r>
          </a:p>
          <a:p>
            <a:pPr algn="l">
              <a:spcBef>
                <a:spcPts val="600"/>
              </a:spcBef>
            </a:pPr>
            <a:endParaRPr lang="en-US" sz="3600" dirty="0">
              <a:solidFill>
                <a:srgbClr val="0072BC"/>
              </a:solidFill>
              <a:latin typeface="Gotham Book"/>
              <a:cs typeface="Gotham Book"/>
            </a:endParaRPr>
          </a:p>
        </p:txBody>
      </p:sp>
    </p:spTree>
    <p:extLst>
      <p:ext uri="{BB962C8B-B14F-4D97-AF65-F5344CB8AC3E}">
        <p14:creationId xmlns:p14="http://schemas.microsoft.com/office/powerpoint/2010/main" val="2786880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67478"/>
          </a:xfrm>
          <a:prstGeom prst="rect">
            <a:avLst/>
          </a:prstGeom>
          <a:solidFill>
            <a:srgbClr val="0072B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Escudo-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286" y="2802404"/>
            <a:ext cx="4787978" cy="1124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74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5989054"/>
            <a:ext cx="9144000" cy="878424"/>
          </a:xfrm>
          <a:prstGeom prst="rect">
            <a:avLst/>
          </a:prstGeom>
          <a:solidFill>
            <a:srgbClr val="0072B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814487" y="1546244"/>
            <a:ext cx="7592678" cy="327195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2072BC"/>
                </a:solidFill>
                <a:latin typeface="Gotham Bold"/>
                <a:cs typeface="Gotham Bold"/>
              </a:rPr>
              <a:t>MICROCRÉDITOS PARA MEJORAMIENTO DE LA VIVIENDA FAMILIAR</a:t>
            </a:r>
            <a:br>
              <a:rPr lang="en-US" dirty="0" smtClean="0">
                <a:solidFill>
                  <a:srgbClr val="2072BC"/>
                </a:solidFill>
                <a:latin typeface="Gotham Bold"/>
                <a:cs typeface="Gotham Bold"/>
              </a:rPr>
            </a:br>
            <a:r>
              <a:rPr lang="en-US" dirty="0" smtClean="0">
                <a:solidFill>
                  <a:srgbClr val="2072BC"/>
                </a:solidFill>
                <a:latin typeface="Gotham Bold"/>
                <a:cs typeface="Gotham Bold"/>
              </a:rPr>
              <a:t/>
            </a:r>
            <a:br>
              <a:rPr lang="en-US" dirty="0" smtClean="0">
                <a:solidFill>
                  <a:srgbClr val="2072BC"/>
                </a:solidFill>
                <a:latin typeface="Gotham Bold"/>
                <a:cs typeface="Gotham Bold"/>
              </a:rPr>
            </a:br>
            <a:r>
              <a:rPr lang="en-US" sz="2700" dirty="0" smtClean="0">
                <a:solidFill>
                  <a:srgbClr val="2072BC"/>
                </a:solidFill>
                <a:latin typeface="Gotham Bold"/>
                <a:cs typeface="Gotham Bold"/>
              </a:rPr>
              <a:t>- MEJORAMIENTO, CONEXIÓN A SERVICIOS PÚBLICOS Y REGULARIZACIÓN DOMINIAL -</a:t>
            </a:r>
            <a:endParaRPr lang="en-US" sz="2700" dirty="0">
              <a:solidFill>
                <a:srgbClr val="2072BC"/>
              </a:solidFill>
              <a:latin typeface="Gotham Bold"/>
              <a:cs typeface="Gotham Bol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6648" y="6198670"/>
            <a:ext cx="4363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  <a:latin typeface="Gotham Book"/>
                <a:cs typeface="Gotham Book"/>
              </a:rPr>
              <a:t>Secretaría</a:t>
            </a:r>
            <a:r>
              <a:rPr lang="en-US" sz="1200" dirty="0" smtClean="0">
                <a:solidFill>
                  <a:schemeClr val="bg1"/>
                </a:solidFill>
                <a:latin typeface="Gotham Book"/>
                <a:cs typeface="Gotham Book"/>
              </a:rPr>
              <a:t> de </a:t>
            </a:r>
            <a:r>
              <a:rPr lang="en-US" sz="1200" dirty="0" err="1" smtClean="0">
                <a:solidFill>
                  <a:schemeClr val="bg1"/>
                </a:solidFill>
                <a:latin typeface="Gotham Book"/>
                <a:cs typeface="Gotham Book"/>
              </a:rPr>
              <a:t>Vivienda</a:t>
            </a:r>
            <a:r>
              <a:rPr lang="en-US" sz="1200" dirty="0" smtClean="0">
                <a:solidFill>
                  <a:schemeClr val="bg1"/>
                </a:solidFill>
                <a:latin typeface="Gotham Book"/>
                <a:cs typeface="Gotham Book"/>
              </a:rPr>
              <a:t> y </a:t>
            </a:r>
            <a:r>
              <a:rPr lang="en-US" sz="1200" dirty="0" err="1" smtClean="0">
                <a:solidFill>
                  <a:schemeClr val="bg1"/>
                </a:solidFill>
                <a:latin typeface="Gotham Book"/>
                <a:cs typeface="Gotham Book"/>
              </a:rPr>
              <a:t>Hábitat</a:t>
            </a:r>
            <a:endParaRPr lang="en-US" sz="1200" dirty="0" smtClean="0">
              <a:solidFill>
                <a:schemeClr val="bg1"/>
              </a:solidFill>
              <a:latin typeface="Gotham Book"/>
              <a:cs typeface="Gotham Book"/>
            </a:endParaRPr>
          </a:p>
          <a:p>
            <a:r>
              <a:rPr lang="en-US" sz="1200" dirty="0" err="1" smtClean="0">
                <a:solidFill>
                  <a:schemeClr val="bg1"/>
                </a:solidFill>
                <a:latin typeface="Gotham Book"/>
                <a:cs typeface="Gotham Book"/>
              </a:rPr>
              <a:t>Subsecretaría</a:t>
            </a:r>
            <a:r>
              <a:rPr lang="en-US" sz="1200" dirty="0" smtClean="0">
                <a:solidFill>
                  <a:schemeClr val="bg1"/>
                </a:solidFill>
                <a:latin typeface="Gotham Book"/>
                <a:cs typeface="Gotham Book"/>
              </a:rPr>
              <a:t> de </a:t>
            </a:r>
            <a:r>
              <a:rPr lang="en-US" sz="1200" dirty="0" err="1" smtClean="0">
                <a:solidFill>
                  <a:schemeClr val="bg1"/>
                </a:solidFill>
                <a:latin typeface="Gotham Book"/>
                <a:cs typeface="Gotham Book"/>
              </a:rPr>
              <a:t>Desarrollo</a:t>
            </a:r>
            <a:r>
              <a:rPr lang="en-US" sz="1200" dirty="0" smtClean="0">
                <a:solidFill>
                  <a:schemeClr val="bg1"/>
                </a:solidFill>
                <a:latin typeface="Gotham Book"/>
                <a:cs typeface="Gotham Book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Gotham Book"/>
                <a:cs typeface="Gotham Book"/>
              </a:rPr>
              <a:t>Urbano</a:t>
            </a:r>
            <a:r>
              <a:rPr lang="en-US" sz="1200" dirty="0" smtClean="0">
                <a:solidFill>
                  <a:schemeClr val="bg1"/>
                </a:solidFill>
                <a:latin typeface="Gotham Book"/>
                <a:cs typeface="Gotham Book"/>
              </a:rPr>
              <a:t> y </a:t>
            </a:r>
            <a:r>
              <a:rPr lang="en-US" sz="1200" dirty="0" err="1" smtClean="0">
                <a:solidFill>
                  <a:schemeClr val="bg1"/>
                </a:solidFill>
                <a:latin typeface="Gotham Book"/>
                <a:cs typeface="Gotham Book"/>
              </a:rPr>
              <a:t>Vivienda</a:t>
            </a:r>
            <a:endParaRPr lang="en-US" sz="1000" dirty="0">
              <a:solidFill>
                <a:schemeClr val="bg1"/>
              </a:solidFill>
              <a:latin typeface="Gotham Book"/>
              <a:cs typeface="Gotham Book"/>
            </a:endParaRPr>
          </a:p>
        </p:txBody>
      </p:sp>
      <p:pic>
        <p:nvPicPr>
          <p:cNvPr id="11" name="Picture 10" descr="Escudo-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074" y="6074808"/>
            <a:ext cx="3021819" cy="709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3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479740" y="975832"/>
            <a:ext cx="8132212" cy="0"/>
          </a:xfrm>
          <a:prstGeom prst="line">
            <a:avLst/>
          </a:prstGeom>
          <a:ln w="19050">
            <a:solidFill>
              <a:srgbClr val="0072B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0" y="5989054"/>
            <a:ext cx="9144000" cy="878424"/>
          </a:xfrm>
          <a:prstGeom prst="rect">
            <a:avLst/>
          </a:prstGeom>
          <a:solidFill>
            <a:srgbClr val="0072B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6647" y="6163177"/>
            <a:ext cx="436368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Secretaría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de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Vivienda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y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Hábitat</a:t>
            </a:r>
            <a:endParaRPr lang="en-US" sz="1200" dirty="0">
              <a:solidFill>
                <a:schemeClr val="bg1"/>
              </a:solidFill>
              <a:latin typeface="Gotham Book"/>
              <a:cs typeface="Gotham Book"/>
            </a:endParaRPr>
          </a:p>
          <a:p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Subsecretaría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de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Desarrollo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Urbano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y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Vivienda</a:t>
            </a:r>
            <a:endParaRPr lang="en-US" sz="1000" dirty="0">
              <a:solidFill>
                <a:schemeClr val="bg1"/>
              </a:solidFill>
              <a:latin typeface="Gotham Book"/>
              <a:cs typeface="Gotham Book"/>
            </a:endParaRPr>
          </a:p>
          <a:p>
            <a:endParaRPr lang="en-US" sz="1000" dirty="0">
              <a:solidFill>
                <a:schemeClr val="bg1"/>
              </a:solidFill>
              <a:latin typeface="Gotham Book"/>
              <a:cs typeface="Gotham Book"/>
            </a:endParaRPr>
          </a:p>
        </p:txBody>
      </p:sp>
      <p:pic>
        <p:nvPicPr>
          <p:cNvPr id="8" name="Picture 7" descr="Escudo-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074" y="6074808"/>
            <a:ext cx="3021819" cy="709391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56647" y="157784"/>
            <a:ext cx="7384517" cy="924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solidFill>
                  <a:srgbClr val="0072BC"/>
                </a:solidFill>
                <a:latin typeface="Gotham Medium"/>
                <a:cs typeface="Gotham Medium"/>
              </a:rPr>
              <a:t>PROBLEMA</a:t>
            </a:r>
            <a:endParaRPr lang="en-US" sz="1800" dirty="0">
              <a:solidFill>
                <a:srgbClr val="0072BC"/>
              </a:solidFill>
              <a:latin typeface="Gotham Medium"/>
              <a:cs typeface="Gotham Medium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16" y="1227537"/>
            <a:ext cx="8840368" cy="454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8584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479740" y="975832"/>
            <a:ext cx="8132212" cy="0"/>
          </a:xfrm>
          <a:prstGeom prst="line">
            <a:avLst/>
          </a:prstGeom>
          <a:ln w="19050">
            <a:solidFill>
              <a:srgbClr val="0072B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0" y="5989054"/>
            <a:ext cx="9144000" cy="878424"/>
          </a:xfrm>
          <a:prstGeom prst="rect">
            <a:avLst/>
          </a:prstGeom>
          <a:solidFill>
            <a:srgbClr val="0072B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6647" y="6163177"/>
            <a:ext cx="436368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Secretaría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de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Vivienda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y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Hábitat</a:t>
            </a:r>
            <a:endParaRPr lang="en-US" sz="1200" dirty="0">
              <a:solidFill>
                <a:schemeClr val="bg1"/>
              </a:solidFill>
              <a:latin typeface="Gotham Book"/>
              <a:cs typeface="Gotham Book"/>
            </a:endParaRPr>
          </a:p>
          <a:p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Subsecretaría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de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Desarrollo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Urbano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y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Vivienda</a:t>
            </a:r>
            <a:endParaRPr lang="en-US" sz="1000" dirty="0">
              <a:solidFill>
                <a:schemeClr val="bg1"/>
              </a:solidFill>
              <a:latin typeface="Gotham Book"/>
              <a:cs typeface="Gotham Book"/>
            </a:endParaRPr>
          </a:p>
          <a:p>
            <a:endParaRPr lang="en-US" sz="1000" dirty="0">
              <a:solidFill>
                <a:schemeClr val="bg1"/>
              </a:solidFill>
              <a:latin typeface="Gotham Book"/>
              <a:cs typeface="Gotham Book"/>
            </a:endParaRPr>
          </a:p>
        </p:txBody>
      </p:sp>
      <p:pic>
        <p:nvPicPr>
          <p:cNvPr id="8" name="Picture 7" descr="Escudo-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074" y="6074808"/>
            <a:ext cx="3021819" cy="709391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56647" y="157784"/>
            <a:ext cx="7384517" cy="924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solidFill>
                  <a:srgbClr val="0072BC"/>
                </a:solidFill>
                <a:latin typeface="Gotham Medium"/>
                <a:cs typeface="Gotham Medium"/>
              </a:rPr>
              <a:t>PROBLEMA</a:t>
            </a:r>
            <a:endParaRPr lang="en-US" sz="1800" dirty="0">
              <a:solidFill>
                <a:srgbClr val="0072BC"/>
              </a:solidFill>
              <a:latin typeface="Gotham Medium"/>
              <a:cs typeface="Gotham Medium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82" y="1208029"/>
            <a:ext cx="3343275" cy="461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4820334" y="1903954"/>
            <a:ext cx="3651645" cy="278077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rgbClr val="0072BC"/>
                </a:solidFill>
                <a:latin typeface="Gotham Book"/>
                <a:cs typeface="Gotham Book"/>
              </a:rPr>
              <a:t>FALTA DE MECANISMOS JUSTOS DE ACCESO AL CRÉDITO PARA SECTORES INFORMALES</a:t>
            </a:r>
            <a:endParaRPr lang="en-US" sz="1600" dirty="0">
              <a:solidFill>
                <a:srgbClr val="0072BC"/>
              </a:solidFill>
              <a:latin typeface="Gotham Book"/>
              <a:cs typeface="Gotham Book"/>
            </a:endParaRPr>
          </a:p>
        </p:txBody>
      </p:sp>
    </p:spTree>
    <p:extLst>
      <p:ext uri="{BB962C8B-B14F-4D97-AF65-F5344CB8AC3E}">
        <p14:creationId xmlns:p14="http://schemas.microsoft.com/office/powerpoint/2010/main" val="3058405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479740" y="975832"/>
            <a:ext cx="8047467" cy="0"/>
          </a:xfrm>
          <a:prstGeom prst="line">
            <a:avLst/>
          </a:prstGeom>
          <a:ln w="19050">
            <a:solidFill>
              <a:srgbClr val="0072B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0" y="5989054"/>
            <a:ext cx="9144000" cy="878424"/>
          </a:xfrm>
          <a:prstGeom prst="rect">
            <a:avLst/>
          </a:prstGeom>
          <a:solidFill>
            <a:srgbClr val="0072B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6647" y="6163177"/>
            <a:ext cx="436368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Secretaría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de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Vivienda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y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Hábitat</a:t>
            </a:r>
            <a:endParaRPr lang="en-US" sz="1200" dirty="0">
              <a:solidFill>
                <a:schemeClr val="bg1"/>
              </a:solidFill>
              <a:latin typeface="Gotham Book"/>
              <a:cs typeface="Gotham Book"/>
            </a:endParaRPr>
          </a:p>
          <a:p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Subsecretaría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de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Desarrollo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Urbano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y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Vivienda</a:t>
            </a:r>
            <a:endParaRPr lang="en-US" sz="1000" dirty="0">
              <a:solidFill>
                <a:schemeClr val="bg1"/>
              </a:solidFill>
              <a:latin typeface="Gotham Book"/>
              <a:cs typeface="Gotham Book"/>
            </a:endParaRPr>
          </a:p>
          <a:p>
            <a:endParaRPr lang="en-US" sz="1000" dirty="0">
              <a:solidFill>
                <a:schemeClr val="bg1"/>
              </a:solidFill>
              <a:latin typeface="Gotham Book"/>
              <a:cs typeface="Gotham Book"/>
            </a:endParaRPr>
          </a:p>
        </p:txBody>
      </p:sp>
      <p:pic>
        <p:nvPicPr>
          <p:cNvPr id="8" name="Picture 7" descr="Escudo-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074" y="6074808"/>
            <a:ext cx="3021819" cy="709391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56647" y="157784"/>
            <a:ext cx="7384517" cy="924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solidFill>
                  <a:srgbClr val="0072BC"/>
                </a:solidFill>
                <a:latin typeface="Gotham Medium"/>
                <a:cs typeface="Gotham Medium"/>
              </a:rPr>
              <a:t>¿HACIA DONDE VAMOS?</a:t>
            </a:r>
            <a:endParaRPr lang="en-US" sz="1800" dirty="0">
              <a:solidFill>
                <a:srgbClr val="0072BC"/>
              </a:solidFill>
              <a:latin typeface="Gotham Medium"/>
              <a:cs typeface="Gotham Medium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93" y="1082769"/>
            <a:ext cx="7910414" cy="4891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0487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479740" y="975832"/>
            <a:ext cx="8047467" cy="0"/>
          </a:xfrm>
          <a:prstGeom prst="line">
            <a:avLst/>
          </a:prstGeom>
          <a:ln w="19050">
            <a:solidFill>
              <a:srgbClr val="0072B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0" y="5989054"/>
            <a:ext cx="9144000" cy="878424"/>
          </a:xfrm>
          <a:prstGeom prst="rect">
            <a:avLst/>
          </a:prstGeom>
          <a:solidFill>
            <a:srgbClr val="0072B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6647" y="6163177"/>
            <a:ext cx="436368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Secretaría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de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Vivienda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y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Hábitat</a:t>
            </a:r>
            <a:endParaRPr lang="en-US" sz="1200" dirty="0">
              <a:solidFill>
                <a:schemeClr val="bg1"/>
              </a:solidFill>
              <a:latin typeface="Gotham Book"/>
              <a:cs typeface="Gotham Book"/>
            </a:endParaRPr>
          </a:p>
          <a:p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Subsecretaría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de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Desarrollo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Urbano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y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Vivienda</a:t>
            </a:r>
            <a:endParaRPr lang="en-US" sz="1000" dirty="0">
              <a:solidFill>
                <a:schemeClr val="bg1"/>
              </a:solidFill>
              <a:latin typeface="Gotham Book"/>
              <a:cs typeface="Gotham Book"/>
            </a:endParaRPr>
          </a:p>
          <a:p>
            <a:endParaRPr lang="en-US" sz="1000" dirty="0">
              <a:solidFill>
                <a:schemeClr val="bg1"/>
              </a:solidFill>
              <a:latin typeface="Gotham Book"/>
              <a:cs typeface="Gotham Book"/>
            </a:endParaRPr>
          </a:p>
        </p:txBody>
      </p:sp>
      <p:pic>
        <p:nvPicPr>
          <p:cNvPr id="8" name="Picture 7" descr="Escudo-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074" y="6074808"/>
            <a:ext cx="3021819" cy="709391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56647" y="157784"/>
            <a:ext cx="7384517" cy="924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solidFill>
                  <a:srgbClr val="0072BC"/>
                </a:solidFill>
                <a:latin typeface="Gotham Medium"/>
                <a:cs typeface="Gotham Medium"/>
              </a:rPr>
              <a:t>MICROCRÉDITOS</a:t>
            </a:r>
            <a:endParaRPr lang="en-US" sz="1800" dirty="0">
              <a:solidFill>
                <a:srgbClr val="0072BC"/>
              </a:solidFill>
              <a:latin typeface="Gotham Medium"/>
              <a:cs typeface="Gotham Medium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" y="1082769"/>
            <a:ext cx="7639050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529208"/>
            <a:ext cx="38100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8435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479740" y="975832"/>
            <a:ext cx="8047467" cy="0"/>
          </a:xfrm>
          <a:prstGeom prst="line">
            <a:avLst/>
          </a:prstGeom>
          <a:ln w="19050">
            <a:solidFill>
              <a:srgbClr val="0072B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0" y="5989054"/>
            <a:ext cx="9144000" cy="878424"/>
          </a:xfrm>
          <a:prstGeom prst="rect">
            <a:avLst/>
          </a:prstGeom>
          <a:solidFill>
            <a:srgbClr val="0072B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6647" y="6163177"/>
            <a:ext cx="436368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Secretaría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de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Vivienda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y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Hábitat</a:t>
            </a:r>
            <a:endParaRPr lang="en-US" sz="1200" dirty="0">
              <a:solidFill>
                <a:schemeClr val="bg1"/>
              </a:solidFill>
              <a:latin typeface="Gotham Book"/>
              <a:cs typeface="Gotham Book"/>
            </a:endParaRPr>
          </a:p>
          <a:p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Subsecretaría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de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Desarrollo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Urbano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y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Vivienda</a:t>
            </a:r>
            <a:endParaRPr lang="en-US" sz="1000" dirty="0">
              <a:solidFill>
                <a:schemeClr val="bg1"/>
              </a:solidFill>
              <a:latin typeface="Gotham Book"/>
              <a:cs typeface="Gotham Book"/>
            </a:endParaRPr>
          </a:p>
          <a:p>
            <a:endParaRPr lang="en-US" sz="1000" dirty="0">
              <a:solidFill>
                <a:schemeClr val="bg1"/>
              </a:solidFill>
              <a:latin typeface="Gotham Book"/>
              <a:cs typeface="Gotham Book"/>
            </a:endParaRPr>
          </a:p>
        </p:txBody>
      </p:sp>
      <p:pic>
        <p:nvPicPr>
          <p:cNvPr id="8" name="Picture 7" descr="Escudo-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074" y="6074808"/>
            <a:ext cx="3021819" cy="709391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56647" y="157784"/>
            <a:ext cx="7384517" cy="924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solidFill>
                  <a:srgbClr val="0072BC"/>
                </a:solidFill>
                <a:latin typeface="Gotham Medium"/>
                <a:cs typeface="Gotham Medium"/>
              </a:rPr>
              <a:t>REQUISITOS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6924" y="1439092"/>
            <a:ext cx="8370152" cy="39095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0072BC"/>
                </a:solidFill>
                <a:latin typeface="Gotham Book"/>
                <a:cs typeface="Gotham Book"/>
              </a:rPr>
              <a:t>PROGRAMA LOCAL</a:t>
            </a:r>
          </a:p>
          <a:p>
            <a:pPr marL="571500" indent="-57150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0072BC"/>
                </a:solidFill>
                <a:latin typeface="Gotham Book"/>
                <a:cs typeface="Gotham Book"/>
              </a:rPr>
              <a:t>HASTA $15.000 FINANCIABLES</a:t>
            </a:r>
          </a:p>
          <a:p>
            <a:pPr marL="571500" indent="-57150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0072BC"/>
                </a:solidFill>
                <a:latin typeface="Gotham Book"/>
                <a:cs typeface="Gotham Book"/>
              </a:rPr>
              <a:t>MÁXIMO DE 60 CUOTAS</a:t>
            </a:r>
          </a:p>
          <a:p>
            <a:pPr marL="571500" indent="-571500"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0072BC"/>
                </a:solidFill>
                <a:latin typeface="Gotham Book"/>
                <a:cs typeface="Gotham Book"/>
              </a:rPr>
              <a:t>VALIDACIÓN DE BENEFICIARIOS</a:t>
            </a:r>
          </a:p>
          <a:p>
            <a:pPr marL="571500" indent="-571500" algn="l">
              <a:spcBef>
                <a:spcPts val="600"/>
              </a:spcBef>
              <a:buFont typeface="Arial" pitchFamily="34" charset="0"/>
              <a:buChar char="•"/>
            </a:pPr>
            <a:endParaRPr lang="en-US" sz="3600" dirty="0">
              <a:solidFill>
                <a:srgbClr val="0072BC"/>
              </a:solidFill>
              <a:latin typeface="Gotham Book"/>
              <a:cs typeface="Gotham Book"/>
            </a:endParaRPr>
          </a:p>
        </p:txBody>
      </p:sp>
    </p:spTree>
    <p:extLst>
      <p:ext uri="{BB962C8B-B14F-4D97-AF65-F5344CB8AC3E}">
        <p14:creationId xmlns:p14="http://schemas.microsoft.com/office/powerpoint/2010/main" val="4261646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479740" y="975832"/>
            <a:ext cx="8047467" cy="0"/>
          </a:xfrm>
          <a:prstGeom prst="line">
            <a:avLst/>
          </a:prstGeom>
          <a:ln w="19050">
            <a:solidFill>
              <a:srgbClr val="0072B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0" y="5989054"/>
            <a:ext cx="9144000" cy="878424"/>
          </a:xfrm>
          <a:prstGeom prst="rect">
            <a:avLst/>
          </a:prstGeom>
          <a:solidFill>
            <a:srgbClr val="0072B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6647" y="6163177"/>
            <a:ext cx="436368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Secretaría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de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Vivienda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y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Hábitat</a:t>
            </a:r>
            <a:endParaRPr lang="en-US" sz="1200" dirty="0">
              <a:solidFill>
                <a:schemeClr val="bg1"/>
              </a:solidFill>
              <a:latin typeface="Gotham Book"/>
              <a:cs typeface="Gotham Book"/>
            </a:endParaRPr>
          </a:p>
          <a:p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Subsecretaría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de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Desarrollo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Urbano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y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Vivienda</a:t>
            </a:r>
            <a:endParaRPr lang="en-US" sz="1000" dirty="0">
              <a:solidFill>
                <a:schemeClr val="bg1"/>
              </a:solidFill>
              <a:latin typeface="Gotham Book"/>
              <a:cs typeface="Gotham Book"/>
            </a:endParaRPr>
          </a:p>
          <a:p>
            <a:endParaRPr lang="en-US" sz="1000" dirty="0">
              <a:solidFill>
                <a:schemeClr val="bg1"/>
              </a:solidFill>
              <a:latin typeface="Gotham Book"/>
              <a:cs typeface="Gotham Book"/>
            </a:endParaRPr>
          </a:p>
        </p:txBody>
      </p:sp>
      <p:pic>
        <p:nvPicPr>
          <p:cNvPr id="8" name="Picture 7" descr="Escudo-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074" y="6074808"/>
            <a:ext cx="3021819" cy="709391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56647" y="157784"/>
            <a:ext cx="7384517" cy="924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solidFill>
                  <a:srgbClr val="0072BC"/>
                </a:solidFill>
                <a:latin typeface="Gotham Medium"/>
                <a:cs typeface="Gotham Medium"/>
              </a:rPr>
              <a:t>EXPERIENCIAS – CÓRDOBA (PROV.)</a:t>
            </a:r>
            <a:endParaRPr lang="en-US" sz="1800" dirty="0">
              <a:solidFill>
                <a:srgbClr val="0072BC"/>
              </a:solidFill>
              <a:latin typeface="Gotham Medium"/>
              <a:cs typeface="Gotham Medium"/>
            </a:endParaRPr>
          </a:p>
        </p:txBody>
      </p:sp>
      <p:sp>
        <p:nvSpPr>
          <p:cNvPr id="11" name="Rombo 32"/>
          <p:cNvSpPr/>
          <p:nvPr/>
        </p:nvSpPr>
        <p:spPr>
          <a:xfrm>
            <a:off x="2765628" y="1176891"/>
            <a:ext cx="2100220" cy="1425637"/>
          </a:xfrm>
          <a:prstGeom prst="diamond">
            <a:avLst/>
          </a:prstGeom>
          <a:solidFill>
            <a:srgbClr val="1E72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/>
              <a:t>Libera Fondeo MC</a:t>
            </a:r>
            <a:endParaRPr lang="es-ES" sz="1600" dirty="0"/>
          </a:p>
        </p:txBody>
      </p:sp>
      <p:sp>
        <p:nvSpPr>
          <p:cNvPr id="12" name="Proceso 63"/>
          <p:cNvSpPr/>
          <p:nvPr/>
        </p:nvSpPr>
        <p:spPr>
          <a:xfrm>
            <a:off x="368049" y="1644931"/>
            <a:ext cx="1741875" cy="461931"/>
          </a:xfrm>
          <a:prstGeom prst="flowChartProcess">
            <a:avLst/>
          </a:prstGeom>
          <a:noFill/>
          <a:ln w="57150" cmpd="sng">
            <a:solidFill>
              <a:srgbClr val="1E72B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rgbClr val="1E72BC"/>
                </a:solidFill>
              </a:rPr>
              <a:t>Gasista Matriculado</a:t>
            </a:r>
            <a:endParaRPr lang="es-ES" sz="1200" dirty="0">
              <a:solidFill>
                <a:srgbClr val="1E72BC"/>
              </a:solidFill>
            </a:endParaRPr>
          </a:p>
        </p:txBody>
      </p:sp>
      <p:cxnSp>
        <p:nvCxnSpPr>
          <p:cNvPr id="13" name="Conector recto de flecha 64"/>
          <p:cNvCxnSpPr>
            <a:stCxn id="12" idx="2"/>
          </p:cNvCxnSpPr>
          <p:nvPr/>
        </p:nvCxnSpPr>
        <p:spPr>
          <a:xfrm>
            <a:off x="1238987" y="2106862"/>
            <a:ext cx="0" cy="326785"/>
          </a:xfrm>
          <a:prstGeom prst="straightConnector1">
            <a:avLst/>
          </a:prstGeom>
          <a:ln w="6350" cmpd="sng">
            <a:solidFill>
              <a:srgbClr val="1E72BC"/>
            </a:solidFill>
            <a:prstDash val="sysDash"/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Proceso 68"/>
          <p:cNvSpPr/>
          <p:nvPr/>
        </p:nvSpPr>
        <p:spPr>
          <a:xfrm>
            <a:off x="2716099" y="3544897"/>
            <a:ext cx="1503425" cy="695654"/>
          </a:xfrm>
          <a:prstGeom prst="flowChartProcess">
            <a:avLst/>
          </a:prstGeom>
          <a:noFill/>
          <a:ln w="57150" cmpd="sng">
            <a:solidFill>
              <a:srgbClr val="1E72B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rgbClr val="1E72BC"/>
                </a:solidFill>
              </a:rPr>
              <a:t>Proveedora de </a:t>
            </a:r>
          </a:p>
          <a:p>
            <a:pPr algn="ctr"/>
            <a:r>
              <a:rPr lang="es-ES" sz="1400" dirty="0" smtClean="0">
                <a:solidFill>
                  <a:srgbClr val="1E72BC"/>
                </a:solidFill>
              </a:rPr>
              <a:t>Servicio Publico</a:t>
            </a:r>
            <a:endParaRPr lang="es-ES" sz="1400" dirty="0">
              <a:solidFill>
                <a:srgbClr val="1E72BC"/>
              </a:solidFill>
            </a:endParaRPr>
          </a:p>
        </p:txBody>
      </p:sp>
      <p:sp>
        <p:nvSpPr>
          <p:cNvPr id="15" name="Rombo 82"/>
          <p:cNvSpPr/>
          <p:nvPr/>
        </p:nvSpPr>
        <p:spPr>
          <a:xfrm>
            <a:off x="4678823" y="3561840"/>
            <a:ext cx="1793118" cy="695654"/>
          </a:xfrm>
          <a:prstGeom prst="diamond">
            <a:avLst/>
          </a:prstGeom>
          <a:noFill/>
          <a:ln>
            <a:solidFill>
              <a:srgbClr val="1E72B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rgbClr val="1E72BC"/>
                </a:solidFill>
              </a:rPr>
              <a:t>Emite Factura</a:t>
            </a:r>
            <a:endParaRPr lang="es-ES" sz="1200" dirty="0">
              <a:solidFill>
                <a:srgbClr val="1E72BC"/>
              </a:solidFill>
            </a:endParaRPr>
          </a:p>
        </p:txBody>
      </p:sp>
      <p:sp>
        <p:nvSpPr>
          <p:cNvPr id="16" name="Rombo 127"/>
          <p:cNvSpPr/>
          <p:nvPr/>
        </p:nvSpPr>
        <p:spPr>
          <a:xfrm>
            <a:off x="6910493" y="3527955"/>
            <a:ext cx="2113131" cy="729539"/>
          </a:xfrm>
          <a:prstGeom prst="diamond">
            <a:avLst/>
          </a:prstGeom>
          <a:noFill/>
          <a:ln>
            <a:solidFill>
              <a:srgbClr val="1E72B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rgbClr val="1E72BC"/>
                </a:solidFill>
              </a:rPr>
              <a:t>Cobra y Deposita Cuota</a:t>
            </a:r>
            <a:endParaRPr lang="es-ES" sz="1200" dirty="0">
              <a:solidFill>
                <a:srgbClr val="1E72BC"/>
              </a:solidFill>
            </a:endParaRPr>
          </a:p>
        </p:txBody>
      </p:sp>
      <p:sp>
        <p:nvSpPr>
          <p:cNvPr id="17" name="Rombo 129"/>
          <p:cNvSpPr/>
          <p:nvPr/>
        </p:nvSpPr>
        <p:spPr>
          <a:xfrm>
            <a:off x="6910494" y="1163078"/>
            <a:ext cx="2100220" cy="1425637"/>
          </a:xfrm>
          <a:prstGeom prst="diamond">
            <a:avLst/>
          </a:prstGeom>
          <a:solidFill>
            <a:srgbClr val="1E72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/>
              <a:t>Recupero MC</a:t>
            </a:r>
            <a:endParaRPr lang="es-ES" sz="1600" dirty="0"/>
          </a:p>
        </p:txBody>
      </p:sp>
      <p:cxnSp>
        <p:nvCxnSpPr>
          <p:cNvPr id="18" name="Conector recto de flecha 141"/>
          <p:cNvCxnSpPr>
            <a:stCxn id="33" idx="2"/>
            <a:endCxn id="32" idx="0"/>
          </p:cNvCxnSpPr>
          <p:nvPr/>
        </p:nvCxnSpPr>
        <p:spPr>
          <a:xfrm>
            <a:off x="1213365" y="3129300"/>
            <a:ext cx="0" cy="1033787"/>
          </a:xfrm>
          <a:prstGeom prst="straightConnector1">
            <a:avLst/>
          </a:prstGeom>
          <a:ln w="6350" cmpd="sng">
            <a:solidFill>
              <a:srgbClr val="1E72BC"/>
            </a:solidFill>
            <a:prstDash val="sysDash"/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44"/>
          <p:cNvCxnSpPr>
            <a:stCxn id="14" idx="1"/>
          </p:cNvCxnSpPr>
          <p:nvPr/>
        </p:nvCxnSpPr>
        <p:spPr>
          <a:xfrm flipH="1" flipV="1">
            <a:off x="1238987" y="3875781"/>
            <a:ext cx="1477112" cy="16943"/>
          </a:xfrm>
          <a:prstGeom prst="straightConnector1">
            <a:avLst/>
          </a:prstGeom>
          <a:ln w="6350" cmpd="sng">
            <a:solidFill>
              <a:srgbClr val="1E72BC"/>
            </a:solidFill>
            <a:prstDash val="sysDash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47"/>
          <p:cNvCxnSpPr/>
          <p:nvPr/>
        </p:nvCxnSpPr>
        <p:spPr>
          <a:xfrm flipH="1">
            <a:off x="2109924" y="1763163"/>
            <a:ext cx="858744" cy="0"/>
          </a:xfrm>
          <a:prstGeom prst="straightConnector1">
            <a:avLst/>
          </a:prstGeom>
          <a:ln w="38100" cmpd="sng">
            <a:solidFill>
              <a:srgbClr val="1E72B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179"/>
          <p:cNvCxnSpPr>
            <a:stCxn id="15" idx="1"/>
            <a:endCxn id="14" idx="3"/>
          </p:cNvCxnSpPr>
          <p:nvPr/>
        </p:nvCxnSpPr>
        <p:spPr>
          <a:xfrm flipH="1" flipV="1">
            <a:off x="4219524" y="3892724"/>
            <a:ext cx="459299" cy="16943"/>
          </a:xfrm>
          <a:prstGeom prst="straightConnector1">
            <a:avLst/>
          </a:prstGeom>
          <a:ln w="6350" cmpd="sng">
            <a:solidFill>
              <a:srgbClr val="1E72BC"/>
            </a:solidFill>
            <a:prstDash val="sysDash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183"/>
          <p:cNvCxnSpPr>
            <a:stCxn id="16" idx="1"/>
            <a:endCxn id="15" idx="3"/>
          </p:cNvCxnSpPr>
          <p:nvPr/>
        </p:nvCxnSpPr>
        <p:spPr>
          <a:xfrm flipH="1">
            <a:off x="6471941" y="3892725"/>
            <a:ext cx="438553" cy="16943"/>
          </a:xfrm>
          <a:prstGeom prst="straightConnector1">
            <a:avLst/>
          </a:prstGeom>
          <a:ln w="6350" cmpd="sng">
            <a:solidFill>
              <a:srgbClr val="1E72BC"/>
            </a:solidFill>
            <a:prstDash val="sysDash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186"/>
          <p:cNvCxnSpPr>
            <a:stCxn id="16" idx="0"/>
            <a:endCxn id="17" idx="2"/>
          </p:cNvCxnSpPr>
          <p:nvPr/>
        </p:nvCxnSpPr>
        <p:spPr>
          <a:xfrm flipH="1" flipV="1">
            <a:off x="7960604" y="2588714"/>
            <a:ext cx="6455" cy="939240"/>
          </a:xfrm>
          <a:prstGeom prst="straightConnector1">
            <a:avLst/>
          </a:prstGeom>
          <a:ln w="38100" cmpd="sng">
            <a:solidFill>
              <a:srgbClr val="1E72B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de flecha 75"/>
          <p:cNvCxnSpPr>
            <a:endCxn id="25" idx="0"/>
          </p:cNvCxnSpPr>
          <p:nvPr/>
        </p:nvCxnSpPr>
        <p:spPr>
          <a:xfrm>
            <a:off x="1238987" y="4858741"/>
            <a:ext cx="0" cy="194367"/>
          </a:xfrm>
          <a:prstGeom prst="straightConnector1">
            <a:avLst/>
          </a:prstGeom>
          <a:ln w="6350" cmpd="sng">
            <a:solidFill>
              <a:srgbClr val="1E72BC"/>
            </a:solidFill>
            <a:prstDash val="sysDash"/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Paralelogramo 78"/>
          <p:cNvSpPr/>
          <p:nvPr/>
        </p:nvSpPr>
        <p:spPr>
          <a:xfrm>
            <a:off x="368049" y="5053108"/>
            <a:ext cx="1741875" cy="729539"/>
          </a:xfrm>
          <a:prstGeom prst="parallelogram">
            <a:avLst>
              <a:gd name="adj" fmla="val 0"/>
            </a:avLst>
          </a:prstGeom>
          <a:noFill/>
          <a:ln w="57150" cmpd="sng">
            <a:solidFill>
              <a:srgbClr val="1E72B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rgbClr val="1E72BC"/>
                </a:solidFill>
              </a:rPr>
              <a:t>Beneficiario Microcrédito</a:t>
            </a:r>
            <a:endParaRPr lang="es-ES" sz="1600" dirty="0">
              <a:solidFill>
                <a:srgbClr val="1E72BC"/>
              </a:solidFill>
            </a:endParaRPr>
          </a:p>
        </p:txBody>
      </p:sp>
      <p:cxnSp>
        <p:nvCxnSpPr>
          <p:cNvPr id="26" name="Conector recto de flecha 80"/>
          <p:cNvCxnSpPr>
            <a:endCxn id="25" idx="2"/>
          </p:cNvCxnSpPr>
          <p:nvPr/>
        </p:nvCxnSpPr>
        <p:spPr>
          <a:xfrm flipH="1">
            <a:off x="2109924" y="5402535"/>
            <a:ext cx="4986197" cy="15342"/>
          </a:xfrm>
          <a:prstGeom prst="straightConnector1">
            <a:avLst/>
          </a:prstGeom>
          <a:ln w="6350" cmpd="sng">
            <a:solidFill>
              <a:srgbClr val="1E72BC"/>
            </a:solidFill>
            <a:prstDash val="sysDash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83"/>
          <p:cNvCxnSpPr>
            <a:stCxn id="34" idx="0"/>
            <a:endCxn id="16" idx="2"/>
          </p:cNvCxnSpPr>
          <p:nvPr/>
        </p:nvCxnSpPr>
        <p:spPr>
          <a:xfrm flipV="1">
            <a:off x="7953334" y="4257494"/>
            <a:ext cx="13725" cy="797214"/>
          </a:xfrm>
          <a:prstGeom prst="straightConnector1">
            <a:avLst/>
          </a:prstGeom>
          <a:ln w="6350" cmpd="sng">
            <a:solidFill>
              <a:srgbClr val="1E72BC"/>
            </a:solidFill>
            <a:prstDash val="sysDash"/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ángulo 73"/>
          <p:cNvSpPr/>
          <p:nvPr/>
        </p:nvSpPr>
        <p:spPr>
          <a:xfrm>
            <a:off x="4993255" y="1163078"/>
            <a:ext cx="1726949" cy="44132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Provincia</a:t>
            </a:r>
            <a:endParaRPr lang="es-ES" dirty="0"/>
          </a:p>
        </p:txBody>
      </p:sp>
      <p:sp>
        <p:nvSpPr>
          <p:cNvPr id="29" name="Rectángulo 91"/>
          <p:cNvSpPr/>
          <p:nvPr/>
        </p:nvSpPr>
        <p:spPr>
          <a:xfrm>
            <a:off x="4993255" y="1631421"/>
            <a:ext cx="1726949" cy="44132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Municipio</a:t>
            </a:r>
            <a:endParaRPr lang="es-ES" dirty="0"/>
          </a:p>
        </p:txBody>
      </p:sp>
      <p:sp>
        <p:nvSpPr>
          <p:cNvPr id="30" name="Rectángulo 92"/>
          <p:cNvSpPr/>
          <p:nvPr/>
        </p:nvSpPr>
        <p:spPr>
          <a:xfrm>
            <a:off x="4993255" y="2099764"/>
            <a:ext cx="1726949" cy="44132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OSC</a:t>
            </a:r>
            <a:endParaRPr lang="es-ES" dirty="0"/>
          </a:p>
        </p:txBody>
      </p:sp>
      <p:cxnSp>
        <p:nvCxnSpPr>
          <p:cNvPr id="31" name="Conector angular 6"/>
          <p:cNvCxnSpPr>
            <a:stCxn id="32" idx="3"/>
            <a:endCxn id="11" idx="1"/>
          </p:cNvCxnSpPr>
          <p:nvPr/>
        </p:nvCxnSpPr>
        <p:spPr>
          <a:xfrm flipV="1">
            <a:off x="2109924" y="1889710"/>
            <a:ext cx="655704" cy="2621204"/>
          </a:xfrm>
          <a:prstGeom prst="bentConnector3">
            <a:avLst>
              <a:gd name="adj1" fmla="val 50000"/>
            </a:avLst>
          </a:prstGeom>
          <a:ln w="3175" cmpd="sng">
            <a:solidFill>
              <a:srgbClr val="1E72BC"/>
            </a:solidFill>
            <a:prstDash val="sysDash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ombo 34"/>
          <p:cNvSpPr/>
          <p:nvPr/>
        </p:nvSpPr>
        <p:spPr>
          <a:xfrm>
            <a:off x="316806" y="4163087"/>
            <a:ext cx="1793118" cy="695654"/>
          </a:xfrm>
          <a:prstGeom prst="diamond">
            <a:avLst/>
          </a:prstGeom>
          <a:noFill/>
          <a:ln>
            <a:solidFill>
              <a:srgbClr val="1E72B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rgbClr val="1E72BC"/>
                </a:solidFill>
              </a:rPr>
              <a:t>Alta de Cliente</a:t>
            </a:r>
            <a:endParaRPr lang="es-ES" sz="1200" dirty="0">
              <a:solidFill>
                <a:srgbClr val="1E72BC"/>
              </a:solidFill>
            </a:endParaRPr>
          </a:p>
        </p:txBody>
      </p:sp>
      <p:sp>
        <p:nvSpPr>
          <p:cNvPr id="33" name="Rombo 35"/>
          <p:cNvSpPr/>
          <p:nvPr/>
        </p:nvSpPr>
        <p:spPr>
          <a:xfrm>
            <a:off x="316806" y="2433646"/>
            <a:ext cx="1793118" cy="695654"/>
          </a:xfrm>
          <a:prstGeom prst="diamond">
            <a:avLst/>
          </a:prstGeom>
          <a:noFill/>
          <a:ln>
            <a:solidFill>
              <a:srgbClr val="1E72B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rgbClr val="1E72BC"/>
                </a:solidFill>
              </a:rPr>
              <a:t>Red Interna</a:t>
            </a:r>
            <a:endParaRPr lang="es-ES" sz="1200" dirty="0">
              <a:solidFill>
                <a:srgbClr val="1E72BC"/>
              </a:solidFill>
            </a:endParaRPr>
          </a:p>
        </p:txBody>
      </p:sp>
      <p:sp>
        <p:nvSpPr>
          <p:cNvPr id="34" name="Rombo 36"/>
          <p:cNvSpPr/>
          <p:nvPr/>
        </p:nvSpPr>
        <p:spPr>
          <a:xfrm>
            <a:off x="7056775" y="5054708"/>
            <a:ext cx="1793118" cy="695654"/>
          </a:xfrm>
          <a:prstGeom prst="diamond">
            <a:avLst/>
          </a:prstGeom>
          <a:noFill/>
          <a:ln>
            <a:solidFill>
              <a:srgbClr val="1E72B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>
                <a:solidFill>
                  <a:srgbClr val="1E72BC"/>
                </a:solidFill>
              </a:rPr>
              <a:t>PAGA Factura</a:t>
            </a:r>
            <a:endParaRPr lang="es-ES" sz="1200" dirty="0">
              <a:solidFill>
                <a:srgbClr val="1E72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638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479740" y="975832"/>
            <a:ext cx="8047467" cy="0"/>
          </a:xfrm>
          <a:prstGeom prst="line">
            <a:avLst/>
          </a:prstGeom>
          <a:ln w="19050">
            <a:solidFill>
              <a:srgbClr val="0072B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0" y="5989054"/>
            <a:ext cx="9144000" cy="878424"/>
          </a:xfrm>
          <a:prstGeom prst="rect">
            <a:avLst/>
          </a:prstGeom>
          <a:solidFill>
            <a:srgbClr val="0072B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6647" y="6163177"/>
            <a:ext cx="436368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Secretaría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de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Vivienda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y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Hábitat</a:t>
            </a:r>
            <a:endParaRPr lang="en-US" sz="1200" dirty="0">
              <a:solidFill>
                <a:schemeClr val="bg1"/>
              </a:solidFill>
              <a:latin typeface="Gotham Book"/>
              <a:cs typeface="Gotham Book"/>
            </a:endParaRPr>
          </a:p>
          <a:p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Subsecretaría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de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Desarrollo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Urbano</a:t>
            </a:r>
            <a:r>
              <a:rPr lang="en-US" sz="1200" dirty="0">
                <a:solidFill>
                  <a:schemeClr val="bg1"/>
                </a:solidFill>
                <a:latin typeface="Gotham Book"/>
                <a:cs typeface="Gotham Book"/>
              </a:rPr>
              <a:t> y </a:t>
            </a:r>
            <a:r>
              <a:rPr lang="en-US" sz="1200" dirty="0" err="1">
                <a:solidFill>
                  <a:schemeClr val="bg1"/>
                </a:solidFill>
                <a:latin typeface="Gotham Book"/>
                <a:cs typeface="Gotham Book"/>
              </a:rPr>
              <a:t>Vivienda</a:t>
            </a:r>
            <a:endParaRPr lang="en-US" sz="1000" dirty="0">
              <a:solidFill>
                <a:schemeClr val="bg1"/>
              </a:solidFill>
              <a:latin typeface="Gotham Book"/>
              <a:cs typeface="Gotham Book"/>
            </a:endParaRPr>
          </a:p>
          <a:p>
            <a:endParaRPr lang="en-US" sz="1000" dirty="0">
              <a:solidFill>
                <a:schemeClr val="bg1"/>
              </a:solidFill>
              <a:latin typeface="Gotham Book"/>
              <a:cs typeface="Gotham Book"/>
            </a:endParaRPr>
          </a:p>
        </p:txBody>
      </p:sp>
      <p:pic>
        <p:nvPicPr>
          <p:cNvPr id="8" name="Picture 7" descr="Escudo-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074" y="6074808"/>
            <a:ext cx="3021819" cy="709391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56647" y="157784"/>
            <a:ext cx="8070560" cy="924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 smtClean="0">
                <a:solidFill>
                  <a:srgbClr val="0072BC"/>
                </a:solidFill>
                <a:latin typeface="Gotham Medium"/>
                <a:cs typeface="Gotham Medium"/>
              </a:rPr>
              <a:t>IMPACTO SOCIAL CONEXIÓN A RED DE GAS</a:t>
            </a:r>
            <a:endParaRPr lang="en-US" sz="1800" dirty="0">
              <a:solidFill>
                <a:srgbClr val="0072BC"/>
              </a:solidFill>
              <a:latin typeface="Gotham Medium"/>
              <a:cs typeface="Gotham Medium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6648" y="1201099"/>
            <a:ext cx="7968716" cy="805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600" dirty="0">
              <a:solidFill>
                <a:srgbClr val="0072BC"/>
              </a:solidFill>
              <a:latin typeface="Gotham Book"/>
              <a:cs typeface="Gotham Book"/>
            </a:endParaRPr>
          </a:p>
        </p:txBody>
      </p:sp>
      <p:sp>
        <p:nvSpPr>
          <p:cNvPr id="11" name="Rectángulo 1"/>
          <p:cNvSpPr/>
          <p:nvPr/>
        </p:nvSpPr>
        <p:spPr>
          <a:xfrm>
            <a:off x="712613" y="1134838"/>
            <a:ext cx="7576758" cy="380250"/>
          </a:xfrm>
          <a:prstGeom prst="rect">
            <a:avLst/>
          </a:prstGeom>
          <a:solidFill>
            <a:srgbClr val="1E72B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rgbClr val="FFFF00"/>
                </a:solidFill>
              </a:rPr>
              <a:t>INVERSIÓN </a:t>
            </a:r>
            <a:r>
              <a:rPr lang="es-ES" sz="2400" dirty="0" smtClean="0"/>
              <a:t>en vivienda</a:t>
            </a:r>
            <a:endParaRPr lang="es-ES" sz="2400" dirty="0"/>
          </a:p>
        </p:txBody>
      </p:sp>
      <p:sp>
        <p:nvSpPr>
          <p:cNvPr id="12" name="Rectángulo 13"/>
          <p:cNvSpPr/>
          <p:nvPr/>
        </p:nvSpPr>
        <p:spPr>
          <a:xfrm>
            <a:off x="5922193" y="1569128"/>
            <a:ext cx="2367178" cy="1105848"/>
          </a:xfrm>
          <a:prstGeom prst="rect">
            <a:avLst/>
          </a:prstGeom>
          <a:solidFill>
            <a:srgbClr val="1E72B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>
                <a:solidFill>
                  <a:srgbClr val="FFFF00"/>
                </a:solidFill>
              </a:rPr>
              <a:t>30% </a:t>
            </a:r>
            <a:r>
              <a:rPr lang="es-ES" dirty="0" smtClean="0"/>
              <a:t>más familias ponen agua caliente a su vivienda</a:t>
            </a:r>
            <a:endParaRPr lang="es-ES" dirty="0"/>
          </a:p>
        </p:txBody>
      </p:sp>
      <p:sp>
        <p:nvSpPr>
          <p:cNvPr id="13" name="Rectángulo 14"/>
          <p:cNvSpPr/>
          <p:nvPr/>
        </p:nvSpPr>
        <p:spPr>
          <a:xfrm>
            <a:off x="3388411" y="3213896"/>
            <a:ext cx="2367178" cy="1105848"/>
          </a:xfrm>
          <a:prstGeom prst="rect">
            <a:avLst/>
          </a:prstGeom>
          <a:solidFill>
            <a:srgbClr val="1E72B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rgbClr val="FFFF00"/>
                </a:solidFill>
              </a:rPr>
              <a:t>40% </a:t>
            </a:r>
          </a:p>
          <a:p>
            <a:pPr algn="ctr"/>
            <a:r>
              <a:rPr lang="es-ES" dirty="0" smtClean="0"/>
              <a:t>menos de fiebre o gripe</a:t>
            </a:r>
            <a:endParaRPr lang="es-ES" dirty="0"/>
          </a:p>
        </p:txBody>
      </p:sp>
      <p:sp>
        <p:nvSpPr>
          <p:cNvPr id="14" name="Rectángulo 15"/>
          <p:cNvSpPr/>
          <p:nvPr/>
        </p:nvSpPr>
        <p:spPr>
          <a:xfrm>
            <a:off x="5922193" y="3213896"/>
            <a:ext cx="2367178" cy="1105848"/>
          </a:xfrm>
          <a:prstGeom prst="rect">
            <a:avLst/>
          </a:prstGeom>
          <a:solidFill>
            <a:srgbClr val="1E72B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rgbClr val="FFFF00"/>
                </a:solidFill>
              </a:rPr>
              <a:t>30% </a:t>
            </a:r>
          </a:p>
          <a:p>
            <a:pPr algn="ctr"/>
            <a:r>
              <a:rPr lang="es-ES" dirty="0" smtClean="0"/>
              <a:t>menos  enfermedades respiratorias</a:t>
            </a:r>
            <a:endParaRPr lang="es-ES" dirty="0"/>
          </a:p>
        </p:txBody>
      </p:sp>
      <p:sp>
        <p:nvSpPr>
          <p:cNvPr id="15" name="Rectángulo 22"/>
          <p:cNvSpPr/>
          <p:nvPr/>
        </p:nvSpPr>
        <p:spPr>
          <a:xfrm>
            <a:off x="712614" y="3213896"/>
            <a:ext cx="2367178" cy="1105848"/>
          </a:xfrm>
          <a:prstGeom prst="rect">
            <a:avLst/>
          </a:prstGeom>
          <a:solidFill>
            <a:srgbClr val="1E72B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rgbClr val="FFFF00"/>
                </a:solidFill>
              </a:rPr>
              <a:t>50% </a:t>
            </a:r>
          </a:p>
          <a:p>
            <a:pPr algn="ctr"/>
            <a:r>
              <a:rPr lang="es-ES" dirty="0" smtClean="0"/>
              <a:t>Menos enfermedades gastrointestinales</a:t>
            </a:r>
            <a:endParaRPr lang="es-ES" dirty="0"/>
          </a:p>
        </p:txBody>
      </p:sp>
      <p:sp>
        <p:nvSpPr>
          <p:cNvPr id="16" name="Rectángulo 23"/>
          <p:cNvSpPr/>
          <p:nvPr/>
        </p:nvSpPr>
        <p:spPr>
          <a:xfrm>
            <a:off x="3319884" y="1569128"/>
            <a:ext cx="2367178" cy="1105848"/>
          </a:xfrm>
          <a:prstGeom prst="rect">
            <a:avLst/>
          </a:prstGeom>
          <a:solidFill>
            <a:srgbClr val="1E72B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>
                <a:solidFill>
                  <a:srgbClr val="FFFF00"/>
                </a:solidFill>
              </a:rPr>
              <a:t>10% </a:t>
            </a:r>
            <a:r>
              <a:rPr lang="es-ES" dirty="0" smtClean="0"/>
              <a:t>más familias le ponen piso a su vivienda cuando tienen gas</a:t>
            </a:r>
            <a:endParaRPr lang="es-ES" dirty="0"/>
          </a:p>
        </p:txBody>
      </p:sp>
      <p:sp>
        <p:nvSpPr>
          <p:cNvPr id="17" name="Rectángulo 27"/>
          <p:cNvSpPr/>
          <p:nvPr/>
        </p:nvSpPr>
        <p:spPr>
          <a:xfrm>
            <a:off x="712613" y="1569128"/>
            <a:ext cx="2367178" cy="1105848"/>
          </a:xfrm>
          <a:prstGeom prst="rect">
            <a:avLst/>
          </a:prstGeom>
          <a:solidFill>
            <a:srgbClr val="1E72B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>
                <a:solidFill>
                  <a:srgbClr val="FFFF00"/>
                </a:solidFill>
              </a:rPr>
              <a:t>10% </a:t>
            </a:r>
            <a:r>
              <a:rPr lang="es-ES" dirty="0" smtClean="0"/>
              <a:t>más familias revocan sus paredes cuando tienen gas</a:t>
            </a:r>
            <a:endParaRPr lang="es-ES" dirty="0"/>
          </a:p>
        </p:txBody>
      </p:sp>
      <p:sp>
        <p:nvSpPr>
          <p:cNvPr id="18" name="Rectángulo 32"/>
          <p:cNvSpPr/>
          <p:nvPr/>
        </p:nvSpPr>
        <p:spPr>
          <a:xfrm>
            <a:off x="712497" y="2784875"/>
            <a:ext cx="7558860" cy="380250"/>
          </a:xfrm>
          <a:prstGeom prst="rect">
            <a:avLst/>
          </a:prstGeom>
          <a:solidFill>
            <a:srgbClr val="1E72B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Reducción de </a:t>
            </a:r>
            <a:r>
              <a:rPr lang="es-ES" sz="2400" b="1" dirty="0" smtClean="0">
                <a:solidFill>
                  <a:srgbClr val="FFFF00"/>
                </a:solidFill>
              </a:rPr>
              <a:t>ENFERMEDADES</a:t>
            </a:r>
            <a:endParaRPr lang="es-ES" sz="2400" dirty="0"/>
          </a:p>
        </p:txBody>
      </p:sp>
      <p:sp>
        <p:nvSpPr>
          <p:cNvPr id="19" name="Rectángulo 33"/>
          <p:cNvSpPr/>
          <p:nvPr/>
        </p:nvSpPr>
        <p:spPr>
          <a:xfrm>
            <a:off x="713482" y="4425343"/>
            <a:ext cx="7579982" cy="380250"/>
          </a:xfrm>
          <a:prstGeom prst="rect">
            <a:avLst/>
          </a:prstGeom>
          <a:solidFill>
            <a:srgbClr val="1E72B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Mayor </a:t>
            </a:r>
            <a:r>
              <a:rPr lang="es-ES" sz="2400" b="1" dirty="0" smtClean="0">
                <a:solidFill>
                  <a:srgbClr val="FFFF00"/>
                </a:solidFill>
              </a:rPr>
              <a:t>ASISTENCIA </a:t>
            </a:r>
            <a:r>
              <a:rPr lang="es-ES" sz="2400" b="1" dirty="0" smtClean="0">
                <a:solidFill>
                  <a:schemeClr val="bg1"/>
                </a:solidFill>
              </a:rPr>
              <a:t>al colegio y al trabajo</a:t>
            </a:r>
            <a:endParaRPr lang="es-ES" sz="2400" dirty="0"/>
          </a:p>
        </p:txBody>
      </p:sp>
      <p:sp>
        <p:nvSpPr>
          <p:cNvPr id="20" name="CuadroTexto 16"/>
          <p:cNvSpPr txBox="1"/>
          <p:nvPr/>
        </p:nvSpPr>
        <p:spPr>
          <a:xfrm>
            <a:off x="687885" y="5558167"/>
            <a:ext cx="76055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 smtClean="0"/>
              <a:t>Fuente: Observatorio de Desarrollo Barrial. Di Tella. </a:t>
            </a:r>
            <a:r>
              <a:rPr lang="es-AR" sz="1100" dirty="0"/>
              <a:t>Gabriel </a:t>
            </a:r>
            <a:r>
              <a:rPr lang="es-AR" sz="1100" dirty="0" smtClean="0"/>
              <a:t>Lanfranchi|Pablo Palermo|Ricardo Pasquini. Observando los Barrios, Cuartel V. Año 2008. </a:t>
            </a:r>
            <a:r>
              <a:rPr lang="es-ES" sz="1100" dirty="0" smtClean="0"/>
              <a:t> </a:t>
            </a:r>
            <a:endParaRPr lang="es-ES" sz="1100" dirty="0"/>
          </a:p>
        </p:txBody>
      </p:sp>
      <p:sp>
        <p:nvSpPr>
          <p:cNvPr id="21" name="Rectángulo 17"/>
          <p:cNvSpPr/>
          <p:nvPr/>
        </p:nvSpPr>
        <p:spPr>
          <a:xfrm>
            <a:off x="713483" y="4907207"/>
            <a:ext cx="7579982" cy="648646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>
                <a:solidFill>
                  <a:srgbClr val="1E72BC"/>
                </a:solidFill>
              </a:rPr>
              <a:t>“Por primera vez nos sentimos parte de la sociedad”</a:t>
            </a:r>
            <a:endParaRPr lang="es-ES" sz="2400" dirty="0">
              <a:solidFill>
                <a:srgbClr val="1E72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31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354</Words>
  <Application>Microsoft Office PowerPoint</Application>
  <PresentationFormat>Presentación en pantalla (4:3)</PresentationFormat>
  <Paragraphs>75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Office Theme</vt:lpstr>
      <vt:lpstr>Presentación de PowerPoint</vt:lpstr>
      <vt:lpstr>MICROCRÉDITOS PARA MEJORAMIENTO DE LA VIVIENDA FAMILIAR  - MEJORAMIENTO, CONEXIÓN A SERVICIOS PÚBLICOS Y REGULARIZACIÓN DOMINIAL -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de la Presentación en dos líneas</dc:title>
  <dc:creator>Pablo Prieto</dc:creator>
  <cp:lastModifiedBy>Usuario</cp:lastModifiedBy>
  <cp:revision>19</cp:revision>
  <dcterms:created xsi:type="dcterms:W3CDTF">2015-12-29T20:40:18Z</dcterms:created>
  <dcterms:modified xsi:type="dcterms:W3CDTF">2016-08-03T14:33:56Z</dcterms:modified>
</cp:coreProperties>
</file>