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4" r:id="rId3"/>
    <p:sldId id="265" r:id="rId4"/>
    <p:sldId id="266" r:id="rId5"/>
    <p:sldId id="267" r:id="rId6"/>
    <p:sldId id="268" r:id="rId7"/>
    <p:sldId id="269" r:id="rId8"/>
    <p:sldId id="261" r:id="rId9"/>
    <p:sldId id="270" r:id="rId10"/>
    <p:sldId id="272" r:id="rId11"/>
    <p:sldId id="273" r:id="rId12"/>
    <p:sldId id="271" r:id="rId13"/>
    <p:sldId id="260" r:id="rId14"/>
    <p:sldId id="263" r:id="rId15"/>
  </p:sldIdLst>
  <p:sldSz cx="9906000" cy="6858000" type="A4"/>
  <p:notesSz cx="6797675" cy="9926638"/>
  <p:defaultTextStyle>
    <a:defPPr>
      <a:defRPr lang="es-A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011" autoAdjust="0"/>
  </p:normalViewPr>
  <p:slideViewPr>
    <p:cSldViewPr>
      <p:cViewPr varScale="1">
        <p:scale>
          <a:sx n="64" d="100"/>
          <a:sy n="64" d="100"/>
        </p:scale>
        <p:origin x="-1404" y="-90"/>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 y="0"/>
            <a:ext cx="2946443" cy="496671"/>
          </a:xfrm>
          <a:prstGeom prst="rect">
            <a:avLst/>
          </a:prstGeom>
        </p:spPr>
        <p:txBody>
          <a:bodyPr vert="horz" lIns="91440" tIns="45720" rIns="91440" bIns="45720" rtlCol="0"/>
          <a:lstStyle>
            <a:lvl1pPr algn="l">
              <a:defRPr sz="1200" smtClean="0"/>
            </a:lvl1pPr>
          </a:lstStyle>
          <a:p>
            <a:pPr>
              <a:defRPr/>
            </a:pPr>
            <a:endParaRPr lang="es-AR"/>
          </a:p>
        </p:txBody>
      </p:sp>
      <p:sp>
        <p:nvSpPr>
          <p:cNvPr id="3" name="2 Marcador de fecha"/>
          <p:cNvSpPr>
            <a:spLocks noGrp="1"/>
          </p:cNvSpPr>
          <p:nvPr>
            <p:ph type="dt" idx="1"/>
          </p:nvPr>
        </p:nvSpPr>
        <p:spPr>
          <a:xfrm>
            <a:off x="3849664" y="0"/>
            <a:ext cx="2946443" cy="496671"/>
          </a:xfrm>
          <a:prstGeom prst="rect">
            <a:avLst/>
          </a:prstGeom>
        </p:spPr>
        <p:txBody>
          <a:bodyPr vert="horz" lIns="91440" tIns="45720" rIns="91440" bIns="45720" rtlCol="0"/>
          <a:lstStyle>
            <a:lvl1pPr algn="r">
              <a:defRPr sz="1200" smtClean="0"/>
            </a:lvl1pPr>
          </a:lstStyle>
          <a:p>
            <a:pPr>
              <a:defRPr/>
            </a:pPr>
            <a:fld id="{8ACB53FC-5E54-4381-9C49-0B61275E5575}" type="datetimeFigureOut">
              <a:rPr lang="es-AR"/>
              <a:pPr>
                <a:defRPr/>
              </a:pPr>
              <a:t>03/08/2016</a:t>
            </a:fld>
            <a:endParaRPr lang="es-AR"/>
          </a:p>
        </p:txBody>
      </p:sp>
      <p:sp>
        <p:nvSpPr>
          <p:cNvPr id="4" name="3 Marcador de imagen de diapositiva"/>
          <p:cNvSpPr>
            <a:spLocks noGrp="1" noRot="1" noChangeAspect="1"/>
          </p:cNvSpPr>
          <p:nvPr>
            <p:ph type="sldImg" idx="2"/>
          </p:nvPr>
        </p:nvSpPr>
        <p:spPr>
          <a:xfrm>
            <a:off x="711200" y="744538"/>
            <a:ext cx="5376863" cy="3722687"/>
          </a:xfrm>
          <a:prstGeom prst="rect">
            <a:avLst/>
          </a:prstGeom>
          <a:noFill/>
          <a:ln w="12700">
            <a:solidFill>
              <a:prstClr val="black"/>
            </a:solidFill>
          </a:ln>
        </p:spPr>
        <p:txBody>
          <a:bodyPr vert="horz" lIns="91440" tIns="45720" rIns="91440" bIns="45720" rtlCol="0" anchor="ctr"/>
          <a:lstStyle/>
          <a:p>
            <a:pPr lvl="0"/>
            <a:endParaRPr lang="es-AR" noProof="0" smtClean="0"/>
          </a:p>
        </p:txBody>
      </p:sp>
      <p:sp>
        <p:nvSpPr>
          <p:cNvPr id="5" name="4 Marcador de notas"/>
          <p:cNvSpPr>
            <a:spLocks noGrp="1"/>
          </p:cNvSpPr>
          <p:nvPr>
            <p:ph type="body" sz="quarter" idx="3"/>
          </p:nvPr>
        </p:nvSpPr>
        <p:spPr>
          <a:xfrm>
            <a:off x="680551" y="4715831"/>
            <a:ext cx="5438140" cy="4466649"/>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AR" noProof="0" smtClean="0"/>
          </a:p>
        </p:txBody>
      </p:sp>
      <p:sp>
        <p:nvSpPr>
          <p:cNvPr id="6" name="5 Marcador de pie de página"/>
          <p:cNvSpPr>
            <a:spLocks noGrp="1"/>
          </p:cNvSpPr>
          <p:nvPr>
            <p:ph type="ftr" sz="quarter" idx="4"/>
          </p:nvPr>
        </p:nvSpPr>
        <p:spPr>
          <a:xfrm>
            <a:off x="1" y="9428272"/>
            <a:ext cx="2946443" cy="496671"/>
          </a:xfrm>
          <a:prstGeom prst="rect">
            <a:avLst/>
          </a:prstGeom>
        </p:spPr>
        <p:txBody>
          <a:bodyPr vert="horz" lIns="91440" tIns="45720" rIns="91440" bIns="45720" rtlCol="0" anchor="b"/>
          <a:lstStyle>
            <a:lvl1pPr algn="l">
              <a:defRPr sz="1200" smtClean="0"/>
            </a:lvl1pPr>
          </a:lstStyle>
          <a:p>
            <a:pPr>
              <a:defRPr/>
            </a:pPr>
            <a:endParaRPr lang="es-AR"/>
          </a:p>
        </p:txBody>
      </p:sp>
      <p:sp>
        <p:nvSpPr>
          <p:cNvPr id="7" name="6 Marcador de número de diapositiva"/>
          <p:cNvSpPr>
            <a:spLocks noGrp="1"/>
          </p:cNvSpPr>
          <p:nvPr>
            <p:ph type="sldNum" sz="quarter" idx="5"/>
          </p:nvPr>
        </p:nvSpPr>
        <p:spPr>
          <a:xfrm>
            <a:off x="3849664" y="9428272"/>
            <a:ext cx="2946443" cy="496671"/>
          </a:xfrm>
          <a:prstGeom prst="rect">
            <a:avLst/>
          </a:prstGeom>
        </p:spPr>
        <p:txBody>
          <a:bodyPr vert="horz" lIns="91440" tIns="45720" rIns="91440" bIns="45720" rtlCol="0" anchor="b"/>
          <a:lstStyle>
            <a:lvl1pPr algn="r">
              <a:defRPr sz="1200" smtClean="0"/>
            </a:lvl1pPr>
          </a:lstStyle>
          <a:p>
            <a:pPr>
              <a:defRPr/>
            </a:pPr>
            <a:fld id="{8B1ADBAA-6648-4441-9E0C-2F960B0244D9}" type="slidenum">
              <a:rPr lang="es-AR"/>
              <a:pPr>
                <a:defRPr/>
              </a:pPr>
              <a:t>‹Nº›</a:t>
            </a:fld>
            <a:endParaRPr lang="es-AR"/>
          </a:p>
        </p:txBody>
      </p:sp>
    </p:spTree>
    <p:extLst>
      <p:ext uri="{BB962C8B-B14F-4D97-AF65-F5344CB8AC3E}">
        <p14:creationId xmlns:p14="http://schemas.microsoft.com/office/powerpoint/2010/main" val="418219154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1</a:t>
            </a:fld>
            <a:endParaRPr lang="es-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10</a:t>
            </a:fld>
            <a:endParaRPr lang="es-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11</a:t>
            </a:fld>
            <a:endParaRPr lang="es-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12</a:t>
            </a:fld>
            <a:endParaRPr lang="es-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13</a:t>
            </a:fld>
            <a:endParaRPr lang="es-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14</a:t>
            </a:fld>
            <a:endParaRPr lang="es-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2</a:t>
            </a:fld>
            <a:endParaRPr lang="es-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3</a:t>
            </a:fld>
            <a:endParaRPr lang="es-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4</a:t>
            </a:fld>
            <a:endParaRPr lang="es-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5</a:t>
            </a:fld>
            <a:endParaRPr lang="es-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6</a:t>
            </a:fld>
            <a:endParaRPr lang="es-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7</a:t>
            </a:fld>
            <a:endParaRPr lang="es-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85000" lnSpcReduction="10000"/>
          </a:bodyPr>
          <a:lstStyle/>
          <a:p>
            <a:pPr marL="228600" indent="-228600" fontAlgn="auto">
              <a:spcBef>
                <a:spcPts val="0"/>
              </a:spcBef>
              <a:spcAft>
                <a:spcPts val="0"/>
              </a:spcAft>
              <a:buFontTx/>
              <a:buAutoNum type="arabicParenR"/>
              <a:defRPr/>
            </a:pPr>
            <a:r>
              <a:rPr lang="es-AR" dirty="0" smtClean="0"/>
              <a:t>COBERTURA CELULAR: en muchas localidades</a:t>
            </a:r>
            <a:r>
              <a:rPr lang="es-AR" baseline="0" dirty="0" smtClean="0"/>
              <a:t> </a:t>
            </a:r>
            <a:r>
              <a:rPr lang="es-AR" dirty="0" smtClean="0"/>
              <a:t>no hay cobertura celular o que es deficiente. Puede ser por falta de </a:t>
            </a:r>
            <a:r>
              <a:rPr lang="es-AR" b="1" dirty="0" smtClean="0"/>
              <a:t>inversiones/infraestructura</a:t>
            </a:r>
            <a:r>
              <a:rPr lang="es-AR" dirty="0" smtClean="0"/>
              <a:t> de las empresas o por </a:t>
            </a:r>
            <a:r>
              <a:rPr lang="es-AR" b="1" dirty="0" smtClean="0"/>
              <a:t>normativa restrictiva</a:t>
            </a:r>
            <a:r>
              <a:rPr lang="es-AR" dirty="0" smtClean="0"/>
              <a:t>, que tendrán que modificar/ adecuar (si necesitan, ofrecerles asesoramiento del ENACOM para el análisis/ revisión de la normativa). En cualquiera de los casos, solicitarles que te manden sus requerimientos/ demandas.</a:t>
            </a:r>
          </a:p>
          <a:p>
            <a:pPr marL="228600" indent="-228600" fontAlgn="auto">
              <a:spcBef>
                <a:spcPts val="0"/>
              </a:spcBef>
              <a:spcAft>
                <a:spcPts val="0"/>
              </a:spcAft>
              <a:buFontTx/>
              <a:buAutoNum type="arabicParenR"/>
              <a:defRPr/>
            </a:pPr>
            <a:r>
              <a:rPr lang="es-AR" dirty="0" smtClean="0"/>
              <a:t>RADIOS MUNICIPALES: todos los municipios tienen asignada una </a:t>
            </a:r>
            <a:r>
              <a:rPr lang="es-AR" b="1" dirty="0" smtClean="0"/>
              <a:t>frecuencia de radio FM</a:t>
            </a:r>
            <a:r>
              <a:rPr lang="es-AR" dirty="0" smtClean="0"/>
              <a:t>. El ENACOM está en condiciones de </a:t>
            </a:r>
            <a:r>
              <a:rPr lang="es-AR" b="1" dirty="0" smtClean="0"/>
              <a:t>asesorarlos/ capacitarlos/ instalarles</a:t>
            </a:r>
            <a:r>
              <a:rPr lang="es-AR" dirty="0" smtClean="0"/>
              <a:t> la radio. El tema a resolver es el </a:t>
            </a:r>
            <a:r>
              <a:rPr lang="es-AR" b="1" dirty="0" smtClean="0"/>
              <a:t>financiamiento</a:t>
            </a:r>
            <a:r>
              <a:rPr lang="es-AR" dirty="0" smtClean="0"/>
              <a:t>, sondear si les puede llegar a interesar, ya sea de manera particular, a determinado municipio, o como política  provincial, que se haga cargo la provincia. El costo aproximado de una radio, ya instalada, llave en mano, con todo el equipamiento, es de 300.000 (trescientos mil pesos). Adjunto listado de municipios con frecuencia asignada en la provincia.</a:t>
            </a:r>
          </a:p>
          <a:p>
            <a:pPr marL="228600" indent="-228600" fontAlgn="auto">
              <a:spcBef>
                <a:spcPts val="0"/>
              </a:spcBef>
              <a:spcAft>
                <a:spcPts val="0"/>
              </a:spcAft>
              <a:buFontTx/>
              <a:buAutoNum type="arabicParenR"/>
              <a:defRPr/>
            </a:pPr>
            <a:r>
              <a:rPr lang="es-AR" dirty="0" smtClean="0"/>
              <a:t>TELEVISIÓN SATELITAL, les permite a los intendentes llegar/ entrar a cada hogar, y es muy alta la demanda que puede llegar a generarse. Plantear si les interesa, en qué localidades y luego deberán hacer un relevamiento. Es televisión digital, gratuita, de alta calidad, los beneficiarios son AUH, planes, jubilados, establecimientos sociales y educativos. Nosotros podríamos instalarlos, para nosotros no tiene costo, sólo las comisiones/ viáticos de los instaladores, ARSAT tiene el equipamiento, no tiene ningún costo mensual el servicio; y políticamente nos sirve mucho, serían intendentes constantemente acá, solicitando la instalación. Lo mismo se podría hacer con las VSAT (internet satelital), pero en ese caso si tienen un costo mensual el servicio, del que debería hacerse cargo la provincia o el municipio, es un servicio ideal para localidades sin ningún tipo de servicio de internet, se le conecta la VSAT al municipio o a algún establecimiento social, pueden hacer trámites online, y brindar internet social (</a:t>
            </a:r>
            <a:r>
              <a:rPr lang="es-AR" dirty="0" err="1" smtClean="0"/>
              <a:t>wi</a:t>
            </a:r>
            <a:r>
              <a:rPr lang="es-AR" dirty="0" smtClean="0"/>
              <a:t>-fi) en espacios públicos. El costo aproximado es de entre U$S 200/300 por mes.</a:t>
            </a:r>
          </a:p>
          <a:p>
            <a:pPr marL="228600" indent="-228600" fontAlgn="auto">
              <a:spcBef>
                <a:spcPts val="0"/>
              </a:spcBef>
              <a:spcAft>
                <a:spcPts val="0"/>
              </a:spcAft>
              <a:buFontTx/>
              <a:buAutoNum type="arabicParenR"/>
              <a:defRPr/>
            </a:pPr>
            <a:endParaRPr lang="es-AR" dirty="0" smtClean="0"/>
          </a:p>
        </p:txBody>
      </p:sp>
      <p:sp>
        <p:nvSpPr>
          <p:cNvPr id="71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D070CC-907F-47C3-A639-6E1EA72FDA2B}" type="slidenum">
              <a:rPr lang="es-AR"/>
              <a:pPr/>
              <a:t>8</a:t>
            </a:fld>
            <a:endParaRPr lang="es-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s-AR" dirty="0" smtClean="0"/>
              <a:t>Conectividad TIC: SERVICIO UNIVERSAL:  *que los intendentes realicen un relevamiento de localidades/ parajes sin cobertura de servicios TIC o con servicio deficiente; *que identifiquen prestadores pymes de sus localidades. RED DE FIBRA ÓPTICA: comentarles por dónde pasará la REFEFO de ARSAT (trazado de la red y nodos previstos) y lo que implica (menores costos, más megas, mejores servicios), y que en su momento, cuando esté iluminada, seguramente ARSAT se contactará con el/ los prestadores locales para firmar acuerdos. También hacer mención a la red provincial. (trazado, nodo)</a:t>
            </a:r>
          </a:p>
          <a:p>
            <a:endParaRPr lang="es-ES" dirty="0"/>
          </a:p>
        </p:txBody>
      </p:sp>
      <p:sp>
        <p:nvSpPr>
          <p:cNvPr id="4" name="3 Marcador de número de diapositiva"/>
          <p:cNvSpPr>
            <a:spLocks noGrp="1"/>
          </p:cNvSpPr>
          <p:nvPr>
            <p:ph type="sldNum" sz="quarter" idx="10"/>
          </p:nvPr>
        </p:nvSpPr>
        <p:spPr/>
        <p:txBody>
          <a:bodyPr/>
          <a:lstStyle/>
          <a:p>
            <a:pPr>
              <a:defRPr/>
            </a:pPr>
            <a:fld id="{8B1ADBAA-6648-4441-9E0C-2F960B0244D9}" type="slidenum">
              <a:rPr lang="es-AR" smtClean="0"/>
              <a:pPr>
                <a:defRPr/>
              </a:pPr>
              <a:t>9</a:t>
            </a:fld>
            <a:endParaRPr lang="es-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42950" y="2130426"/>
            <a:ext cx="8420100" cy="1470025"/>
          </a:xfrm>
        </p:spPr>
        <p:txBody>
          <a:bodyPr/>
          <a:lstStyle/>
          <a:p>
            <a:r>
              <a:rPr lang="es-ES" smtClean="0"/>
              <a:t>Haga clic para modificar el estilo de título del patrón</a:t>
            </a:r>
            <a:endParaRPr lang="es-AR"/>
          </a:p>
        </p:txBody>
      </p:sp>
      <p:sp>
        <p:nvSpPr>
          <p:cNvPr id="3" name="2 Subtítulo"/>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AR"/>
          </a:p>
        </p:txBody>
      </p:sp>
      <p:sp>
        <p:nvSpPr>
          <p:cNvPr id="4" name="3 Marcador de fecha"/>
          <p:cNvSpPr>
            <a:spLocks noGrp="1"/>
          </p:cNvSpPr>
          <p:nvPr>
            <p:ph type="dt" sz="half" idx="10"/>
          </p:nvPr>
        </p:nvSpPr>
        <p:spPr/>
        <p:txBody>
          <a:bodyPr/>
          <a:lstStyle>
            <a:lvl1pPr>
              <a:defRPr/>
            </a:lvl1pPr>
          </a:lstStyle>
          <a:p>
            <a:pPr>
              <a:defRPr/>
            </a:pPr>
            <a:fld id="{6D598349-DEC1-4A90-B4FA-D1ED8629BE0F}" type="datetimeFigureOut">
              <a:rPr lang="es-AR"/>
              <a:pPr>
                <a:defRPr/>
              </a:pPr>
              <a:t>03/08/2016</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4ED69677-EE0F-4DEF-BF7B-701C47DF93D7}" type="slidenum">
              <a:rPr lang="es-AR"/>
              <a:pPr>
                <a:defRPr/>
              </a:pPr>
              <a:t>‹Nº›</a:t>
            </a:fld>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A673F061-E1C3-49E4-8492-AC58F09DAFFB}" type="datetimeFigureOut">
              <a:rPr lang="es-AR"/>
              <a:pPr>
                <a:defRPr/>
              </a:pPr>
              <a:t>03/08/2016</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082B4D1B-3A8A-4DB6-A11B-B752E678A5C4}" type="slidenum">
              <a:rPr lang="es-AR"/>
              <a:pPr>
                <a:defRPr/>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780337" y="274639"/>
            <a:ext cx="2414588" cy="5851525"/>
          </a:xfrm>
        </p:spPr>
        <p:txBody>
          <a:bodyPr vert="eaVert"/>
          <a:lstStyle/>
          <a:p>
            <a:r>
              <a:rPr lang="es-ES" smtClean="0"/>
              <a:t>Haga clic para modificar el estilo de título del patrón</a:t>
            </a:r>
            <a:endParaRPr lang="es-AR"/>
          </a:p>
        </p:txBody>
      </p:sp>
      <p:sp>
        <p:nvSpPr>
          <p:cNvPr id="3" name="2 Marcador de texto vertical"/>
          <p:cNvSpPr>
            <a:spLocks noGrp="1"/>
          </p:cNvSpPr>
          <p:nvPr>
            <p:ph type="body" orient="vert" idx="1"/>
          </p:nvPr>
        </p:nvSpPr>
        <p:spPr>
          <a:xfrm>
            <a:off x="536575" y="274639"/>
            <a:ext cx="7078663"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933C4080-AA32-4658-8723-236384A95597}" type="datetimeFigureOut">
              <a:rPr lang="es-AR"/>
              <a:pPr>
                <a:defRPr/>
              </a:pPr>
              <a:t>03/08/2016</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00F31864-6BAE-43DE-93A9-0D330E70E36F}" type="slidenum">
              <a:rPr lang="es-AR"/>
              <a:pPr>
                <a:defRPr/>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fecha"/>
          <p:cNvSpPr>
            <a:spLocks noGrp="1"/>
          </p:cNvSpPr>
          <p:nvPr>
            <p:ph type="dt" sz="half" idx="10"/>
          </p:nvPr>
        </p:nvSpPr>
        <p:spPr/>
        <p:txBody>
          <a:bodyPr/>
          <a:lstStyle>
            <a:lvl1pPr>
              <a:defRPr/>
            </a:lvl1pPr>
          </a:lstStyle>
          <a:p>
            <a:pPr>
              <a:defRPr/>
            </a:pPr>
            <a:fld id="{487E446D-5F7D-4D1C-84E0-5946B22FDF1E}" type="datetimeFigureOut">
              <a:rPr lang="es-AR"/>
              <a:pPr>
                <a:defRPr/>
              </a:pPr>
              <a:t>03/08/2016</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2E8DAB7D-DEE9-4419-B60F-0C421973502A}" type="slidenum">
              <a:rPr lang="es-AR"/>
              <a:pPr>
                <a:defRPr/>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82506" y="4406901"/>
            <a:ext cx="8420100" cy="1362075"/>
          </a:xfrm>
        </p:spPr>
        <p:txBody>
          <a:bodyPr anchor="t"/>
          <a:lstStyle>
            <a:lvl1pPr algn="l">
              <a:defRPr sz="4000" b="1" cap="all"/>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05F15A4F-3488-49F2-80AC-8125A9CFC9E8}" type="datetimeFigureOut">
              <a:rPr lang="es-AR"/>
              <a:pPr>
                <a:defRPr/>
              </a:pPr>
              <a:t>03/08/2016</a:t>
            </a:fld>
            <a:endParaRPr lang="es-AR"/>
          </a:p>
        </p:txBody>
      </p:sp>
      <p:sp>
        <p:nvSpPr>
          <p:cNvPr id="5" name="4 Marcador de pie de página"/>
          <p:cNvSpPr>
            <a:spLocks noGrp="1"/>
          </p:cNvSpPr>
          <p:nvPr>
            <p:ph type="ftr" sz="quarter" idx="11"/>
          </p:nvPr>
        </p:nvSpPr>
        <p:spPr/>
        <p:txBody>
          <a:bodyPr/>
          <a:lstStyle>
            <a:lvl1pPr>
              <a:defRPr/>
            </a:lvl1pPr>
          </a:lstStyle>
          <a:p>
            <a:pPr>
              <a:defRPr/>
            </a:pPr>
            <a:endParaRPr lang="es-AR"/>
          </a:p>
        </p:txBody>
      </p:sp>
      <p:sp>
        <p:nvSpPr>
          <p:cNvPr id="6" name="5 Marcador de número de diapositiva"/>
          <p:cNvSpPr>
            <a:spLocks noGrp="1"/>
          </p:cNvSpPr>
          <p:nvPr>
            <p:ph type="sldNum" sz="quarter" idx="12"/>
          </p:nvPr>
        </p:nvSpPr>
        <p:spPr/>
        <p:txBody>
          <a:bodyPr/>
          <a:lstStyle>
            <a:lvl1pPr>
              <a:defRPr/>
            </a:lvl1pPr>
          </a:lstStyle>
          <a:p>
            <a:pPr>
              <a:defRPr/>
            </a:pPr>
            <a:fld id="{33CF998D-D6FC-41C1-A1CA-2690E5590F5D}" type="slidenum">
              <a:rPr lang="es-AR"/>
              <a:pPr>
                <a:defRPr/>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2 Marcador de contenido"/>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contenido"/>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3 Marcador de fecha"/>
          <p:cNvSpPr>
            <a:spLocks noGrp="1"/>
          </p:cNvSpPr>
          <p:nvPr>
            <p:ph type="dt" sz="half" idx="10"/>
          </p:nvPr>
        </p:nvSpPr>
        <p:spPr/>
        <p:txBody>
          <a:bodyPr/>
          <a:lstStyle>
            <a:lvl1pPr>
              <a:defRPr/>
            </a:lvl1pPr>
          </a:lstStyle>
          <a:p>
            <a:pPr>
              <a:defRPr/>
            </a:pPr>
            <a:fld id="{AF8308C0-D763-4693-A74B-85AAA5B9E494}" type="datetimeFigureOut">
              <a:rPr lang="es-AR"/>
              <a:pPr>
                <a:defRPr/>
              </a:pPr>
              <a:t>03/08/2016</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523F3E4D-A05F-440E-B50D-8AF866282788}" type="slidenum">
              <a:rPr lang="es-AR"/>
              <a:pPr>
                <a:defRPr/>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4638"/>
            <a:ext cx="8915400" cy="1143000"/>
          </a:xfrm>
        </p:spPr>
        <p:txBody>
          <a:bodyPr/>
          <a:lstStyle>
            <a:lvl1pPr>
              <a:defRPr/>
            </a:lvl1pPr>
          </a:lstStyle>
          <a:p>
            <a:r>
              <a:rPr lang="es-ES" smtClean="0"/>
              <a:t>Haga clic para modificar el estilo de título del patrón</a:t>
            </a:r>
            <a:endParaRPr lang="es-AR"/>
          </a:p>
        </p:txBody>
      </p:sp>
      <p:sp>
        <p:nvSpPr>
          <p:cNvPr id="3" name="2 Marcador de texto"/>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5" name="4 Marcador de texto"/>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7" name="3 Marcador de fecha"/>
          <p:cNvSpPr>
            <a:spLocks noGrp="1"/>
          </p:cNvSpPr>
          <p:nvPr>
            <p:ph type="dt" sz="half" idx="10"/>
          </p:nvPr>
        </p:nvSpPr>
        <p:spPr/>
        <p:txBody>
          <a:bodyPr/>
          <a:lstStyle>
            <a:lvl1pPr>
              <a:defRPr/>
            </a:lvl1pPr>
          </a:lstStyle>
          <a:p>
            <a:pPr>
              <a:defRPr/>
            </a:pPr>
            <a:fld id="{E89263B7-4CE4-41DA-ACC4-439A3F74E515}" type="datetimeFigureOut">
              <a:rPr lang="es-AR"/>
              <a:pPr>
                <a:defRPr/>
              </a:pPr>
              <a:t>03/08/2016</a:t>
            </a:fld>
            <a:endParaRPr lang="es-AR"/>
          </a:p>
        </p:txBody>
      </p:sp>
      <p:sp>
        <p:nvSpPr>
          <p:cNvPr id="8" name="4 Marcador de pie de página"/>
          <p:cNvSpPr>
            <a:spLocks noGrp="1"/>
          </p:cNvSpPr>
          <p:nvPr>
            <p:ph type="ftr" sz="quarter" idx="11"/>
          </p:nvPr>
        </p:nvSpPr>
        <p:spPr/>
        <p:txBody>
          <a:bodyPr/>
          <a:lstStyle>
            <a:lvl1pPr>
              <a:defRPr/>
            </a:lvl1pPr>
          </a:lstStyle>
          <a:p>
            <a:pPr>
              <a:defRPr/>
            </a:pPr>
            <a:endParaRPr lang="es-AR"/>
          </a:p>
        </p:txBody>
      </p:sp>
      <p:sp>
        <p:nvSpPr>
          <p:cNvPr id="9" name="5 Marcador de número de diapositiva"/>
          <p:cNvSpPr>
            <a:spLocks noGrp="1"/>
          </p:cNvSpPr>
          <p:nvPr>
            <p:ph type="sldNum" sz="quarter" idx="12"/>
          </p:nvPr>
        </p:nvSpPr>
        <p:spPr/>
        <p:txBody>
          <a:bodyPr/>
          <a:lstStyle>
            <a:lvl1pPr>
              <a:defRPr/>
            </a:lvl1pPr>
          </a:lstStyle>
          <a:p>
            <a:pPr>
              <a:defRPr/>
            </a:pPr>
            <a:fld id="{50E6B9E6-AAAA-433D-83EE-D3F426E95D3A}" type="slidenum">
              <a:rPr lang="es-AR"/>
              <a:pPr>
                <a:defRPr/>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AR"/>
          </a:p>
        </p:txBody>
      </p:sp>
      <p:sp>
        <p:nvSpPr>
          <p:cNvPr id="3" name="3 Marcador de fecha"/>
          <p:cNvSpPr>
            <a:spLocks noGrp="1"/>
          </p:cNvSpPr>
          <p:nvPr>
            <p:ph type="dt" sz="half" idx="10"/>
          </p:nvPr>
        </p:nvSpPr>
        <p:spPr/>
        <p:txBody>
          <a:bodyPr/>
          <a:lstStyle>
            <a:lvl1pPr>
              <a:defRPr/>
            </a:lvl1pPr>
          </a:lstStyle>
          <a:p>
            <a:pPr>
              <a:defRPr/>
            </a:pPr>
            <a:fld id="{18289614-3F68-48CB-B194-2032736CB709}" type="datetimeFigureOut">
              <a:rPr lang="es-AR"/>
              <a:pPr>
                <a:defRPr/>
              </a:pPr>
              <a:t>03/08/2016</a:t>
            </a:fld>
            <a:endParaRPr lang="es-AR"/>
          </a:p>
        </p:txBody>
      </p:sp>
      <p:sp>
        <p:nvSpPr>
          <p:cNvPr id="4" name="4 Marcador de pie de página"/>
          <p:cNvSpPr>
            <a:spLocks noGrp="1"/>
          </p:cNvSpPr>
          <p:nvPr>
            <p:ph type="ftr" sz="quarter" idx="11"/>
          </p:nvPr>
        </p:nvSpPr>
        <p:spPr/>
        <p:txBody>
          <a:bodyPr/>
          <a:lstStyle>
            <a:lvl1pPr>
              <a:defRPr/>
            </a:lvl1pPr>
          </a:lstStyle>
          <a:p>
            <a:pPr>
              <a:defRPr/>
            </a:pPr>
            <a:endParaRPr lang="es-AR"/>
          </a:p>
        </p:txBody>
      </p:sp>
      <p:sp>
        <p:nvSpPr>
          <p:cNvPr id="5" name="5 Marcador de número de diapositiva"/>
          <p:cNvSpPr>
            <a:spLocks noGrp="1"/>
          </p:cNvSpPr>
          <p:nvPr>
            <p:ph type="sldNum" sz="quarter" idx="12"/>
          </p:nvPr>
        </p:nvSpPr>
        <p:spPr/>
        <p:txBody>
          <a:bodyPr/>
          <a:lstStyle>
            <a:lvl1pPr>
              <a:defRPr/>
            </a:lvl1pPr>
          </a:lstStyle>
          <a:p>
            <a:pPr>
              <a:defRPr/>
            </a:pPr>
            <a:fld id="{29CC6D5F-9F14-4016-98A4-12D39F47FB43}" type="slidenum">
              <a:rPr lang="es-AR"/>
              <a:pPr>
                <a:defRPr/>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7877E6B2-061D-4496-A037-BC561B5631BF}" type="datetimeFigureOut">
              <a:rPr lang="es-AR"/>
              <a:pPr>
                <a:defRPr/>
              </a:pPr>
              <a:t>03/08/2016</a:t>
            </a:fld>
            <a:endParaRPr lang="es-AR"/>
          </a:p>
        </p:txBody>
      </p:sp>
      <p:sp>
        <p:nvSpPr>
          <p:cNvPr id="3" name="4 Marcador de pie de página"/>
          <p:cNvSpPr>
            <a:spLocks noGrp="1"/>
          </p:cNvSpPr>
          <p:nvPr>
            <p:ph type="ftr" sz="quarter" idx="11"/>
          </p:nvPr>
        </p:nvSpPr>
        <p:spPr/>
        <p:txBody>
          <a:bodyPr/>
          <a:lstStyle>
            <a:lvl1pPr>
              <a:defRPr/>
            </a:lvl1pPr>
          </a:lstStyle>
          <a:p>
            <a:pPr>
              <a:defRPr/>
            </a:pPr>
            <a:endParaRPr lang="es-AR"/>
          </a:p>
        </p:txBody>
      </p:sp>
      <p:sp>
        <p:nvSpPr>
          <p:cNvPr id="4" name="5 Marcador de número de diapositiva"/>
          <p:cNvSpPr>
            <a:spLocks noGrp="1"/>
          </p:cNvSpPr>
          <p:nvPr>
            <p:ph type="sldNum" sz="quarter" idx="12"/>
          </p:nvPr>
        </p:nvSpPr>
        <p:spPr/>
        <p:txBody>
          <a:bodyPr/>
          <a:lstStyle>
            <a:lvl1pPr>
              <a:defRPr/>
            </a:lvl1pPr>
          </a:lstStyle>
          <a:p>
            <a:pPr>
              <a:defRPr/>
            </a:pPr>
            <a:fld id="{1EE3392C-2757-486F-8389-DF10A491A832}" type="slidenum">
              <a:rPr lang="es-AR"/>
              <a:pPr>
                <a:defRPr/>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3050"/>
            <a:ext cx="3259006" cy="1162050"/>
          </a:xfrm>
        </p:spPr>
        <p:txBody>
          <a:bodyPr anchor="b"/>
          <a:lstStyle>
            <a:lvl1pPr algn="l">
              <a:defRPr sz="2000" b="1"/>
            </a:lvl1pPr>
          </a:lstStyle>
          <a:p>
            <a:r>
              <a:rPr lang="es-ES" smtClean="0"/>
              <a:t>Haga clic para modificar el estilo de título del patrón</a:t>
            </a:r>
            <a:endParaRPr lang="es-AR"/>
          </a:p>
        </p:txBody>
      </p:sp>
      <p:sp>
        <p:nvSpPr>
          <p:cNvPr id="3" name="2 Marcador de contenido"/>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4" name="3 Marcador de texto"/>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D8B4B53-6F00-4569-AD76-EB6EF96A81F3}" type="datetimeFigureOut">
              <a:rPr lang="es-AR"/>
              <a:pPr>
                <a:defRPr/>
              </a:pPr>
              <a:t>03/08/2016</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177FB75C-319E-463F-8D53-28357C056E51}" type="slidenum">
              <a:rPr lang="es-AR"/>
              <a:pPr>
                <a:defRPr/>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41645" y="4800600"/>
            <a:ext cx="5943600" cy="566738"/>
          </a:xfrm>
        </p:spPr>
        <p:txBody>
          <a:bodyPr anchor="b"/>
          <a:lstStyle>
            <a:lvl1pPr algn="l">
              <a:defRPr sz="2000" b="1"/>
            </a:lvl1pPr>
          </a:lstStyle>
          <a:p>
            <a:r>
              <a:rPr lang="es-ES" smtClean="0"/>
              <a:t>Haga clic para modificar el estilo de título del patrón</a:t>
            </a:r>
            <a:endParaRPr lang="es-AR"/>
          </a:p>
        </p:txBody>
      </p:sp>
      <p:sp>
        <p:nvSpPr>
          <p:cNvPr id="3" name="2 Marcador de posición de imagen"/>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AR" noProof="0"/>
          </a:p>
        </p:txBody>
      </p:sp>
      <p:sp>
        <p:nvSpPr>
          <p:cNvPr id="4" name="3 Marcador de texto"/>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12EFB29C-73BC-45D1-AACE-FA98EA390A4A}" type="datetimeFigureOut">
              <a:rPr lang="es-AR"/>
              <a:pPr>
                <a:defRPr/>
              </a:pPr>
              <a:t>03/08/2016</a:t>
            </a:fld>
            <a:endParaRPr lang="es-AR"/>
          </a:p>
        </p:txBody>
      </p:sp>
      <p:sp>
        <p:nvSpPr>
          <p:cNvPr id="6" name="4 Marcador de pie de página"/>
          <p:cNvSpPr>
            <a:spLocks noGrp="1"/>
          </p:cNvSpPr>
          <p:nvPr>
            <p:ph type="ftr" sz="quarter" idx="11"/>
          </p:nvPr>
        </p:nvSpPr>
        <p:spPr/>
        <p:txBody>
          <a:bodyPr/>
          <a:lstStyle>
            <a:lvl1pPr>
              <a:defRPr/>
            </a:lvl1pPr>
          </a:lstStyle>
          <a:p>
            <a:pPr>
              <a:defRPr/>
            </a:pPr>
            <a:endParaRPr lang="es-AR"/>
          </a:p>
        </p:txBody>
      </p:sp>
      <p:sp>
        <p:nvSpPr>
          <p:cNvPr id="7" name="5 Marcador de número de diapositiva"/>
          <p:cNvSpPr>
            <a:spLocks noGrp="1"/>
          </p:cNvSpPr>
          <p:nvPr>
            <p:ph type="sldNum" sz="quarter" idx="12"/>
          </p:nvPr>
        </p:nvSpPr>
        <p:spPr/>
        <p:txBody>
          <a:bodyPr/>
          <a:lstStyle>
            <a:lvl1pPr>
              <a:defRPr/>
            </a:lvl1pPr>
          </a:lstStyle>
          <a:p>
            <a:pPr>
              <a:defRPr/>
            </a:pPr>
            <a:fld id="{D07C1979-2761-4825-9698-E55F45F6C010}" type="slidenum">
              <a:rPr lang="es-AR"/>
              <a:pPr>
                <a:defRPr/>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AR" smtClean="0"/>
          </a:p>
        </p:txBody>
      </p:sp>
      <p:sp>
        <p:nvSpPr>
          <p:cNvPr id="1027" name="2 Marcador de texto"/>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smtClean="0"/>
          </a:p>
        </p:txBody>
      </p:sp>
      <p:sp>
        <p:nvSpPr>
          <p:cNvPr id="4" name="3 Marcador de fecha"/>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06361BE-BD00-470F-ADEE-B86B58957024}" type="datetimeFigureOut">
              <a:rPr lang="es-AR"/>
              <a:pPr>
                <a:defRPr/>
              </a:pPr>
              <a:t>03/08/2016</a:t>
            </a:fld>
            <a:endParaRPr lang="es-AR"/>
          </a:p>
        </p:txBody>
      </p:sp>
      <p:sp>
        <p:nvSpPr>
          <p:cNvPr id="5" name="4 Marcador de pie de página"/>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AR"/>
          </a:p>
        </p:txBody>
      </p:sp>
      <p:sp>
        <p:nvSpPr>
          <p:cNvPr id="6" name="5 Marcador de número de diapositiva"/>
          <p:cNvSpPr>
            <a:spLocks noGrp="1"/>
          </p:cNvSpPr>
          <p:nvPr>
            <p:ph type="sldNum" sz="quarter" idx="4"/>
          </p:nvPr>
        </p:nvSpPr>
        <p:spPr>
          <a:xfrm>
            <a:off x="7099300" y="6356350"/>
            <a:ext cx="23114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5E6EEA3-933D-4D26-A013-12E6B3747A01}" type="slidenum">
              <a:rPr lang="es-AR"/>
              <a:pPr>
                <a:defRPr/>
              </a:pPr>
              <a:t>‹Nº›</a:t>
            </a:fld>
            <a:endParaRPr lang="es-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0" name="3 Imagen" descr="Barra_sup_power enacom.jpg"/>
          <p:cNvPicPr>
            <a:picLocks noChangeAspect="1"/>
          </p:cNvPicPr>
          <p:nvPr/>
        </p:nvPicPr>
        <p:blipFill>
          <a:blip r:embed="rId3"/>
          <a:srcRect/>
          <a:stretch>
            <a:fillRect/>
          </a:stretch>
        </p:blipFill>
        <p:spPr bwMode="auto">
          <a:xfrm>
            <a:off x="0" y="0"/>
            <a:ext cx="9906000" cy="1943100"/>
          </a:xfrm>
          <a:prstGeom prst="rect">
            <a:avLst/>
          </a:prstGeom>
          <a:noFill/>
          <a:ln w="9525">
            <a:noFill/>
            <a:miter lim="800000"/>
            <a:headEnd/>
            <a:tailEnd/>
          </a:ln>
        </p:spPr>
      </p:pic>
      <p:pic>
        <p:nvPicPr>
          <p:cNvPr id="2051" name="4 Imagen" descr="Barra_inf_power enacom.jpg"/>
          <p:cNvPicPr>
            <a:picLocks noChangeAspect="1"/>
          </p:cNvPicPr>
          <p:nvPr/>
        </p:nvPicPr>
        <p:blipFill>
          <a:blip r:embed="rId4"/>
          <a:srcRect/>
          <a:stretch>
            <a:fillRect/>
          </a:stretch>
        </p:blipFill>
        <p:spPr bwMode="auto">
          <a:xfrm>
            <a:off x="0" y="5976938"/>
            <a:ext cx="9906000" cy="881062"/>
          </a:xfrm>
          <a:prstGeom prst="rect">
            <a:avLst/>
          </a:prstGeom>
          <a:noFill/>
          <a:ln w="9525">
            <a:noFill/>
            <a:miter lim="800000"/>
            <a:headEnd/>
            <a:tailEnd/>
          </a:ln>
        </p:spPr>
      </p:pic>
      <p:sp>
        <p:nvSpPr>
          <p:cNvPr id="2052" name="Text Box 66"/>
          <p:cNvSpPr txBox="1">
            <a:spLocks noChangeArrowheads="1"/>
          </p:cNvSpPr>
          <p:nvPr/>
        </p:nvSpPr>
        <p:spPr bwMode="auto">
          <a:xfrm>
            <a:off x="1712640" y="2204864"/>
            <a:ext cx="6984776" cy="2169825"/>
          </a:xfrm>
          <a:prstGeom prst="rect">
            <a:avLst/>
          </a:prstGeom>
          <a:noFill/>
          <a:ln w="9525" algn="ctr">
            <a:noFill/>
            <a:miter lim="800000"/>
            <a:headEnd/>
            <a:tailEnd/>
          </a:ln>
        </p:spPr>
        <p:txBody>
          <a:bodyPr wrap="square">
            <a:spAutoFit/>
          </a:bodyPr>
          <a:lstStyle/>
          <a:p>
            <a:pPr algn="ctr">
              <a:spcBef>
                <a:spcPct val="50000"/>
              </a:spcBef>
            </a:pPr>
            <a:r>
              <a:rPr lang="es-ES" sz="2400" dirty="0" smtClean="0">
                <a:solidFill>
                  <a:srgbClr val="292929"/>
                </a:solidFill>
                <a:latin typeface="Arial" pitchFamily="34" charset="0"/>
                <a:cs typeface="Arial" pitchFamily="34" charset="0"/>
              </a:rPr>
              <a:t>POLITICAS PUBLICAS Y </a:t>
            </a:r>
            <a:r>
              <a:rPr lang="es-ES" sz="2400" dirty="0">
                <a:solidFill>
                  <a:srgbClr val="292929"/>
                </a:solidFill>
                <a:latin typeface="Arial" pitchFamily="34" charset="0"/>
                <a:cs typeface="Arial" pitchFamily="34" charset="0"/>
              </a:rPr>
              <a:t>AGENDA </a:t>
            </a:r>
            <a:r>
              <a:rPr lang="es-ES" sz="2400" dirty="0" smtClean="0">
                <a:solidFill>
                  <a:srgbClr val="292929"/>
                </a:solidFill>
                <a:latin typeface="Arial" pitchFamily="34" charset="0"/>
                <a:cs typeface="Arial" pitchFamily="34" charset="0"/>
              </a:rPr>
              <a:t>FEDERAL </a:t>
            </a:r>
            <a:r>
              <a:rPr lang="es-ES" sz="2400" dirty="0">
                <a:solidFill>
                  <a:srgbClr val="292929"/>
                </a:solidFill>
                <a:latin typeface="Arial" pitchFamily="34" charset="0"/>
                <a:cs typeface="Arial" pitchFamily="34" charset="0"/>
              </a:rPr>
              <a:t>EN MATERIA DE SERVICIOS TIC</a:t>
            </a:r>
          </a:p>
          <a:p>
            <a:pPr algn="ctr">
              <a:spcBef>
                <a:spcPct val="50000"/>
              </a:spcBef>
            </a:pPr>
            <a:endParaRPr lang="es-AR" dirty="0">
              <a:solidFill>
                <a:srgbClr val="292929"/>
              </a:solidFill>
              <a:latin typeface="Arial" pitchFamily="34" charset="0"/>
              <a:cs typeface="Arial" pitchFamily="34" charset="0"/>
            </a:endParaRPr>
          </a:p>
          <a:p>
            <a:pPr algn="ctr">
              <a:spcBef>
                <a:spcPct val="50000"/>
              </a:spcBef>
            </a:pPr>
            <a:endParaRPr lang="es-AR" sz="2000" dirty="0">
              <a:solidFill>
                <a:srgbClr val="292929"/>
              </a:solidFill>
              <a:latin typeface="Arial" pitchFamily="34" charset="0"/>
              <a:cs typeface="Arial" pitchFamily="34" charset="0"/>
            </a:endParaRPr>
          </a:p>
          <a:p>
            <a:pPr>
              <a:spcBef>
                <a:spcPct val="50000"/>
              </a:spcBef>
            </a:pPr>
            <a:r>
              <a:rPr lang="es-AR" sz="2000" dirty="0">
                <a:solidFill>
                  <a:srgbClr val="292929"/>
                </a:solidFill>
                <a:latin typeface="Arial" pitchFamily="34" charset="0"/>
                <a:cs typeface="Arial" pitchFamily="34" charset="0"/>
              </a:rPr>
              <a:t>DIRECCIÓN NACIONAL DE FOMENTO Y DESARROLLO</a:t>
            </a:r>
            <a:endParaRPr lang="es-ES" sz="2000" dirty="0">
              <a:solidFill>
                <a:srgbClr val="292929"/>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19095" y="1714488"/>
            <a:ext cx="8268919" cy="4104456"/>
          </a:xfrm>
        </p:spPr>
        <p:txBody>
          <a:bodyPr>
            <a:normAutofit fontScale="25000" lnSpcReduction="20000"/>
          </a:bodyPr>
          <a:lstStyle/>
          <a:p>
            <a:pPr marL="457200" indent="-457200" algn="just">
              <a:buFont typeface="Wingdings" panose="05000000000000000000" pitchFamily="2" charset="2"/>
              <a:buChar char="Ø"/>
            </a:pPr>
            <a:r>
              <a:rPr lang="es-AR" sz="7200" dirty="0" smtClean="0">
                <a:solidFill>
                  <a:schemeClr val="tx1"/>
                </a:solidFill>
                <a:latin typeface="Arial" pitchFamily="34" charset="0"/>
                <a:cs typeface="Arial" pitchFamily="34" charset="0"/>
              </a:rPr>
              <a:t>Mejorar la oferta y calidad de servicios convergentes TIC a partir de la modernización, reconversión y/o ampliación de las redes de última milla de cooperativas y pymes.</a:t>
            </a:r>
          </a:p>
          <a:p>
            <a:pPr marL="457200" indent="-457200" algn="just">
              <a:buFont typeface="Wingdings" panose="05000000000000000000" pitchFamily="2" charset="2"/>
              <a:buChar char="Ø"/>
            </a:pPr>
            <a:endParaRPr lang="es-AR" sz="7200" dirty="0" smtClean="0">
              <a:solidFill>
                <a:schemeClr val="tx1"/>
              </a:solidFill>
              <a:latin typeface="Arial" pitchFamily="34" charset="0"/>
              <a:cs typeface="Arial" pitchFamily="34" charset="0"/>
            </a:endParaRPr>
          </a:p>
          <a:p>
            <a:pPr marL="457200" indent="-457200" algn="just">
              <a:buFont typeface="Wingdings" panose="05000000000000000000" pitchFamily="2" charset="2"/>
              <a:buChar char="Ø"/>
            </a:pPr>
            <a:r>
              <a:rPr lang="es-AR" sz="7200" dirty="0" smtClean="0">
                <a:solidFill>
                  <a:schemeClr val="tx1"/>
                </a:solidFill>
                <a:latin typeface="Arial" pitchFamily="34" charset="0"/>
                <a:cs typeface="Arial" pitchFamily="34" charset="0"/>
              </a:rPr>
              <a:t>Independencia Tecnológica.</a:t>
            </a:r>
          </a:p>
          <a:p>
            <a:pPr marL="457200" indent="-457200" algn="just">
              <a:buFont typeface="Wingdings" panose="05000000000000000000" pitchFamily="2" charset="2"/>
              <a:buChar char="Ø"/>
            </a:pPr>
            <a:endParaRPr lang="es-AR" sz="7200" dirty="0" smtClean="0">
              <a:solidFill>
                <a:schemeClr val="tx1"/>
              </a:solidFill>
              <a:latin typeface="Arial" pitchFamily="34" charset="0"/>
              <a:cs typeface="Arial" pitchFamily="34" charset="0"/>
            </a:endParaRPr>
          </a:p>
          <a:p>
            <a:pPr marL="457200" indent="-457200" algn="just">
              <a:buFont typeface="Wingdings" panose="05000000000000000000" pitchFamily="2" charset="2"/>
              <a:buChar char="Ø"/>
            </a:pPr>
            <a:r>
              <a:rPr lang="es-AR" sz="7200" dirty="0" smtClean="0">
                <a:solidFill>
                  <a:schemeClr val="tx1"/>
                </a:solidFill>
                <a:latin typeface="Arial" pitchFamily="34" charset="0"/>
                <a:cs typeface="Arial" pitchFamily="34" charset="0"/>
              </a:rPr>
              <a:t>Asistencia Técnica y Capacitación.</a:t>
            </a:r>
          </a:p>
          <a:p>
            <a:pPr marL="457200" indent="-457200" algn="just">
              <a:buFont typeface="Wingdings" panose="05000000000000000000" pitchFamily="2" charset="2"/>
              <a:buChar char="Ø"/>
            </a:pPr>
            <a:endParaRPr lang="es-AR" sz="7200" dirty="0" smtClean="0">
              <a:solidFill>
                <a:schemeClr val="tx1"/>
              </a:solidFill>
              <a:latin typeface="Arial" pitchFamily="34" charset="0"/>
              <a:cs typeface="Arial" pitchFamily="34" charset="0"/>
            </a:endParaRPr>
          </a:p>
          <a:p>
            <a:pPr marL="457200" indent="-457200" algn="just">
              <a:buFont typeface="Wingdings" panose="05000000000000000000" pitchFamily="2" charset="2"/>
              <a:buChar char="Ø"/>
            </a:pPr>
            <a:r>
              <a:rPr lang="es-AR" sz="7200" dirty="0" smtClean="0">
                <a:solidFill>
                  <a:schemeClr val="tx1"/>
                </a:solidFill>
                <a:latin typeface="Arial" pitchFamily="34" charset="0"/>
                <a:cs typeface="Arial" pitchFamily="34" charset="0"/>
              </a:rPr>
              <a:t>Realización de concursos para la presentación de los proyectos.</a:t>
            </a:r>
          </a:p>
          <a:p>
            <a:pPr marL="457200" indent="-457200" algn="just">
              <a:buFont typeface="Wingdings" panose="05000000000000000000" pitchFamily="2" charset="2"/>
              <a:buChar char="Ø"/>
            </a:pPr>
            <a:endParaRPr lang="es-AR" sz="7200" dirty="0" smtClean="0">
              <a:solidFill>
                <a:schemeClr val="tx1"/>
              </a:solidFill>
              <a:latin typeface="Arial" pitchFamily="34" charset="0"/>
              <a:cs typeface="Arial" pitchFamily="34" charset="0"/>
            </a:endParaRPr>
          </a:p>
          <a:p>
            <a:pPr marL="457200" indent="-457200" algn="just">
              <a:buFont typeface="Wingdings" panose="05000000000000000000" pitchFamily="2" charset="2"/>
              <a:buChar char="Ø"/>
            </a:pPr>
            <a:r>
              <a:rPr lang="es-AR" sz="7200" dirty="0" smtClean="0">
                <a:solidFill>
                  <a:schemeClr val="tx1"/>
                </a:solidFill>
                <a:latin typeface="Arial" pitchFamily="34" charset="0"/>
                <a:cs typeface="Arial" pitchFamily="34" charset="0"/>
              </a:rPr>
              <a:t>Análisis de carpetas técnicas y económica- financieras para determinar montos a subsidiar o financiar.</a:t>
            </a:r>
          </a:p>
          <a:p>
            <a:pPr marL="457200" indent="-457200" algn="just">
              <a:buFont typeface="Wingdings" panose="05000000000000000000" pitchFamily="2" charset="2"/>
              <a:buChar char="Ø"/>
            </a:pPr>
            <a:endParaRPr lang="es-AR" sz="7200" dirty="0" smtClean="0">
              <a:solidFill>
                <a:schemeClr val="tx1"/>
              </a:solidFill>
              <a:latin typeface="Arial" pitchFamily="34" charset="0"/>
              <a:cs typeface="Arial" pitchFamily="34" charset="0"/>
            </a:endParaRPr>
          </a:p>
          <a:p>
            <a:pPr marL="457200" indent="-457200" algn="just">
              <a:buFont typeface="Wingdings" panose="05000000000000000000" pitchFamily="2" charset="2"/>
              <a:buChar char="Ø"/>
            </a:pPr>
            <a:r>
              <a:rPr lang="es-AR" sz="7200" dirty="0" smtClean="0">
                <a:solidFill>
                  <a:schemeClr val="tx1"/>
                </a:solidFill>
                <a:latin typeface="Arial" pitchFamily="34" charset="0"/>
                <a:cs typeface="Arial" pitchFamily="34" charset="0"/>
              </a:rPr>
              <a:t>Desembolsos sujetos a auditorías.</a:t>
            </a:r>
          </a:p>
          <a:p>
            <a:pPr marL="457200" indent="-457200" algn="just">
              <a:buFont typeface="Wingdings" panose="05000000000000000000" pitchFamily="2" charset="2"/>
              <a:buChar char="Ø"/>
            </a:pPr>
            <a:endParaRPr lang="es-AR" sz="7200" dirty="0" smtClean="0">
              <a:solidFill>
                <a:schemeClr val="tx1"/>
              </a:solidFill>
              <a:latin typeface="Arial" pitchFamily="34" charset="0"/>
              <a:cs typeface="Arial" pitchFamily="34" charset="0"/>
            </a:endParaRPr>
          </a:p>
          <a:p>
            <a:pPr marL="457200" indent="-457200" algn="just">
              <a:buFont typeface="Wingdings" panose="05000000000000000000" pitchFamily="2" charset="2"/>
              <a:buChar char="Ø"/>
            </a:pPr>
            <a:r>
              <a:rPr lang="es-AR" sz="7200" dirty="0" smtClean="0">
                <a:solidFill>
                  <a:schemeClr val="tx1"/>
                </a:solidFill>
                <a:latin typeface="Arial" pitchFamily="34" charset="0"/>
                <a:cs typeface="Arial" pitchFamily="34" charset="0"/>
              </a:rPr>
              <a:t>Contraprestaciones sociales: conectividad a establecimientos sociales, organismos y espacios públicos.</a:t>
            </a:r>
          </a:p>
          <a:p>
            <a:pPr marL="457200" indent="-457200" algn="just">
              <a:buFont typeface="Wingdings" panose="05000000000000000000" pitchFamily="2" charset="2"/>
              <a:buChar char="Ø"/>
            </a:pPr>
            <a:endParaRPr lang="es-AR" sz="5500" dirty="0" smtClean="0">
              <a:solidFill>
                <a:schemeClr val="tx1"/>
              </a:solidFill>
            </a:endParaRPr>
          </a:p>
          <a:p>
            <a:pPr marL="457200" indent="-457200" algn="just">
              <a:buFont typeface="Wingdings" panose="05000000000000000000" pitchFamily="2" charset="2"/>
              <a:buChar char="Ø"/>
            </a:pPr>
            <a:endParaRPr lang="es-AR" sz="5500" dirty="0" smtClean="0">
              <a:solidFill>
                <a:schemeClr val="tx1"/>
              </a:solidFill>
            </a:endParaRPr>
          </a:p>
          <a:p>
            <a:pPr marL="457200" indent="-457200" algn="just">
              <a:buFont typeface="Wingdings" panose="05000000000000000000" pitchFamily="2" charset="2"/>
              <a:buChar char="Ø"/>
            </a:pPr>
            <a:endParaRPr lang="es-AR" sz="5500" dirty="0" smtClean="0">
              <a:solidFill>
                <a:schemeClr val="tx1"/>
              </a:solidFill>
            </a:endParaRPr>
          </a:p>
          <a:p>
            <a:pPr algn="just"/>
            <a:endParaRPr lang="es-AR" sz="5500" dirty="0">
              <a:solidFill>
                <a:schemeClr val="tx1"/>
              </a:solidFill>
            </a:endParaRPr>
          </a:p>
          <a:p>
            <a:pPr algn="just"/>
            <a:endParaRPr lang="es-AR" dirty="0" smtClean="0"/>
          </a:p>
          <a:p>
            <a:pPr algn="just"/>
            <a:endParaRPr lang="es-AR" dirty="0"/>
          </a:p>
        </p:txBody>
      </p:sp>
      <p:pic>
        <p:nvPicPr>
          <p:cNvPr id="5" name="9 Imagen" descr="interrior_power.jpg"/>
          <p:cNvPicPr>
            <a:picLocks noChangeAspect="1"/>
          </p:cNvPicPr>
          <p:nvPr/>
        </p:nvPicPr>
        <p:blipFill>
          <a:blip r:embed="rId3"/>
          <a:srcRect/>
          <a:stretch>
            <a:fillRect/>
          </a:stretch>
        </p:blipFill>
        <p:spPr bwMode="auto">
          <a:xfrm>
            <a:off x="0" y="6337324"/>
            <a:ext cx="9906000" cy="449263"/>
          </a:xfrm>
          <a:prstGeom prst="rect">
            <a:avLst/>
          </a:prstGeom>
          <a:noFill/>
          <a:ln w="9525">
            <a:noFill/>
            <a:miter lim="800000"/>
            <a:headEnd/>
            <a:tailEnd/>
          </a:ln>
        </p:spPr>
      </p:pic>
      <p:pic>
        <p:nvPicPr>
          <p:cNvPr id="6" name="4 Imagen" descr="BARRA_TITULOS.jpg"/>
          <p:cNvPicPr>
            <a:picLocks noChangeAspect="1"/>
          </p:cNvPicPr>
          <p:nvPr/>
        </p:nvPicPr>
        <p:blipFill>
          <a:blip r:embed="rId4"/>
          <a:srcRect/>
          <a:stretch>
            <a:fillRect/>
          </a:stretch>
        </p:blipFill>
        <p:spPr bwMode="auto">
          <a:xfrm>
            <a:off x="0" y="1"/>
            <a:ext cx="9906000" cy="717571"/>
          </a:xfrm>
          <a:prstGeom prst="rect">
            <a:avLst/>
          </a:prstGeom>
          <a:noFill/>
          <a:ln w="9525">
            <a:noFill/>
            <a:miter lim="800000"/>
            <a:headEnd/>
            <a:tailEnd/>
          </a:ln>
        </p:spPr>
      </p:pic>
      <p:pic>
        <p:nvPicPr>
          <p:cNvPr id="7" name="6 Imagen" descr="BARRA_SUBTITULOS.jpg"/>
          <p:cNvPicPr>
            <a:picLocks noChangeAspect="1"/>
          </p:cNvPicPr>
          <p:nvPr/>
        </p:nvPicPr>
        <p:blipFill>
          <a:blip r:embed="rId5"/>
          <a:srcRect/>
          <a:stretch>
            <a:fillRect/>
          </a:stretch>
        </p:blipFill>
        <p:spPr bwMode="auto">
          <a:xfrm>
            <a:off x="1" y="714356"/>
            <a:ext cx="9906001" cy="717570"/>
          </a:xfrm>
          <a:prstGeom prst="rect">
            <a:avLst/>
          </a:prstGeom>
          <a:noFill/>
          <a:ln w="9525">
            <a:noFill/>
            <a:miter lim="800000"/>
            <a:headEnd/>
            <a:tailEnd/>
          </a:ln>
        </p:spPr>
      </p:pic>
      <p:sp>
        <p:nvSpPr>
          <p:cNvPr id="10" name="Text Box 66"/>
          <p:cNvSpPr txBox="1">
            <a:spLocks noChangeArrowheads="1"/>
          </p:cNvSpPr>
          <p:nvPr/>
        </p:nvSpPr>
        <p:spPr bwMode="auto">
          <a:xfrm>
            <a:off x="-34" y="71414"/>
            <a:ext cx="10100336" cy="615553"/>
          </a:xfrm>
          <a:prstGeom prst="rect">
            <a:avLst/>
          </a:prstGeom>
          <a:noFill/>
          <a:ln w="9525" algn="ctr">
            <a:noFill/>
            <a:miter lim="800000"/>
            <a:headEnd/>
            <a:tailEnd/>
          </a:ln>
        </p:spPr>
        <p:txBody>
          <a:bodyPr>
            <a:spAutoFit/>
          </a:bodyPr>
          <a:lstStyle/>
          <a:p>
            <a:pPr>
              <a:spcBef>
                <a:spcPct val="50000"/>
              </a:spcBef>
              <a:defRPr/>
            </a:pPr>
            <a:r>
              <a:rPr lang="es-AR" sz="1700" dirty="0" smtClean="0">
                <a:solidFill>
                  <a:schemeClr val="bg1"/>
                </a:solidFill>
                <a:latin typeface="Arial" pitchFamily="34" charset="0"/>
                <a:cs typeface="Arial" pitchFamily="34" charset="0"/>
              </a:rPr>
              <a:t>FONDOS DEL SERVICIO UNIVERSAL PARA EL DESPLIEGUE Y RECONVERSIÓN DE REDES DE ÚLTIMA MILLA </a:t>
            </a:r>
            <a:endParaRPr lang="es-ES" sz="1700" dirty="0">
              <a:solidFill>
                <a:schemeClr val="bg1"/>
              </a:solidFill>
              <a:latin typeface="Arial" pitchFamily="34" charset="0"/>
              <a:cs typeface="Arial" pitchFamily="34" charset="0"/>
            </a:endParaRPr>
          </a:p>
        </p:txBody>
      </p:sp>
      <p:sp>
        <p:nvSpPr>
          <p:cNvPr id="11" name="Text Box 66"/>
          <p:cNvSpPr txBox="1">
            <a:spLocks noChangeArrowheads="1"/>
          </p:cNvSpPr>
          <p:nvPr/>
        </p:nvSpPr>
        <p:spPr bwMode="auto">
          <a:xfrm>
            <a:off x="-34" y="906447"/>
            <a:ext cx="9866444" cy="338554"/>
          </a:xfrm>
          <a:prstGeom prst="rect">
            <a:avLst/>
          </a:prstGeom>
          <a:noFill/>
          <a:ln w="9525" algn="ctr">
            <a:noFill/>
            <a:miter lim="800000"/>
            <a:headEnd/>
            <a:tailEnd/>
          </a:ln>
        </p:spPr>
        <p:txBody>
          <a:bodyPr>
            <a:spAutoFit/>
          </a:bodyPr>
          <a:lstStyle/>
          <a:p>
            <a:pPr>
              <a:spcBef>
                <a:spcPct val="50000"/>
              </a:spcBef>
              <a:defRPr/>
            </a:pPr>
            <a:r>
              <a:rPr lang="es-AR" sz="1600" b="1" dirty="0" smtClean="0">
                <a:solidFill>
                  <a:schemeClr val="bg1"/>
                </a:solidFill>
                <a:latin typeface="Arial" pitchFamily="34" charset="0"/>
                <a:cs typeface="Arial" pitchFamily="34" charset="0"/>
              </a:rPr>
              <a:t>O</a:t>
            </a:r>
            <a:r>
              <a:rPr lang="es-ES" sz="1600" b="1" dirty="0" smtClean="0">
                <a:solidFill>
                  <a:schemeClr val="bg1"/>
                </a:solidFill>
                <a:latin typeface="Arial" pitchFamily="34" charset="0"/>
                <a:cs typeface="Arial" pitchFamily="34" charset="0"/>
              </a:rPr>
              <a:t>BJETIVOS Y CARACTERÍSTICAS DEL PROGRAMA</a:t>
            </a:r>
            <a:r>
              <a:rPr lang="es-ES" sz="1400" b="1" dirty="0" smtClean="0">
                <a:solidFill>
                  <a:schemeClr val="bg1"/>
                </a:solidFill>
                <a:latin typeface="+mj-lt"/>
              </a:rPr>
              <a:t>	</a:t>
            </a:r>
            <a:endParaRPr lang="es-ES" sz="1400" b="1" dirty="0">
              <a:solidFill>
                <a:schemeClr val="bg1"/>
              </a:solidFill>
              <a:latin typeface="+mj-lt"/>
            </a:endParaRPr>
          </a:p>
        </p:txBody>
      </p:sp>
    </p:spTree>
    <p:extLst>
      <p:ext uri="{BB962C8B-B14F-4D97-AF65-F5344CB8AC3E}">
        <p14:creationId xmlns:p14="http://schemas.microsoft.com/office/powerpoint/2010/main" val="16103321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19095" y="1844824"/>
            <a:ext cx="8513028" cy="4248472"/>
          </a:xfrm>
        </p:spPr>
        <p:txBody>
          <a:bodyPr>
            <a:normAutofit/>
          </a:bodyPr>
          <a:lstStyle/>
          <a:p>
            <a:pPr marL="285750" indent="-285750" algn="just">
              <a:lnSpc>
                <a:spcPct val="150000"/>
              </a:lnSpc>
              <a:buFont typeface="Wingdings" panose="05000000000000000000" pitchFamily="2" charset="2"/>
              <a:buChar char="q"/>
            </a:pPr>
            <a:endParaRPr lang="es-AR" sz="1400" dirty="0" smtClean="0"/>
          </a:p>
          <a:p>
            <a:pPr marL="457200" indent="-457200" algn="just">
              <a:lnSpc>
                <a:spcPct val="150000"/>
              </a:lnSpc>
              <a:buFont typeface="Wingdings" panose="05000000000000000000" pitchFamily="2" charset="2"/>
              <a:buChar char="Ø"/>
            </a:pPr>
            <a:r>
              <a:rPr lang="es-AR" sz="2400" dirty="0" smtClean="0">
                <a:solidFill>
                  <a:schemeClr val="tx1"/>
                </a:solidFill>
                <a:latin typeface="Arial" pitchFamily="34" charset="0"/>
                <a:cs typeface="Arial" pitchFamily="34" charset="0"/>
              </a:rPr>
              <a:t>Licencia TIC.</a:t>
            </a:r>
          </a:p>
          <a:p>
            <a:pPr marL="457200" indent="-457200" algn="just">
              <a:lnSpc>
                <a:spcPct val="150000"/>
              </a:lnSpc>
              <a:buFont typeface="Wingdings" panose="05000000000000000000" pitchFamily="2" charset="2"/>
              <a:buChar char="Ø"/>
            </a:pPr>
            <a:r>
              <a:rPr lang="es-AR" sz="2400" dirty="0" smtClean="0">
                <a:solidFill>
                  <a:schemeClr val="tx1"/>
                </a:solidFill>
                <a:latin typeface="Arial" pitchFamily="34" charset="0"/>
                <a:cs typeface="Arial" pitchFamily="34" charset="0"/>
              </a:rPr>
              <a:t>Libre Deuda </a:t>
            </a:r>
            <a:r>
              <a:rPr lang="es-AR" sz="2400" dirty="0" err="1" smtClean="0">
                <a:solidFill>
                  <a:schemeClr val="tx1"/>
                </a:solidFill>
                <a:latin typeface="Arial" pitchFamily="34" charset="0"/>
                <a:cs typeface="Arial" pitchFamily="34" charset="0"/>
              </a:rPr>
              <a:t>Enacom</a:t>
            </a:r>
            <a:r>
              <a:rPr lang="es-AR" sz="2400" dirty="0" smtClean="0">
                <a:solidFill>
                  <a:schemeClr val="tx1"/>
                </a:solidFill>
                <a:latin typeface="Arial" pitchFamily="34" charset="0"/>
                <a:cs typeface="Arial" pitchFamily="34" charset="0"/>
              </a:rPr>
              <a:t>.</a:t>
            </a:r>
          </a:p>
          <a:p>
            <a:pPr marL="457200" indent="-457200" algn="just">
              <a:lnSpc>
                <a:spcPct val="150000"/>
              </a:lnSpc>
              <a:buFont typeface="Wingdings" panose="05000000000000000000" pitchFamily="2" charset="2"/>
              <a:buChar char="Ø"/>
            </a:pPr>
            <a:r>
              <a:rPr lang="es-AR" sz="2400" dirty="0" smtClean="0">
                <a:solidFill>
                  <a:schemeClr val="tx1"/>
                </a:solidFill>
                <a:latin typeface="Arial" pitchFamily="34" charset="0"/>
                <a:cs typeface="Arial" pitchFamily="34" charset="0"/>
              </a:rPr>
              <a:t>Regularizar información solicitada por ENACOM (Resol.2220/Calidad).</a:t>
            </a:r>
          </a:p>
          <a:p>
            <a:pPr marL="457200" indent="-457200" algn="just">
              <a:lnSpc>
                <a:spcPct val="150000"/>
              </a:lnSpc>
              <a:buFont typeface="Wingdings" panose="05000000000000000000" pitchFamily="2" charset="2"/>
              <a:buChar char="Ø"/>
            </a:pPr>
            <a:r>
              <a:rPr lang="es-AR" sz="2400" dirty="0" smtClean="0">
                <a:solidFill>
                  <a:schemeClr val="tx1"/>
                </a:solidFill>
                <a:latin typeface="Arial" pitchFamily="34" charset="0"/>
                <a:cs typeface="Arial" pitchFamily="34" charset="0"/>
              </a:rPr>
              <a:t>Prestación de servicios en la zona del proyecto de Inversión a presentar.</a:t>
            </a:r>
          </a:p>
          <a:p>
            <a:pPr marL="457200" indent="-457200" algn="just">
              <a:buFont typeface="Wingdings" panose="05000000000000000000" pitchFamily="2" charset="2"/>
              <a:buChar char="Ø"/>
            </a:pPr>
            <a:endParaRPr lang="es-AR" sz="1400" dirty="0" smtClean="0"/>
          </a:p>
          <a:p>
            <a:pPr algn="just"/>
            <a:endParaRPr lang="es-AR" sz="1400" dirty="0" smtClean="0"/>
          </a:p>
          <a:p>
            <a:pPr algn="just"/>
            <a:endParaRPr lang="es-AR" sz="1400" dirty="0"/>
          </a:p>
          <a:p>
            <a:pPr algn="just"/>
            <a:endParaRPr lang="es-AR" sz="1400" dirty="0" smtClean="0"/>
          </a:p>
          <a:p>
            <a:pPr algn="just"/>
            <a:endParaRPr lang="es-AR" sz="1400" dirty="0"/>
          </a:p>
        </p:txBody>
      </p:sp>
      <p:pic>
        <p:nvPicPr>
          <p:cNvPr id="6" name="9 Imagen" descr="interrior_power.jpg"/>
          <p:cNvPicPr>
            <a:picLocks noChangeAspect="1"/>
          </p:cNvPicPr>
          <p:nvPr/>
        </p:nvPicPr>
        <p:blipFill>
          <a:blip r:embed="rId3"/>
          <a:srcRect/>
          <a:stretch>
            <a:fillRect/>
          </a:stretch>
        </p:blipFill>
        <p:spPr bwMode="auto">
          <a:xfrm>
            <a:off x="0" y="6286521"/>
            <a:ext cx="9906000" cy="449263"/>
          </a:xfrm>
          <a:prstGeom prst="rect">
            <a:avLst/>
          </a:prstGeom>
          <a:noFill/>
          <a:ln w="9525">
            <a:noFill/>
            <a:miter lim="800000"/>
            <a:headEnd/>
            <a:tailEnd/>
          </a:ln>
        </p:spPr>
      </p:pic>
      <p:pic>
        <p:nvPicPr>
          <p:cNvPr id="7" name="4 Imagen" descr="BARRA_TITULOS.jpg"/>
          <p:cNvPicPr>
            <a:picLocks noChangeAspect="1"/>
          </p:cNvPicPr>
          <p:nvPr/>
        </p:nvPicPr>
        <p:blipFill>
          <a:blip r:embed="rId4"/>
          <a:srcRect/>
          <a:stretch>
            <a:fillRect/>
          </a:stretch>
        </p:blipFill>
        <p:spPr bwMode="auto">
          <a:xfrm>
            <a:off x="0" y="1"/>
            <a:ext cx="9906000" cy="717571"/>
          </a:xfrm>
          <a:prstGeom prst="rect">
            <a:avLst/>
          </a:prstGeom>
          <a:noFill/>
          <a:ln w="9525">
            <a:noFill/>
            <a:miter lim="800000"/>
            <a:headEnd/>
            <a:tailEnd/>
          </a:ln>
        </p:spPr>
      </p:pic>
      <p:pic>
        <p:nvPicPr>
          <p:cNvPr id="8" name="7 Imagen" descr="BARRA_SUBTITULOS.jpg"/>
          <p:cNvPicPr>
            <a:picLocks noChangeAspect="1"/>
          </p:cNvPicPr>
          <p:nvPr/>
        </p:nvPicPr>
        <p:blipFill>
          <a:blip r:embed="rId5"/>
          <a:srcRect/>
          <a:stretch>
            <a:fillRect/>
          </a:stretch>
        </p:blipFill>
        <p:spPr bwMode="auto">
          <a:xfrm>
            <a:off x="1" y="714356"/>
            <a:ext cx="9906001" cy="717570"/>
          </a:xfrm>
          <a:prstGeom prst="rect">
            <a:avLst/>
          </a:prstGeom>
          <a:noFill/>
          <a:ln w="9525">
            <a:noFill/>
            <a:miter lim="800000"/>
            <a:headEnd/>
            <a:tailEnd/>
          </a:ln>
        </p:spPr>
      </p:pic>
      <p:sp>
        <p:nvSpPr>
          <p:cNvPr id="9" name="Text Box 66"/>
          <p:cNvSpPr txBox="1">
            <a:spLocks noChangeArrowheads="1"/>
          </p:cNvSpPr>
          <p:nvPr/>
        </p:nvSpPr>
        <p:spPr bwMode="auto">
          <a:xfrm>
            <a:off x="-34" y="142853"/>
            <a:ext cx="10100336" cy="430887"/>
          </a:xfrm>
          <a:prstGeom prst="rect">
            <a:avLst/>
          </a:prstGeom>
          <a:noFill/>
          <a:ln w="9525" algn="ctr">
            <a:noFill/>
            <a:miter lim="800000"/>
            <a:headEnd/>
            <a:tailEnd/>
          </a:ln>
        </p:spPr>
        <p:txBody>
          <a:bodyPr>
            <a:spAutoFit/>
          </a:bodyPr>
          <a:lstStyle/>
          <a:p>
            <a:pPr>
              <a:spcBef>
                <a:spcPct val="50000"/>
              </a:spcBef>
              <a:defRPr/>
            </a:pPr>
            <a:r>
              <a:rPr lang="es-AR" sz="2200" dirty="0" smtClean="0">
                <a:solidFill>
                  <a:schemeClr val="bg1"/>
                </a:solidFill>
                <a:latin typeface="Arial" pitchFamily="34" charset="0"/>
                <a:cs typeface="Arial" pitchFamily="34" charset="0"/>
              </a:rPr>
              <a:t>PROGRAMAS FONDOS SERVICIO UNIVERSAL 2016</a:t>
            </a:r>
            <a:endParaRPr lang="es-ES" sz="2200" dirty="0">
              <a:solidFill>
                <a:schemeClr val="bg1"/>
              </a:solidFill>
              <a:latin typeface="Arial" pitchFamily="34" charset="0"/>
              <a:cs typeface="Arial" pitchFamily="34" charset="0"/>
            </a:endParaRPr>
          </a:p>
        </p:txBody>
      </p:sp>
      <p:sp>
        <p:nvSpPr>
          <p:cNvPr id="10" name="Text Box 66"/>
          <p:cNvSpPr txBox="1">
            <a:spLocks noChangeArrowheads="1"/>
          </p:cNvSpPr>
          <p:nvPr/>
        </p:nvSpPr>
        <p:spPr bwMode="auto">
          <a:xfrm>
            <a:off x="-34" y="906447"/>
            <a:ext cx="9866444" cy="338554"/>
          </a:xfrm>
          <a:prstGeom prst="rect">
            <a:avLst/>
          </a:prstGeom>
          <a:noFill/>
          <a:ln w="9525" algn="ctr">
            <a:noFill/>
            <a:miter lim="800000"/>
            <a:headEnd/>
            <a:tailEnd/>
          </a:ln>
        </p:spPr>
        <p:txBody>
          <a:bodyPr>
            <a:spAutoFit/>
          </a:bodyPr>
          <a:lstStyle/>
          <a:p>
            <a:pPr>
              <a:spcBef>
                <a:spcPct val="50000"/>
              </a:spcBef>
              <a:defRPr/>
            </a:pPr>
            <a:r>
              <a:rPr lang="es-AR" sz="1600" b="1" dirty="0" smtClean="0">
                <a:solidFill>
                  <a:schemeClr val="bg1"/>
                </a:solidFill>
                <a:latin typeface="Arial" pitchFamily="34" charset="0"/>
                <a:cs typeface="Arial" pitchFamily="34" charset="0"/>
              </a:rPr>
              <a:t>CONDICIONES DE OTORGAMIENTO</a:t>
            </a:r>
            <a:r>
              <a:rPr lang="es-ES" sz="1600" b="1" dirty="0" smtClean="0">
                <a:solidFill>
                  <a:schemeClr val="bg1"/>
                </a:solidFill>
                <a:latin typeface="Arial" pitchFamily="34" charset="0"/>
                <a:cs typeface="Arial" pitchFamily="34" charset="0"/>
              </a:rPr>
              <a:t>	</a:t>
            </a:r>
            <a:endParaRPr lang="es-ES" sz="1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3278777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Presentación-1"/>
          <p:cNvPicPr>
            <a:picLocks noChangeAspect="1" noChangeArrowheads="1"/>
          </p:cNvPicPr>
          <p:nvPr/>
        </p:nvPicPr>
        <p:blipFill>
          <a:blip r:embed="rId3"/>
          <a:srcRect/>
          <a:stretch>
            <a:fillRect/>
          </a:stretch>
        </p:blipFill>
        <p:spPr bwMode="auto">
          <a:xfrm>
            <a:off x="0" y="-142875"/>
            <a:ext cx="9906000" cy="7000875"/>
          </a:xfrm>
          <a:prstGeom prst="rect">
            <a:avLst/>
          </a:prstGeom>
          <a:noFill/>
        </p:spPr>
      </p:pic>
      <p:sp>
        <p:nvSpPr>
          <p:cNvPr id="30723" name="Text Box 3"/>
          <p:cNvSpPr txBox="1">
            <a:spLocks noChangeArrowheads="1"/>
          </p:cNvSpPr>
          <p:nvPr/>
        </p:nvSpPr>
        <p:spPr bwMode="auto">
          <a:xfrm>
            <a:off x="560388" y="757238"/>
            <a:ext cx="8856662" cy="3416320"/>
          </a:xfrm>
          <a:prstGeom prst="rect">
            <a:avLst/>
          </a:prstGeom>
          <a:noFill/>
          <a:ln w="9525">
            <a:noFill/>
            <a:miter lim="800000"/>
            <a:headEnd/>
            <a:tailEnd/>
          </a:ln>
          <a:effectLst/>
        </p:spPr>
        <p:txBody>
          <a:bodyPr>
            <a:spAutoFit/>
          </a:bodyPr>
          <a:lstStyle/>
          <a:p>
            <a:r>
              <a:rPr lang="es-AR" sz="3200" b="1" dirty="0">
                <a:solidFill>
                  <a:schemeClr val="bg1"/>
                </a:solidFill>
              </a:rPr>
              <a:t>FOMECA (Fondo de Fomento </a:t>
            </a:r>
            <a:r>
              <a:rPr lang="es-AR" sz="3200" b="1" dirty="0" err="1">
                <a:solidFill>
                  <a:schemeClr val="bg1"/>
                </a:solidFill>
              </a:rPr>
              <a:t>Concursable</a:t>
            </a:r>
            <a:r>
              <a:rPr lang="es-AR" sz="3200" b="1" dirty="0">
                <a:solidFill>
                  <a:schemeClr val="bg1"/>
                </a:solidFill>
              </a:rPr>
              <a:t> para Medios de Comunicación Audiovisual): </a:t>
            </a:r>
          </a:p>
          <a:p>
            <a:endParaRPr lang="es-AR" sz="3200" b="1" dirty="0">
              <a:solidFill>
                <a:schemeClr val="bg1"/>
              </a:solidFill>
            </a:endParaRPr>
          </a:p>
          <a:p>
            <a:r>
              <a:rPr lang="es-AR" sz="2400" b="1" dirty="0">
                <a:solidFill>
                  <a:schemeClr val="bg1"/>
                </a:solidFill>
              </a:rPr>
              <a:t>Redistribuye los recursos que provienen de los grandes medios comerciales (gravámenes y multas) para fomentar procesos de actualización tecnológica y de producción de contenidos de radios, canales y productoras comunitarias y de pueblos originarios.</a:t>
            </a:r>
            <a:r>
              <a:rPr lang="es-AR" sz="2400" dirty="0">
                <a:solidFill>
                  <a:schemeClr val="bg1"/>
                </a:solidFill>
              </a:rPr>
              <a:t> </a:t>
            </a:r>
            <a:endParaRPr lang="es-ES" sz="2400" dirty="0">
              <a:solidFill>
                <a:schemeClr val="bg1"/>
              </a:solidFill>
            </a:endParaRPr>
          </a:p>
        </p:txBody>
      </p:sp>
      <p:sp>
        <p:nvSpPr>
          <p:cNvPr id="30724" name="Line 4"/>
          <p:cNvSpPr>
            <a:spLocks noChangeShapeType="1"/>
          </p:cNvSpPr>
          <p:nvPr/>
        </p:nvSpPr>
        <p:spPr bwMode="auto">
          <a:xfrm>
            <a:off x="631825" y="1916113"/>
            <a:ext cx="8497888" cy="0"/>
          </a:xfrm>
          <a:prstGeom prst="line">
            <a:avLst/>
          </a:prstGeom>
          <a:noFill/>
          <a:ln w="76200">
            <a:solidFill>
              <a:schemeClr val="bg1"/>
            </a:solidFill>
            <a:round/>
            <a:headEnd/>
            <a:tailEnd/>
          </a:ln>
          <a:effectLst/>
        </p:spPr>
        <p:txBody>
          <a:bodyPr/>
          <a:lstStyle/>
          <a:p>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4 Imagen" descr="BARRA_TITULOS.jpg"/>
          <p:cNvPicPr>
            <a:picLocks noChangeAspect="1"/>
          </p:cNvPicPr>
          <p:nvPr/>
        </p:nvPicPr>
        <p:blipFill>
          <a:blip r:embed="rId3"/>
          <a:srcRect/>
          <a:stretch>
            <a:fillRect/>
          </a:stretch>
        </p:blipFill>
        <p:spPr bwMode="auto">
          <a:xfrm>
            <a:off x="0" y="0"/>
            <a:ext cx="9906000" cy="668338"/>
          </a:xfrm>
          <a:prstGeom prst="rect">
            <a:avLst/>
          </a:prstGeom>
          <a:noFill/>
          <a:ln w="9525">
            <a:noFill/>
            <a:miter lim="800000"/>
            <a:headEnd/>
            <a:tailEnd/>
          </a:ln>
        </p:spPr>
      </p:pic>
      <p:sp>
        <p:nvSpPr>
          <p:cNvPr id="5123" name="Text Box 66"/>
          <p:cNvSpPr txBox="1">
            <a:spLocks noChangeArrowheads="1"/>
          </p:cNvSpPr>
          <p:nvPr/>
        </p:nvSpPr>
        <p:spPr bwMode="auto">
          <a:xfrm>
            <a:off x="309563" y="142875"/>
            <a:ext cx="9323387" cy="457200"/>
          </a:xfrm>
          <a:prstGeom prst="rect">
            <a:avLst/>
          </a:prstGeom>
          <a:noFill/>
          <a:ln w="9525" algn="ctr">
            <a:noFill/>
            <a:miter lim="800000"/>
            <a:headEnd/>
            <a:tailEnd/>
          </a:ln>
        </p:spPr>
        <p:txBody>
          <a:bodyPr>
            <a:spAutoFit/>
          </a:bodyPr>
          <a:lstStyle/>
          <a:p>
            <a:pPr>
              <a:spcBef>
                <a:spcPct val="50000"/>
              </a:spcBef>
            </a:pPr>
            <a:r>
              <a:rPr lang="es-AR" sz="2400" b="1">
                <a:solidFill>
                  <a:schemeClr val="bg1"/>
                </a:solidFill>
                <a:latin typeface="Calibri" pitchFamily="34" charset="0"/>
              </a:rPr>
              <a:t>AGENDA DE TRABAJO FEDERAL - SERVICIOS TIC</a:t>
            </a:r>
            <a:endParaRPr lang="es-ES" sz="2400" b="1">
              <a:solidFill>
                <a:schemeClr val="bg1"/>
              </a:solidFill>
              <a:latin typeface="Calibri" pitchFamily="34" charset="0"/>
            </a:endParaRPr>
          </a:p>
        </p:txBody>
      </p:sp>
      <p:pic>
        <p:nvPicPr>
          <p:cNvPr id="5124" name="6 Imagen" descr="BARRA_SUBTITULOS.jpg"/>
          <p:cNvPicPr>
            <a:picLocks noChangeAspect="1"/>
          </p:cNvPicPr>
          <p:nvPr/>
        </p:nvPicPr>
        <p:blipFill>
          <a:blip r:embed="rId4"/>
          <a:srcRect/>
          <a:stretch>
            <a:fillRect/>
          </a:stretch>
        </p:blipFill>
        <p:spPr bwMode="auto">
          <a:xfrm>
            <a:off x="0" y="620713"/>
            <a:ext cx="9906000" cy="668337"/>
          </a:xfrm>
          <a:prstGeom prst="rect">
            <a:avLst/>
          </a:prstGeom>
          <a:noFill/>
          <a:ln w="9525">
            <a:noFill/>
            <a:miter lim="800000"/>
            <a:headEnd/>
            <a:tailEnd/>
          </a:ln>
        </p:spPr>
      </p:pic>
      <p:sp>
        <p:nvSpPr>
          <p:cNvPr id="5125" name="Text Box 66"/>
          <p:cNvSpPr txBox="1">
            <a:spLocks noChangeArrowheads="1"/>
          </p:cNvSpPr>
          <p:nvPr/>
        </p:nvSpPr>
        <p:spPr bwMode="auto">
          <a:xfrm>
            <a:off x="309563" y="785813"/>
            <a:ext cx="9107487" cy="396875"/>
          </a:xfrm>
          <a:prstGeom prst="rect">
            <a:avLst/>
          </a:prstGeom>
          <a:noFill/>
          <a:ln w="9525" algn="ctr">
            <a:noFill/>
            <a:miter lim="800000"/>
            <a:headEnd/>
            <a:tailEnd/>
          </a:ln>
        </p:spPr>
        <p:txBody>
          <a:bodyPr>
            <a:spAutoFit/>
          </a:bodyPr>
          <a:lstStyle/>
          <a:p>
            <a:pPr>
              <a:spcBef>
                <a:spcPct val="50000"/>
              </a:spcBef>
            </a:pPr>
            <a:r>
              <a:rPr lang="es-ES" sz="2000" b="1">
                <a:solidFill>
                  <a:schemeClr val="bg1"/>
                </a:solidFill>
                <a:latin typeface="Calibri" pitchFamily="34" charset="0"/>
              </a:rPr>
              <a:t>PLAN DE TRABAJO </a:t>
            </a:r>
          </a:p>
        </p:txBody>
      </p:sp>
      <p:pic>
        <p:nvPicPr>
          <p:cNvPr id="5126" name="9 Imagen" descr="interrior_power.jpg"/>
          <p:cNvPicPr>
            <a:picLocks noChangeAspect="1"/>
          </p:cNvPicPr>
          <p:nvPr/>
        </p:nvPicPr>
        <p:blipFill>
          <a:blip r:embed="rId5"/>
          <a:srcRect/>
          <a:stretch>
            <a:fillRect/>
          </a:stretch>
        </p:blipFill>
        <p:spPr bwMode="auto">
          <a:xfrm>
            <a:off x="0" y="6286500"/>
            <a:ext cx="9906000" cy="449263"/>
          </a:xfrm>
          <a:prstGeom prst="rect">
            <a:avLst/>
          </a:prstGeom>
          <a:noFill/>
          <a:ln w="9525">
            <a:noFill/>
            <a:miter lim="800000"/>
            <a:headEnd/>
            <a:tailEnd/>
          </a:ln>
        </p:spPr>
      </p:pic>
      <p:sp>
        <p:nvSpPr>
          <p:cNvPr id="4103" name="Text Box 7"/>
          <p:cNvSpPr txBox="1">
            <a:spLocks noChangeArrowheads="1"/>
          </p:cNvSpPr>
          <p:nvPr/>
        </p:nvSpPr>
        <p:spPr bwMode="auto">
          <a:xfrm>
            <a:off x="560388" y="1773238"/>
            <a:ext cx="8640762" cy="4862512"/>
          </a:xfrm>
          <a:prstGeom prst="rect">
            <a:avLst/>
          </a:prstGeom>
          <a:noFill/>
          <a:ln w="9525">
            <a:noFill/>
            <a:miter lim="800000"/>
            <a:headEnd/>
            <a:tailEnd/>
          </a:ln>
        </p:spPr>
        <p:txBody>
          <a:bodyPr>
            <a:spAutoFit/>
          </a:bodyPr>
          <a:lstStyle/>
          <a:p>
            <a:pPr algn="just">
              <a:defRPr/>
            </a:pPr>
            <a:r>
              <a:rPr lang="es-ES" sz="2000" dirty="0"/>
              <a:t>Realizar un relevamiento y diagnóstico socio-económico por regiones y localidades con el objetivo de detectar y evaluar las necesidades, requerimientos y posibilidades de cada región en particular. </a:t>
            </a:r>
            <a:endParaRPr lang="es-AR" sz="2000" dirty="0"/>
          </a:p>
          <a:p>
            <a:pPr algn="just">
              <a:defRPr/>
            </a:pPr>
            <a:r>
              <a:rPr lang="es-ES" sz="2000" dirty="0"/>
              <a:t> </a:t>
            </a:r>
            <a:endParaRPr lang="es-AR" sz="2000" dirty="0"/>
          </a:p>
          <a:p>
            <a:pPr algn="just">
              <a:defRPr/>
            </a:pPr>
            <a:r>
              <a:rPr lang="es-ES" sz="2000" dirty="0"/>
              <a:t>Elaborar estrategias políticas coordinadas con otros actores gubernamentales, de manera de establecer prioridades y aunar sinergias.</a:t>
            </a:r>
            <a:endParaRPr lang="es-AR" sz="2000" dirty="0"/>
          </a:p>
          <a:p>
            <a:pPr algn="just">
              <a:defRPr/>
            </a:pPr>
            <a:r>
              <a:rPr lang="es-ES" sz="2000" dirty="0"/>
              <a:t>  </a:t>
            </a:r>
            <a:endParaRPr lang="es-AR" sz="2000" dirty="0"/>
          </a:p>
          <a:p>
            <a:pPr algn="just">
              <a:defRPr/>
            </a:pPr>
            <a:r>
              <a:rPr lang="es-ES" sz="2000" dirty="0"/>
              <a:t>Implementar un programa de capacitación en el uso de nuevas tecnologías destinado a productores locales y a los diversos actores sociales, tanto del sector privado, de la sociedad civil como de los gobiernos regionales.</a:t>
            </a:r>
            <a:endParaRPr lang="es-AR" sz="2000" dirty="0"/>
          </a:p>
          <a:p>
            <a:pPr algn="just">
              <a:defRPr/>
            </a:pPr>
            <a:r>
              <a:rPr lang="es-ES" sz="2000" dirty="0"/>
              <a:t> </a:t>
            </a:r>
            <a:endParaRPr lang="es-AR" sz="2000" dirty="0"/>
          </a:p>
          <a:p>
            <a:pPr algn="just">
              <a:defRPr/>
            </a:pPr>
            <a:r>
              <a:rPr lang="es-ES" sz="2000" dirty="0"/>
              <a:t>Coordinar, evaluar y controlar la evolución, el desarrollo y el impacto de los diversos programas implementados.</a:t>
            </a:r>
            <a:endParaRPr lang="es-AR" sz="2000" dirty="0"/>
          </a:p>
          <a:p>
            <a:pPr marL="342900" indent="-342900">
              <a:spcBef>
                <a:spcPct val="50000"/>
              </a:spcBef>
              <a:buSzPct val="65000"/>
              <a:buFont typeface="Wingdings" pitchFamily="2" charset="2"/>
              <a:buChar char="Ø"/>
              <a:defRPr/>
            </a:pPr>
            <a:endParaRPr lang="es-ES" sz="2000" dirty="0">
              <a:solidFill>
                <a:srgbClr val="292929"/>
              </a:solidFill>
              <a:latin typeface="Calibri"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0" name="3 Imagen" descr="Barra_sup_power enacom.jpg"/>
          <p:cNvPicPr>
            <a:picLocks noChangeAspect="1"/>
          </p:cNvPicPr>
          <p:nvPr/>
        </p:nvPicPr>
        <p:blipFill>
          <a:blip r:embed="rId3"/>
          <a:srcRect/>
          <a:stretch>
            <a:fillRect/>
          </a:stretch>
        </p:blipFill>
        <p:spPr bwMode="auto">
          <a:xfrm>
            <a:off x="0" y="0"/>
            <a:ext cx="9906000" cy="1943100"/>
          </a:xfrm>
          <a:prstGeom prst="rect">
            <a:avLst/>
          </a:prstGeom>
          <a:noFill/>
          <a:ln w="9525">
            <a:noFill/>
            <a:miter lim="800000"/>
            <a:headEnd/>
            <a:tailEnd/>
          </a:ln>
        </p:spPr>
      </p:pic>
      <p:pic>
        <p:nvPicPr>
          <p:cNvPr id="2051" name="4 Imagen" descr="Barra_inf_power enacom.jpg"/>
          <p:cNvPicPr>
            <a:picLocks noChangeAspect="1"/>
          </p:cNvPicPr>
          <p:nvPr/>
        </p:nvPicPr>
        <p:blipFill>
          <a:blip r:embed="rId4"/>
          <a:srcRect/>
          <a:stretch>
            <a:fillRect/>
          </a:stretch>
        </p:blipFill>
        <p:spPr bwMode="auto">
          <a:xfrm>
            <a:off x="0" y="5976938"/>
            <a:ext cx="9906000" cy="881062"/>
          </a:xfrm>
          <a:prstGeom prst="rect">
            <a:avLst/>
          </a:prstGeom>
          <a:noFill/>
          <a:ln w="9525">
            <a:noFill/>
            <a:miter lim="800000"/>
            <a:headEnd/>
            <a:tailEnd/>
          </a:ln>
        </p:spPr>
      </p:pic>
      <p:sp>
        <p:nvSpPr>
          <p:cNvPr id="2052" name="Text Box 66"/>
          <p:cNvSpPr txBox="1">
            <a:spLocks noChangeArrowheads="1"/>
          </p:cNvSpPr>
          <p:nvPr/>
        </p:nvSpPr>
        <p:spPr bwMode="auto">
          <a:xfrm>
            <a:off x="1738290" y="2285992"/>
            <a:ext cx="6429420" cy="2677656"/>
          </a:xfrm>
          <a:prstGeom prst="rect">
            <a:avLst/>
          </a:prstGeom>
          <a:noFill/>
          <a:ln w="9525" algn="ctr">
            <a:noFill/>
            <a:miter lim="800000"/>
            <a:headEnd/>
            <a:tailEnd/>
          </a:ln>
        </p:spPr>
        <p:txBody>
          <a:bodyPr wrap="square">
            <a:spAutoFit/>
          </a:bodyPr>
          <a:lstStyle/>
          <a:p>
            <a:pPr algn="ctr">
              <a:spcBef>
                <a:spcPct val="50000"/>
              </a:spcBef>
            </a:pPr>
            <a:r>
              <a:rPr lang="es-ES" sz="2400" b="1" dirty="0" smtClean="0">
                <a:solidFill>
                  <a:srgbClr val="292929"/>
                </a:solidFill>
                <a:latin typeface="Arial" pitchFamily="34" charset="0"/>
                <a:cs typeface="Arial" pitchFamily="34" charset="0"/>
              </a:rPr>
              <a:t>¡Gracias!</a:t>
            </a:r>
          </a:p>
          <a:p>
            <a:pPr algn="ctr">
              <a:spcBef>
                <a:spcPct val="50000"/>
              </a:spcBef>
            </a:pPr>
            <a:r>
              <a:rPr lang="es-ES" sz="2400" dirty="0" smtClean="0">
                <a:solidFill>
                  <a:srgbClr val="292929"/>
                </a:solidFill>
                <a:latin typeface="Arial" pitchFamily="34" charset="0"/>
                <a:cs typeface="Arial" pitchFamily="34" charset="0"/>
              </a:rPr>
              <a:t>Martín </a:t>
            </a:r>
            <a:r>
              <a:rPr lang="es-ES" sz="2400" dirty="0" err="1" smtClean="0">
                <a:solidFill>
                  <a:srgbClr val="292929"/>
                </a:solidFill>
                <a:latin typeface="Arial" pitchFamily="34" charset="0"/>
                <a:cs typeface="Arial" pitchFamily="34" charset="0"/>
              </a:rPr>
              <a:t>Kunik</a:t>
            </a:r>
            <a:endParaRPr lang="es-ES" sz="2400" dirty="0" smtClean="0">
              <a:solidFill>
                <a:srgbClr val="292929"/>
              </a:solidFill>
              <a:latin typeface="Arial" pitchFamily="34" charset="0"/>
              <a:cs typeface="Arial" pitchFamily="34" charset="0"/>
            </a:endParaRPr>
          </a:p>
          <a:p>
            <a:pPr algn="ctr">
              <a:spcBef>
                <a:spcPct val="50000"/>
              </a:spcBef>
            </a:pPr>
            <a:r>
              <a:rPr lang="es-ES" sz="2400" dirty="0" smtClean="0">
                <a:solidFill>
                  <a:srgbClr val="292929"/>
                </a:solidFill>
                <a:latin typeface="Arial" pitchFamily="34" charset="0"/>
                <a:cs typeface="Arial" pitchFamily="34" charset="0"/>
              </a:rPr>
              <a:t>Director Nacional de Fomento y Desarrollo</a:t>
            </a:r>
          </a:p>
          <a:p>
            <a:pPr algn="ctr">
              <a:spcBef>
                <a:spcPct val="50000"/>
              </a:spcBef>
            </a:pPr>
            <a:r>
              <a:rPr lang="es-ES" sz="2400" dirty="0" smtClean="0">
                <a:solidFill>
                  <a:srgbClr val="292929"/>
                </a:solidFill>
                <a:latin typeface="Arial" pitchFamily="34" charset="0"/>
                <a:cs typeface="Arial" pitchFamily="34" charset="0"/>
              </a:rPr>
              <a:t>Mail: mkunik@enacom.gob.ar</a:t>
            </a:r>
          </a:p>
          <a:p>
            <a:pPr algn="ctr">
              <a:spcBef>
                <a:spcPct val="50000"/>
              </a:spcBef>
            </a:pPr>
            <a:r>
              <a:rPr lang="es-ES" sz="2400" dirty="0" err="1" smtClean="0">
                <a:solidFill>
                  <a:srgbClr val="292929"/>
                </a:solidFill>
                <a:latin typeface="Arial" pitchFamily="34" charset="0"/>
                <a:cs typeface="Arial" pitchFamily="34" charset="0"/>
              </a:rPr>
              <a:t>Twitter</a:t>
            </a:r>
            <a:r>
              <a:rPr lang="es-ES" sz="2400" dirty="0" smtClean="0">
                <a:solidFill>
                  <a:srgbClr val="292929"/>
                </a:solidFill>
                <a:latin typeface="Arial" pitchFamily="34" charset="0"/>
                <a:cs typeface="Arial" pitchFamily="34" charset="0"/>
              </a:rPr>
              <a:t>: @</a:t>
            </a:r>
            <a:r>
              <a:rPr lang="es-ES" sz="2400" dirty="0" err="1" smtClean="0">
                <a:solidFill>
                  <a:srgbClr val="292929"/>
                </a:solidFill>
                <a:latin typeface="Arial" pitchFamily="34" charset="0"/>
                <a:cs typeface="Arial" pitchFamily="34" charset="0"/>
              </a:rPr>
              <a:t>martinkunik</a:t>
            </a:r>
            <a:endParaRPr lang="es-ES" dirty="0">
              <a:solidFill>
                <a:srgbClr val="292929"/>
              </a:solidFill>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descr="Presentación-I1"/>
          <p:cNvPicPr>
            <a:picLocks noChangeAspect="1" noChangeArrowheads="1"/>
          </p:cNvPicPr>
          <p:nvPr/>
        </p:nvPicPr>
        <p:blipFill>
          <a:blip r:embed="rId3"/>
          <a:srcRect/>
          <a:stretch>
            <a:fillRect/>
          </a:stretch>
        </p:blipFill>
        <p:spPr bwMode="auto">
          <a:xfrm>
            <a:off x="0" y="-26988"/>
            <a:ext cx="9906000" cy="700087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Presentación-1"/>
          <p:cNvPicPr>
            <a:picLocks noChangeAspect="1" noChangeArrowheads="1"/>
          </p:cNvPicPr>
          <p:nvPr/>
        </p:nvPicPr>
        <p:blipFill>
          <a:blip r:embed="rId3"/>
          <a:srcRect/>
          <a:stretch>
            <a:fillRect/>
          </a:stretch>
        </p:blipFill>
        <p:spPr bwMode="auto">
          <a:xfrm>
            <a:off x="0" y="-142875"/>
            <a:ext cx="9906000" cy="7000875"/>
          </a:xfrm>
          <a:prstGeom prst="rect">
            <a:avLst/>
          </a:prstGeom>
          <a:noFill/>
        </p:spPr>
      </p:pic>
      <p:sp>
        <p:nvSpPr>
          <p:cNvPr id="17413" name="Text Box 5"/>
          <p:cNvSpPr txBox="1">
            <a:spLocks noChangeArrowheads="1"/>
          </p:cNvSpPr>
          <p:nvPr/>
        </p:nvSpPr>
        <p:spPr bwMode="auto">
          <a:xfrm>
            <a:off x="560388" y="260350"/>
            <a:ext cx="8856662" cy="5697538"/>
          </a:xfrm>
          <a:prstGeom prst="rect">
            <a:avLst/>
          </a:prstGeom>
          <a:noFill/>
          <a:ln w="9525">
            <a:noFill/>
            <a:miter lim="800000"/>
            <a:headEnd/>
            <a:tailEnd/>
          </a:ln>
          <a:effectLst/>
        </p:spPr>
        <p:txBody>
          <a:bodyPr>
            <a:spAutoFit/>
          </a:bodyPr>
          <a:lstStyle/>
          <a:p>
            <a:r>
              <a:rPr lang="es-AR" sz="3200" b="1" dirty="0" err="1">
                <a:solidFill>
                  <a:schemeClr val="bg1"/>
                </a:solidFill>
              </a:rPr>
              <a:t>Enacom</a:t>
            </a:r>
            <a:r>
              <a:rPr lang="es-AR" sz="3200" dirty="0">
                <a:solidFill>
                  <a:schemeClr val="bg1"/>
                </a:solidFill>
              </a:rPr>
              <a:t> es un ente </a:t>
            </a:r>
            <a:r>
              <a:rPr lang="es-AR" sz="3200" b="1" dirty="0">
                <a:solidFill>
                  <a:schemeClr val="bg1"/>
                </a:solidFill>
              </a:rPr>
              <a:t>autárquico</a:t>
            </a:r>
            <a:r>
              <a:rPr lang="es-AR" sz="3200" dirty="0">
                <a:solidFill>
                  <a:schemeClr val="bg1"/>
                </a:solidFill>
              </a:rPr>
              <a:t> y </a:t>
            </a:r>
            <a:r>
              <a:rPr lang="es-AR" sz="3200" b="1" dirty="0">
                <a:solidFill>
                  <a:schemeClr val="bg1"/>
                </a:solidFill>
              </a:rPr>
              <a:t>descentralizado</a:t>
            </a:r>
            <a:r>
              <a:rPr lang="es-AR" sz="3200" dirty="0">
                <a:solidFill>
                  <a:schemeClr val="bg1"/>
                </a:solidFill>
              </a:rPr>
              <a:t> que funciona en el ámbito del Ministerio de Comunicaciones de la Nación. </a:t>
            </a:r>
          </a:p>
          <a:p>
            <a:endParaRPr lang="es-AR" sz="3200" dirty="0">
              <a:solidFill>
                <a:schemeClr val="bg1"/>
              </a:solidFill>
            </a:endParaRPr>
          </a:p>
          <a:p>
            <a:r>
              <a:rPr lang="es-AR" sz="3200" dirty="0">
                <a:solidFill>
                  <a:schemeClr val="bg1"/>
                </a:solidFill>
              </a:rPr>
              <a:t>Su objetivo es conducir el proceso de </a:t>
            </a:r>
            <a:r>
              <a:rPr lang="es-AR" sz="3200" b="1" dirty="0">
                <a:solidFill>
                  <a:schemeClr val="bg1"/>
                </a:solidFill>
              </a:rPr>
              <a:t>convergencia tecnológica</a:t>
            </a:r>
            <a:r>
              <a:rPr lang="es-AR" sz="3200" dirty="0">
                <a:solidFill>
                  <a:schemeClr val="bg1"/>
                </a:solidFill>
              </a:rPr>
              <a:t> y crear condiciones estables de mercado para garantizar el </a:t>
            </a:r>
            <a:r>
              <a:rPr lang="es-AR" sz="3200" b="1" dirty="0">
                <a:solidFill>
                  <a:schemeClr val="bg1"/>
                </a:solidFill>
              </a:rPr>
              <a:t>acceso de todos los argentinos</a:t>
            </a:r>
            <a:r>
              <a:rPr lang="es-AR" sz="3200" dirty="0">
                <a:solidFill>
                  <a:schemeClr val="bg1"/>
                </a:solidFill>
              </a:rPr>
              <a:t> a los servicios de internet, telefonía fija y móvil, radio, postales y televisión.</a:t>
            </a:r>
          </a:p>
          <a:p>
            <a:pPr>
              <a:spcBef>
                <a:spcPct val="50000"/>
              </a:spcBef>
            </a:pPr>
            <a:endParaRPr lang="es-E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Presentación-2"/>
          <p:cNvPicPr>
            <a:picLocks noChangeAspect="1" noChangeArrowheads="1"/>
          </p:cNvPicPr>
          <p:nvPr/>
        </p:nvPicPr>
        <p:blipFill>
          <a:blip r:embed="rId3"/>
          <a:srcRect/>
          <a:stretch>
            <a:fillRect/>
          </a:stretch>
        </p:blipFill>
        <p:spPr bwMode="auto">
          <a:xfrm>
            <a:off x="0" y="-142875"/>
            <a:ext cx="9906000" cy="7000875"/>
          </a:xfrm>
          <a:prstGeom prst="rect">
            <a:avLst/>
          </a:prstGeom>
          <a:noFill/>
        </p:spPr>
      </p:pic>
      <p:sp>
        <p:nvSpPr>
          <p:cNvPr id="23557" name="Text Box 5"/>
          <p:cNvSpPr txBox="1">
            <a:spLocks noChangeArrowheads="1"/>
          </p:cNvSpPr>
          <p:nvPr/>
        </p:nvSpPr>
        <p:spPr bwMode="auto">
          <a:xfrm>
            <a:off x="560388" y="906463"/>
            <a:ext cx="8856662" cy="2185214"/>
          </a:xfrm>
          <a:prstGeom prst="rect">
            <a:avLst/>
          </a:prstGeom>
          <a:noFill/>
          <a:ln w="9525">
            <a:noFill/>
            <a:miter lim="800000"/>
            <a:headEnd/>
            <a:tailEnd/>
          </a:ln>
          <a:effectLst/>
        </p:spPr>
        <p:txBody>
          <a:bodyPr>
            <a:spAutoFit/>
          </a:bodyPr>
          <a:lstStyle/>
          <a:p>
            <a:r>
              <a:rPr lang="es-AR" sz="3200" b="1" dirty="0">
                <a:solidFill>
                  <a:schemeClr val="bg1"/>
                </a:solidFill>
              </a:rPr>
              <a:t>Nueva ley de comunicaciones:</a:t>
            </a:r>
          </a:p>
          <a:p>
            <a:endParaRPr lang="es-AR" sz="3200" b="1" dirty="0">
              <a:solidFill>
                <a:schemeClr val="bg1"/>
              </a:solidFill>
            </a:endParaRPr>
          </a:p>
          <a:p>
            <a:r>
              <a:rPr lang="es-AR" sz="2400" dirty="0">
                <a:solidFill>
                  <a:schemeClr val="bg1"/>
                </a:solidFill>
              </a:rPr>
              <a:t>Contemplará las nuevas Tecnologías de la Información y las Comunicaciones (TIC), internet, redes de telecomunicaciones y los medios audiovisuales de manera </a:t>
            </a:r>
            <a:r>
              <a:rPr lang="es-AR" sz="2400" b="1" dirty="0">
                <a:solidFill>
                  <a:schemeClr val="bg1"/>
                </a:solidFill>
              </a:rPr>
              <a:t>integral y convergente</a:t>
            </a:r>
            <a:r>
              <a:rPr lang="es-AR" dirty="0">
                <a:solidFill>
                  <a:schemeClr val="bg1"/>
                </a:solidFill>
              </a:rPr>
              <a:t>.</a:t>
            </a:r>
            <a:endParaRPr lang="es-ES" dirty="0">
              <a:solidFill>
                <a:schemeClr val="bg1"/>
              </a:solidFill>
            </a:endParaRPr>
          </a:p>
        </p:txBody>
      </p:sp>
      <p:sp>
        <p:nvSpPr>
          <p:cNvPr id="23558" name="Line 6"/>
          <p:cNvSpPr>
            <a:spLocks noChangeShapeType="1"/>
          </p:cNvSpPr>
          <p:nvPr/>
        </p:nvSpPr>
        <p:spPr bwMode="auto">
          <a:xfrm>
            <a:off x="704850" y="1554163"/>
            <a:ext cx="5761038" cy="0"/>
          </a:xfrm>
          <a:prstGeom prst="line">
            <a:avLst/>
          </a:prstGeom>
          <a:noFill/>
          <a:ln w="76200">
            <a:solidFill>
              <a:schemeClr val="bg1"/>
            </a:solidFill>
            <a:round/>
            <a:headEnd/>
            <a:tailEnd/>
          </a:ln>
          <a:effectLst/>
        </p:spPr>
        <p:txBody>
          <a:bodyPr/>
          <a:lstStyle/>
          <a:p>
            <a:endParaRPr lang="es-E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Presentación-1"/>
          <p:cNvPicPr>
            <a:picLocks noChangeAspect="1" noChangeArrowheads="1"/>
          </p:cNvPicPr>
          <p:nvPr/>
        </p:nvPicPr>
        <p:blipFill>
          <a:blip r:embed="rId3"/>
          <a:srcRect/>
          <a:stretch>
            <a:fillRect/>
          </a:stretch>
        </p:blipFill>
        <p:spPr bwMode="auto">
          <a:xfrm>
            <a:off x="0" y="-142875"/>
            <a:ext cx="9906000" cy="7000875"/>
          </a:xfrm>
          <a:prstGeom prst="rect">
            <a:avLst/>
          </a:prstGeom>
          <a:noFill/>
        </p:spPr>
      </p:pic>
      <p:sp>
        <p:nvSpPr>
          <p:cNvPr id="24579" name="Text Box 3"/>
          <p:cNvSpPr txBox="1">
            <a:spLocks noChangeArrowheads="1"/>
          </p:cNvSpPr>
          <p:nvPr/>
        </p:nvSpPr>
        <p:spPr bwMode="auto">
          <a:xfrm>
            <a:off x="560388" y="593725"/>
            <a:ext cx="8856662" cy="4031873"/>
          </a:xfrm>
          <a:prstGeom prst="rect">
            <a:avLst/>
          </a:prstGeom>
          <a:noFill/>
          <a:ln w="9525">
            <a:noFill/>
            <a:miter lim="800000"/>
            <a:headEnd/>
            <a:tailEnd/>
          </a:ln>
          <a:effectLst/>
        </p:spPr>
        <p:txBody>
          <a:bodyPr>
            <a:spAutoFit/>
          </a:bodyPr>
          <a:lstStyle/>
          <a:p>
            <a:r>
              <a:rPr lang="es-AR" sz="3200" b="1" dirty="0" err="1">
                <a:solidFill>
                  <a:schemeClr val="bg1"/>
                </a:solidFill>
              </a:rPr>
              <a:t>Enacom</a:t>
            </a:r>
            <a:r>
              <a:rPr lang="es-AR" sz="3200" b="1" dirty="0">
                <a:solidFill>
                  <a:schemeClr val="bg1"/>
                </a:solidFill>
              </a:rPr>
              <a:t> presente en todo el país:</a:t>
            </a:r>
          </a:p>
          <a:p>
            <a:endParaRPr lang="es-AR" sz="3200" dirty="0">
              <a:solidFill>
                <a:schemeClr val="bg1"/>
              </a:solidFill>
            </a:endParaRPr>
          </a:p>
          <a:p>
            <a:r>
              <a:rPr lang="es-AR" sz="2400" dirty="0">
                <a:solidFill>
                  <a:schemeClr val="bg1"/>
                </a:solidFill>
              </a:rPr>
              <a:t>El organismo cuenta con </a:t>
            </a:r>
            <a:r>
              <a:rPr lang="es-AR" sz="2400" b="1" dirty="0">
                <a:solidFill>
                  <a:schemeClr val="bg1"/>
                </a:solidFill>
              </a:rPr>
              <a:t>Centros de Atención al Usuario</a:t>
            </a:r>
            <a:r>
              <a:rPr lang="es-AR" sz="2400" dirty="0">
                <a:solidFill>
                  <a:schemeClr val="bg1"/>
                </a:solidFill>
              </a:rPr>
              <a:t> de servicios de comunicación audiovisual, TIC y postales en todas las provincias argentinas. </a:t>
            </a:r>
          </a:p>
          <a:p>
            <a:endParaRPr lang="es-AR" sz="2400" dirty="0">
              <a:solidFill>
                <a:schemeClr val="bg1"/>
              </a:solidFill>
            </a:endParaRPr>
          </a:p>
          <a:p>
            <a:r>
              <a:rPr lang="es-AR" sz="2400" dirty="0">
                <a:solidFill>
                  <a:schemeClr val="bg1"/>
                </a:solidFill>
              </a:rPr>
              <a:t>Esto eleva la capacidad de respuesta en todo el territorio nacional y descentraliza las actividades de control, fiscalización y recepción de reclamos de usuarios por problemas con el suministro normal de los servicios de comunicaciones.</a:t>
            </a:r>
            <a:endParaRPr lang="es-ES" sz="2400" dirty="0">
              <a:solidFill>
                <a:schemeClr val="bg1"/>
              </a:solidFill>
            </a:endParaRPr>
          </a:p>
        </p:txBody>
      </p:sp>
      <p:sp>
        <p:nvSpPr>
          <p:cNvPr id="24580" name="Line 4"/>
          <p:cNvSpPr>
            <a:spLocks noChangeShapeType="1"/>
          </p:cNvSpPr>
          <p:nvPr/>
        </p:nvSpPr>
        <p:spPr bwMode="auto">
          <a:xfrm>
            <a:off x="631825" y="1273175"/>
            <a:ext cx="6481763" cy="0"/>
          </a:xfrm>
          <a:prstGeom prst="line">
            <a:avLst/>
          </a:prstGeom>
          <a:noFill/>
          <a:ln w="76200">
            <a:solidFill>
              <a:schemeClr val="bg1"/>
            </a:solidFill>
            <a:round/>
            <a:headEnd/>
            <a:tailEnd/>
          </a:ln>
          <a:effectLst/>
        </p:spPr>
        <p:txBody>
          <a:bodyPr/>
          <a:lstStyle/>
          <a:p>
            <a:endParaRPr lang="es-E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Presentación-2"/>
          <p:cNvPicPr>
            <a:picLocks noChangeAspect="1" noChangeArrowheads="1"/>
          </p:cNvPicPr>
          <p:nvPr/>
        </p:nvPicPr>
        <p:blipFill>
          <a:blip r:embed="rId3"/>
          <a:srcRect/>
          <a:stretch>
            <a:fillRect/>
          </a:stretch>
        </p:blipFill>
        <p:spPr bwMode="auto">
          <a:xfrm>
            <a:off x="0" y="-142875"/>
            <a:ext cx="9906000" cy="7000875"/>
          </a:xfrm>
          <a:prstGeom prst="rect">
            <a:avLst/>
          </a:prstGeom>
          <a:noFill/>
        </p:spPr>
      </p:pic>
      <p:sp>
        <p:nvSpPr>
          <p:cNvPr id="25603" name="Text Box 3"/>
          <p:cNvSpPr txBox="1">
            <a:spLocks noChangeArrowheads="1"/>
          </p:cNvSpPr>
          <p:nvPr/>
        </p:nvSpPr>
        <p:spPr bwMode="auto">
          <a:xfrm>
            <a:off x="560388" y="188913"/>
            <a:ext cx="8856662" cy="4595812"/>
          </a:xfrm>
          <a:prstGeom prst="rect">
            <a:avLst/>
          </a:prstGeom>
          <a:noFill/>
          <a:ln w="9525">
            <a:noFill/>
            <a:miter lim="800000"/>
            <a:headEnd/>
            <a:tailEnd/>
          </a:ln>
          <a:effectLst/>
        </p:spPr>
        <p:txBody>
          <a:bodyPr>
            <a:spAutoFit/>
          </a:bodyPr>
          <a:lstStyle/>
          <a:p>
            <a:r>
              <a:rPr lang="es-AR" sz="3200" b="1" dirty="0" err="1">
                <a:solidFill>
                  <a:schemeClr val="bg1"/>
                </a:solidFill>
              </a:rPr>
              <a:t>Enacom</a:t>
            </a:r>
            <a:r>
              <a:rPr lang="es-AR" sz="3200" b="1" dirty="0">
                <a:solidFill>
                  <a:schemeClr val="bg1"/>
                </a:solidFill>
              </a:rPr>
              <a:t> tiene a su cargo :</a:t>
            </a:r>
          </a:p>
          <a:p>
            <a:endParaRPr lang="es-AR" dirty="0">
              <a:solidFill>
                <a:schemeClr val="bg1"/>
              </a:solidFill>
            </a:endParaRPr>
          </a:p>
          <a:p>
            <a:pPr>
              <a:buFontTx/>
              <a:buChar char="•"/>
            </a:pPr>
            <a:r>
              <a:rPr lang="es-AR" sz="2400" dirty="0">
                <a:solidFill>
                  <a:schemeClr val="bg1"/>
                </a:solidFill>
              </a:rPr>
              <a:t>El Sistema Nacional de Comprobación Técnica de Emisiones (SNCTE).</a:t>
            </a:r>
          </a:p>
          <a:p>
            <a:pPr>
              <a:buFontTx/>
              <a:buChar char="•"/>
            </a:pPr>
            <a:r>
              <a:rPr lang="es-AR" sz="2400" dirty="0">
                <a:solidFill>
                  <a:schemeClr val="bg1"/>
                </a:solidFill>
              </a:rPr>
              <a:t>6 Centros de Comprobación Técnica.</a:t>
            </a:r>
          </a:p>
          <a:p>
            <a:pPr>
              <a:buFontTx/>
              <a:buChar char="•"/>
            </a:pPr>
            <a:r>
              <a:rPr lang="es-AR" sz="2400" dirty="0">
                <a:solidFill>
                  <a:schemeClr val="bg1"/>
                </a:solidFill>
              </a:rPr>
              <a:t>20 Estaciones Remotas. </a:t>
            </a:r>
          </a:p>
          <a:p>
            <a:pPr>
              <a:buFontTx/>
              <a:buChar char="•"/>
            </a:pPr>
            <a:r>
              <a:rPr lang="es-AR" sz="2400" dirty="0">
                <a:solidFill>
                  <a:schemeClr val="bg1"/>
                </a:solidFill>
              </a:rPr>
              <a:t>24 Unidades Móviles con equipamiento fijo de </a:t>
            </a:r>
            <a:r>
              <a:rPr lang="es-AR" sz="2400" dirty="0" err="1">
                <a:solidFill>
                  <a:schemeClr val="bg1"/>
                </a:solidFill>
              </a:rPr>
              <a:t>radiolocalización</a:t>
            </a:r>
            <a:r>
              <a:rPr lang="es-AR" sz="2400" dirty="0">
                <a:solidFill>
                  <a:schemeClr val="bg1"/>
                </a:solidFill>
              </a:rPr>
              <a:t>. </a:t>
            </a:r>
          </a:p>
          <a:p>
            <a:endParaRPr lang="es-AR" sz="2400" dirty="0">
              <a:solidFill>
                <a:schemeClr val="bg1"/>
              </a:solidFill>
            </a:endParaRPr>
          </a:p>
          <a:p>
            <a:r>
              <a:rPr lang="es-AR" sz="2400" dirty="0">
                <a:solidFill>
                  <a:schemeClr val="bg1"/>
                </a:solidFill>
              </a:rPr>
              <a:t>Estas herramientas permiten cubrir todo el territorio nacional efectuando mediciones, inspecciones y verificaciones técnicas para garantizar la calidad de las comunicaciones</a:t>
            </a:r>
            <a:endParaRPr lang="es-ES" sz="2400" dirty="0">
              <a:solidFill>
                <a:schemeClr val="bg1"/>
              </a:solidFill>
            </a:endParaRPr>
          </a:p>
        </p:txBody>
      </p:sp>
      <p:sp>
        <p:nvSpPr>
          <p:cNvPr id="25604" name="Line 4"/>
          <p:cNvSpPr>
            <a:spLocks noChangeShapeType="1"/>
          </p:cNvSpPr>
          <p:nvPr/>
        </p:nvSpPr>
        <p:spPr bwMode="auto">
          <a:xfrm>
            <a:off x="704850" y="836613"/>
            <a:ext cx="4895850" cy="0"/>
          </a:xfrm>
          <a:prstGeom prst="line">
            <a:avLst/>
          </a:prstGeom>
          <a:noFill/>
          <a:ln w="76200">
            <a:solidFill>
              <a:schemeClr val="bg1"/>
            </a:solidFill>
            <a:round/>
            <a:headEnd/>
            <a:tailEnd/>
          </a:ln>
          <a:effectLst/>
        </p:spPr>
        <p:txBody>
          <a:bodyPr/>
          <a:lstStyle/>
          <a:p>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Presentación-1"/>
          <p:cNvPicPr>
            <a:picLocks noChangeAspect="1" noChangeArrowheads="1"/>
          </p:cNvPicPr>
          <p:nvPr/>
        </p:nvPicPr>
        <p:blipFill>
          <a:blip r:embed="rId3"/>
          <a:srcRect/>
          <a:stretch>
            <a:fillRect/>
          </a:stretch>
        </p:blipFill>
        <p:spPr bwMode="auto">
          <a:xfrm>
            <a:off x="0" y="-142875"/>
            <a:ext cx="9906000" cy="7000875"/>
          </a:xfrm>
          <a:prstGeom prst="rect">
            <a:avLst/>
          </a:prstGeom>
          <a:noFill/>
        </p:spPr>
      </p:pic>
      <p:sp>
        <p:nvSpPr>
          <p:cNvPr id="27651" name="Text Box 3"/>
          <p:cNvSpPr txBox="1">
            <a:spLocks noChangeArrowheads="1"/>
          </p:cNvSpPr>
          <p:nvPr/>
        </p:nvSpPr>
        <p:spPr bwMode="auto">
          <a:xfrm>
            <a:off x="560388" y="757238"/>
            <a:ext cx="8856662" cy="3416320"/>
          </a:xfrm>
          <a:prstGeom prst="rect">
            <a:avLst/>
          </a:prstGeom>
          <a:noFill/>
          <a:ln w="9525">
            <a:noFill/>
            <a:miter lim="800000"/>
            <a:headEnd/>
            <a:tailEnd/>
          </a:ln>
          <a:effectLst/>
        </p:spPr>
        <p:txBody>
          <a:bodyPr>
            <a:spAutoFit/>
          </a:bodyPr>
          <a:lstStyle/>
          <a:p>
            <a:r>
              <a:rPr lang="es-AR" sz="4000" b="1" dirty="0">
                <a:solidFill>
                  <a:schemeClr val="bg1"/>
                </a:solidFill>
              </a:rPr>
              <a:t>Políticas públicas de </a:t>
            </a:r>
            <a:r>
              <a:rPr lang="es-AR" sz="4000" b="1" dirty="0" err="1">
                <a:solidFill>
                  <a:schemeClr val="bg1"/>
                </a:solidFill>
              </a:rPr>
              <a:t>Enacom</a:t>
            </a:r>
            <a:r>
              <a:rPr lang="es-AR" sz="4000" b="1" dirty="0">
                <a:solidFill>
                  <a:schemeClr val="bg1"/>
                </a:solidFill>
              </a:rPr>
              <a:t>:</a:t>
            </a:r>
          </a:p>
          <a:p>
            <a:endParaRPr lang="es-AR" sz="3200" b="1" dirty="0">
              <a:solidFill>
                <a:schemeClr val="bg1"/>
              </a:solidFill>
            </a:endParaRPr>
          </a:p>
          <a:p>
            <a:pPr marL="342900" indent="-342900">
              <a:buFont typeface="Arial" pitchFamily="34" charset="0"/>
              <a:buChar char="•"/>
            </a:pPr>
            <a:r>
              <a:rPr lang="es-AR" sz="3600" b="1" dirty="0">
                <a:solidFill>
                  <a:schemeClr val="bg1"/>
                </a:solidFill>
              </a:rPr>
              <a:t>A</a:t>
            </a:r>
            <a:r>
              <a:rPr lang="es-AR" sz="3600" b="1" dirty="0" smtClean="0">
                <a:solidFill>
                  <a:schemeClr val="bg1"/>
                </a:solidFill>
              </a:rPr>
              <a:t>cortar </a:t>
            </a:r>
            <a:r>
              <a:rPr lang="es-AR" sz="3600" b="1" dirty="0">
                <a:solidFill>
                  <a:schemeClr val="bg1"/>
                </a:solidFill>
              </a:rPr>
              <a:t>la brecha digital, </a:t>
            </a:r>
            <a:endParaRPr lang="es-AR" sz="3600" b="1" dirty="0" smtClean="0">
              <a:solidFill>
                <a:schemeClr val="bg1"/>
              </a:solidFill>
            </a:endParaRPr>
          </a:p>
          <a:p>
            <a:pPr marL="342900" indent="-342900">
              <a:buFont typeface="Arial" pitchFamily="34" charset="0"/>
              <a:buChar char="•"/>
            </a:pPr>
            <a:r>
              <a:rPr lang="es-AR" sz="3600" b="1" dirty="0" smtClean="0">
                <a:solidFill>
                  <a:schemeClr val="bg1"/>
                </a:solidFill>
              </a:rPr>
              <a:t>democratizar </a:t>
            </a:r>
            <a:r>
              <a:rPr lang="es-AR" sz="3600" b="1" dirty="0">
                <a:solidFill>
                  <a:schemeClr val="bg1"/>
                </a:solidFill>
              </a:rPr>
              <a:t>el acceso y </a:t>
            </a:r>
            <a:endParaRPr lang="es-AR" sz="3600" b="1" dirty="0" smtClean="0">
              <a:solidFill>
                <a:schemeClr val="bg1"/>
              </a:solidFill>
            </a:endParaRPr>
          </a:p>
          <a:p>
            <a:pPr marL="342900" indent="-342900">
              <a:buFont typeface="Arial" pitchFamily="34" charset="0"/>
              <a:buChar char="•"/>
            </a:pPr>
            <a:r>
              <a:rPr lang="es-AR" sz="3600" b="1" dirty="0" smtClean="0">
                <a:solidFill>
                  <a:schemeClr val="bg1"/>
                </a:solidFill>
              </a:rPr>
              <a:t>mejorar </a:t>
            </a:r>
            <a:r>
              <a:rPr lang="es-AR" sz="3600" b="1" dirty="0">
                <a:solidFill>
                  <a:schemeClr val="bg1"/>
                </a:solidFill>
              </a:rPr>
              <a:t>la calidad de los servicios de comunicaciones</a:t>
            </a:r>
            <a:r>
              <a:rPr lang="es-AR" sz="3600" dirty="0">
                <a:solidFill>
                  <a:schemeClr val="bg1"/>
                </a:solidFill>
              </a:rPr>
              <a:t> en todo el país.</a:t>
            </a:r>
            <a:endParaRPr lang="es-ES" sz="3600" dirty="0">
              <a:solidFill>
                <a:schemeClr val="bg1"/>
              </a:solidFill>
            </a:endParaRPr>
          </a:p>
        </p:txBody>
      </p:sp>
      <p:sp>
        <p:nvSpPr>
          <p:cNvPr id="27652" name="Line 4"/>
          <p:cNvSpPr>
            <a:spLocks noChangeShapeType="1"/>
          </p:cNvSpPr>
          <p:nvPr/>
        </p:nvSpPr>
        <p:spPr bwMode="auto">
          <a:xfrm>
            <a:off x="631825" y="1436688"/>
            <a:ext cx="7345511" cy="0"/>
          </a:xfrm>
          <a:prstGeom prst="line">
            <a:avLst/>
          </a:prstGeom>
          <a:noFill/>
          <a:ln w="76200">
            <a:solidFill>
              <a:schemeClr val="bg1"/>
            </a:solidFill>
            <a:round/>
            <a:headEnd/>
            <a:tailEnd/>
          </a:ln>
          <a:effectLst/>
        </p:spPr>
        <p:txBody>
          <a:bodyPr/>
          <a:lstStyle/>
          <a:p>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8" name="4 Imagen" descr="BARRA_TITULOS.jpg"/>
          <p:cNvPicPr>
            <a:picLocks noChangeAspect="1"/>
          </p:cNvPicPr>
          <p:nvPr/>
        </p:nvPicPr>
        <p:blipFill>
          <a:blip r:embed="rId3"/>
          <a:srcRect/>
          <a:stretch>
            <a:fillRect/>
          </a:stretch>
        </p:blipFill>
        <p:spPr bwMode="auto">
          <a:xfrm>
            <a:off x="0" y="0"/>
            <a:ext cx="9906000" cy="668338"/>
          </a:xfrm>
          <a:prstGeom prst="rect">
            <a:avLst/>
          </a:prstGeom>
          <a:noFill/>
          <a:ln w="9525">
            <a:noFill/>
            <a:miter lim="800000"/>
            <a:headEnd/>
            <a:tailEnd/>
          </a:ln>
        </p:spPr>
      </p:pic>
      <p:sp>
        <p:nvSpPr>
          <p:cNvPr id="4099" name="Text Box 66"/>
          <p:cNvSpPr txBox="1">
            <a:spLocks noChangeArrowheads="1"/>
          </p:cNvSpPr>
          <p:nvPr/>
        </p:nvSpPr>
        <p:spPr bwMode="auto">
          <a:xfrm>
            <a:off x="309563" y="142875"/>
            <a:ext cx="9323387" cy="457200"/>
          </a:xfrm>
          <a:prstGeom prst="rect">
            <a:avLst/>
          </a:prstGeom>
          <a:noFill/>
          <a:ln w="9525" algn="ctr">
            <a:noFill/>
            <a:miter lim="800000"/>
            <a:headEnd/>
            <a:tailEnd/>
          </a:ln>
        </p:spPr>
        <p:txBody>
          <a:bodyPr>
            <a:spAutoFit/>
          </a:bodyPr>
          <a:lstStyle/>
          <a:p>
            <a:pPr>
              <a:spcBef>
                <a:spcPct val="50000"/>
              </a:spcBef>
            </a:pPr>
            <a:r>
              <a:rPr lang="es-AR" sz="2400" b="1" dirty="0">
                <a:solidFill>
                  <a:schemeClr val="bg1"/>
                </a:solidFill>
                <a:latin typeface="Calibri" pitchFamily="34" charset="0"/>
              </a:rPr>
              <a:t>AGENDA DE TRABAJO FEDERAL - SERVICIOS TIC</a:t>
            </a:r>
            <a:endParaRPr lang="es-ES" sz="2400" b="1" dirty="0">
              <a:solidFill>
                <a:schemeClr val="bg1"/>
              </a:solidFill>
              <a:latin typeface="Calibri" pitchFamily="34" charset="0"/>
            </a:endParaRPr>
          </a:p>
        </p:txBody>
      </p:sp>
      <p:pic>
        <p:nvPicPr>
          <p:cNvPr id="4100" name="6 Imagen" descr="BARRA_SUBTITULOS.jpg"/>
          <p:cNvPicPr>
            <a:picLocks noChangeAspect="1"/>
          </p:cNvPicPr>
          <p:nvPr/>
        </p:nvPicPr>
        <p:blipFill>
          <a:blip r:embed="rId4"/>
          <a:srcRect/>
          <a:stretch>
            <a:fillRect/>
          </a:stretch>
        </p:blipFill>
        <p:spPr bwMode="auto">
          <a:xfrm>
            <a:off x="0" y="620713"/>
            <a:ext cx="9906000" cy="668337"/>
          </a:xfrm>
          <a:prstGeom prst="rect">
            <a:avLst/>
          </a:prstGeom>
          <a:noFill/>
          <a:ln w="9525">
            <a:noFill/>
            <a:miter lim="800000"/>
            <a:headEnd/>
            <a:tailEnd/>
          </a:ln>
        </p:spPr>
      </p:pic>
      <p:sp>
        <p:nvSpPr>
          <p:cNvPr id="4101" name="Text Box 66"/>
          <p:cNvSpPr txBox="1">
            <a:spLocks noChangeArrowheads="1"/>
          </p:cNvSpPr>
          <p:nvPr/>
        </p:nvSpPr>
        <p:spPr bwMode="auto">
          <a:xfrm>
            <a:off x="309563" y="785813"/>
            <a:ext cx="9107487" cy="396875"/>
          </a:xfrm>
          <a:prstGeom prst="rect">
            <a:avLst/>
          </a:prstGeom>
          <a:noFill/>
          <a:ln w="9525" algn="ctr">
            <a:noFill/>
            <a:miter lim="800000"/>
            <a:headEnd/>
            <a:tailEnd/>
          </a:ln>
        </p:spPr>
        <p:txBody>
          <a:bodyPr>
            <a:spAutoFit/>
          </a:bodyPr>
          <a:lstStyle/>
          <a:p>
            <a:pPr>
              <a:spcBef>
                <a:spcPct val="50000"/>
              </a:spcBef>
            </a:pPr>
            <a:r>
              <a:rPr lang="es-ES" sz="2000" b="1" dirty="0">
                <a:solidFill>
                  <a:schemeClr val="bg1"/>
                </a:solidFill>
                <a:latin typeface="Calibri" pitchFamily="34" charset="0"/>
              </a:rPr>
              <a:t>PRINCIPALES EJES TEMÁTICOS</a:t>
            </a:r>
          </a:p>
        </p:txBody>
      </p:sp>
      <p:pic>
        <p:nvPicPr>
          <p:cNvPr id="4102" name="9 Imagen" descr="interrior_power.jpg"/>
          <p:cNvPicPr>
            <a:picLocks noChangeAspect="1"/>
          </p:cNvPicPr>
          <p:nvPr/>
        </p:nvPicPr>
        <p:blipFill>
          <a:blip r:embed="rId5"/>
          <a:srcRect/>
          <a:stretch>
            <a:fillRect/>
          </a:stretch>
        </p:blipFill>
        <p:spPr bwMode="auto">
          <a:xfrm>
            <a:off x="0" y="6286500"/>
            <a:ext cx="9906000" cy="449263"/>
          </a:xfrm>
          <a:prstGeom prst="rect">
            <a:avLst/>
          </a:prstGeom>
          <a:noFill/>
          <a:ln w="9525">
            <a:noFill/>
            <a:miter lim="800000"/>
            <a:headEnd/>
            <a:tailEnd/>
          </a:ln>
        </p:spPr>
      </p:pic>
      <p:sp>
        <p:nvSpPr>
          <p:cNvPr id="4103" name="Text Box 7"/>
          <p:cNvSpPr txBox="1">
            <a:spLocks noChangeArrowheads="1"/>
          </p:cNvSpPr>
          <p:nvPr/>
        </p:nvSpPr>
        <p:spPr bwMode="auto">
          <a:xfrm>
            <a:off x="0" y="764704"/>
            <a:ext cx="9906000" cy="5139869"/>
          </a:xfrm>
          <a:prstGeom prst="rect">
            <a:avLst/>
          </a:prstGeom>
          <a:noFill/>
          <a:ln w="9525">
            <a:noFill/>
            <a:miter lim="800000"/>
            <a:headEnd/>
            <a:tailEnd/>
          </a:ln>
        </p:spPr>
        <p:txBody>
          <a:bodyPr wrap="square">
            <a:spAutoFit/>
          </a:bodyPr>
          <a:lstStyle/>
          <a:p>
            <a:pPr marL="342900" indent="14288">
              <a:spcBef>
                <a:spcPct val="50000"/>
              </a:spcBef>
            </a:pPr>
            <a:endParaRPr lang="es-ES" sz="2400" dirty="0">
              <a:solidFill>
                <a:srgbClr val="292929"/>
              </a:solidFill>
              <a:latin typeface="Arial" pitchFamily="34" charset="0"/>
              <a:cs typeface="Arial" pitchFamily="34" charset="0"/>
            </a:endParaRPr>
          </a:p>
          <a:p>
            <a:pPr marL="342900" indent="14288">
              <a:spcBef>
                <a:spcPct val="50000"/>
              </a:spcBef>
              <a:buFontTx/>
              <a:buChar char="•"/>
            </a:pPr>
            <a:r>
              <a:rPr lang="es-ES" sz="3200" dirty="0">
                <a:solidFill>
                  <a:srgbClr val="292929"/>
                </a:solidFill>
                <a:latin typeface="Arial" pitchFamily="34" charset="0"/>
                <a:cs typeface="Arial" pitchFamily="34" charset="0"/>
              </a:rPr>
              <a:t> Cobertura celular: Infraestructura y Calidad de </a:t>
            </a:r>
            <a:r>
              <a:rPr lang="es-ES" sz="3200" dirty="0" smtClean="0">
                <a:solidFill>
                  <a:srgbClr val="292929"/>
                </a:solidFill>
                <a:latin typeface="Arial" pitchFamily="34" charset="0"/>
                <a:cs typeface="Arial" pitchFamily="34" charset="0"/>
              </a:rPr>
              <a:t>   Servicio</a:t>
            </a:r>
            <a:endParaRPr lang="es-ES" sz="3200" dirty="0">
              <a:solidFill>
                <a:srgbClr val="292929"/>
              </a:solidFill>
              <a:latin typeface="Arial" pitchFamily="34" charset="0"/>
              <a:cs typeface="Arial" pitchFamily="34" charset="0"/>
            </a:endParaRPr>
          </a:p>
          <a:p>
            <a:pPr marL="342900" indent="14288">
              <a:spcBef>
                <a:spcPct val="50000"/>
              </a:spcBef>
              <a:buFontTx/>
              <a:buChar char="•"/>
            </a:pPr>
            <a:r>
              <a:rPr lang="es-ES" sz="3200" dirty="0">
                <a:solidFill>
                  <a:srgbClr val="292929"/>
                </a:solidFill>
                <a:latin typeface="Arial" pitchFamily="34" charset="0"/>
                <a:cs typeface="Arial" pitchFamily="34" charset="0"/>
              </a:rPr>
              <a:t> Radios </a:t>
            </a:r>
            <a:r>
              <a:rPr lang="es-ES" sz="3200" dirty="0" smtClean="0">
                <a:solidFill>
                  <a:srgbClr val="292929"/>
                </a:solidFill>
                <a:latin typeface="Arial" pitchFamily="34" charset="0"/>
                <a:cs typeface="Arial" pitchFamily="34" charset="0"/>
              </a:rPr>
              <a:t>Municipales</a:t>
            </a:r>
            <a:endParaRPr lang="es-ES" sz="3200" dirty="0">
              <a:solidFill>
                <a:srgbClr val="292929"/>
              </a:solidFill>
              <a:latin typeface="Arial" pitchFamily="34" charset="0"/>
              <a:cs typeface="Arial" pitchFamily="34" charset="0"/>
            </a:endParaRPr>
          </a:p>
          <a:p>
            <a:pPr marL="342900" indent="14288">
              <a:spcBef>
                <a:spcPct val="50000"/>
              </a:spcBef>
              <a:buFontTx/>
              <a:buChar char="•"/>
            </a:pPr>
            <a:r>
              <a:rPr lang="es-ES" sz="3200" dirty="0">
                <a:solidFill>
                  <a:srgbClr val="292929"/>
                </a:solidFill>
                <a:latin typeface="Arial" pitchFamily="34" charset="0"/>
                <a:cs typeface="Arial" pitchFamily="34" charset="0"/>
              </a:rPr>
              <a:t> Televisión Digital Terrestre y Satelital. </a:t>
            </a:r>
            <a:endParaRPr lang="es-ES" sz="3200" dirty="0" smtClean="0">
              <a:solidFill>
                <a:srgbClr val="292929"/>
              </a:solidFill>
              <a:latin typeface="Arial" pitchFamily="34" charset="0"/>
              <a:cs typeface="Arial" pitchFamily="34" charset="0"/>
            </a:endParaRPr>
          </a:p>
          <a:p>
            <a:pPr marL="342900" indent="14288">
              <a:spcBef>
                <a:spcPct val="50000"/>
              </a:spcBef>
              <a:buFontTx/>
              <a:buChar char="•"/>
            </a:pPr>
            <a:r>
              <a:rPr lang="es-ES" sz="3200" dirty="0" smtClean="0">
                <a:solidFill>
                  <a:srgbClr val="292929"/>
                </a:solidFill>
                <a:latin typeface="Arial" pitchFamily="34" charset="0"/>
                <a:cs typeface="Arial" pitchFamily="34" charset="0"/>
              </a:rPr>
              <a:t>Conectividad TIC: Servicio Universal y Red de   Fibra Óptica</a:t>
            </a:r>
          </a:p>
          <a:p>
            <a:pPr marL="342900" indent="14288">
              <a:spcBef>
                <a:spcPct val="50000"/>
              </a:spcBef>
              <a:buFontTx/>
              <a:buChar char="•"/>
            </a:pPr>
            <a:r>
              <a:rPr lang="es-ES" sz="3200" dirty="0">
                <a:solidFill>
                  <a:srgbClr val="292929"/>
                </a:solidFill>
                <a:latin typeface="Arial" pitchFamily="34" charset="0"/>
                <a:cs typeface="Arial" pitchFamily="34" charset="0"/>
              </a:rPr>
              <a:t> </a:t>
            </a:r>
            <a:r>
              <a:rPr lang="es-ES" sz="3200" dirty="0" smtClean="0">
                <a:solidFill>
                  <a:srgbClr val="292929"/>
                </a:solidFill>
                <a:latin typeface="Arial" pitchFamily="34" charset="0"/>
                <a:cs typeface="Arial" pitchFamily="34" charset="0"/>
              </a:rPr>
              <a:t>FOMECA: Desarrollo de medios comunitarios</a:t>
            </a:r>
            <a:endParaRPr lang="es-ES" sz="3200" dirty="0">
              <a:solidFill>
                <a:srgbClr val="292929"/>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Presentación-2"/>
          <p:cNvPicPr>
            <a:picLocks noChangeAspect="1" noChangeArrowheads="1"/>
          </p:cNvPicPr>
          <p:nvPr/>
        </p:nvPicPr>
        <p:blipFill>
          <a:blip r:embed="rId3"/>
          <a:srcRect/>
          <a:stretch>
            <a:fillRect/>
          </a:stretch>
        </p:blipFill>
        <p:spPr bwMode="auto">
          <a:xfrm>
            <a:off x="0" y="-142875"/>
            <a:ext cx="9906000" cy="7000875"/>
          </a:xfrm>
          <a:prstGeom prst="rect">
            <a:avLst/>
          </a:prstGeom>
          <a:noFill/>
        </p:spPr>
      </p:pic>
      <p:sp>
        <p:nvSpPr>
          <p:cNvPr id="28675" name="Text Box 3"/>
          <p:cNvSpPr txBox="1">
            <a:spLocks noChangeArrowheads="1"/>
          </p:cNvSpPr>
          <p:nvPr/>
        </p:nvSpPr>
        <p:spPr bwMode="auto">
          <a:xfrm>
            <a:off x="560388" y="819150"/>
            <a:ext cx="8856662" cy="3257550"/>
          </a:xfrm>
          <a:prstGeom prst="rect">
            <a:avLst/>
          </a:prstGeom>
          <a:noFill/>
          <a:ln w="9525">
            <a:noFill/>
            <a:miter lim="800000"/>
            <a:headEnd/>
            <a:tailEnd/>
          </a:ln>
          <a:effectLst/>
        </p:spPr>
        <p:txBody>
          <a:bodyPr>
            <a:spAutoFit/>
          </a:bodyPr>
          <a:lstStyle/>
          <a:p>
            <a:r>
              <a:rPr lang="es-AR" sz="3200" b="1" dirty="0">
                <a:solidFill>
                  <a:schemeClr val="bg1"/>
                </a:solidFill>
              </a:rPr>
              <a:t>Servicio Universal:</a:t>
            </a:r>
          </a:p>
          <a:p>
            <a:endParaRPr lang="es-AR" sz="3200" b="1" dirty="0">
              <a:solidFill>
                <a:schemeClr val="bg1"/>
              </a:solidFill>
            </a:endParaRPr>
          </a:p>
          <a:p>
            <a:endParaRPr lang="es-AR" dirty="0">
              <a:solidFill>
                <a:schemeClr val="bg1"/>
              </a:solidFill>
            </a:endParaRPr>
          </a:p>
          <a:p>
            <a:r>
              <a:rPr lang="es-AR" sz="2400" dirty="0">
                <a:solidFill>
                  <a:schemeClr val="bg1"/>
                </a:solidFill>
              </a:rPr>
              <a:t>Es el conjunto de servicios de tecnologías de la información y las comunicaciones (TIC) que deben prestarse a todos los usuarios, garantizando su acceso bajo condiciones de calidad y a precios justos con independencia de su localización geográfica.</a:t>
            </a:r>
            <a:endParaRPr lang="es-ES" sz="2400" dirty="0">
              <a:solidFill>
                <a:schemeClr val="bg1"/>
              </a:solidFill>
            </a:endParaRPr>
          </a:p>
        </p:txBody>
      </p:sp>
      <p:sp>
        <p:nvSpPr>
          <p:cNvPr id="28676" name="Line 4"/>
          <p:cNvSpPr>
            <a:spLocks noChangeShapeType="1"/>
          </p:cNvSpPr>
          <p:nvPr/>
        </p:nvSpPr>
        <p:spPr bwMode="auto">
          <a:xfrm>
            <a:off x="704850" y="1466850"/>
            <a:ext cx="3527425" cy="0"/>
          </a:xfrm>
          <a:prstGeom prst="line">
            <a:avLst/>
          </a:prstGeom>
          <a:noFill/>
          <a:ln w="76200">
            <a:solidFill>
              <a:schemeClr val="bg1"/>
            </a:solidFill>
            <a:round/>
            <a:headEnd/>
            <a:tailEnd/>
          </a:ln>
          <a:effectLst/>
        </p:spPr>
        <p:txBody>
          <a:bodyPr/>
          <a:lstStyle/>
          <a:p>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1128</TotalTime>
  <Words>1092</Words>
  <Application>Microsoft Office PowerPoint</Application>
  <PresentationFormat>A4 (210 x 297 mm)</PresentationFormat>
  <Paragraphs>104</Paragraphs>
  <Slides>14</Slides>
  <Notes>14</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argay</dc:creator>
  <cp:lastModifiedBy>Eduardo Rousseaux</cp:lastModifiedBy>
  <cp:revision>59</cp:revision>
  <dcterms:created xsi:type="dcterms:W3CDTF">2016-04-08T14:34:26Z</dcterms:created>
  <dcterms:modified xsi:type="dcterms:W3CDTF">2016-08-03T12:17:08Z</dcterms:modified>
</cp:coreProperties>
</file>