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1"/>
  </p:notesMasterIdLst>
  <p:sldIdLst>
    <p:sldId id="358" r:id="rId2"/>
    <p:sldId id="388" r:id="rId3"/>
    <p:sldId id="360" r:id="rId4"/>
    <p:sldId id="361" r:id="rId5"/>
    <p:sldId id="362" r:id="rId6"/>
    <p:sldId id="363" r:id="rId7"/>
    <p:sldId id="380" r:id="rId8"/>
    <p:sldId id="399" r:id="rId9"/>
    <p:sldId id="400" r:id="rId10"/>
    <p:sldId id="397" r:id="rId11"/>
    <p:sldId id="390" r:id="rId12"/>
    <p:sldId id="393" r:id="rId13"/>
    <p:sldId id="398" r:id="rId14"/>
    <p:sldId id="396" r:id="rId15"/>
    <p:sldId id="369" r:id="rId16"/>
    <p:sldId id="381" r:id="rId17"/>
    <p:sldId id="370" r:id="rId18"/>
    <p:sldId id="371" r:id="rId19"/>
    <p:sldId id="372" r:id="rId20"/>
    <p:sldId id="374" r:id="rId21"/>
    <p:sldId id="375" r:id="rId22"/>
    <p:sldId id="387" r:id="rId23"/>
    <p:sldId id="376" r:id="rId24"/>
    <p:sldId id="382" r:id="rId25"/>
    <p:sldId id="383" r:id="rId26"/>
    <p:sldId id="386" r:id="rId27"/>
    <p:sldId id="384" r:id="rId28"/>
    <p:sldId id="385" r:id="rId29"/>
    <p:sldId id="389" r:id="rId30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EF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01" autoAdjust="0"/>
    <p:restoredTop sz="62938" autoAdjust="0"/>
  </p:normalViewPr>
  <p:slideViewPr>
    <p:cSldViewPr snapToGrid="0">
      <p:cViewPr varScale="1">
        <p:scale>
          <a:sx n="129" d="100"/>
          <a:sy n="129" d="100"/>
        </p:scale>
        <p:origin x="130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9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10B433-C483-4B63-A718-70335E39B7F7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AR"/>
        </a:p>
      </dgm:t>
    </dgm:pt>
    <dgm:pt modelId="{0D24D39A-1A07-4C05-BE10-FDC3C7D07F0F}">
      <dgm:prSet phldrT="[Texto]" custT="1"/>
      <dgm:spPr/>
      <dgm:t>
        <a:bodyPr/>
        <a:lstStyle/>
        <a:p>
          <a:r>
            <a:rPr lang="es-AR" sz="2000" dirty="0" smtClean="0"/>
            <a:t>Ecopuntos</a:t>
          </a:r>
          <a:r>
            <a:rPr lang="es-AR" sz="2000" baseline="0" dirty="0" smtClean="0"/>
            <a:t>/</a:t>
          </a:r>
        </a:p>
        <a:p>
          <a:r>
            <a:rPr lang="es-AR" sz="2000" baseline="0" dirty="0" smtClean="0"/>
            <a:t>Volquetes</a:t>
          </a:r>
          <a:endParaRPr lang="es-AR" sz="2000" dirty="0"/>
        </a:p>
      </dgm:t>
    </dgm:pt>
    <dgm:pt modelId="{A06FF30C-C396-42F2-AED0-7D1D71B0E633}" type="parTrans" cxnId="{7AA7E37E-58F8-4B52-9DA2-42D535B2D243}">
      <dgm:prSet/>
      <dgm:spPr/>
      <dgm:t>
        <a:bodyPr/>
        <a:lstStyle/>
        <a:p>
          <a:endParaRPr lang="es-AR" sz="1200"/>
        </a:p>
      </dgm:t>
    </dgm:pt>
    <dgm:pt modelId="{C382402B-4B7A-4651-8144-3CA8E5EDA225}" type="sibTrans" cxnId="{7AA7E37E-58F8-4B52-9DA2-42D535B2D243}">
      <dgm:prSet/>
      <dgm:spPr/>
      <dgm:t>
        <a:bodyPr/>
        <a:lstStyle/>
        <a:p>
          <a:endParaRPr lang="es-AR" sz="1200"/>
        </a:p>
      </dgm:t>
    </dgm:pt>
    <dgm:pt modelId="{5CCA67D0-771B-4D6A-B56A-7DB055EEFC48}">
      <dgm:prSet phldrT="[Texto]" custT="1"/>
      <dgm:spPr/>
      <dgm:t>
        <a:bodyPr/>
        <a:lstStyle/>
        <a:p>
          <a:r>
            <a:rPr lang="es-AR" sz="2000" dirty="0" smtClean="0"/>
            <a:t>Maquinaria Vial</a:t>
          </a:r>
          <a:endParaRPr lang="es-AR" sz="2000" dirty="0"/>
        </a:p>
      </dgm:t>
    </dgm:pt>
    <dgm:pt modelId="{664BB1D8-AC2E-498B-9743-51F0A56B3382}" type="parTrans" cxnId="{09E6BE40-6461-439F-B40B-B7DA854172CA}">
      <dgm:prSet/>
      <dgm:spPr/>
      <dgm:t>
        <a:bodyPr/>
        <a:lstStyle/>
        <a:p>
          <a:endParaRPr lang="es-AR" sz="1200"/>
        </a:p>
      </dgm:t>
    </dgm:pt>
    <dgm:pt modelId="{3E3CA96D-BF3C-44D5-928C-AA35FDF5DD7B}" type="sibTrans" cxnId="{09E6BE40-6461-439F-B40B-B7DA854172CA}">
      <dgm:prSet/>
      <dgm:spPr/>
      <dgm:t>
        <a:bodyPr/>
        <a:lstStyle/>
        <a:p>
          <a:endParaRPr lang="es-AR" sz="1200"/>
        </a:p>
      </dgm:t>
    </dgm:pt>
    <dgm:pt modelId="{AF9A1E15-F108-4CD8-AEB9-41F7A44180DD}">
      <dgm:prSet phldrT="[Texto]" custT="1"/>
      <dgm:spPr/>
      <dgm:t>
        <a:bodyPr/>
        <a:lstStyle/>
        <a:p>
          <a:r>
            <a:rPr lang="es-AR" sz="2000" dirty="0" smtClean="0"/>
            <a:t>Tractores / Pala</a:t>
          </a:r>
          <a:endParaRPr lang="es-AR" sz="2000" dirty="0"/>
        </a:p>
      </dgm:t>
    </dgm:pt>
    <dgm:pt modelId="{38233FFA-8C19-4050-8CB4-E5F1F248B3E2}" type="parTrans" cxnId="{8F704105-A8B8-45E6-AC6F-29ACCB624906}">
      <dgm:prSet/>
      <dgm:spPr/>
      <dgm:t>
        <a:bodyPr/>
        <a:lstStyle/>
        <a:p>
          <a:endParaRPr lang="es-AR" sz="1200"/>
        </a:p>
      </dgm:t>
    </dgm:pt>
    <dgm:pt modelId="{C58F0BAE-A0A1-4298-AB33-2246B2920283}" type="sibTrans" cxnId="{8F704105-A8B8-45E6-AC6F-29ACCB624906}">
      <dgm:prSet/>
      <dgm:spPr/>
      <dgm:t>
        <a:bodyPr/>
        <a:lstStyle/>
        <a:p>
          <a:endParaRPr lang="es-AR" sz="1200"/>
        </a:p>
      </dgm:t>
    </dgm:pt>
    <dgm:pt modelId="{7ACD6F59-D2B3-4A3A-8D7B-DD5F0F443E45}">
      <dgm:prSet phldrT="[Texto]" custT="1"/>
      <dgm:spPr/>
      <dgm:t>
        <a:bodyPr/>
        <a:lstStyle/>
        <a:p>
          <a:r>
            <a:rPr lang="es-AR" sz="2000" dirty="0" smtClean="0"/>
            <a:t>Chipeadoras</a:t>
          </a:r>
          <a:endParaRPr lang="es-AR" sz="2000" dirty="0"/>
        </a:p>
      </dgm:t>
    </dgm:pt>
    <dgm:pt modelId="{B86BC849-BEAC-4C92-92EE-A495BF5CA03A}" type="parTrans" cxnId="{1C27B1E9-77D1-40FF-A478-7CDA8202A4DE}">
      <dgm:prSet/>
      <dgm:spPr/>
      <dgm:t>
        <a:bodyPr/>
        <a:lstStyle/>
        <a:p>
          <a:endParaRPr lang="es-AR" sz="1200"/>
        </a:p>
      </dgm:t>
    </dgm:pt>
    <dgm:pt modelId="{6BC57529-1B8F-4610-87E4-27F3BA496C0E}" type="sibTrans" cxnId="{1C27B1E9-77D1-40FF-A478-7CDA8202A4DE}">
      <dgm:prSet/>
      <dgm:spPr/>
      <dgm:t>
        <a:bodyPr/>
        <a:lstStyle/>
        <a:p>
          <a:endParaRPr lang="es-AR" sz="1200"/>
        </a:p>
      </dgm:t>
    </dgm:pt>
    <dgm:pt modelId="{596CD6D8-436D-49EF-802B-63C5AC691FE6}" type="pres">
      <dgm:prSet presAssocID="{F210B433-C483-4B63-A718-70335E39B7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C3B19798-98DA-48A7-9899-9CBEB15F26F3}" type="pres">
      <dgm:prSet presAssocID="{0D24D39A-1A07-4C05-BE10-FDC3C7D07F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0228BA1-3B34-460A-81F0-12EDA59CC41D}" type="pres">
      <dgm:prSet presAssocID="{C382402B-4B7A-4651-8144-3CA8E5EDA225}" presName="sibTrans" presStyleCnt="0"/>
      <dgm:spPr/>
      <dgm:t>
        <a:bodyPr/>
        <a:lstStyle/>
        <a:p>
          <a:endParaRPr lang="es-AR"/>
        </a:p>
      </dgm:t>
    </dgm:pt>
    <dgm:pt modelId="{52000CDA-6801-4553-BC84-C728DBA1A0DB}" type="pres">
      <dgm:prSet presAssocID="{5CCA67D0-771B-4D6A-B56A-7DB055EEFC4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49F3D25-2EB4-4835-9993-01EFBEF72D5A}" type="pres">
      <dgm:prSet presAssocID="{3E3CA96D-BF3C-44D5-928C-AA35FDF5DD7B}" presName="sibTrans" presStyleCnt="0"/>
      <dgm:spPr/>
      <dgm:t>
        <a:bodyPr/>
        <a:lstStyle/>
        <a:p>
          <a:endParaRPr lang="es-AR"/>
        </a:p>
      </dgm:t>
    </dgm:pt>
    <dgm:pt modelId="{ED714D57-D75C-41BD-B1C3-67455BEC7B77}" type="pres">
      <dgm:prSet presAssocID="{AF9A1E15-F108-4CD8-AEB9-41F7A44180D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5EF2341-92FF-4E90-A554-6F2EE31F05C2}" type="pres">
      <dgm:prSet presAssocID="{C58F0BAE-A0A1-4298-AB33-2246B2920283}" presName="sibTrans" presStyleCnt="0"/>
      <dgm:spPr/>
      <dgm:t>
        <a:bodyPr/>
        <a:lstStyle/>
        <a:p>
          <a:endParaRPr lang="es-AR"/>
        </a:p>
      </dgm:t>
    </dgm:pt>
    <dgm:pt modelId="{DFF8DF36-71E9-4886-B576-059F57325B36}" type="pres">
      <dgm:prSet presAssocID="{7ACD6F59-D2B3-4A3A-8D7B-DD5F0F443E4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8F704105-A8B8-45E6-AC6F-29ACCB624906}" srcId="{F210B433-C483-4B63-A718-70335E39B7F7}" destId="{AF9A1E15-F108-4CD8-AEB9-41F7A44180DD}" srcOrd="2" destOrd="0" parTransId="{38233FFA-8C19-4050-8CB4-E5F1F248B3E2}" sibTransId="{C58F0BAE-A0A1-4298-AB33-2246B2920283}"/>
    <dgm:cxn modelId="{1EE5F769-426E-4475-8FCD-2FE363C4D47D}" type="presOf" srcId="{5CCA67D0-771B-4D6A-B56A-7DB055EEFC48}" destId="{52000CDA-6801-4553-BC84-C728DBA1A0DB}" srcOrd="0" destOrd="0" presId="urn:microsoft.com/office/officeart/2005/8/layout/default"/>
    <dgm:cxn modelId="{7AA7E37E-58F8-4B52-9DA2-42D535B2D243}" srcId="{F210B433-C483-4B63-A718-70335E39B7F7}" destId="{0D24D39A-1A07-4C05-BE10-FDC3C7D07F0F}" srcOrd="0" destOrd="0" parTransId="{A06FF30C-C396-42F2-AED0-7D1D71B0E633}" sibTransId="{C382402B-4B7A-4651-8144-3CA8E5EDA225}"/>
    <dgm:cxn modelId="{95EE4DE0-4141-42F1-B778-49603F5FFFB2}" type="presOf" srcId="{7ACD6F59-D2B3-4A3A-8D7B-DD5F0F443E45}" destId="{DFF8DF36-71E9-4886-B576-059F57325B36}" srcOrd="0" destOrd="0" presId="urn:microsoft.com/office/officeart/2005/8/layout/default"/>
    <dgm:cxn modelId="{1C27B1E9-77D1-40FF-A478-7CDA8202A4DE}" srcId="{F210B433-C483-4B63-A718-70335E39B7F7}" destId="{7ACD6F59-D2B3-4A3A-8D7B-DD5F0F443E45}" srcOrd="3" destOrd="0" parTransId="{B86BC849-BEAC-4C92-92EE-A495BF5CA03A}" sibTransId="{6BC57529-1B8F-4610-87E4-27F3BA496C0E}"/>
    <dgm:cxn modelId="{6F09D1DA-19BE-447A-96B0-CD5D3DC6945B}" type="presOf" srcId="{AF9A1E15-F108-4CD8-AEB9-41F7A44180DD}" destId="{ED714D57-D75C-41BD-B1C3-67455BEC7B77}" srcOrd="0" destOrd="0" presId="urn:microsoft.com/office/officeart/2005/8/layout/default"/>
    <dgm:cxn modelId="{45EB8F80-A470-47A1-A635-D84487C2A9CD}" type="presOf" srcId="{0D24D39A-1A07-4C05-BE10-FDC3C7D07F0F}" destId="{C3B19798-98DA-48A7-9899-9CBEB15F26F3}" srcOrd="0" destOrd="0" presId="urn:microsoft.com/office/officeart/2005/8/layout/default"/>
    <dgm:cxn modelId="{51AAAA35-635A-4157-ABBE-5828E54E80BC}" type="presOf" srcId="{F210B433-C483-4B63-A718-70335E39B7F7}" destId="{596CD6D8-436D-49EF-802B-63C5AC691FE6}" srcOrd="0" destOrd="0" presId="urn:microsoft.com/office/officeart/2005/8/layout/default"/>
    <dgm:cxn modelId="{09E6BE40-6461-439F-B40B-B7DA854172CA}" srcId="{F210B433-C483-4B63-A718-70335E39B7F7}" destId="{5CCA67D0-771B-4D6A-B56A-7DB055EEFC48}" srcOrd="1" destOrd="0" parTransId="{664BB1D8-AC2E-498B-9743-51F0A56B3382}" sibTransId="{3E3CA96D-BF3C-44D5-928C-AA35FDF5DD7B}"/>
    <dgm:cxn modelId="{A4CD096F-84B0-45C2-ADBE-33988D22C26D}" type="presParOf" srcId="{596CD6D8-436D-49EF-802B-63C5AC691FE6}" destId="{C3B19798-98DA-48A7-9899-9CBEB15F26F3}" srcOrd="0" destOrd="0" presId="urn:microsoft.com/office/officeart/2005/8/layout/default"/>
    <dgm:cxn modelId="{80C3494B-8FD5-441A-A185-F938F34D5274}" type="presParOf" srcId="{596CD6D8-436D-49EF-802B-63C5AC691FE6}" destId="{90228BA1-3B34-460A-81F0-12EDA59CC41D}" srcOrd="1" destOrd="0" presId="urn:microsoft.com/office/officeart/2005/8/layout/default"/>
    <dgm:cxn modelId="{F4803BF8-6645-41E6-A2FD-F5A47AFCDF48}" type="presParOf" srcId="{596CD6D8-436D-49EF-802B-63C5AC691FE6}" destId="{52000CDA-6801-4553-BC84-C728DBA1A0DB}" srcOrd="2" destOrd="0" presId="urn:microsoft.com/office/officeart/2005/8/layout/default"/>
    <dgm:cxn modelId="{B035A6AC-449B-4277-A8FC-C3F10C3C1DFF}" type="presParOf" srcId="{596CD6D8-436D-49EF-802B-63C5AC691FE6}" destId="{849F3D25-2EB4-4835-9993-01EFBEF72D5A}" srcOrd="3" destOrd="0" presId="urn:microsoft.com/office/officeart/2005/8/layout/default"/>
    <dgm:cxn modelId="{0E9F5FAE-A369-4488-AC0D-6A859FDE3292}" type="presParOf" srcId="{596CD6D8-436D-49EF-802B-63C5AC691FE6}" destId="{ED714D57-D75C-41BD-B1C3-67455BEC7B77}" srcOrd="4" destOrd="0" presId="urn:microsoft.com/office/officeart/2005/8/layout/default"/>
    <dgm:cxn modelId="{2FD29DBB-07A4-40CF-AA0A-82B0984A7CC3}" type="presParOf" srcId="{596CD6D8-436D-49EF-802B-63C5AC691FE6}" destId="{15EF2341-92FF-4E90-A554-6F2EE31F05C2}" srcOrd="5" destOrd="0" presId="urn:microsoft.com/office/officeart/2005/8/layout/default"/>
    <dgm:cxn modelId="{18D4859C-106F-4391-ACE7-C6BB153E2E0D}" type="presParOf" srcId="{596CD6D8-436D-49EF-802B-63C5AC691FE6}" destId="{DFF8DF36-71E9-4886-B576-059F57325B3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10B433-C483-4B63-A718-70335E39B7F7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s-AR"/>
        </a:p>
      </dgm:t>
    </dgm:pt>
    <dgm:pt modelId="{0D24D39A-1A07-4C05-BE10-FDC3C7D07F0F}">
      <dgm:prSet phldrT="[Texto]" custT="1"/>
      <dgm:spPr/>
      <dgm:t>
        <a:bodyPr/>
        <a:lstStyle/>
        <a:p>
          <a:r>
            <a:rPr lang="es-AR" sz="2000" dirty="0" smtClean="0"/>
            <a:t>Ciudad Comprometida</a:t>
          </a:r>
          <a:endParaRPr lang="es-AR" sz="2000" dirty="0"/>
        </a:p>
      </dgm:t>
    </dgm:pt>
    <dgm:pt modelId="{A06FF30C-C396-42F2-AED0-7D1D71B0E633}" type="parTrans" cxnId="{7AA7E37E-58F8-4B52-9DA2-42D535B2D243}">
      <dgm:prSet/>
      <dgm:spPr/>
      <dgm:t>
        <a:bodyPr/>
        <a:lstStyle/>
        <a:p>
          <a:endParaRPr lang="es-AR" sz="2000"/>
        </a:p>
      </dgm:t>
    </dgm:pt>
    <dgm:pt modelId="{C382402B-4B7A-4651-8144-3CA8E5EDA225}" type="sibTrans" cxnId="{7AA7E37E-58F8-4B52-9DA2-42D535B2D243}">
      <dgm:prSet/>
      <dgm:spPr/>
      <dgm:t>
        <a:bodyPr/>
        <a:lstStyle/>
        <a:p>
          <a:endParaRPr lang="es-AR" sz="2000"/>
        </a:p>
      </dgm:t>
    </dgm:pt>
    <dgm:pt modelId="{5CCA67D0-771B-4D6A-B56A-7DB055EEFC48}">
      <dgm:prSet phldrT="[Texto]" custT="1"/>
      <dgm:spPr/>
      <dgm:t>
        <a:bodyPr/>
        <a:lstStyle/>
        <a:p>
          <a:r>
            <a:rPr lang="es-AR" sz="2000" dirty="0" smtClean="0"/>
            <a:t>Ciudad Principiante</a:t>
          </a:r>
          <a:endParaRPr lang="es-AR" sz="2000" dirty="0"/>
        </a:p>
      </dgm:t>
    </dgm:pt>
    <dgm:pt modelId="{664BB1D8-AC2E-498B-9743-51F0A56B3382}" type="parTrans" cxnId="{09E6BE40-6461-439F-B40B-B7DA854172CA}">
      <dgm:prSet/>
      <dgm:spPr/>
      <dgm:t>
        <a:bodyPr/>
        <a:lstStyle/>
        <a:p>
          <a:endParaRPr lang="es-AR" sz="2000"/>
        </a:p>
      </dgm:t>
    </dgm:pt>
    <dgm:pt modelId="{3E3CA96D-BF3C-44D5-928C-AA35FDF5DD7B}" type="sibTrans" cxnId="{09E6BE40-6461-439F-B40B-B7DA854172CA}">
      <dgm:prSet/>
      <dgm:spPr/>
      <dgm:t>
        <a:bodyPr/>
        <a:lstStyle/>
        <a:p>
          <a:endParaRPr lang="es-AR" sz="2000"/>
        </a:p>
      </dgm:t>
    </dgm:pt>
    <dgm:pt modelId="{AF9A1E15-F108-4CD8-AEB9-41F7A44180DD}">
      <dgm:prSet phldrT="[Texto]" custT="1"/>
      <dgm:spPr/>
      <dgm:t>
        <a:bodyPr/>
        <a:lstStyle/>
        <a:p>
          <a:r>
            <a:rPr lang="es-AR" sz="2000" dirty="0" smtClean="0"/>
            <a:t>Ciudad Responsable</a:t>
          </a:r>
          <a:endParaRPr lang="es-AR" sz="2000" dirty="0"/>
        </a:p>
      </dgm:t>
    </dgm:pt>
    <dgm:pt modelId="{38233FFA-8C19-4050-8CB4-E5F1F248B3E2}" type="parTrans" cxnId="{8F704105-A8B8-45E6-AC6F-29ACCB624906}">
      <dgm:prSet/>
      <dgm:spPr/>
      <dgm:t>
        <a:bodyPr/>
        <a:lstStyle/>
        <a:p>
          <a:endParaRPr lang="es-AR" sz="2000"/>
        </a:p>
      </dgm:t>
    </dgm:pt>
    <dgm:pt modelId="{C58F0BAE-A0A1-4298-AB33-2246B2920283}" type="sibTrans" cxnId="{8F704105-A8B8-45E6-AC6F-29ACCB624906}">
      <dgm:prSet/>
      <dgm:spPr/>
      <dgm:t>
        <a:bodyPr/>
        <a:lstStyle/>
        <a:p>
          <a:endParaRPr lang="es-AR" sz="2000"/>
        </a:p>
      </dgm:t>
    </dgm:pt>
    <dgm:pt modelId="{7ACD6F59-D2B3-4A3A-8D7B-DD5F0F443E45}">
      <dgm:prSet phldrT="[Texto]" custT="1"/>
      <dgm:spPr/>
      <dgm:t>
        <a:bodyPr/>
        <a:lstStyle/>
        <a:p>
          <a:r>
            <a:rPr lang="es-AR" sz="2000" dirty="0" smtClean="0"/>
            <a:t>Ciudad Sustentable</a:t>
          </a:r>
          <a:endParaRPr lang="es-AR" sz="2000" dirty="0"/>
        </a:p>
      </dgm:t>
    </dgm:pt>
    <dgm:pt modelId="{B86BC849-BEAC-4C92-92EE-A495BF5CA03A}" type="parTrans" cxnId="{1C27B1E9-77D1-40FF-A478-7CDA8202A4DE}">
      <dgm:prSet/>
      <dgm:spPr/>
      <dgm:t>
        <a:bodyPr/>
        <a:lstStyle/>
        <a:p>
          <a:endParaRPr lang="es-AR" sz="2000"/>
        </a:p>
      </dgm:t>
    </dgm:pt>
    <dgm:pt modelId="{6BC57529-1B8F-4610-87E4-27F3BA496C0E}" type="sibTrans" cxnId="{1C27B1E9-77D1-40FF-A478-7CDA8202A4DE}">
      <dgm:prSet/>
      <dgm:spPr/>
      <dgm:t>
        <a:bodyPr/>
        <a:lstStyle/>
        <a:p>
          <a:endParaRPr lang="es-AR" sz="2000"/>
        </a:p>
      </dgm:t>
    </dgm:pt>
    <dgm:pt modelId="{596CD6D8-436D-49EF-802B-63C5AC691FE6}" type="pres">
      <dgm:prSet presAssocID="{F210B433-C483-4B63-A718-70335E39B7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AR"/>
        </a:p>
      </dgm:t>
    </dgm:pt>
    <dgm:pt modelId="{C3B19798-98DA-48A7-9899-9CBEB15F26F3}" type="pres">
      <dgm:prSet presAssocID="{0D24D39A-1A07-4C05-BE10-FDC3C7D07F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0228BA1-3B34-460A-81F0-12EDA59CC41D}" type="pres">
      <dgm:prSet presAssocID="{C382402B-4B7A-4651-8144-3CA8E5EDA225}" presName="sibTrans" presStyleCnt="0"/>
      <dgm:spPr/>
      <dgm:t>
        <a:bodyPr/>
        <a:lstStyle/>
        <a:p>
          <a:endParaRPr lang="es-AR"/>
        </a:p>
      </dgm:t>
    </dgm:pt>
    <dgm:pt modelId="{52000CDA-6801-4553-BC84-C728DBA1A0DB}" type="pres">
      <dgm:prSet presAssocID="{5CCA67D0-771B-4D6A-B56A-7DB055EEFC4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849F3D25-2EB4-4835-9993-01EFBEF72D5A}" type="pres">
      <dgm:prSet presAssocID="{3E3CA96D-BF3C-44D5-928C-AA35FDF5DD7B}" presName="sibTrans" presStyleCnt="0"/>
      <dgm:spPr/>
      <dgm:t>
        <a:bodyPr/>
        <a:lstStyle/>
        <a:p>
          <a:endParaRPr lang="es-AR"/>
        </a:p>
      </dgm:t>
    </dgm:pt>
    <dgm:pt modelId="{ED714D57-D75C-41BD-B1C3-67455BEC7B77}" type="pres">
      <dgm:prSet presAssocID="{AF9A1E15-F108-4CD8-AEB9-41F7A44180D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5EF2341-92FF-4E90-A554-6F2EE31F05C2}" type="pres">
      <dgm:prSet presAssocID="{C58F0BAE-A0A1-4298-AB33-2246B2920283}" presName="sibTrans" presStyleCnt="0"/>
      <dgm:spPr/>
      <dgm:t>
        <a:bodyPr/>
        <a:lstStyle/>
        <a:p>
          <a:endParaRPr lang="es-AR"/>
        </a:p>
      </dgm:t>
    </dgm:pt>
    <dgm:pt modelId="{DFF8DF36-71E9-4886-B576-059F57325B36}" type="pres">
      <dgm:prSet presAssocID="{7ACD6F59-D2B3-4A3A-8D7B-DD5F0F443E4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FF9FABA4-1A5F-4822-9423-50B5D3D050FD}" type="presOf" srcId="{AF9A1E15-F108-4CD8-AEB9-41F7A44180DD}" destId="{ED714D57-D75C-41BD-B1C3-67455BEC7B77}" srcOrd="0" destOrd="0" presId="urn:microsoft.com/office/officeart/2005/8/layout/default"/>
    <dgm:cxn modelId="{8F704105-A8B8-45E6-AC6F-29ACCB624906}" srcId="{F210B433-C483-4B63-A718-70335E39B7F7}" destId="{AF9A1E15-F108-4CD8-AEB9-41F7A44180DD}" srcOrd="2" destOrd="0" parTransId="{38233FFA-8C19-4050-8CB4-E5F1F248B3E2}" sibTransId="{C58F0BAE-A0A1-4298-AB33-2246B2920283}"/>
    <dgm:cxn modelId="{7AA7E37E-58F8-4B52-9DA2-42D535B2D243}" srcId="{F210B433-C483-4B63-A718-70335E39B7F7}" destId="{0D24D39A-1A07-4C05-BE10-FDC3C7D07F0F}" srcOrd="0" destOrd="0" parTransId="{A06FF30C-C396-42F2-AED0-7D1D71B0E633}" sibTransId="{C382402B-4B7A-4651-8144-3CA8E5EDA225}"/>
    <dgm:cxn modelId="{1C27B1E9-77D1-40FF-A478-7CDA8202A4DE}" srcId="{F210B433-C483-4B63-A718-70335E39B7F7}" destId="{7ACD6F59-D2B3-4A3A-8D7B-DD5F0F443E45}" srcOrd="3" destOrd="0" parTransId="{B86BC849-BEAC-4C92-92EE-A495BF5CA03A}" sibTransId="{6BC57529-1B8F-4610-87E4-27F3BA496C0E}"/>
    <dgm:cxn modelId="{092A02A5-C97B-4CF8-AE93-AF40323252C6}" type="presOf" srcId="{F210B433-C483-4B63-A718-70335E39B7F7}" destId="{596CD6D8-436D-49EF-802B-63C5AC691FE6}" srcOrd="0" destOrd="0" presId="urn:microsoft.com/office/officeart/2005/8/layout/default"/>
    <dgm:cxn modelId="{2FDC0FD6-ACFF-4AAB-8E27-52F999A906DD}" type="presOf" srcId="{5CCA67D0-771B-4D6A-B56A-7DB055EEFC48}" destId="{52000CDA-6801-4553-BC84-C728DBA1A0DB}" srcOrd="0" destOrd="0" presId="urn:microsoft.com/office/officeart/2005/8/layout/default"/>
    <dgm:cxn modelId="{CAC6643E-0F4A-4F02-A0F7-69DBD0C6C155}" type="presOf" srcId="{0D24D39A-1A07-4C05-BE10-FDC3C7D07F0F}" destId="{C3B19798-98DA-48A7-9899-9CBEB15F26F3}" srcOrd="0" destOrd="0" presId="urn:microsoft.com/office/officeart/2005/8/layout/default"/>
    <dgm:cxn modelId="{0FAADBA7-159E-424A-82B3-E417D912CF88}" type="presOf" srcId="{7ACD6F59-D2B3-4A3A-8D7B-DD5F0F443E45}" destId="{DFF8DF36-71E9-4886-B576-059F57325B36}" srcOrd="0" destOrd="0" presId="urn:microsoft.com/office/officeart/2005/8/layout/default"/>
    <dgm:cxn modelId="{09E6BE40-6461-439F-B40B-B7DA854172CA}" srcId="{F210B433-C483-4B63-A718-70335E39B7F7}" destId="{5CCA67D0-771B-4D6A-B56A-7DB055EEFC48}" srcOrd="1" destOrd="0" parTransId="{664BB1D8-AC2E-498B-9743-51F0A56B3382}" sibTransId="{3E3CA96D-BF3C-44D5-928C-AA35FDF5DD7B}"/>
    <dgm:cxn modelId="{19F97ECE-74AC-42B2-8476-507AD1923D68}" type="presParOf" srcId="{596CD6D8-436D-49EF-802B-63C5AC691FE6}" destId="{C3B19798-98DA-48A7-9899-9CBEB15F26F3}" srcOrd="0" destOrd="0" presId="urn:microsoft.com/office/officeart/2005/8/layout/default"/>
    <dgm:cxn modelId="{83729F8D-6089-4E4B-9271-8132AB6C4DDA}" type="presParOf" srcId="{596CD6D8-436D-49EF-802B-63C5AC691FE6}" destId="{90228BA1-3B34-460A-81F0-12EDA59CC41D}" srcOrd="1" destOrd="0" presId="urn:microsoft.com/office/officeart/2005/8/layout/default"/>
    <dgm:cxn modelId="{A3399969-0C2E-489C-8281-CA614B62E568}" type="presParOf" srcId="{596CD6D8-436D-49EF-802B-63C5AC691FE6}" destId="{52000CDA-6801-4553-BC84-C728DBA1A0DB}" srcOrd="2" destOrd="0" presId="urn:microsoft.com/office/officeart/2005/8/layout/default"/>
    <dgm:cxn modelId="{F8C18FC4-5F9D-4F46-B464-C5F55C90D039}" type="presParOf" srcId="{596CD6D8-436D-49EF-802B-63C5AC691FE6}" destId="{849F3D25-2EB4-4835-9993-01EFBEF72D5A}" srcOrd="3" destOrd="0" presId="urn:microsoft.com/office/officeart/2005/8/layout/default"/>
    <dgm:cxn modelId="{DA3E2F8C-7C2D-438D-AC9C-DBFA6016A33D}" type="presParOf" srcId="{596CD6D8-436D-49EF-802B-63C5AC691FE6}" destId="{ED714D57-D75C-41BD-B1C3-67455BEC7B77}" srcOrd="4" destOrd="0" presId="urn:microsoft.com/office/officeart/2005/8/layout/default"/>
    <dgm:cxn modelId="{681EADE4-9EE5-4BD0-92E4-891A96302A10}" type="presParOf" srcId="{596CD6D8-436D-49EF-802B-63C5AC691FE6}" destId="{15EF2341-92FF-4E90-A554-6F2EE31F05C2}" srcOrd="5" destOrd="0" presId="urn:microsoft.com/office/officeart/2005/8/layout/default"/>
    <dgm:cxn modelId="{8EE381C0-1BA3-4CCD-9F9B-DF52D6278014}" type="presParOf" srcId="{596CD6D8-436D-49EF-802B-63C5AC691FE6}" destId="{DFF8DF36-71E9-4886-B576-059F57325B3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A198BE-2CFF-4D13-9FAD-78B58C115BDD}" type="doc">
      <dgm:prSet loTypeId="urn:microsoft.com/office/officeart/2005/8/layout/process4" loCatId="process" qsTypeId="urn:microsoft.com/office/officeart/2005/8/quickstyle/simple1" qsCatId="simple" csTypeId="urn:microsoft.com/office/officeart/2005/8/colors/accent1_1" csCatId="accent1" phldr="1"/>
      <dgm:spPr/>
    </dgm:pt>
    <dgm:pt modelId="{1C78D0C5-213A-4873-A30F-3BB831A00F49}">
      <dgm:prSet phldrT="[Texto]"/>
      <dgm:spPr/>
      <dgm:t>
        <a:bodyPr/>
        <a:lstStyle/>
        <a:p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Diagnóstico de Sustentabilidad</a:t>
          </a:r>
          <a:endParaRPr lang="es-A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9400AFC-9779-411F-8834-372DE6BAB90F}" type="parTrans" cxnId="{1D15AEAD-7756-4F1C-AE04-498DCA5E277A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C8E6870C-B4BA-4924-953D-605175E445F9}" type="sibTrans" cxnId="{1D15AEAD-7756-4F1C-AE04-498DCA5E277A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DBBD625-BE87-4D24-A7BC-7BC33F3DD786}">
      <dgm:prSet phldrT="[Texto]"/>
      <dgm:spPr/>
      <dgm:t>
        <a:bodyPr/>
        <a:lstStyle/>
        <a:p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Medición por indicadores</a:t>
          </a:r>
          <a:endParaRPr lang="es-A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763A8AE-B9E3-4FC5-A67B-627161BA6DDE}" type="parTrans" cxnId="{C2132379-11B8-49A9-8919-F9260F415C53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8DFBD7E-FE50-4A3C-9A40-CBBF38543B01}" type="sibTrans" cxnId="{C2132379-11B8-49A9-8919-F9260F415C53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8B09894-6B51-4DA7-AC9A-AC72F1F9C9DF}">
      <dgm:prSet phldrT="[Texto]"/>
      <dgm:spPr/>
      <dgm:t>
        <a:bodyPr/>
        <a:lstStyle/>
        <a:p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Control de Gestión </a:t>
          </a:r>
          <a:endParaRPr lang="es-A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E701F6B-B8D8-493D-95D8-C9B481FEE1E3}" type="parTrans" cxnId="{C4CE36F6-164B-4FF6-88A3-194B06055243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7A09073-C98A-414F-B4C2-4CD4965C053B}" type="sibTrans" cxnId="{C4CE36F6-164B-4FF6-88A3-194B06055243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72D7ADF0-2911-460B-900E-8DD04D682C90}">
      <dgm:prSet phldrT="[Texto]"/>
      <dgm:spPr/>
      <dgm:t>
        <a:bodyPr/>
        <a:lstStyle/>
        <a:p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Implementación de Acciones</a:t>
          </a:r>
          <a:endParaRPr lang="es-AR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39D34C3-DF9A-4E94-A928-0628AB4181A6}" type="parTrans" cxnId="{F28BE6FE-F6BB-4D0A-98FA-764DBCAFC531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CCA9415-475F-4696-A9BA-39796DE60862}" type="sibTrans" cxnId="{F28BE6FE-F6BB-4D0A-98FA-764DBCAFC531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0AA4039-48EB-473E-A2D5-5DAE6B75EFA3}">
      <dgm:prSet phldrT="[Texto]"/>
      <dgm:spPr/>
      <dgm:t>
        <a:bodyPr/>
        <a:lstStyle/>
        <a:p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Selección </a:t>
          </a:r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metas </a:t>
          </a:r>
          <a:r>
            <a:rPr lang="es-AR" dirty="0" smtClean="0">
              <a:solidFill>
                <a:schemeClr val="tx1">
                  <a:lumMod val="75000"/>
                  <a:lumOff val="25000"/>
                </a:schemeClr>
              </a:solidFill>
            </a:rPr>
            <a:t>ambientales: </a:t>
          </a:r>
          <a:r>
            <a:rPr lang="es-AR" b="1" dirty="0" smtClean="0">
              <a:solidFill>
                <a:schemeClr val="tx1">
                  <a:lumMod val="75000"/>
                  <a:lumOff val="25000"/>
                </a:schemeClr>
              </a:solidFill>
            </a:rPr>
            <a:t>Plan de Sustentabilidad</a:t>
          </a:r>
          <a:endParaRPr lang="es-AR" b="1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B89B7962-460C-49A2-8FB5-126322666C1C}" type="parTrans" cxnId="{C23E37A1-02BC-47DD-B1E0-A9A21EA24271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47B779A-1154-462C-B683-1663E40C1E6F}" type="sibTrans" cxnId="{C23E37A1-02BC-47DD-B1E0-A9A21EA24271}">
      <dgm:prSet/>
      <dgm:spPr/>
      <dgm:t>
        <a:bodyPr/>
        <a:lstStyle/>
        <a:p>
          <a:endParaRPr lang="es-AR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6EC06BB-61B2-46D2-AFFD-1B7AE7F5EA2E}" type="pres">
      <dgm:prSet presAssocID="{F5A198BE-2CFF-4D13-9FAD-78B58C115BDD}" presName="Name0" presStyleCnt="0">
        <dgm:presLayoutVars>
          <dgm:dir/>
          <dgm:animLvl val="lvl"/>
          <dgm:resizeHandles val="exact"/>
        </dgm:presLayoutVars>
      </dgm:prSet>
      <dgm:spPr/>
    </dgm:pt>
    <dgm:pt modelId="{AD621042-9DBB-40F4-99DB-26F1F763480B}" type="pres">
      <dgm:prSet presAssocID="{F8B09894-6B51-4DA7-AC9A-AC72F1F9C9DF}" presName="boxAndChildren" presStyleCnt="0"/>
      <dgm:spPr/>
    </dgm:pt>
    <dgm:pt modelId="{4089CFB3-5FA1-4CF9-8686-51B8AABA21C8}" type="pres">
      <dgm:prSet presAssocID="{F8B09894-6B51-4DA7-AC9A-AC72F1F9C9DF}" presName="parentTextBox" presStyleLbl="node1" presStyleIdx="0" presStyleCnt="5"/>
      <dgm:spPr/>
      <dgm:t>
        <a:bodyPr/>
        <a:lstStyle/>
        <a:p>
          <a:endParaRPr lang="es-AR"/>
        </a:p>
      </dgm:t>
    </dgm:pt>
    <dgm:pt modelId="{8BF052E1-A4EC-40C7-A089-6B7C482016E5}" type="pres">
      <dgm:prSet presAssocID="{18DFBD7E-FE50-4A3C-9A40-CBBF38543B01}" presName="sp" presStyleCnt="0"/>
      <dgm:spPr/>
    </dgm:pt>
    <dgm:pt modelId="{B188ED5E-A770-4B21-A0BC-851B129C6F14}" type="pres">
      <dgm:prSet presAssocID="{9DBBD625-BE87-4D24-A7BC-7BC33F3DD786}" presName="arrowAndChildren" presStyleCnt="0"/>
      <dgm:spPr/>
    </dgm:pt>
    <dgm:pt modelId="{618E841D-3A55-4EF7-9F58-8E89A606CD89}" type="pres">
      <dgm:prSet presAssocID="{9DBBD625-BE87-4D24-A7BC-7BC33F3DD786}" presName="parentTextArrow" presStyleLbl="node1" presStyleIdx="1" presStyleCnt="5"/>
      <dgm:spPr/>
      <dgm:t>
        <a:bodyPr/>
        <a:lstStyle/>
        <a:p>
          <a:endParaRPr lang="es-AR"/>
        </a:p>
      </dgm:t>
    </dgm:pt>
    <dgm:pt modelId="{3D2D0407-0BF6-45A2-B99B-18F443AF1803}" type="pres">
      <dgm:prSet presAssocID="{ACCA9415-475F-4696-A9BA-39796DE60862}" presName="sp" presStyleCnt="0"/>
      <dgm:spPr/>
    </dgm:pt>
    <dgm:pt modelId="{2ECFC48D-2207-45CF-8049-13490686710D}" type="pres">
      <dgm:prSet presAssocID="{72D7ADF0-2911-460B-900E-8DD04D682C90}" presName="arrowAndChildren" presStyleCnt="0"/>
      <dgm:spPr/>
    </dgm:pt>
    <dgm:pt modelId="{B759135F-98D1-4433-9543-24AA48A4C288}" type="pres">
      <dgm:prSet presAssocID="{72D7ADF0-2911-460B-900E-8DD04D682C90}" presName="parentTextArrow" presStyleLbl="node1" presStyleIdx="2" presStyleCnt="5"/>
      <dgm:spPr/>
      <dgm:t>
        <a:bodyPr/>
        <a:lstStyle/>
        <a:p>
          <a:endParaRPr lang="es-AR"/>
        </a:p>
      </dgm:t>
    </dgm:pt>
    <dgm:pt modelId="{F9004937-3ED1-4CCA-B894-7BDF3F5A3685}" type="pres">
      <dgm:prSet presAssocID="{347B779A-1154-462C-B683-1663E40C1E6F}" presName="sp" presStyleCnt="0"/>
      <dgm:spPr/>
    </dgm:pt>
    <dgm:pt modelId="{69B115E2-C133-4DF1-B105-3F248F6A04E0}" type="pres">
      <dgm:prSet presAssocID="{60AA4039-48EB-473E-A2D5-5DAE6B75EFA3}" presName="arrowAndChildren" presStyleCnt="0"/>
      <dgm:spPr/>
    </dgm:pt>
    <dgm:pt modelId="{641714A2-FC50-451E-8BBE-7784066B54EC}" type="pres">
      <dgm:prSet presAssocID="{60AA4039-48EB-473E-A2D5-5DAE6B75EFA3}" presName="parentTextArrow" presStyleLbl="node1" presStyleIdx="3" presStyleCnt="5"/>
      <dgm:spPr/>
      <dgm:t>
        <a:bodyPr/>
        <a:lstStyle/>
        <a:p>
          <a:endParaRPr lang="es-AR"/>
        </a:p>
      </dgm:t>
    </dgm:pt>
    <dgm:pt modelId="{602BEF06-A9F2-4FB5-B043-1C21A98709AF}" type="pres">
      <dgm:prSet presAssocID="{C8E6870C-B4BA-4924-953D-605175E445F9}" presName="sp" presStyleCnt="0"/>
      <dgm:spPr/>
    </dgm:pt>
    <dgm:pt modelId="{7721DCFD-0045-4299-A018-102DE1F85473}" type="pres">
      <dgm:prSet presAssocID="{1C78D0C5-213A-4873-A30F-3BB831A00F49}" presName="arrowAndChildren" presStyleCnt="0"/>
      <dgm:spPr/>
    </dgm:pt>
    <dgm:pt modelId="{0FFD987F-0FCA-49BC-9CB7-EAC33CD7BAB2}" type="pres">
      <dgm:prSet presAssocID="{1C78D0C5-213A-4873-A30F-3BB831A00F49}" presName="parentTextArrow" presStyleLbl="node1" presStyleIdx="4" presStyleCnt="5"/>
      <dgm:spPr/>
      <dgm:t>
        <a:bodyPr/>
        <a:lstStyle/>
        <a:p>
          <a:endParaRPr lang="es-AR"/>
        </a:p>
      </dgm:t>
    </dgm:pt>
  </dgm:ptLst>
  <dgm:cxnLst>
    <dgm:cxn modelId="{C23E37A1-02BC-47DD-B1E0-A9A21EA24271}" srcId="{F5A198BE-2CFF-4D13-9FAD-78B58C115BDD}" destId="{60AA4039-48EB-473E-A2D5-5DAE6B75EFA3}" srcOrd="1" destOrd="0" parTransId="{B89B7962-460C-49A2-8FB5-126322666C1C}" sibTransId="{347B779A-1154-462C-B683-1663E40C1E6F}"/>
    <dgm:cxn modelId="{C4CE36F6-164B-4FF6-88A3-194B06055243}" srcId="{F5A198BE-2CFF-4D13-9FAD-78B58C115BDD}" destId="{F8B09894-6B51-4DA7-AC9A-AC72F1F9C9DF}" srcOrd="4" destOrd="0" parTransId="{4E701F6B-B8D8-493D-95D8-C9B481FEE1E3}" sibTransId="{A7A09073-C98A-414F-B4C2-4CD4965C053B}"/>
    <dgm:cxn modelId="{F28BE6FE-F6BB-4D0A-98FA-764DBCAFC531}" srcId="{F5A198BE-2CFF-4D13-9FAD-78B58C115BDD}" destId="{72D7ADF0-2911-460B-900E-8DD04D682C90}" srcOrd="2" destOrd="0" parTransId="{A39D34C3-DF9A-4E94-A928-0628AB4181A6}" sibTransId="{ACCA9415-475F-4696-A9BA-39796DE60862}"/>
    <dgm:cxn modelId="{2C034816-5E2A-457D-8AA1-FCE746820A00}" type="presOf" srcId="{1C78D0C5-213A-4873-A30F-3BB831A00F49}" destId="{0FFD987F-0FCA-49BC-9CB7-EAC33CD7BAB2}" srcOrd="0" destOrd="0" presId="urn:microsoft.com/office/officeart/2005/8/layout/process4"/>
    <dgm:cxn modelId="{FA582504-AA5A-487D-9752-90765FFCE5B3}" type="presOf" srcId="{F5A198BE-2CFF-4D13-9FAD-78B58C115BDD}" destId="{56EC06BB-61B2-46D2-AFFD-1B7AE7F5EA2E}" srcOrd="0" destOrd="0" presId="urn:microsoft.com/office/officeart/2005/8/layout/process4"/>
    <dgm:cxn modelId="{FF305EC6-4C7A-4B9E-8098-510202FA3D51}" type="presOf" srcId="{72D7ADF0-2911-460B-900E-8DD04D682C90}" destId="{B759135F-98D1-4433-9543-24AA48A4C288}" srcOrd="0" destOrd="0" presId="urn:microsoft.com/office/officeart/2005/8/layout/process4"/>
    <dgm:cxn modelId="{BC83EB7A-D6FB-4D97-8EB3-EF83D11AA8B8}" type="presOf" srcId="{9DBBD625-BE87-4D24-A7BC-7BC33F3DD786}" destId="{618E841D-3A55-4EF7-9F58-8E89A606CD89}" srcOrd="0" destOrd="0" presId="urn:microsoft.com/office/officeart/2005/8/layout/process4"/>
    <dgm:cxn modelId="{3C2D90C9-05C0-4F76-81A4-538937E86CAF}" type="presOf" srcId="{F8B09894-6B51-4DA7-AC9A-AC72F1F9C9DF}" destId="{4089CFB3-5FA1-4CF9-8686-51B8AABA21C8}" srcOrd="0" destOrd="0" presId="urn:microsoft.com/office/officeart/2005/8/layout/process4"/>
    <dgm:cxn modelId="{9064DE18-8754-49DE-99C3-9B562DD37586}" type="presOf" srcId="{60AA4039-48EB-473E-A2D5-5DAE6B75EFA3}" destId="{641714A2-FC50-451E-8BBE-7784066B54EC}" srcOrd="0" destOrd="0" presId="urn:microsoft.com/office/officeart/2005/8/layout/process4"/>
    <dgm:cxn modelId="{1D15AEAD-7756-4F1C-AE04-498DCA5E277A}" srcId="{F5A198BE-2CFF-4D13-9FAD-78B58C115BDD}" destId="{1C78D0C5-213A-4873-A30F-3BB831A00F49}" srcOrd="0" destOrd="0" parTransId="{49400AFC-9779-411F-8834-372DE6BAB90F}" sibTransId="{C8E6870C-B4BA-4924-953D-605175E445F9}"/>
    <dgm:cxn modelId="{C2132379-11B8-49A9-8919-F9260F415C53}" srcId="{F5A198BE-2CFF-4D13-9FAD-78B58C115BDD}" destId="{9DBBD625-BE87-4D24-A7BC-7BC33F3DD786}" srcOrd="3" destOrd="0" parTransId="{3763A8AE-B9E3-4FC5-A67B-627161BA6DDE}" sibTransId="{18DFBD7E-FE50-4A3C-9A40-CBBF38543B01}"/>
    <dgm:cxn modelId="{AE63E8D0-62AF-4DF3-92E4-48CFFC65458B}" type="presParOf" srcId="{56EC06BB-61B2-46D2-AFFD-1B7AE7F5EA2E}" destId="{AD621042-9DBB-40F4-99DB-26F1F763480B}" srcOrd="0" destOrd="0" presId="urn:microsoft.com/office/officeart/2005/8/layout/process4"/>
    <dgm:cxn modelId="{E339399C-9406-4330-9FEC-473E8416B7FD}" type="presParOf" srcId="{AD621042-9DBB-40F4-99DB-26F1F763480B}" destId="{4089CFB3-5FA1-4CF9-8686-51B8AABA21C8}" srcOrd="0" destOrd="0" presId="urn:microsoft.com/office/officeart/2005/8/layout/process4"/>
    <dgm:cxn modelId="{98BB4E2C-0E60-4E3B-BDA4-EF25C877D9D6}" type="presParOf" srcId="{56EC06BB-61B2-46D2-AFFD-1B7AE7F5EA2E}" destId="{8BF052E1-A4EC-40C7-A089-6B7C482016E5}" srcOrd="1" destOrd="0" presId="urn:microsoft.com/office/officeart/2005/8/layout/process4"/>
    <dgm:cxn modelId="{30507BD4-37D3-4BB4-AB2D-D8986351181E}" type="presParOf" srcId="{56EC06BB-61B2-46D2-AFFD-1B7AE7F5EA2E}" destId="{B188ED5E-A770-4B21-A0BC-851B129C6F14}" srcOrd="2" destOrd="0" presId="urn:microsoft.com/office/officeart/2005/8/layout/process4"/>
    <dgm:cxn modelId="{479D1831-CEE3-49A2-A6F6-B881F14CF49E}" type="presParOf" srcId="{B188ED5E-A770-4B21-A0BC-851B129C6F14}" destId="{618E841D-3A55-4EF7-9F58-8E89A606CD89}" srcOrd="0" destOrd="0" presId="urn:microsoft.com/office/officeart/2005/8/layout/process4"/>
    <dgm:cxn modelId="{EF6063BF-C46B-41B8-80F9-60F86D09475B}" type="presParOf" srcId="{56EC06BB-61B2-46D2-AFFD-1B7AE7F5EA2E}" destId="{3D2D0407-0BF6-45A2-B99B-18F443AF1803}" srcOrd="3" destOrd="0" presId="urn:microsoft.com/office/officeart/2005/8/layout/process4"/>
    <dgm:cxn modelId="{D9495D28-E967-48C3-8A8E-B39EA667816F}" type="presParOf" srcId="{56EC06BB-61B2-46D2-AFFD-1B7AE7F5EA2E}" destId="{2ECFC48D-2207-45CF-8049-13490686710D}" srcOrd="4" destOrd="0" presId="urn:microsoft.com/office/officeart/2005/8/layout/process4"/>
    <dgm:cxn modelId="{3DD7442E-C0E7-4572-B81D-E74442BA65BA}" type="presParOf" srcId="{2ECFC48D-2207-45CF-8049-13490686710D}" destId="{B759135F-98D1-4433-9543-24AA48A4C288}" srcOrd="0" destOrd="0" presId="urn:microsoft.com/office/officeart/2005/8/layout/process4"/>
    <dgm:cxn modelId="{428B4A26-838C-4A9A-8A05-4B5BE7EC4F71}" type="presParOf" srcId="{56EC06BB-61B2-46D2-AFFD-1B7AE7F5EA2E}" destId="{F9004937-3ED1-4CCA-B894-7BDF3F5A3685}" srcOrd="5" destOrd="0" presId="urn:microsoft.com/office/officeart/2005/8/layout/process4"/>
    <dgm:cxn modelId="{81729BF9-1577-46E2-A36A-3CE63CF51ABE}" type="presParOf" srcId="{56EC06BB-61B2-46D2-AFFD-1B7AE7F5EA2E}" destId="{69B115E2-C133-4DF1-B105-3F248F6A04E0}" srcOrd="6" destOrd="0" presId="urn:microsoft.com/office/officeart/2005/8/layout/process4"/>
    <dgm:cxn modelId="{247451D7-F2AE-4253-B1B7-25BE54FE12AB}" type="presParOf" srcId="{69B115E2-C133-4DF1-B105-3F248F6A04E0}" destId="{641714A2-FC50-451E-8BBE-7784066B54EC}" srcOrd="0" destOrd="0" presId="urn:microsoft.com/office/officeart/2005/8/layout/process4"/>
    <dgm:cxn modelId="{C1EDBE9E-D495-42A4-9835-87C9C49C527E}" type="presParOf" srcId="{56EC06BB-61B2-46D2-AFFD-1B7AE7F5EA2E}" destId="{602BEF06-A9F2-4FB5-B043-1C21A98709AF}" srcOrd="7" destOrd="0" presId="urn:microsoft.com/office/officeart/2005/8/layout/process4"/>
    <dgm:cxn modelId="{01E168E0-96BF-4BEC-BFB6-2744CC83707D}" type="presParOf" srcId="{56EC06BB-61B2-46D2-AFFD-1B7AE7F5EA2E}" destId="{7721DCFD-0045-4299-A018-102DE1F85473}" srcOrd="8" destOrd="0" presId="urn:microsoft.com/office/officeart/2005/8/layout/process4"/>
    <dgm:cxn modelId="{E07F3505-51B5-476E-BD97-92B6FA0FFD58}" type="presParOf" srcId="{7721DCFD-0045-4299-A018-102DE1F85473}" destId="{0FFD987F-0FCA-49BC-9CB7-EAC33CD7BAB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F89B57-42D9-43D6-9C29-C889381FEDF7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2B7DC927-7A8F-439F-8FAC-8801F1A386AA}">
      <dgm:prSet phldrT="[Texto]"/>
      <dgm:spPr/>
      <dgm:t>
        <a:bodyPr/>
        <a:lstStyle/>
        <a:p>
          <a:r>
            <a:rPr lang="es-AR" dirty="0" smtClean="0"/>
            <a:t>Residuos</a:t>
          </a:r>
          <a:endParaRPr lang="es-AR" dirty="0"/>
        </a:p>
      </dgm:t>
    </dgm:pt>
    <dgm:pt modelId="{9E7E0CB9-6A12-4D20-9D10-A517A6AF5BAD}" type="parTrans" cxnId="{E0C2C946-DD96-4961-A5BD-976F41A8DE59}">
      <dgm:prSet/>
      <dgm:spPr/>
      <dgm:t>
        <a:bodyPr/>
        <a:lstStyle/>
        <a:p>
          <a:endParaRPr lang="es-AR"/>
        </a:p>
      </dgm:t>
    </dgm:pt>
    <dgm:pt modelId="{1259C032-25DF-4605-AB72-1702FB9B93BC}" type="sibTrans" cxnId="{E0C2C946-DD96-4961-A5BD-976F41A8DE59}">
      <dgm:prSet/>
      <dgm:spPr/>
      <dgm:t>
        <a:bodyPr/>
        <a:lstStyle/>
        <a:p>
          <a:endParaRPr lang="es-AR"/>
        </a:p>
      </dgm:t>
    </dgm:pt>
    <dgm:pt modelId="{CDD2B921-8749-42A2-9B71-0D71AB904C55}">
      <dgm:prSet phldrT="[Texto]" custT="1"/>
      <dgm:spPr/>
      <dgm:t>
        <a:bodyPr/>
        <a:lstStyle/>
        <a:p>
          <a:pPr>
            <a:spcAft>
              <a:spcPts val="0"/>
            </a:spcAft>
          </a:pPr>
          <a:r>
            <a:rPr lang="es-AR" sz="1550" dirty="0" smtClean="0"/>
            <a:t>Biodiversidad y Espacios Verdes</a:t>
          </a:r>
          <a:endParaRPr lang="es-AR" sz="1550" dirty="0"/>
        </a:p>
      </dgm:t>
    </dgm:pt>
    <dgm:pt modelId="{946294F2-8C1B-4986-8696-1FC29D1DFE8E}" type="parTrans" cxnId="{FA48D9BA-00C1-416E-8586-C02348312C74}">
      <dgm:prSet/>
      <dgm:spPr/>
      <dgm:t>
        <a:bodyPr/>
        <a:lstStyle/>
        <a:p>
          <a:endParaRPr lang="es-AR"/>
        </a:p>
      </dgm:t>
    </dgm:pt>
    <dgm:pt modelId="{481B2D04-6216-4578-BA7C-10AD78A9F318}" type="sibTrans" cxnId="{FA48D9BA-00C1-416E-8586-C02348312C74}">
      <dgm:prSet/>
      <dgm:spPr/>
      <dgm:t>
        <a:bodyPr/>
        <a:lstStyle/>
        <a:p>
          <a:endParaRPr lang="es-AR"/>
        </a:p>
      </dgm:t>
    </dgm:pt>
    <dgm:pt modelId="{2F7F0C43-7E7D-4E22-B858-EF3DA521FE2B}">
      <dgm:prSet phldrT="[Texto]"/>
      <dgm:spPr/>
      <dgm:t>
        <a:bodyPr/>
        <a:lstStyle/>
        <a:p>
          <a:r>
            <a:rPr lang="es-AR" dirty="0" smtClean="0"/>
            <a:t>Energía</a:t>
          </a:r>
        </a:p>
      </dgm:t>
    </dgm:pt>
    <dgm:pt modelId="{4B9491E4-4EC0-4218-80CF-C5689AC078B0}" type="parTrans" cxnId="{7B5C5747-19FF-49AC-ABD8-E905DFC7A694}">
      <dgm:prSet/>
      <dgm:spPr/>
      <dgm:t>
        <a:bodyPr/>
        <a:lstStyle/>
        <a:p>
          <a:endParaRPr lang="es-AR"/>
        </a:p>
      </dgm:t>
    </dgm:pt>
    <dgm:pt modelId="{E83CF78F-9C82-408E-8B07-D99E3BEF2798}" type="sibTrans" cxnId="{7B5C5747-19FF-49AC-ABD8-E905DFC7A694}">
      <dgm:prSet/>
      <dgm:spPr/>
      <dgm:t>
        <a:bodyPr/>
        <a:lstStyle/>
        <a:p>
          <a:endParaRPr lang="es-AR"/>
        </a:p>
      </dgm:t>
    </dgm:pt>
    <dgm:pt modelId="{4E3AF8FB-9640-4576-8596-B34BF477015C}">
      <dgm:prSet phldrT="[Texto]"/>
      <dgm:spPr/>
      <dgm:t>
        <a:bodyPr/>
        <a:lstStyle/>
        <a:p>
          <a:r>
            <a:rPr lang="es-AR" dirty="0" smtClean="0"/>
            <a:t>Modernización</a:t>
          </a:r>
          <a:endParaRPr lang="es-AR" dirty="0"/>
        </a:p>
      </dgm:t>
    </dgm:pt>
    <dgm:pt modelId="{B89F2784-1F26-4582-9DF3-792461B97F72}" type="parTrans" cxnId="{BEB0F221-2706-40E5-A6BB-D033E23D0B8B}">
      <dgm:prSet/>
      <dgm:spPr/>
      <dgm:t>
        <a:bodyPr/>
        <a:lstStyle/>
        <a:p>
          <a:endParaRPr lang="es-AR"/>
        </a:p>
      </dgm:t>
    </dgm:pt>
    <dgm:pt modelId="{6A13AE26-9288-47EC-BC50-0AD34AC72731}" type="sibTrans" cxnId="{BEB0F221-2706-40E5-A6BB-D033E23D0B8B}">
      <dgm:prSet/>
      <dgm:spPr/>
      <dgm:t>
        <a:bodyPr/>
        <a:lstStyle/>
        <a:p>
          <a:endParaRPr lang="es-AR"/>
        </a:p>
      </dgm:t>
    </dgm:pt>
    <dgm:pt modelId="{90DF004D-5667-4DEA-A5F7-F5EC773E1403}">
      <dgm:prSet phldrT="[Texto]"/>
      <dgm:spPr/>
      <dgm:t>
        <a:bodyPr/>
        <a:lstStyle/>
        <a:p>
          <a:r>
            <a:rPr lang="es-AR" dirty="0" smtClean="0"/>
            <a:t>Agua y</a:t>
          </a:r>
        </a:p>
        <a:p>
          <a:r>
            <a:rPr lang="es-AR" dirty="0" smtClean="0"/>
            <a:t>Saneamiento</a:t>
          </a:r>
          <a:endParaRPr lang="es-AR" dirty="0"/>
        </a:p>
      </dgm:t>
    </dgm:pt>
    <dgm:pt modelId="{FCC29EE2-ED14-44FC-A557-54EC06229A28}" type="parTrans" cxnId="{D831A9AC-DC18-4670-91CA-FC6D38121963}">
      <dgm:prSet/>
      <dgm:spPr/>
      <dgm:t>
        <a:bodyPr/>
        <a:lstStyle/>
        <a:p>
          <a:endParaRPr lang="es-AR"/>
        </a:p>
      </dgm:t>
    </dgm:pt>
    <dgm:pt modelId="{E5DA1C69-16B5-42E9-A61E-67BC82612161}" type="sibTrans" cxnId="{D831A9AC-DC18-4670-91CA-FC6D38121963}">
      <dgm:prSet/>
      <dgm:spPr/>
      <dgm:t>
        <a:bodyPr/>
        <a:lstStyle/>
        <a:p>
          <a:endParaRPr lang="es-AR"/>
        </a:p>
      </dgm:t>
    </dgm:pt>
    <dgm:pt modelId="{4920F466-017A-4DCA-9996-675AC4A440D5}">
      <dgm:prSet/>
      <dgm:spPr/>
      <dgm:t>
        <a:bodyPr/>
        <a:lstStyle/>
        <a:p>
          <a:r>
            <a:rPr lang="es-AR" dirty="0" smtClean="0"/>
            <a:t>Resiliencia</a:t>
          </a:r>
          <a:endParaRPr lang="es-AR" dirty="0"/>
        </a:p>
      </dgm:t>
    </dgm:pt>
    <dgm:pt modelId="{4BA2A83B-D4C6-4833-B664-43C832941F96}" type="parTrans" cxnId="{5A5CF4A6-B02F-4A67-B6EA-880D4B9927AC}">
      <dgm:prSet/>
      <dgm:spPr/>
      <dgm:t>
        <a:bodyPr/>
        <a:lstStyle/>
        <a:p>
          <a:endParaRPr lang="es-AR"/>
        </a:p>
      </dgm:t>
    </dgm:pt>
    <dgm:pt modelId="{67FF26A8-3A22-41DB-B4C8-F732F5586A35}" type="sibTrans" cxnId="{5A5CF4A6-B02F-4A67-B6EA-880D4B9927AC}">
      <dgm:prSet/>
      <dgm:spPr/>
      <dgm:t>
        <a:bodyPr/>
        <a:lstStyle/>
        <a:p>
          <a:endParaRPr lang="es-AR"/>
        </a:p>
      </dgm:t>
    </dgm:pt>
    <dgm:pt modelId="{67902A4E-EBF7-4AE3-BF11-6F27030A1D2E}">
      <dgm:prSet/>
      <dgm:spPr/>
      <dgm:t>
        <a:bodyPr/>
        <a:lstStyle/>
        <a:p>
          <a:r>
            <a:rPr lang="es-AR" dirty="0" smtClean="0"/>
            <a:t>Educación Ambiental</a:t>
          </a:r>
          <a:endParaRPr lang="es-AR" dirty="0"/>
        </a:p>
      </dgm:t>
    </dgm:pt>
    <dgm:pt modelId="{6CDF5917-BAEA-4301-AF64-F9A31E9996CA}" type="parTrans" cxnId="{F7F4F18D-2C63-451A-9996-EF39DA078B41}">
      <dgm:prSet/>
      <dgm:spPr/>
      <dgm:t>
        <a:bodyPr/>
        <a:lstStyle/>
        <a:p>
          <a:endParaRPr lang="es-AR"/>
        </a:p>
      </dgm:t>
    </dgm:pt>
    <dgm:pt modelId="{F4B32253-F7D7-460D-9058-1B418EF5D1D7}" type="sibTrans" cxnId="{F7F4F18D-2C63-451A-9996-EF39DA078B41}">
      <dgm:prSet/>
      <dgm:spPr/>
      <dgm:t>
        <a:bodyPr/>
        <a:lstStyle/>
        <a:p>
          <a:endParaRPr lang="es-AR"/>
        </a:p>
      </dgm:t>
    </dgm:pt>
    <dgm:pt modelId="{657D4596-139F-4284-999C-725E68F1A1BC}" type="pres">
      <dgm:prSet presAssocID="{7FF89B57-42D9-43D6-9C29-C889381FED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983F8E-DE22-488D-A5B6-41330A721FA0}" type="pres">
      <dgm:prSet presAssocID="{7FF89B57-42D9-43D6-9C29-C889381FEDF7}" presName="cycle" presStyleCnt="0"/>
      <dgm:spPr/>
      <dgm:t>
        <a:bodyPr/>
        <a:lstStyle/>
        <a:p>
          <a:endParaRPr lang="es-AR"/>
        </a:p>
      </dgm:t>
    </dgm:pt>
    <dgm:pt modelId="{42ECEA80-CD19-4C5E-B4FE-3BD814B2AD90}" type="pres">
      <dgm:prSet presAssocID="{2B7DC927-7A8F-439F-8FAC-8801F1A386AA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6C2AD03A-37B8-4F21-B641-A3FC51CCD00F}" type="pres">
      <dgm:prSet presAssocID="{1259C032-25DF-4605-AB72-1702FB9B93B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5605C3B8-9505-489E-85A7-112C5A996B8A}" type="pres">
      <dgm:prSet presAssocID="{67902A4E-EBF7-4AE3-BF11-6F27030A1D2E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2C5E2D8-4FC7-4B58-9E42-350D8400514A}" type="pres">
      <dgm:prSet presAssocID="{CDD2B921-8749-42A2-9B71-0D71AB904C55}" presName="nodeFollowingNodes" presStyleLbl="node1" presStyleIdx="2" presStyleCnt="7" custScaleX="103983" custScaleY="9196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2512C99-D29D-4D34-BE2B-CFB074CE8124}" type="pres">
      <dgm:prSet presAssocID="{2F7F0C43-7E7D-4E22-B858-EF3DA521FE2B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C43EB802-84DF-4D35-B039-F1EFE1A45705}" type="pres">
      <dgm:prSet presAssocID="{4E3AF8FB-9640-4576-8596-B34BF477015C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8F37F6E-B627-4800-9166-44E917B90BFD}" type="pres">
      <dgm:prSet presAssocID="{90DF004D-5667-4DEA-A5F7-F5EC773E1403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DBD1C8A4-E6A5-48A3-8736-E51FFB580FEB}" type="pres">
      <dgm:prSet presAssocID="{4920F466-017A-4DCA-9996-675AC4A440D5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</dgm:ptLst>
  <dgm:cxnLst>
    <dgm:cxn modelId="{ED5047DA-E4BF-49A5-8133-29D3220A6EF7}" type="presOf" srcId="{2F7F0C43-7E7D-4E22-B858-EF3DA521FE2B}" destId="{F2512C99-D29D-4D34-BE2B-CFB074CE8124}" srcOrd="0" destOrd="0" presId="urn:microsoft.com/office/officeart/2005/8/layout/cycle3"/>
    <dgm:cxn modelId="{223EB70C-8426-4169-BDA6-870B019C2B1B}" type="presOf" srcId="{1259C032-25DF-4605-AB72-1702FB9B93BC}" destId="{6C2AD03A-37B8-4F21-B641-A3FC51CCD00F}" srcOrd="0" destOrd="0" presId="urn:microsoft.com/office/officeart/2005/8/layout/cycle3"/>
    <dgm:cxn modelId="{D372B083-5A06-4FE5-8DBE-23C0F85DC128}" type="presOf" srcId="{90DF004D-5667-4DEA-A5F7-F5EC773E1403}" destId="{08F37F6E-B627-4800-9166-44E917B90BFD}" srcOrd="0" destOrd="0" presId="urn:microsoft.com/office/officeart/2005/8/layout/cycle3"/>
    <dgm:cxn modelId="{3EF74F96-1F47-4176-95F1-B2603FD86612}" type="presOf" srcId="{2B7DC927-7A8F-439F-8FAC-8801F1A386AA}" destId="{42ECEA80-CD19-4C5E-B4FE-3BD814B2AD90}" srcOrd="0" destOrd="0" presId="urn:microsoft.com/office/officeart/2005/8/layout/cycle3"/>
    <dgm:cxn modelId="{7B5C5747-19FF-49AC-ABD8-E905DFC7A694}" srcId="{7FF89B57-42D9-43D6-9C29-C889381FEDF7}" destId="{2F7F0C43-7E7D-4E22-B858-EF3DA521FE2B}" srcOrd="3" destOrd="0" parTransId="{4B9491E4-4EC0-4218-80CF-C5689AC078B0}" sibTransId="{E83CF78F-9C82-408E-8B07-D99E3BEF2798}"/>
    <dgm:cxn modelId="{5A5CF4A6-B02F-4A67-B6EA-880D4B9927AC}" srcId="{7FF89B57-42D9-43D6-9C29-C889381FEDF7}" destId="{4920F466-017A-4DCA-9996-675AC4A440D5}" srcOrd="6" destOrd="0" parTransId="{4BA2A83B-D4C6-4833-B664-43C832941F96}" sibTransId="{67FF26A8-3A22-41DB-B4C8-F732F5586A35}"/>
    <dgm:cxn modelId="{562D588E-C65D-4548-8AC7-1A1B6C4BEA4A}" type="presOf" srcId="{4920F466-017A-4DCA-9996-675AC4A440D5}" destId="{DBD1C8A4-E6A5-48A3-8736-E51FFB580FEB}" srcOrd="0" destOrd="0" presId="urn:microsoft.com/office/officeart/2005/8/layout/cycle3"/>
    <dgm:cxn modelId="{FA48D9BA-00C1-416E-8586-C02348312C74}" srcId="{7FF89B57-42D9-43D6-9C29-C889381FEDF7}" destId="{CDD2B921-8749-42A2-9B71-0D71AB904C55}" srcOrd="2" destOrd="0" parTransId="{946294F2-8C1B-4986-8696-1FC29D1DFE8E}" sibTransId="{481B2D04-6216-4578-BA7C-10AD78A9F318}"/>
    <dgm:cxn modelId="{D831A9AC-DC18-4670-91CA-FC6D38121963}" srcId="{7FF89B57-42D9-43D6-9C29-C889381FEDF7}" destId="{90DF004D-5667-4DEA-A5F7-F5EC773E1403}" srcOrd="5" destOrd="0" parTransId="{FCC29EE2-ED14-44FC-A557-54EC06229A28}" sibTransId="{E5DA1C69-16B5-42E9-A61E-67BC82612161}"/>
    <dgm:cxn modelId="{BEB0F221-2706-40E5-A6BB-D033E23D0B8B}" srcId="{7FF89B57-42D9-43D6-9C29-C889381FEDF7}" destId="{4E3AF8FB-9640-4576-8596-B34BF477015C}" srcOrd="4" destOrd="0" parTransId="{B89F2784-1F26-4582-9DF3-792461B97F72}" sibTransId="{6A13AE26-9288-47EC-BC50-0AD34AC72731}"/>
    <dgm:cxn modelId="{E0C2C946-DD96-4961-A5BD-976F41A8DE59}" srcId="{7FF89B57-42D9-43D6-9C29-C889381FEDF7}" destId="{2B7DC927-7A8F-439F-8FAC-8801F1A386AA}" srcOrd="0" destOrd="0" parTransId="{9E7E0CB9-6A12-4D20-9D10-A517A6AF5BAD}" sibTransId="{1259C032-25DF-4605-AB72-1702FB9B93BC}"/>
    <dgm:cxn modelId="{01AB9B88-AA35-4C24-9141-6989CA87125B}" type="presOf" srcId="{7FF89B57-42D9-43D6-9C29-C889381FEDF7}" destId="{657D4596-139F-4284-999C-725E68F1A1BC}" srcOrd="0" destOrd="0" presId="urn:microsoft.com/office/officeart/2005/8/layout/cycle3"/>
    <dgm:cxn modelId="{1AE12590-BE46-4FBC-92EE-EF38B186BAD4}" type="presOf" srcId="{4E3AF8FB-9640-4576-8596-B34BF477015C}" destId="{C43EB802-84DF-4D35-B039-F1EFE1A45705}" srcOrd="0" destOrd="0" presId="urn:microsoft.com/office/officeart/2005/8/layout/cycle3"/>
    <dgm:cxn modelId="{F7F4F18D-2C63-451A-9996-EF39DA078B41}" srcId="{7FF89B57-42D9-43D6-9C29-C889381FEDF7}" destId="{67902A4E-EBF7-4AE3-BF11-6F27030A1D2E}" srcOrd="1" destOrd="0" parTransId="{6CDF5917-BAEA-4301-AF64-F9A31E9996CA}" sibTransId="{F4B32253-F7D7-460D-9058-1B418EF5D1D7}"/>
    <dgm:cxn modelId="{92F75124-C21D-4DC9-9153-2B359B7DCE14}" type="presOf" srcId="{CDD2B921-8749-42A2-9B71-0D71AB904C55}" destId="{E2C5E2D8-4FC7-4B58-9E42-350D8400514A}" srcOrd="0" destOrd="0" presId="urn:microsoft.com/office/officeart/2005/8/layout/cycle3"/>
    <dgm:cxn modelId="{2CBEE026-68BF-4D54-8F37-5EB2AD25BC0E}" type="presOf" srcId="{67902A4E-EBF7-4AE3-BF11-6F27030A1D2E}" destId="{5605C3B8-9505-489E-85A7-112C5A996B8A}" srcOrd="0" destOrd="0" presId="urn:microsoft.com/office/officeart/2005/8/layout/cycle3"/>
    <dgm:cxn modelId="{B8DBB318-0E67-4084-A16A-999199CA6A58}" type="presParOf" srcId="{657D4596-139F-4284-999C-725E68F1A1BC}" destId="{2F983F8E-DE22-488D-A5B6-41330A721FA0}" srcOrd="0" destOrd="0" presId="urn:microsoft.com/office/officeart/2005/8/layout/cycle3"/>
    <dgm:cxn modelId="{847C484A-ED94-4F87-88BA-84CA097A115E}" type="presParOf" srcId="{2F983F8E-DE22-488D-A5B6-41330A721FA0}" destId="{42ECEA80-CD19-4C5E-B4FE-3BD814B2AD90}" srcOrd="0" destOrd="0" presId="urn:microsoft.com/office/officeart/2005/8/layout/cycle3"/>
    <dgm:cxn modelId="{1E96D094-6928-4186-9F35-DCA4286BC044}" type="presParOf" srcId="{2F983F8E-DE22-488D-A5B6-41330A721FA0}" destId="{6C2AD03A-37B8-4F21-B641-A3FC51CCD00F}" srcOrd="1" destOrd="0" presId="urn:microsoft.com/office/officeart/2005/8/layout/cycle3"/>
    <dgm:cxn modelId="{27B4C8E3-6374-483B-B7E1-D7E774D0A5D4}" type="presParOf" srcId="{2F983F8E-DE22-488D-A5B6-41330A721FA0}" destId="{5605C3B8-9505-489E-85A7-112C5A996B8A}" srcOrd="2" destOrd="0" presId="urn:microsoft.com/office/officeart/2005/8/layout/cycle3"/>
    <dgm:cxn modelId="{CE4A7691-35FF-4B0A-A559-F01362651A9D}" type="presParOf" srcId="{2F983F8E-DE22-488D-A5B6-41330A721FA0}" destId="{E2C5E2D8-4FC7-4B58-9E42-350D8400514A}" srcOrd="3" destOrd="0" presId="urn:microsoft.com/office/officeart/2005/8/layout/cycle3"/>
    <dgm:cxn modelId="{203F5453-0ABB-4DF2-BC27-0272049C23A6}" type="presParOf" srcId="{2F983F8E-DE22-488D-A5B6-41330A721FA0}" destId="{F2512C99-D29D-4D34-BE2B-CFB074CE8124}" srcOrd="4" destOrd="0" presId="urn:microsoft.com/office/officeart/2005/8/layout/cycle3"/>
    <dgm:cxn modelId="{A452F915-D840-4050-92DE-8994B55A9BA2}" type="presParOf" srcId="{2F983F8E-DE22-488D-A5B6-41330A721FA0}" destId="{C43EB802-84DF-4D35-B039-F1EFE1A45705}" srcOrd="5" destOrd="0" presId="urn:microsoft.com/office/officeart/2005/8/layout/cycle3"/>
    <dgm:cxn modelId="{1FFE60A5-99B6-4E8B-B29B-89B31FD78AFF}" type="presParOf" srcId="{2F983F8E-DE22-488D-A5B6-41330A721FA0}" destId="{08F37F6E-B627-4800-9166-44E917B90BFD}" srcOrd="6" destOrd="0" presId="urn:microsoft.com/office/officeart/2005/8/layout/cycle3"/>
    <dgm:cxn modelId="{D3D8FD6A-973E-452C-A8E1-988636B49FB6}" type="presParOf" srcId="{2F983F8E-DE22-488D-A5B6-41330A721FA0}" destId="{DBD1C8A4-E6A5-48A3-8736-E51FFB580FEB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19798-98DA-48A7-9899-9CBEB15F26F3}">
      <dsp:nvSpPr>
        <dsp:cNvPr id="0" name=""/>
        <dsp:cNvSpPr/>
      </dsp:nvSpPr>
      <dsp:spPr>
        <a:xfrm>
          <a:off x="284655" y="224"/>
          <a:ext cx="2149188" cy="12895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Ecopuntos</a:t>
          </a:r>
          <a:r>
            <a:rPr lang="es-AR" sz="2000" kern="1200" baseline="0" dirty="0" smtClean="0"/>
            <a:t>/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baseline="0" dirty="0" smtClean="0"/>
            <a:t>Volquetes</a:t>
          </a:r>
          <a:endParaRPr lang="es-AR" sz="2000" kern="1200" dirty="0"/>
        </a:p>
      </dsp:txBody>
      <dsp:txXfrm>
        <a:off x="284655" y="224"/>
        <a:ext cx="2149188" cy="1289512"/>
      </dsp:txXfrm>
    </dsp:sp>
    <dsp:sp modelId="{52000CDA-6801-4553-BC84-C728DBA1A0DB}">
      <dsp:nvSpPr>
        <dsp:cNvPr id="0" name=""/>
        <dsp:cNvSpPr/>
      </dsp:nvSpPr>
      <dsp:spPr>
        <a:xfrm>
          <a:off x="2648762" y="224"/>
          <a:ext cx="2149188" cy="12895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Maquinaria Vial</a:t>
          </a:r>
          <a:endParaRPr lang="es-AR" sz="2000" kern="1200" dirty="0"/>
        </a:p>
      </dsp:txBody>
      <dsp:txXfrm>
        <a:off x="2648762" y="224"/>
        <a:ext cx="2149188" cy="1289512"/>
      </dsp:txXfrm>
    </dsp:sp>
    <dsp:sp modelId="{ED714D57-D75C-41BD-B1C3-67455BEC7B77}">
      <dsp:nvSpPr>
        <dsp:cNvPr id="0" name=""/>
        <dsp:cNvSpPr/>
      </dsp:nvSpPr>
      <dsp:spPr>
        <a:xfrm>
          <a:off x="284655" y="1504655"/>
          <a:ext cx="2149188" cy="12895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Tractores / Pala</a:t>
          </a:r>
          <a:endParaRPr lang="es-AR" sz="2000" kern="1200" dirty="0"/>
        </a:p>
      </dsp:txBody>
      <dsp:txXfrm>
        <a:off x="284655" y="1504655"/>
        <a:ext cx="2149188" cy="1289512"/>
      </dsp:txXfrm>
    </dsp:sp>
    <dsp:sp modelId="{DFF8DF36-71E9-4886-B576-059F57325B36}">
      <dsp:nvSpPr>
        <dsp:cNvPr id="0" name=""/>
        <dsp:cNvSpPr/>
      </dsp:nvSpPr>
      <dsp:spPr>
        <a:xfrm>
          <a:off x="2648762" y="1504655"/>
          <a:ext cx="2149188" cy="12895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Chipeadoras</a:t>
          </a:r>
          <a:endParaRPr lang="es-AR" sz="2000" kern="1200" dirty="0"/>
        </a:p>
      </dsp:txBody>
      <dsp:txXfrm>
        <a:off x="2648762" y="1504655"/>
        <a:ext cx="2149188" cy="12895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19798-98DA-48A7-9899-9CBEB15F26F3}">
      <dsp:nvSpPr>
        <dsp:cNvPr id="0" name=""/>
        <dsp:cNvSpPr/>
      </dsp:nvSpPr>
      <dsp:spPr>
        <a:xfrm>
          <a:off x="217989" y="1346"/>
          <a:ext cx="1918305" cy="11509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Ciudad Comprometida</a:t>
          </a:r>
          <a:endParaRPr lang="es-AR" sz="2000" kern="1200" dirty="0"/>
        </a:p>
      </dsp:txBody>
      <dsp:txXfrm>
        <a:off x="217989" y="1346"/>
        <a:ext cx="1918305" cy="1150983"/>
      </dsp:txXfrm>
    </dsp:sp>
    <dsp:sp modelId="{52000CDA-6801-4553-BC84-C728DBA1A0DB}">
      <dsp:nvSpPr>
        <dsp:cNvPr id="0" name=""/>
        <dsp:cNvSpPr/>
      </dsp:nvSpPr>
      <dsp:spPr>
        <a:xfrm>
          <a:off x="2328124" y="1346"/>
          <a:ext cx="1918305" cy="11509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Ciudad Principiante</a:t>
          </a:r>
          <a:endParaRPr lang="es-AR" sz="2000" kern="1200" dirty="0"/>
        </a:p>
      </dsp:txBody>
      <dsp:txXfrm>
        <a:off x="2328124" y="1346"/>
        <a:ext cx="1918305" cy="1150983"/>
      </dsp:txXfrm>
    </dsp:sp>
    <dsp:sp modelId="{ED714D57-D75C-41BD-B1C3-67455BEC7B77}">
      <dsp:nvSpPr>
        <dsp:cNvPr id="0" name=""/>
        <dsp:cNvSpPr/>
      </dsp:nvSpPr>
      <dsp:spPr>
        <a:xfrm>
          <a:off x="217989" y="1344159"/>
          <a:ext cx="1918305" cy="11509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Ciudad Responsable</a:t>
          </a:r>
          <a:endParaRPr lang="es-AR" sz="2000" kern="1200" dirty="0"/>
        </a:p>
      </dsp:txBody>
      <dsp:txXfrm>
        <a:off x="217989" y="1344159"/>
        <a:ext cx="1918305" cy="1150983"/>
      </dsp:txXfrm>
    </dsp:sp>
    <dsp:sp modelId="{DFF8DF36-71E9-4886-B576-059F57325B36}">
      <dsp:nvSpPr>
        <dsp:cNvPr id="0" name=""/>
        <dsp:cNvSpPr/>
      </dsp:nvSpPr>
      <dsp:spPr>
        <a:xfrm>
          <a:off x="2328124" y="1344159"/>
          <a:ext cx="1918305" cy="11509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/>
            <a:t>Ciudad Sustentable</a:t>
          </a:r>
          <a:endParaRPr lang="es-AR" sz="2000" kern="1200" dirty="0"/>
        </a:p>
      </dsp:txBody>
      <dsp:txXfrm>
        <a:off x="2328124" y="1344159"/>
        <a:ext cx="1918305" cy="11509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9CFB3-5FA1-4CF9-8686-51B8AABA21C8}">
      <dsp:nvSpPr>
        <dsp:cNvPr id="0" name=""/>
        <dsp:cNvSpPr/>
      </dsp:nvSpPr>
      <dsp:spPr>
        <a:xfrm>
          <a:off x="0" y="3771622"/>
          <a:ext cx="6696744" cy="6187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Control de Gestión </a:t>
          </a:r>
          <a:endParaRPr lang="es-AR" sz="20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>
        <a:off x="0" y="3771622"/>
        <a:ext cx="6696744" cy="618766"/>
      </dsp:txXfrm>
    </dsp:sp>
    <dsp:sp modelId="{618E841D-3A55-4EF7-9F58-8E89A606CD89}">
      <dsp:nvSpPr>
        <dsp:cNvPr id="0" name=""/>
        <dsp:cNvSpPr/>
      </dsp:nvSpPr>
      <dsp:spPr>
        <a:xfrm rot="10800000">
          <a:off x="0" y="2829241"/>
          <a:ext cx="6696744" cy="95166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Medición por indicadores</a:t>
          </a:r>
          <a:endParaRPr lang="es-AR" sz="20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 rot="10800000">
        <a:off x="0" y="2829241"/>
        <a:ext cx="6696744" cy="618361"/>
      </dsp:txXfrm>
    </dsp:sp>
    <dsp:sp modelId="{B759135F-98D1-4433-9543-24AA48A4C288}">
      <dsp:nvSpPr>
        <dsp:cNvPr id="0" name=""/>
        <dsp:cNvSpPr/>
      </dsp:nvSpPr>
      <dsp:spPr>
        <a:xfrm rot="10800000">
          <a:off x="0" y="1886860"/>
          <a:ext cx="6696744" cy="95166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Implementación de Acciones</a:t>
          </a:r>
          <a:endParaRPr lang="es-AR" sz="20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 rot="10800000">
        <a:off x="0" y="1886860"/>
        <a:ext cx="6696744" cy="618361"/>
      </dsp:txXfrm>
    </dsp:sp>
    <dsp:sp modelId="{641714A2-FC50-451E-8BBE-7784066B54EC}">
      <dsp:nvSpPr>
        <dsp:cNvPr id="0" name=""/>
        <dsp:cNvSpPr/>
      </dsp:nvSpPr>
      <dsp:spPr>
        <a:xfrm rot="10800000">
          <a:off x="0" y="944480"/>
          <a:ext cx="6696744" cy="95166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Selección </a:t>
          </a: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metas </a:t>
          </a: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ambientales: </a:t>
          </a:r>
          <a:r>
            <a:rPr lang="es-AR" sz="2000" b="1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Plan de Sustentabilidad</a:t>
          </a:r>
          <a:endParaRPr lang="es-AR" sz="2000" b="1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 rot="10800000">
        <a:off x="0" y="944480"/>
        <a:ext cx="6696744" cy="618361"/>
      </dsp:txXfrm>
    </dsp:sp>
    <dsp:sp modelId="{0FFD987F-0FCA-49BC-9CB7-EAC33CD7BAB2}">
      <dsp:nvSpPr>
        <dsp:cNvPr id="0" name=""/>
        <dsp:cNvSpPr/>
      </dsp:nvSpPr>
      <dsp:spPr>
        <a:xfrm rot="10800000">
          <a:off x="0" y="2099"/>
          <a:ext cx="6696744" cy="951662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2000" kern="1200" dirty="0" smtClean="0">
              <a:solidFill>
                <a:schemeClr val="tx1">
                  <a:lumMod val="75000"/>
                  <a:lumOff val="25000"/>
                </a:schemeClr>
              </a:solidFill>
            </a:rPr>
            <a:t>Diagnóstico de Sustentabilidad</a:t>
          </a:r>
          <a:endParaRPr lang="es-AR" sz="2000" kern="1200" dirty="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 rot="10800000">
        <a:off x="0" y="2099"/>
        <a:ext cx="6696744" cy="6183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AD03A-37B8-4F21-B641-A3FC51CCD00F}">
      <dsp:nvSpPr>
        <dsp:cNvPr id="0" name=""/>
        <dsp:cNvSpPr/>
      </dsp:nvSpPr>
      <dsp:spPr>
        <a:xfrm>
          <a:off x="2293522" y="-28644"/>
          <a:ext cx="4636233" cy="4636233"/>
        </a:xfrm>
        <a:prstGeom prst="circularArrow">
          <a:avLst>
            <a:gd name="adj1" fmla="val 5544"/>
            <a:gd name="adj2" fmla="val 330680"/>
            <a:gd name="adj3" fmla="val 14491432"/>
            <a:gd name="adj4" fmla="val 16964167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ECEA80-CD19-4C5E-B4FE-3BD814B2AD90}">
      <dsp:nvSpPr>
        <dsp:cNvPr id="0" name=""/>
        <dsp:cNvSpPr/>
      </dsp:nvSpPr>
      <dsp:spPr>
        <a:xfrm>
          <a:off x="3877491" y="1773"/>
          <a:ext cx="1468295" cy="7341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Residuos</a:t>
          </a:r>
          <a:endParaRPr lang="es-AR" sz="1500" kern="1200" dirty="0"/>
        </a:p>
      </dsp:txBody>
      <dsp:txXfrm>
        <a:off x="3913329" y="37611"/>
        <a:ext cx="1396619" cy="662471"/>
      </dsp:txXfrm>
    </dsp:sp>
    <dsp:sp modelId="{5605C3B8-9505-489E-85A7-112C5A996B8A}">
      <dsp:nvSpPr>
        <dsp:cNvPr id="0" name=""/>
        <dsp:cNvSpPr/>
      </dsp:nvSpPr>
      <dsp:spPr>
        <a:xfrm>
          <a:off x="5423228" y="746161"/>
          <a:ext cx="1468295" cy="7341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Educación Ambiental</a:t>
          </a:r>
          <a:endParaRPr lang="es-AR" sz="1500" kern="1200" dirty="0"/>
        </a:p>
      </dsp:txBody>
      <dsp:txXfrm>
        <a:off x="5459066" y="781999"/>
        <a:ext cx="1396619" cy="662471"/>
      </dsp:txXfrm>
    </dsp:sp>
    <dsp:sp modelId="{E2C5E2D8-4FC7-4B58-9E42-350D8400514A}">
      <dsp:nvSpPr>
        <dsp:cNvPr id="0" name=""/>
        <dsp:cNvSpPr/>
      </dsp:nvSpPr>
      <dsp:spPr>
        <a:xfrm>
          <a:off x="5775753" y="2448272"/>
          <a:ext cx="1526777" cy="6751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s-AR" sz="1550" kern="1200" dirty="0" smtClean="0"/>
            <a:t>Biodiversidad y Espacios Verdes</a:t>
          </a:r>
          <a:endParaRPr lang="es-AR" sz="1550" kern="1200" dirty="0"/>
        </a:p>
      </dsp:txBody>
      <dsp:txXfrm>
        <a:off x="5808712" y="2481231"/>
        <a:ext cx="1460859" cy="609255"/>
      </dsp:txXfrm>
    </dsp:sp>
    <dsp:sp modelId="{F2512C99-D29D-4D34-BE2B-CFB074CE8124}">
      <dsp:nvSpPr>
        <dsp:cNvPr id="0" name=""/>
        <dsp:cNvSpPr/>
      </dsp:nvSpPr>
      <dsp:spPr>
        <a:xfrm>
          <a:off x="4735311" y="3760126"/>
          <a:ext cx="1468295" cy="7341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Energía</a:t>
          </a:r>
        </a:p>
      </dsp:txBody>
      <dsp:txXfrm>
        <a:off x="4771149" y="3795964"/>
        <a:ext cx="1396619" cy="662471"/>
      </dsp:txXfrm>
    </dsp:sp>
    <dsp:sp modelId="{C43EB802-84DF-4D35-B039-F1EFE1A45705}">
      <dsp:nvSpPr>
        <dsp:cNvPr id="0" name=""/>
        <dsp:cNvSpPr/>
      </dsp:nvSpPr>
      <dsp:spPr>
        <a:xfrm>
          <a:off x="3019672" y="3760126"/>
          <a:ext cx="1468295" cy="7341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Modernización</a:t>
          </a:r>
          <a:endParaRPr lang="es-AR" sz="1500" kern="1200" dirty="0"/>
        </a:p>
      </dsp:txBody>
      <dsp:txXfrm>
        <a:off x="3055510" y="3795964"/>
        <a:ext cx="1396619" cy="662471"/>
      </dsp:txXfrm>
    </dsp:sp>
    <dsp:sp modelId="{08F37F6E-B627-4800-9166-44E917B90BFD}">
      <dsp:nvSpPr>
        <dsp:cNvPr id="0" name=""/>
        <dsp:cNvSpPr/>
      </dsp:nvSpPr>
      <dsp:spPr>
        <a:xfrm>
          <a:off x="1949989" y="2418785"/>
          <a:ext cx="1468295" cy="7341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Agua y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Saneamiento</a:t>
          </a:r>
          <a:endParaRPr lang="es-AR" sz="1500" kern="1200" dirty="0"/>
        </a:p>
      </dsp:txBody>
      <dsp:txXfrm>
        <a:off x="1985827" y="2454623"/>
        <a:ext cx="1396619" cy="662471"/>
      </dsp:txXfrm>
    </dsp:sp>
    <dsp:sp modelId="{DBD1C8A4-E6A5-48A3-8736-E51FFB580FEB}">
      <dsp:nvSpPr>
        <dsp:cNvPr id="0" name=""/>
        <dsp:cNvSpPr/>
      </dsp:nvSpPr>
      <dsp:spPr>
        <a:xfrm>
          <a:off x="2331754" y="746161"/>
          <a:ext cx="1468295" cy="7341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500" kern="1200" dirty="0" smtClean="0"/>
            <a:t>Resiliencia</a:t>
          </a:r>
          <a:endParaRPr lang="es-AR" sz="1500" kern="1200" dirty="0"/>
        </a:p>
      </dsp:txBody>
      <dsp:txXfrm>
        <a:off x="2367592" y="781999"/>
        <a:ext cx="1396619" cy="662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0" cy="49331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85459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3024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8416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279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09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9268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8105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354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7815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y texto vertical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vertical y texto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‹Nr.›</a:t>
            </a:fld>
            <a:endParaRPr lang="e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diagramData" Target="../diagrams/data1.xml"/><Relationship Id="rId6" Type="http://schemas.openxmlformats.org/officeDocument/2006/relationships/diagramLayout" Target="../diagrams/layout1.xml"/><Relationship Id="rId7" Type="http://schemas.openxmlformats.org/officeDocument/2006/relationships/diagramQuickStyle" Target="../diagrams/quickStyle1.xml"/><Relationship Id="rId8" Type="http://schemas.openxmlformats.org/officeDocument/2006/relationships/diagramColors" Target="../diagrams/colors1.xml"/><Relationship Id="rId9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diagramData" Target="../diagrams/data2.xml"/><Relationship Id="rId6" Type="http://schemas.openxmlformats.org/officeDocument/2006/relationships/diagramLayout" Target="../diagrams/layout2.xml"/><Relationship Id="rId7" Type="http://schemas.openxmlformats.org/officeDocument/2006/relationships/diagramQuickStyle" Target="../diagrams/quickStyle2.xml"/><Relationship Id="rId8" Type="http://schemas.openxmlformats.org/officeDocument/2006/relationships/diagramColors" Target="../diagrams/colors2.xml"/><Relationship Id="rId9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diagramData" Target="../diagrams/data3.xml"/><Relationship Id="rId6" Type="http://schemas.openxmlformats.org/officeDocument/2006/relationships/diagramLayout" Target="../diagrams/layout3.xml"/><Relationship Id="rId7" Type="http://schemas.openxmlformats.org/officeDocument/2006/relationships/diagramQuickStyle" Target="../diagrams/quickStyle3.xml"/><Relationship Id="rId8" Type="http://schemas.openxmlformats.org/officeDocument/2006/relationships/diagramColors" Target="../diagrams/colors3.xml"/><Relationship Id="rId9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diagramData" Target="../diagrams/data4.xml"/><Relationship Id="rId6" Type="http://schemas.openxmlformats.org/officeDocument/2006/relationships/diagramLayout" Target="../diagrams/layout4.xml"/><Relationship Id="rId7" Type="http://schemas.openxmlformats.org/officeDocument/2006/relationships/diagramQuickStyle" Target="../diagrams/quickStyle4.xml"/><Relationship Id="rId8" Type="http://schemas.openxmlformats.org/officeDocument/2006/relationships/diagramColors" Target="../diagrams/colors4.xml"/><Relationship Id="rId9" Type="http://schemas.microsoft.com/office/2007/relationships/diagramDrawing" Target="../diagrams/drawing4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2" y="2361347"/>
            <a:ext cx="4032449" cy="18570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 smtClean="0">
                <a:solidFill>
                  <a:srgbClr val="0070C0"/>
                </a:solidFill>
              </a:rPr>
              <a:t>Secretaría de Coordinación Interjurisdiccional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1232323" y="4218435"/>
            <a:ext cx="4032448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8944153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 </a:t>
            </a:r>
            <a:r>
              <a:rPr lang="es-AR" sz="2400" b="1" dirty="0">
                <a:solidFill>
                  <a:srgbClr val="0070C0"/>
                </a:solidFill>
              </a:rPr>
              <a:t>1.A- RSU:  Mendoza 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395536" y="1124744"/>
            <a:ext cx="8280920" cy="5328592"/>
            <a:chOff x="2420" y="3820"/>
            <a:chExt cx="8035" cy="5940"/>
          </a:xfrm>
        </p:grpSpPr>
        <p:pic>
          <p:nvPicPr>
            <p:cNvPr id="16" name="Picture 3" descr="Mapa Argentina-Mza-Metropolitana"/>
            <p:cNvPicPr>
              <a:picLocks noChangeAspect="1" noChangeArrowheads="1"/>
            </p:cNvPicPr>
            <p:nvPr/>
          </p:nvPicPr>
          <p:blipFill>
            <a:blip r:embed="rId5" cstate="print"/>
            <a:srcRect l="16835" t="4463" r="3368" b="1257"/>
            <a:stretch>
              <a:fillRect/>
            </a:stretch>
          </p:blipFill>
          <p:spPr bwMode="auto">
            <a:xfrm>
              <a:off x="2640" y="3943"/>
              <a:ext cx="2839" cy="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4" descr="Mapa Mendoza-Metropolitana"/>
            <p:cNvPicPr>
              <a:picLocks noChangeAspect="1" noChangeArrowheads="1"/>
            </p:cNvPicPr>
            <p:nvPr/>
          </p:nvPicPr>
          <p:blipFill>
            <a:blip r:embed="rId6" cstate="print"/>
            <a:srcRect l="3616" t="4524" r="13321" b="1810"/>
            <a:stretch>
              <a:fillRect/>
            </a:stretch>
          </p:blipFill>
          <p:spPr bwMode="auto">
            <a:xfrm>
              <a:off x="4960" y="5526"/>
              <a:ext cx="2465" cy="3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2420" y="3820"/>
              <a:ext cx="8035" cy="59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s-AR"/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3570" y="5526"/>
              <a:ext cx="139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AR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Provincia de MENDOZA</a:t>
              </a:r>
              <a:endParaRPr kumimoji="0" lang="es-A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7425" y="5420"/>
              <a:ext cx="2125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AR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ZONA METROPOLITANA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AR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Provincia de Mendoza</a:t>
              </a:r>
              <a:endParaRPr kumimoji="0" lang="es-A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AutoShape 8"/>
            <p:cNvCxnSpPr>
              <a:cxnSpLocks noChangeShapeType="1"/>
            </p:cNvCxnSpPr>
            <p:nvPr/>
          </p:nvCxnSpPr>
          <p:spPr bwMode="auto">
            <a:xfrm>
              <a:off x="3402" y="6179"/>
              <a:ext cx="175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pic>
          <p:nvPicPr>
            <p:cNvPr id="22" name="Picture 9" descr="Zona Metropolitana"/>
            <p:cNvPicPr>
              <a:picLocks noChangeAspect="1" noChangeArrowheads="1"/>
            </p:cNvPicPr>
            <p:nvPr/>
          </p:nvPicPr>
          <p:blipFill>
            <a:blip r:embed="rId7" cstate="print"/>
            <a:srcRect l="8420" t="23611" r="10008" b="10764"/>
            <a:stretch>
              <a:fillRect/>
            </a:stretch>
          </p:blipFill>
          <p:spPr bwMode="auto">
            <a:xfrm>
              <a:off x="7266" y="5987"/>
              <a:ext cx="2855" cy="1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AutoShape 10"/>
            <p:cNvCxnSpPr>
              <a:cxnSpLocks noChangeShapeType="1"/>
            </p:cNvCxnSpPr>
            <p:nvPr/>
          </p:nvCxnSpPr>
          <p:spPr bwMode="auto">
            <a:xfrm>
              <a:off x="6586" y="6125"/>
              <a:ext cx="1134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615300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71167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1.A- RSU: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Mendoza 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12 CuadroTexto"/>
          <p:cNvSpPr txBox="1">
            <a:spLocks noGrp="1"/>
          </p:cNvSpPr>
          <p:nvPr>
            <p:ph type="body" idx="1"/>
          </p:nvPr>
        </p:nvSpPr>
        <p:spPr>
          <a:xfrm>
            <a:off x="0" y="1296375"/>
            <a:ext cx="8459788" cy="4616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03200" indent="0" latinLnBrk="1">
              <a:spcBef>
                <a:spcPts val="600"/>
              </a:spcBef>
              <a:buNone/>
            </a:pP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Ejemplo Provincia de </a:t>
            </a: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Mendoza</a:t>
            </a: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AR" sz="180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Trabajo y Actualidad</a:t>
            </a:r>
            <a:endParaRPr lang="es-AR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 smtClean="0">
                <a:solidFill>
                  <a:srgbClr val="0070C0"/>
                </a:solidFill>
              </a:rPr>
              <a:t>MENDOZA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pic>
        <p:nvPicPr>
          <p:cNvPr id="10" name="Imagen 9" descr="Mapa regionalización 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3583" y="1758010"/>
            <a:ext cx="2426311" cy="405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6 Flecha derecha"/>
          <p:cNvSpPr/>
          <p:nvPr/>
        </p:nvSpPr>
        <p:spPr>
          <a:xfrm rot="1802234">
            <a:off x="4072244" y="2656549"/>
            <a:ext cx="840140" cy="814434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7 Abrir llave"/>
          <p:cNvSpPr/>
          <p:nvPr/>
        </p:nvSpPr>
        <p:spPr>
          <a:xfrm>
            <a:off x="4837729" y="1825409"/>
            <a:ext cx="648072" cy="3096344"/>
          </a:xfrm>
          <a:prstGeom prst="leftBrace">
            <a:avLst/>
          </a:prstGeom>
          <a:ln w="317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8 CuadroTexto"/>
          <p:cNvSpPr txBox="1"/>
          <p:nvPr/>
        </p:nvSpPr>
        <p:spPr>
          <a:xfrm>
            <a:off x="5307016" y="1973197"/>
            <a:ext cx="20882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dirty="0" smtClean="0">
                <a:latin typeface="Agency FB" pitchFamily="34" charset="0"/>
              </a:rPr>
              <a:t>- </a:t>
            </a:r>
            <a:r>
              <a:rPr lang="es-AR" sz="2000" dirty="0" smtClean="0">
                <a:latin typeface="Agency FB" pitchFamily="34" charset="0"/>
              </a:rPr>
              <a:t>Las Heras</a:t>
            </a:r>
          </a:p>
          <a:p>
            <a:r>
              <a:rPr lang="es-AR" sz="2000" dirty="0" smtClean="0">
                <a:latin typeface="Agency FB" pitchFamily="34" charset="0"/>
              </a:rPr>
              <a:t>- Lavalle</a:t>
            </a:r>
          </a:p>
          <a:p>
            <a:pPr>
              <a:buFontTx/>
              <a:buChar char="-"/>
            </a:pPr>
            <a:r>
              <a:rPr lang="es-AR" sz="2000" dirty="0" smtClean="0">
                <a:latin typeface="Agency FB" pitchFamily="34" charset="0"/>
              </a:rPr>
              <a:t> </a:t>
            </a:r>
            <a:r>
              <a:rPr lang="es-AR" sz="2000" dirty="0" err="1" smtClean="0">
                <a:latin typeface="Agency FB" pitchFamily="34" charset="0"/>
              </a:rPr>
              <a:t>Guaymallén</a:t>
            </a:r>
            <a:endParaRPr lang="es-AR" sz="2000" dirty="0" smtClean="0">
              <a:latin typeface="Agency FB" pitchFamily="34" charset="0"/>
            </a:endParaRPr>
          </a:p>
          <a:p>
            <a:pPr>
              <a:buFontTx/>
              <a:buChar char="-"/>
            </a:pPr>
            <a:r>
              <a:rPr lang="es-AR" sz="2000" dirty="0" smtClean="0">
                <a:latin typeface="Agency FB" pitchFamily="34" charset="0"/>
              </a:rPr>
              <a:t> Capital</a:t>
            </a:r>
          </a:p>
          <a:p>
            <a:pPr>
              <a:buFontTx/>
              <a:buChar char="-"/>
            </a:pPr>
            <a:r>
              <a:rPr lang="es-AR" sz="2000" dirty="0" smtClean="0">
                <a:latin typeface="Agency FB" pitchFamily="34" charset="0"/>
              </a:rPr>
              <a:t> Godoy Cruz</a:t>
            </a:r>
          </a:p>
          <a:p>
            <a:pPr>
              <a:buFontTx/>
              <a:buChar char="-"/>
            </a:pPr>
            <a:r>
              <a:rPr lang="es-AR" sz="2000" dirty="0" smtClean="0">
                <a:latin typeface="Agency FB" pitchFamily="34" charset="0"/>
              </a:rPr>
              <a:t> Luján de Cuyo</a:t>
            </a:r>
          </a:p>
          <a:p>
            <a:pPr>
              <a:buFontTx/>
              <a:buChar char="-"/>
            </a:pPr>
            <a:r>
              <a:rPr lang="es-AR" sz="2000" dirty="0" smtClean="0">
                <a:latin typeface="Agency FB" pitchFamily="34" charset="0"/>
              </a:rPr>
              <a:t> Maipú</a:t>
            </a:r>
          </a:p>
          <a:p>
            <a:endParaRPr lang="es-AR" sz="2800" dirty="0"/>
          </a:p>
        </p:txBody>
      </p:sp>
    </p:spTree>
    <p:extLst>
      <p:ext uri="{BB962C8B-B14F-4D97-AF65-F5344CB8AC3E}">
        <p14:creationId xmlns:p14="http://schemas.microsoft.com/office/powerpoint/2010/main" val="608258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88640"/>
            <a:ext cx="8291264" cy="5760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AR" b="1" dirty="0" smtClean="0">
                <a:latin typeface="Agency FB" pitchFamily="34" charset="0"/>
              </a:rPr>
              <a:t>Predio “El Borbollón”</a:t>
            </a:r>
            <a:endParaRPr lang="es-AR" b="1" dirty="0">
              <a:latin typeface="Agency FB" pitchFamily="34" charset="0"/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323528" y="801552"/>
            <a:ext cx="4562252" cy="5723792"/>
            <a:chOff x="323528" y="785540"/>
            <a:chExt cx="4562252" cy="5723792"/>
          </a:xfrm>
        </p:grpSpPr>
        <p:grpSp>
          <p:nvGrpSpPr>
            <p:cNvPr id="8" name="7 Grupo"/>
            <p:cNvGrpSpPr/>
            <p:nvPr/>
          </p:nvGrpSpPr>
          <p:grpSpPr>
            <a:xfrm>
              <a:off x="323528" y="1340768"/>
              <a:ext cx="4562252" cy="5168564"/>
              <a:chOff x="2339752" y="1340768"/>
              <a:chExt cx="4562252" cy="5168564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339752" y="1340768"/>
                <a:ext cx="4562252" cy="51685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5 Elipse"/>
              <p:cNvSpPr/>
              <p:nvPr/>
            </p:nvSpPr>
            <p:spPr>
              <a:xfrm>
                <a:off x="4932040" y="1700808"/>
                <a:ext cx="216024" cy="21602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</p:grpSp>
        <p:sp>
          <p:nvSpPr>
            <p:cNvPr id="7" name="6 Flecha abajo"/>
            <p:cNvSpPr/>
            <p:nvPr/>
          </p:nvSpPr>
          <p:spPr>
            <a:xfrm rot="3201783">
              <a:off x="3435531" y="438271"/>
              <a:ext cx="770315" cy="1464854"/>
            </a:xfrm>
            <a:prstGeom prst="downArrow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5220072" y="1124744"/>
            <a:ext cx="3605733" cy="3338924"/>
            <a:chOff x="5220072" y="1124744"/>
            <a:chExt cx="3605733" cy="333892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20072" y="1124744"/>
              <a:ext cx="3605733" cy="3338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 rot="2453427">
              <a:off x="7226110" y="1766765"/>
              <a:ext cx="792088" cy="1584176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AR"/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5220072" y="4581128"/>
            <a:ext cx="38884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>
                <a:latin typeface="Agency FB" pitchFamily="34" charset="0"/>
              </a:rPr>
              <a:t>Obras Proyectadas:</a:t>
            </a:r>
          </a:p>
          <a:p>
            <a:endParaRPr lang="es-AR" dirty="0" smtClean="0">
              <a:latin typeface="Agency FB" pitchFamily="34" charset="0"/>
            </a:endParaRPr>
          </a:p>
          <a:p>
            <a:pPr>
              <a:buFontTx/>
              <a:buChar char="-"/>
            </a:pPr>
            <a:r>
              <a:rPr lang="es-AR" dirty="0" smtClean="0">
                <a:latin typeface="Agency FB" pitchFamily="34" charset="0"/>
              </a:rPr>
              <a:t>Relleno sanitario en El Borbollón     </a:t>
            </a:r>
          </a:p>
          <a:p>
            <a:r>
              <a:rPr lang="es-AR" dirty="0" smtClean="0">
                <a:latin typeface="Agency FB" pitchFamily="34" charset="0"/>
              </a:rPr>
              <a:t>  (Primer módulo a 5 años)</a:t>
            </a:r>
          </a:p>
          <a:p>
            <a:pPr>
              <a:buFontTx/>
              <a:buChar char="-"/>
            </a:pPr>
            <a:r>
              <a:rPr lang="es-AR" dirty="0" smtClean="0">
                <a:latin typeface="Agency FB" pitchFamily="34" charset="0"/>
              </a:rPr>
              <a:t> Planta de separación en El Borbollón</a:t>
            </a:r>
          </a:p>
          <a:p>
            <a:pPr>
              <a:buFontTx/>
              <a:buChar char="-"/>
            </a:pPr>
            <a:r>
              <a:rPr lang="es-AR" dirty="0" smtClean="0">
                <a:latin typeface="Agency FB" pitchFamily="34" charset="0"/>
              </a:rPr>
              <a:t> Remediación y cierre de basurales</a:t>
            </a:r>
            <a:endParaRPr lang="es-AR" dirty="0">
              <a:latin typeface="Agency FB" pitchFamily="34" charset="0"/>
            </a:endParaRPr>
          </a:p>
          <a:p>
            <a:endParaRPr lang="es-AR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11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71167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1.A- RSU: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Mendoza 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12 CuadroTexto"/>
          <p:cNvSpPr txBox="1">
            <a:spLocks noGrp="1"/>
          </p:cNvSpPr>
          <p:nvPr>
            <p:ph type="body" idx="1"/>
          </p:nvPr>
        </p:nvSpPr>
        <p:spPr>
          <a:xfrm>
            <a:off x="0" y="1296375"/>
            <a:ext cx="8459788" cy="4616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03200" indent="0" latinLnBrk="1">
              <a:spcBef>
                <a:spcPts val="600"/>
              </a:spcBef>
              <a:buNone/>
            </a:pP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Ejemplo Provincia de </a:t>
            </a: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Mendoza</a:t>
            </a: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s-AR" sz="180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Trabajo y Actualidad</a:t>
            </a:r>
            <a:endParaRPr lang="es-AR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>
                <a:solidFill>
                  <a:srgbClr val="0070C0"/>
                </a:solidFill>
              </a:rPr>
              <a:t>ESTRATEGIA 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13" name="4 Marcador de contenido"/>
          <p:cNvGraphicFramePr>
            <a:graphicFrameLocks/>
          </p:cNvGraphicFramePr>
          <p:nvPr/>
        </p:nvGraphicFramePr>
        <p:xfrm>
          <a:off x="251520" y="836712"/>
          <a:ext cx="8568954" cy="2952326"/>
        </p:xfrm>
        <a:graphic>
          <a:graphicData uri="http://schemas.openxmlformats.org/drawingml/2006/table">
            <a:tbl>
              <a:tblPr/>
              <a:tblGrid>
                <a:gridCol w="807814"/>
                <a:gridCol w="695332"/>
                <a:gridCol w="715784"/>
                <a:gridCol w="664656"/>
                <a:gridCol w="605860"/>
                <a:gridCol w="687018"/>
                <a:gridCol w="586056"/>
                <a:gridCol w="710088"/>
                <a:gridCol w="792088"/>
                <a:gridCol w="729534"/>
                <a:gridCol w="854642"/>
                <a:gridCol w="720082"/>
              </a:tblGrid>
              <a:tr h="281637"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Año: 2016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AR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AR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74" marR="7374" marT="7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27"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Municipalidad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Población estable 2010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Proyección población estable 2016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GPC (kg/</a:t>
                      </a:r>
                      <a:r>
                        <a:rPr lang="es-AR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hab.día</a:t>
                      </a:r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Población flotante total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GPC (kg/hab.día)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Población urbana (%)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Recolección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Generación total (</a:t>
                      </a:r>
                      <a:r>
                        <a:rPr lang="es-AR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tn</a:t>
                      </a:r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/día)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Generación total urbana (tn/día)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Tratamiento: Recuperación + Compost (tn/día)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Disposición final (tn/día)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9423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115.041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117.830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34.971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99,87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184,73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184,54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12,32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172,23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9423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GODOY CRUZ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191.903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197.733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99,69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239,26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238,51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15,92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222,60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9423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GUAYMALLÉN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283.803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306.672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93,17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371,07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345,73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23,07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322,66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9423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LAVALLE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36.738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39.934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29,09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41,07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11,95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94232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LAS HERAS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203.666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217.483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94,70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263,15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249,21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232,58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291348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MAIPÚ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172.332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185.118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74,75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212,79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159,06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10,61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148,45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291348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LUJÁN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119.888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131.091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81,62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96,00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152,27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124,29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8,29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115,99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39906">
                <a:tc>
                  <a:txBody>
                    <a:bodyPr/>
                    <a:lstStyle/>
                    <a:p>
                      <a:pPr algn="l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7374" marR="7374" marT="7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1.123.371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1.195.861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1,21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34.971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0,75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81,84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96,57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1.464,34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1.313,29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87,64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1.225,65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549477"/>
              </p:ext>
            </p:extLst>
          </p:nvPr>
        </p:nvGraphicFramePr>
        <p:xfrm>
          <a:off x="1486156" y="3859499"/>
          <a:ext cx="5996311" cy="2182541"/>
        </p:xfrm>
        <a:graphic>
          <a:graphicData uri="http://schemas.openxmlformats.org/drawingml/2006/table">
            <a:tbl>
              <a:tblPr/>
              <a:tblGrid>
                <a:gridCol w="1185317"/>
                <a:gridCol w="1185317"/>
                <a:gridCol w="1185317"/>
                <a:gridCol w="1115593"/>
                <a:gridCol w="1324767"/>
              </a:tblGrid>
              <a:tr h="662351"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Municipalidad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Planta de Separación (PS)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Distancia Municipalidad a PS (km)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Centro de DF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Distancia Municipalidad a CDF (km)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67244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CAPITAL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Centro Ambiental El Borbollón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Centro Ambiental El Borbollón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67244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GODOY CRUZ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67244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GUAYMALLÉN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67244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LAVALLE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25,91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67244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LAS HERAS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67244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MAIPÚ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Planta de Speración de RSU de Maipú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41,91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317928">
                <a:tc>
                  <a:txBody>
                    <a:bodyPr/>
                    <a:lstStyle/>
                    <a:p>
                      <a:pPr algn="l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LUJÁN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7356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576064"/>
          </a:xfrm>
        </p:spPr>
        <p:txBody>
          <a:bodyPr>
            <a:noAutofit/>
          </a:bodyPr>
          <a:lstStyle/>
          <a:p>
            <a:pPr algn="r"/>
            <a:r>
              <a:rPr lang="es-AR" sz="1800" b="1" dirty="0" smtClean="0">
                <a:solidFill>
                  <a:srgbClr val="0070C0"/>
                </a:solidFill>
                <a:latin typeface="Agency FB" pitchFamily="34" charset="0"/>
              </a:rPr>
              <a:t>Diagrama de flujos </a:t>
            </a:r>
            <a:r>
              <a:rPr lang="es-ES" sz="1800" b="1" dirty="0" smtClean="0">
                <a:solidFill>
                  <a:srgbClr val="0070C0"/>
                </a:solidFill>
                <a:latin typeface="Agency FB" pitchFamily="34" charset="0"/>
              </a:rPr>
              <a:t>Á</a:t>
            </a:r>
            <a:r>
              <a:rPr lang="es-AR" sz="1800" b="1" dirty="0" smtClean="0">
                <a:solidFill>
                  <a:srgbClr val="0070C0"/>
                </a:solidFill>
                <a:latin typeface="Agency FB" pitchFamily="34" charset="0"/>
              </a:rPr>
              <a:t>rea </a:t>
            </a:r>
            <a:r>
              <a:rPr lang="es-AR" sz="1800" b="1" dirty="0" smtClean="0">
                <a:solidFill>
                  <a:srgbClr val="0070C0"/>
                </a:solidFill>
                <a:latin typeface="Agency FB" pitchFamily="34" charset="0"/>
              </a:rPr>
              <a:t>Metropolitana Mendoza</a:t>
            </a:r>
            <a:endParaRPr lang="es-AR" sz="18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107504" y="2204864"/>
            <a:ext cx="1368152" cy="864096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dirty="0">
                <a:solidFill>
                  <a:schemeClr val="tx1"/>
                </a:solidFill>
                <a:latin typeface="Agency FB" pitchFamily="34" charset="0"/>
              </a:rPr>
              <a:t>Las Heras</a:t>
            </a:r>
          </a:p>
        </p:txBody>
      </p:sp>
      <p:sp>
        <p:nvSpPr>
          <p:cNvPr id="9" name="8 Elipse"/>
          <p:cNvSpPr/>
          <p:nvPr/>
        </p:nvSpPr>
        <p:spPr>
          <a:xfrm>
            <a:off x="4355976" y="5661248"/>
            <a:ext cx="1728192" cy="936104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dirty="0">
                <a:solidFill>
                  <a:schemeClr val="tx1"/>
                </a:solidFill>
                <a:latin typeface="Agency FB" pitchFamily="34" charset="0"/>
              </a:rPr>
              <a:t>Luján de Cuyo</a:t>
            </a:r>
          </a:p>
        </p:txBody>
      </p:sp>
      <p:sp>
        <p:nvSpPr>
          <p:cNvPr id="10" name="9 Elipse"/>
          <p:cNvSpPr/>
          <p:nvPr/>
        </p:nvSpPr>
        <p:spPr>
          <a:xfrm>
            <a:off x="827584" y="3933056"/>
            <a:ext cx="1584176" cy="792088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b="1" dirty="0">
                <a:solidFill>
                  <a:schemeClr val="tx1"/>
                </a:solidFill>
                <a:latin typeface="Agency FB" pitchFamily="34" charset="0"/>
              </a:rPr>
              <a:t>Capital</a:t>
            </a:r>
          </a:p>
        </p:txBody>
      </p:sp>
      <p:sp>
        <p:nvSpPr>
          <p:cNvPr id="11" name="10 Elipse"/>
          <p:cNvSpPr/>
          <p:nvPr/>
        </p:nvSpPr>
        <p:spPr>
          <a:xfrm>
            <a:off x="1619672" y="5157192"/>
            <a:ext cx="1512168" cy="864096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600" b="1" dirty="0">
                <a:solidFill>
                  <a:schemeClr val="tx1"/>
                </a:solidFill>
                <a:latin typeface="Agency FB" pitchFamily="34" charset="0"/>
              </a:rPr>
              <a:t>Godoy Cruz</a:t>
            </a:r>
          </a:p>
        </p:txBody>
      </p:sp>
      <p:sp>
        <p:nvSpPr>
          <p:cNvPr id="15" name="14 Elipse"/>
          <p:cNvSpPr/>
          <p:nvPr/>
        </p:nvSpPr>
        <p:spPr>
          <a:xfrm>
            <a:off x="5508104" y="2780928"/>
            <a:ext cx="1512168" cy="864096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dirty="0">
                <a:solidFill>
                  <a:schemeClr val="tx1"/>
                </a:solidFill>
                <a:latin typeface="Agency FB" pitchFamily="34" charset="0"/>
              </a:rPr>
              <a:t>Lavalle</a:t>
            </a:r>
          </a:p>
        </p:txBody>
      </p:sp>
      <p:sp>
        <p:nvSpPr>
          <p:cNvPr id="16" name="15 Elipse"/>
          <p:cNvSpPr/>
          <p:nvPr/>
        </p:nvSpPr>
        <p:spPr>
          <a:xfrm>
            <a:off x="6948264" y="5877272"/>
            <a:ext cx="1440160" cy="864096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dirty="0">
                <a:solidFill>
                  <a:schemeClr val="tx1"/>
                </a:solidFill>
                <a:latin typeface="Agency FB" pitchFamily="34" charset="0"/>
              </a:rPr>
              <a:t>Maipú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6084168" y="4221088"/>
            <a:ext cx="2304256" cy="86409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i="1" dirty="0">
                <a:solidFill>
                  <a:schemeClr val="tx1"/>
                </a:solidFill>
                <a:latin typeface="Agency FB" pitchFamily="34" charset="0"/>
              </a:rPr>
              <a:t>Planta Separación </a:t>
            </a:r>
            <a:r>
              <a:rPr lang="es-AR" sz="1800" b="1" i="1" dirty="0" smtClean="0">
                <a:solidFill>
                  <a:schemeClr val="tx1"/>
                </a:solidFill>
                <a:latin typeface="Agency FB" pitchFamily="34" charset="0"/>
              </a:rPr>
              <a:t>Maipú (100 </a:t>
            </a:r>
            <a:r>
              <a:rPr lang="es-AR" sz="1800" b="1" i="1" dirty="0" err="1" smtClean="0">
                <a:solidFill>
                  <a:schemeClr val="tx1"/>
                </a:solidFill>
                <a:latin typeface="Agency FB" pitchFamily="34" charset="0"/>
              </a:rPr>
              <a:t>Tn</a:t>
            </a:r>
            <a:r>
              <a:rPr lang="es-AR" sz="1800" b="1" i="1" dirty="0" smtClean="0">
                <a:solidFill>
                  <a:schemeClr val="tx1"/>
                </a:solidFill>
                <a:latin typeface="Agency FB" pitchFamily="34" charset="0"/>
              </a:rPr>
              <a:t>/día)    </a:t>
            </a:r>
            <a:endParaRPr lang="es-AR" sz="1800" b="1" i="1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2123728" y="836712"/>
            <a:ext cx="1944216" cy="10081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i="1" dirty="0" smtClean="0">
                <a:solidFill>
                  <a:schemeClr val="tx1"/>
                </a:solidFill>
                <a:latin typeface="Agency FB" pitchFamily="34" charset="0"/>
              </a:rPr>
              <a:t>Centro Ambiental “El Borbollón”            - P.S.: 100 </a:t>
            </a:r>
            <a:r>
              <a:rPr lang="es-AR" sz="1800" b="1" i="1" dirty="0" err="1" smtClean="0">
                <a:solidFill>
                  <a:schemeClr val="tx1"/>
                </a:solidFill>
                <a:latin typeface="Agency FB" pitchFamily="34" charset="0"/>
              </a:rPr>
              <a:t>Tn</a:t>
            </a:r>
            <a:r>
              <a:rPr lang="es-AR" sz="1800" b="1" i="1" dirty="0" smtClean="0">
                <a:solidFill>
                  <a:schemeClr val="tx1"/>
                </a:solidFill>
                <a:latin typeface="Agency FB" pitchFamily="34" charset="0"/>
              </a:rPr>
              <a:t>/día – </a:t>
            </a:r>
            <a:endParaRPr lang="es-AR" sz="1800" b="1" i="1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19" name="18 Flecha curvada hacia abajo"/>
          <p:cNvSpPr/>
          <p:nvPr/>
        </p:nvSpPr>
        <p:spPr>
          <a:xfrm rot="19640703">
            <a:off x="777131" y="1657013"/>
            <a:ext cx="1541065" cy="264433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 rot="19927727">
            <a:off x="844071" y="1357578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9,54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23" name="22 Flecha curvada hacia abajo"/>
          <p:cNvSpPr/>
          <p:nvPr/>
        </p:nvSpPr>
        <p:spPr>
          <a:xfrm rot="17584373" flipV="1">
            <a:off x="1575197" y="2769389"/>
            <a:ext cx="2353333" cy="519573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 rot="18016516">
            <a:off x="2325868" y="2885185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15,08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26" name="25 Flecha curvada hacia abajo"/>
          <p:cNvSpPr/>
          <p:nvPr/>
        </p:nvSpPr>
        <p:spPr>
          <a:xfrm rot="16973102" flipV="1">
            <a:off x="1546892" y="3222089"/>
            <a:ext cx="3690512" cy="683855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 rot="17644585">
            <a:off x="3081290" y="3540089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19,06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29" name="28 Flecha curvada hacia abajo"/>
          <p:cNvSpPr/>
          <p:nvPr/>
        </p:nvSpPr>
        <p:spPr>
          <a:xfrm rot="13382209" flipV="1">
            <a:off x="3825171" y="1819057"/>
            <a:ext cx="2425477" cy="45588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 rot="2259294">
            <a:off x="4933620" y="1737655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25,91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47" name="46 Flecha curvada hacia abajo"/>
          <p:cNvSpPr/>
          <p:nvPr/>
        </p:nvSpPr>
        <p:spPr>
          <a:xfrm rot="18632682">
            <a:off x="4813497" y="4919060"/>
            <a:ext cx="1577623" cy="308624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48" name="47 CuadroTexto"/>
          <p:cNvSpPr txBox="1"/>
          <p:nvPr/>
        </p:nvSpPr>
        <p:spPr>
          <a:xfrm rot="18224452">
            <a:off x="5136752" y="4853018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19,29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50" name="49 Flecha curvada hacia abajo"/>
          <p:cNvSpPr/>
          <p:nvPr/>
        </p:nvSpPr>
        <p:spPr>
          <a:xfrm rot="17711839" flipV="1">
            <a:off x="7264962" y="5334353"/>
            <a:ext cx="1281615" cy="399258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51" name="50 CuadroTexto"/>
          <p:cNvSpPr txBox="1"/>
          <p:nvPr/>
        </p:nvSpPr>
        <p:spPr>
          <a:xfrm rot="18197543">
            <a:off x="7438450" y="5286141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18,03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53" name="52 Flecha curvada hacia abajo"/>
          <p:cNvSpPr/>
          <p:nvPr/>
        </p:nvSpPr>
        <p:spPr>
          <a:xfrm rot="13177870" flipV="1">
            <a:off x="3478178" y="1952050"/>
            <a:ext cx="5280285" cy="742358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 rot="2427325">
            <a:off x="6082099" y="1832953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41,91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57" name="56 Elipse"/>
          <p:cNvSpPr/>
          <p:nvPr/>
        </p:nvSpPr>
        <p:spPr>
          <a:xfrm>
            <a:off x="3707904" y="3789040"/>
            <a:ext cx="1944216" cy="864096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1800" b="1" dirty="0" err="1" smtClean="0">
                <a:solidFill>
                  <a:schemeClr val="tx1"/>
                </a:solidFill>
                <a:latin typeface="Agency FB" pitchFamily="34" charset="0"/>
              </a:rPr>
              <a:t>Guaymallén</a:t>
            </a:r>
            <a:endParaRPr lang="es-AR" sz="18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58" name="57 Flecha curvada hacia abajo"/>
          <p:cNvSpPr/>
          <p:nvPr/>
        </p:nvSpPr>
        <p:spPr>
          <a:xfrm rot="15470132" flipV="1">
            <a:off x="3258205" y="2545476"/>
            <a:ext cx="2228596" cy="437366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rgbClr val="00B0F0"/>
              </a:solidFill>
            </a:endParaRPr>
          </a:p>
        </p:txBody>
      </p:sp>
      <p:sp>
        <p:nvSpPr>
          <p:cNvPr id="59" name="58 CuadroTexto"/>
          <p:cNvSpPr txBox="1"/>
          <p:nvPr/>
        </p:nvSpPr>
        <p:spPr>
          <a:xfrm rot="4083644">
            <a:off x="4197266" y="242237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b="1" dirty="0" smtClean="0">
                <a:solidFill>
                  <a:srgbClr val="0070C0"/>
                </a:solidFill>
                <a:latin typeface="Agency FB" pitchFamily="34" charset="0"/>
              </a:rPr>
              <a:t>26,4 km</a:t>
            </a:r>
            <a:endParaRPr lang="es-AR" sz="1600" b="1" dirty="0">
              <a:solidFill>
                <a:srgbClr val="0070C0"/>
              </a:solidFill>
              <a:latin typeface="Agency FB" pitchFamily="34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>
            <a:off x="179512" y="630932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s-AR" sz="1600" b="1" dirty="0">
                <a:solidFill>
                  <a:srgbClr val="0070C0"/>
                </a:solidFill>
                <a:latin typeface="Agency FB" pitchFamily="34" charset="0"/>
              </a:rPr>
              <a:t>P.S.: Planta de Separación 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1259632" y="2204864"/>
            <a:ext cx="79208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b="1" dirty="0" smtClean="0">
                <a:solidFill>
                  <a:srgbClr val="0070C0"/>
                </a:solidFill>
                <a:latin typeface="Agency FB" pitchFamily="34" charset="0"/>
              </a:rPr>
              <a:t>249,21 Tn/día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1043608" y="3429000"/>
            <a:ext cx="64807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184,54 </a:t>
            </a:r>
            <a:r>
              <a:rPr lang="es-AR" sz="1200" b="1" dirty="0" err="1" smtClean="0">
                <a:solidFill>
                  <a:srgbClr val="0070C0"/>
                </a:solidFill>
                <a:latin typeface="Agency FB" pitchFamily="34" charset="0"/>
              </a:rPr>
              <a:t>Tn</a:t>
            </a:r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/día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2987824" y="5229200"/>
            <a:ext cx="64807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238,51Tn/día</a:t>
            </a:r>
          </a:p>
        </p:txBody>
      </p:sp>
      <p:sp>
        <p:nvSpPr>
          <p:cNvPr id="40" name="39 CuadroTexto"/>
          <p:cNvSpPr txBox="1"/>
          <p:nvPr/>
        </p:nvSpPr>
        <p:spPr>
          <a:xfrm>
            <a:off x="4716016" y="3356992"/>
            <a:ext cx="72008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b="1" dirty="0" smtClean="0">
                <a:solidFill>
                  <a:srgbClr val="0070C0"/>
                </a:solidFill>
                <a:latin typeface="Agency FB" pitchFamily="34" charset="0"/>
              </a:rPr>
              <a:t>345,73 </a:t>
            </a:r>
            <a:r>
              <a:rPr lang="es-AR" b="1" dirty="0" err="1" smtClean="0">
                <a:solidFill>
                  <a:srgbClr val="0070C0"/>
                </a:solidFill>
                <a:latin typeface="Agency FB" pitchFamily="34" charset="0"/>
              </a:rPr>
              <a:t>Tn</a:t>
            </a:r>
            <a:r>
              <a:rPr lang="es-AR" b="1" dirty="0" smtClean="0">
                <a:solidFill>
                  <a:srgbClr val="0070C0"/>
                </a:solidFill>
                <a:latin typeface="Agency FB" pitchFamily="34" charset="0"/>
              </a:rPr>
              <a:t>/día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5796136" y="2420888"/>
            <a:ext cx="720080" cy="4924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b="1" dirty="0" smtClean="0">
                <a:solidFill>
                  <a:srgbClr val="0070C0"/>
                </a:solidFill>
                <a:latin typeface="Agency FB" pitchFamily="34" charset="0"/>
              </a:rPr>
              <a:t>11,95 </a:t>
            </a:r>
            <a:r>
              <a:rPr lang="es-AR" sz="1200" b="1" dirty="0" err="1" smtClean="0">
                <a:solidFill>
                  <a:srgbClr val="0070C0"/>
                </a:solidFill>
                <a:latin typeface="Agency FB" pitchFamily="34" charset="0"/>
              </a:rPr>
              <a:t>Tn</a:t>
            </a:r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/día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7884368" y="3645024"/>
            <a:ext cx="72008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264,44 </a:t>
            </a:r>
            <a:r>
              <a:rPr lang="es-AR" sz="1200" b="1" dirty="0" err="1" smtClean="0">
                <a:solidFill>
                  <a:srgbClr val="0070C0"/>
                </a:solidFill>
                <a:latin typeface="Agency FB" pitchFamily="34" charset="0"/>
              </a:rPr>
              <a:t>Tn</a:t>
            </a:r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/día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5868144" y="5733256"/>
            <a:ext cx="72008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124,29 </a:t>
            </a:r>
            <a:r>
              <a:rPr lang="es-AR" sz="1200" b="1" dirty="0" err="1" smtClean="0">
                <a:solidFill>
                  <a:srgbClr val="0070C0"/>
                </a:solidFill>
                <a:latin typeface="Agency FB" pitchFamily="34" charset="0"/>
              </a:rPr>
              <a:t>Tn</a:t>
            </a:r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/día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8172400" y="5733256"/>
            <a:ext cx="72008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ctr"/>
            <a:r>
              <a:rPr lang="es-AR" sz="1200" b="1" dirty="0" smtClean="0">
                <a:solidFill>
                  <a:srgbClr val="0070C0"/>
                </a:solidFill>
                <a:latin typeface="Agency FB" pitchFamily="34" charset="0"/>
              </a:rPr>
              <a:t>159,06Tn/día</a:t>
            </a:r>
          </a:p>
        </p:txBody>
      </p:sp>
      <p:cxnSp>
        <p:nvCxnSpPr>
          <p:cNvPr id="46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9" name="Shape 1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630852"/>
            <a:ext cx="9165000" cy="2271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942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67674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1.D-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Productos de Primera Necesidad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1 Rectángulo redondeado"/>
          <p:cNvSpPr/>
          <p:nvPr/>
        </p:nvSpPr>
        <p:spPr>
          <a:xfrm>
            <a:off x="669701" y="1221435"/>
            <a:ext cx="7984902" cy="9272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200" algn="just"/>
            <a:r>
              <a:rPr lang="es-ES" sz="1600" dirty="0"/>
              <a:t>P</a:t>
            </a:r>
            <a:r>
              <a:rPr lang="es-ES" sz="1600" dirty="0" smtClean="0"/>
              <a:t>roductos </a:t>
            </a:r>
            <a:r>
              <a:rPr lang="es-ES" sz="1600" dirty="0"/>
              <a:t>de primera necesidad, </a:t>
            </a:r>
            <a:r>
              <a:rPr lang="es-ES" sz="1600" dirty="0" smtClean="0"/>
              <a:t>dentro de una </a:t>
            </a:r>
            <a:r>
              <a:rPr lang="es-ES" sz="1600" dirty="0"/>
              <a:t>cadena tratamiento eficiente  de RSU.</a:t>
            </a:r>
            <a:endParaRPr lang="es-AR" sz="1600" b="1" dirty="0" smtClean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1618276237"/>
              </p:ext>
            </p:extLst>
          </p:nvPr>
        </p:nvGraphicFramePr>
        <p:xfrm>
          <a:off x="2030696" y="2601533"/>
          <a:ext cx="5082607" cy="2794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 smtClean="0">
                <a:solidFill>
                  <a:srgbClr val="0070C0"/>
                </a:solidFill>
              </a:rPr>
              <a:t>PRODUCTOS PARA 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924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685226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1.H- Capacitaciones virtuales y presenciales  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 smtClean="0">
                <a:solidFill>
                  <a:srgbClr val="0070C0"/>
                </a:solidFill>
              </a:rPr>
              <a:t>CAPACITACI</a:t>
            </a:r>
            <a:r>
              <a:rPr lang="es-ES" sz="2400" b="1" dirty="0" smtClean="0">
                <a:solidFill>
                  <a:srgbClr val="0070C0"/>
                </a:solidFill>
              </a:rPr>
              <a:t>ÓN/</a:t>
            </a:r>
            <a:r>
              <a:rPr lang="es-AR" sz="2400" b="1" dirty="0" smtClean="0">
                <a:solidFill>
                  <a:srgbClr val="0070C0"/>
                </a:solidFill>
              </a:rPr>
              <a:t>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-1" y="1004299"/>
            <a:ext cx="6237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03200" latinLnBrk="1">
              <a:spcBef>
                <a:spcPts val="600"/>
              </a:spcBef>
              <a:buClr>
                <a:schemeClr val="dk1"/>
              </a:buClr>
              <a:buSzPct val="100000"/>
            </a:pPr>
            <a:r>
              <a:rPr lang="es-AR" sz="1800" b="1" dirty="0">
                <a:solidFill>
                  <a:schemeClr val="accent1"/>
                </a:solidFill>
                <a:sym typeface="Calibri"/>
              </a:rPr>
              <a:t>Cursos de formación en gestión integral de residuos 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447445"/>
              </p:ext>
            </p:extLst>
          </p:nvPr>
        </p:nvGraphicFramePr>
        <p:xfrm>
          <a:off x="246905" y="1476663"/>
          <a:ext cx="867119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836"/>
                <a:gridCol w="2302346"/>
                <a:gridCol w="4568008"/>
              </a:tblGrid>
              <a:tr h="596836">
                <a:tc rowSpan="3">
                  <a:txBody>
                    <a:bodyPr/>
                    <a:lstStyle/>
                    <a:p>
                      <a:pPr algn="ctr"/>
                      <a:r>
                        <a:rPr lang="es-AR" sz="1400" b="1" u="none" dirty="0" smtClean="0">
                          <a:solidFill>
                            <a:schemeClr val="bg1"/>
                          </a:solidFill>
                        </a:rPr>
                        <a:t>CURSOS</a:t>
                      </a:r>
                      <a:r>
                        <a:rPr lang="es-AR" sz="1400" b="1" u="none" baseline="0" dirty="0" smtClean="0">
                          <a:solidFill>
                            <a:schemeClr val="bg1"/>
                          </a:solidFill>
                        </a:rPr>
                        <a:t> CON TUTORÍAS</a:t>
                      </a:r>
                      <a:endParaRPr lang="es-AR" sz="1400" b="1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BÁSICO</a:t>
                      </a:r>
                      <a:endParaRPr lang="es-AR" sz="14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Programado </a:t>
                      </a: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para</a:t>
                      </a:r>
                      <a:r>
                        <a:rPr lang="es-A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f</a:t>
                      </a: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uncionarios</a:t>
                      </a:r>
                      <a:r>
                        <a:rPr lang="es-A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responsables en gesti</a:t>
                      </a:r>
                      <a:r>
                        <a:rPr lang="es-ES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ón</a:t>
                      </a:r>
                      <a:r>
                        <a:rPr lang="es-ES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de residuos Provincial y  Municipal. </a:t>
                      </a: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Pueden</a:t>
                      </a:r>
                      <a:r>
                        <a:rPr lang="es-A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hacer</a:t>
                      </a: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consultas a los tutores, realizar trabajos prácticos, exámenes,</a:t>
                      </a:r>
                      <a:r>
                        <a:rPr lang="es-A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etc. </a:t>
                      </a:r>
                      <a:endParaRPr lang="es-AR" sz="1400" b="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La</a:t>
                      </a:r>
                      <a:r>
                        <a:rPr lang="es-A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 cursada tiene restricciones de formato y tiempos, los módulos se abren a medida que el grupo va avanzando, hay fechas específicas donde los alumnos pueden hacer los exámenes o entregar los trabajos prácticos.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5155">
                <a:tc vMerge="1">
                  <a:txBody>
                    <a:bodyPr/>
                    <a:lstStyle/>
                    <a:p>
                      <a:pPr algn="ctr"/>
                      <a:endParaRPr lang="es-AR" sz="1400" b="1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AVANZADO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28033">
                <a:tc vMerge="1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i="0" u="none" strike="noStrike" cap="non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TALLER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MATRIZ ECONÓMICO-FINANCIERA</a:t>
                      </a:r>
                      <a:endParaRPr lang="es-AR" sz="1400" b="1" i="0" u="none" strike="noStrike" cap="none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7918">
                <a:tc rowSpan="2">
                  <a:txBody>
                    <a:bodyPr/>
                    <a:lstStyle/>
                    <a:p>
                      <a:pPr algn="ctr"/>
                      <a:r>
                        <a:rPr lang="es-AR" sz="1400" b="1" u="none" dirty="0" smtClean="0">
                          <a:solidFill>
                            <a:schemeClr val="bg1"/>
                          </a:solidFill>
                        </a:rPr>
                        <a:t>CURSOS</a:t>
                      </a:r>
                      <a:r>
                        <a:rPr lang="es-AR" sz="1400" b="1" u="none" baseline="0" dirty="0" smtClean="0">
                          <a:solidFill>
                            <a:schemeClr val="bg1"/>
                          </a:solidFill>
                        </a:rPr>
                        <a:t> AUTOASISTIDOS</a:t>
                      </a:r>
                      <a:endParaRPr lang="es-AR" sz="1400" b="1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i="0" u="none" strike="noStrike" cap="non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CURSO GENERAL GIRSU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A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 mantiene la exigencia de los exámenes parciales y el examen final para obtener el certificado de participación otorgado por el MADS.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es-A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El cursante puede manejar los tiempos de la cursada dentro de ese período, leyendo los materiales y tomando los exámenes en cualquier fecha.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7918">
                <a:tc vMerge="1">
                  <a:txBody>
                    <a:bodyPr/>
                    <a:lstStyle/>
                    <a:p>
                      <a:pPr algn="ctr"/>
                      <a:endParaRPr lang="es-AR" sz="1400" b="1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i="0" u="none" strike="noStrike" cap="non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CURSO SOBRE GESTIÓN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POR RESULTADOS (BID/INDES)</a:t>
                      </a:r>
                      <a:endParaRPr lang="es-AR" sz="1400" b="1" i="0" u="none" strike="noStrike" cap="none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400" b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10 Rectángulo redondeado"/>
          <p:cNvSpPr/>
          <p:nvPr/>
        </p:nvSpPr>
        <p:spPr>
          <a:xfrm>
            <a:off x="679911" y="5025038"/>
            <a:ext cx="7984902" cy="9272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b="1" dirty="0" smtClean="0"/>
              <a:t>300 </a:t>
            </a:r>
            <a:r>
              <a:rPr lang="es-AR" b="1" dirty="0"/>
              <a:t>alumnos inscriptos primer semestre 2016, </a:t>
            </a:r>
            <a:r>
              <a:rPr lang="es-AR" dirty="0"/>
              <a:t>Argentina, se sumaron alumnos de </a:t>
            </a:r>
            <a:r>
              <a:rPr lang="es-AR" dirty="0" smtClean="0"/>
              <a:t>Perú</a:t>
            </a:r>
            <a:r>
              <a:rPr lang="es-AR" b="1" dirty="0">
                <a:solidFill>
                  <a:srgbClr val="0070C0"/>
                </a:solidFill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AR" dirty="0" smtClean="0"/>
              <a:t>Inscripciones online:</a:t>
            </a:r>
            <a:r>
              <a:rPr lang="es-AR" b="1" dirty="0" smtClean="0">
                <a:solidFill>
                  <a:schemeClr val="accent3">
                    <a:lumMod val="50000"/>
                  </a:schemeClr>
                </a:solidFill>
              </a:rPr>
              <a:t> http</a:t>
            </a:r>
            <a:r>
              <a:rPr lang="es-AR" b="1" dirty="0">
                <a:solidFill>
                  <a:schemeClr val="accent3">
                    <a:lumMod val="50000"/>
                  </a:schemeClr>
                </a:solidFill>
              </a:rPr>
              <a:t>://ambiente.gob.ar/observatoriorsu</a:t>
            </a:r>
            <a:r>
              <a:rPr lang="es-AR" dirty="0"/>
              <a:t>/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63288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1" y="3053003"/>
            <a:ext cx="4032449" cy="6767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 smtClean="0">
                <a:solidFill>
                  <a:srgbClr val="0070C0"/>
                </a:solidFill>
              </a:rPr>
              <a:t>2. Ciudades Sustentables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1232323" y="4218435"/>
            <a:ext cx="4032448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551699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2- CIUDADES SUSTENTABLES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1 Rectángulo redondeado"/>
          <p:cNvSpPr/>
          <p:nvPr/>
        </p:nvSpPr>
        <p:spPr>
          <a:xfrm>
            <a:off x="590049" y="1146218"/>
            <a:ext cx="7984902" cy="9272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" algn="ctr"/>
            <a:r>
              <a:rPr lang="es-ES" sz="1600" b="1" dirty="0" smtClean="0"/>
              <a:t>Localidades </a:t>
            </a:r>
            <a:r>
              <a:rPr lang="es-ES" sz="1600" dirty="0"/>
              <a:t>que </a:t>
            </a:r>
            <a:r>
              <a:rPr lang="es-ES" sz="1600" dirty="0" smtClean="0"/>
              <a:t>cuentan </a:t>
            </a:r>
            <a:r>
              <a:rPr lang="es-ES" sz="1600" dirty="0"/>
              <a:t>con un entorno adecuado para el </a:t>
            </a:r>
            <a:r>
              <a:rPr lang="es-ES" sz="1600" b="1" dirty="0"/>
              <a:t>desarrollo de todas las personas</a:t>
            </a:r>
            <a:r>
              <a:rPr lang="es-ES" sz="1600" dirty="0"/>
              <a:t> que </a:t>
            </a:r>
            <a:r>
              <a:rPr lang="es-ES" sz="1600" dirty="0" smtClean="0"/>
              <a:t>las </a:t>
            </a:r>
            <a:r>
              <a:rPr lang="es-ES" sz="1600" dirty="0"/>
              <a:t>habitan </a:t>
            </a:r>
            <a:r>
              <a:rPr lang="es-ES" sz="1600" dirty="0" smtClean="0"/>
              <a:t>y transitan, </a:t>
            </a:r>
            <a:r>
              <a:rPr lang="es-ES" sz="1600" dirty="0"/>
              <a:t>y que </a:t>
            </a:r>
            <a:r>
              <a:rPr lang="es-ES" sz="1600" dirty="0" smtClean="0"/>
              <a:t>hacen </a:t>
            </a:r>
            <a:r>
              <a:rPr lang="es-ES" sz="1600" dirty="0"/>
              <a:t>un </a:t>
            </a:r>
            <a:r>
              <a:rPr lang="es-ES" sz="1600" b="1" dirty="0"/>
              <a:t>uso racional de sus recursos</a:t>
            </a:r>
            <a:r>
              <a:rPr lang="es-ES" sz="1600" dirty="0"/>
              <a:t> sin comprometer los de las </a:t>
            </a:r>
            <a:r>
              <a:rPr lang="es-ES" sz="1600" b="1" dirty="0"/>
              <a:t>generaciones futuras</a:t>
            </a:r>
            <a:r>
              <a:rPr lang="es-ES" sz="1600" dirty="0"/>
              <a:t> 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599136"/>
              </p:ext>
            </p:extLst>
          </p:nvPr>
        </p:nvGraphicFramePr>
        <p:xfrm>
          <a:off x="1325871" y="2385003"/>
          <a:ext cx="6492258" cy="310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3402"/>
                <a:gridCol w="3168856"/>
              </a:tblGrid>
              <a:tr h="6424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8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SELLO</a:t>
                      </a:r>
                      <a:r>
                        <a:rPr lang="es-AR" sz="18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SUSTENABLE : BENEFICIOS</a:t>
                      </a:r>
                      <a:endParaRPr lang="es-AR" sz="1800" b="1" i="0" u="none" strike="noStrike" cap="none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AR" sz="1800" b="1" i="0" u="none" strike="noStrike" cap="none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642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ASISTENCIA TÉCNICA Y FINANCIERA</a:t>
                      </a:r>
                      <a:endParaRPr lang="es-AR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s-AR" sz="1400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8242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POSICIONAMIENTO ESTRATÉGICO</a:t>
                      </a:r>
                      <a:r>
                        <a:rPr lang="es-A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: GANAR RECONOCIMIENTO </a:t>
                      </a:r>
                      <a:r>
                        <a:rPr lang="es-A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INTERNACIONAL</a:t>
                      </a:r>
                      <a:endParaRPr lang="es-AR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noFill/>
                  </a:tcPr>
                </a:tc>
              </a:tr>
              <a:tr h="9998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ADQUIRIR </a:t>
                      </a:r>
                      <a:r>
                        <a:rPr lang="es-A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HERRAMIENTAS</a:t>
                      </a:r>
                      <a:r>
                        <a:rPr lang="es-A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PARA LA ELABORACIÓN DE UN </a:t>
                      </a:r>
                      <a:r>
                        <a:rPr lang="es-AR" sz="1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DIAGNÓTICO DE SITUACIÓN </a:t>
                      </a:r>
                      <a:r>
                        <a:rPr lang="es-A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 SUSTENTABILIDAD 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398" y="3149794"/>
            <a:ext cx="2325896" cy="225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7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67674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2.A- Objetivos de Desarrollo Sostenible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4" y="1166061"/>
            <a:ext cx="8783392" cy="4347393"/>
          </a:xfrm>
          <a:prstGeom prst="rect">
            <a:avLst/>
          </a:prstGeom>
        </p:spPr>
      </p:pic>
      <p:sp>
        <p:nvSpPr>
          <p:cNvPr id="1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2- CIUDADES SUSTENTABLES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467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1" y="321969"/>
            <a:ext cx="4032449" cy="6767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 smtClean="0">
                <a:solidFill>
                  <a:srgbClr val="0070C0"/>
                </a:solidFill>
              </a:rPr>
              <a:t>Agenda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759854" y="1031516"/>
            <a:ext cx="4504916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" name="1 Grupo"/>
          <p:cNvGrpSpPr/>
          <p:nvPr/>
        </p:nvGrpSpPr>
        <p:grpSpPr>
          <a:xfrm>
            <a:off x="866236" y="2989957"/>
            <a:ext cx="4764620" cy="1521771"/>
            <a:chOff x="1105648" y="2466411"/>
            <a:chExt cx="4032453" cy="2032550"/>
          </a:xfrm>
        </p:grpSpPr>
        <p:sp>
          <p:nvSpPr>
            <p:cNvPr id="6" name="Shape 99"/>
            <p:cNvSpPr txBox="1"/>
            <p:nvPr/>
          </p:nvSpPr>
          <p:spPr>
            <a:xfrm>
              <a:off x="1105648" y="2466411"/>
              <a:ext cx="4032449" cy="67674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rtl="0">
                <a:spcBef>
                  <a:spcPts val="0"/>
                </a:spcBef>
                <a:buSzPct val="25000"/>
                <a:buNone/>
              </a:pPr>
              <a:r>
                <a:rPr lang="e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r>
                <a:rPr lang="e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Residuos</a:t>
              </a:r>
              <a:endParaRPr lang="e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Shape 99"/>
            <p:cNvSpPr txBox="1"/>
            <p:nvPr/>
          </p:nvSpPr>
          <p:spPr>
            <a:xfrm>
              <a:off x="1105649" y="3144314"/>
              <a:ext cx="4032452" cy="67674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rtl="0">
                <a:spcBef>
                  <a:spcPts val="0"/>
                </a:spcBef>
                <a:buSzPct val="25000"/>
                <a:buNone/>
              </a:pPr>
              <a:r>
                <a:rPr lang="e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2. Ciudades Sustentables</a:t>
              </a:r>
              <a:endParaRPr lang="e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Shape 99"/>
            <p:cNvSpPr txBox="1"/>
            <p:nvPr/>
          </p:nvSpPr>
          <p:spPr>
            <a:xfrm>
              <a:off x="1105652" y="3822216"/>
              <a:ext cx="4032449" cy="67674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rtl="0">
                <a:spcBef>
                  <a:spcPts val="0"/>
                </a:spcBef>
                <a:buSzPct val="25000"/>
                <a:buNone/>
              </a:pPr>
              <a:r>
                <a:rPr lang="es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r>
                <a:rPr lang="e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Herramientas de asistencia </a:t>
              </a:r>
              <a:r>
                <a:rPr lang="e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municipal</a:t>
              </a:r>
              <a:endParaRPr lang="es-ES" sz="18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0" marR="0" lvl="0" indent="0" rtl="0">
                <a:spcBef>
                  <a:spcPts val="0"/>
                </a:spcBef>
                <a:buSzPct val="25000"/>
                <a:buNone/>
              </a:pPr>
              <a:endParaRPr lang="es-E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marL="0" marR="0" lvl="0" indent="0" rtl="0">
                <a:spcBef>
                  <a:spcPts val="0"/>
                </a:spcBef>
                <a:buSzPct val="25000"/>
                <a:buNone/>
              </a:pPr>
              <a:r>
                <a:rPr lang="es-ES" sz="1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4.- Programas</a:t>
              </a:r>
              <a:endParaRPr lang="e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91592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21000" y="71098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2.C- Etapas de certificación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10 Rectángulo redondeado"/>
          <p:cNvSpPr/>
          <p:nvPr/>
        </p:nvSpPr>
        <p:spPr>
          <a:xfrm>
            <a:off x="590049" y="1295684"/>
            <a:ext cx="7984902" cy="149395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" algn="ctr"/>
            <a:r>
              <a:rPr lang="es-AR" sz="1600" dirty="0" smtClean="0"/>
              <a:t>El proceso de certificación está organizado en </a:t>
            </a:r>
            <a:r>
              <a:rPr lang="es-AR" sz="1600" b="1" dirty="0" smtClean="0"/>
              <a:t>cuatro etapas</a:t>
            </a:r>
            <a:r>
              <a:rPr lang="es-AR" sz="1600" dirty="0" smtClean="0"/>
              <a:t>. La primera instancia consiste en la </a:t>
            </a:r>
            <a:r>
              <a:rPr lang="es-AR" sz="1600" b="1" dirty="0" smtClean="0"/>
              <a:t>firma de adhesión a la política de sustentabilidad </a:t>
            </a:r>
            <a:r>
              <a:rPr lang="es-AR" sz="1600" dirty="0" smtClean="0"/>
              <a:t>del </a:t>
            </a:r>
            <a:r>
              <a:rPr lang="es-AR" sz="1600" dirty="0" err="1" smtClean="0"/>
              <a:t>MAyDS</a:t>
            </a:r>
            <a:r>
              <a:rPr lang="es-AR" sz="1600" dirty="0" smtClean="0"/>
              <a:t> junto con un </a:t>
            </a:r>
            <a:r>
              <a:rPr lang="es-AR" sz="1600" b="1" dirty="0" smtClean="0"/>
              <a:t>compromiso de clausura y saneamiento de basurales a cielo abierto</a:t>
            </a:r>
            <a:r>
              <a:rPr lang="es-AR" sz="1600" dirty="0" smtClean="0"/>
              <a:t>. Luego, se avanza en la elección y cumplimiento de metas de todos los sub-ejes ambientales</a:t>
            </a:r>
            <a:endParaRPr lang="es-AR" sz="16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164733964"/>
              </p:ext>
            </p:extLst>
          </p:nvPr>
        </p:nvGraphicFramePr>
        <p:xfrm>
          <a:off x="2361541" y="3157336"/>
          <a:ext cx="4464419" cy="2496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2- CIUDADES SUSTENTABLES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480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21000" y="67674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2.C- Etapas de certificación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767174916"/>
              </p:ext>
            </p:extLst>
          </p:nvPr>
        </p:nvGraphicFramePr>
        <p:xfrm>
          <a:off x="1223628" y="1261445"/>
          <a:ext cx="669674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2- CIUDADES SUSTENTABLES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408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15300"/>
              </p:ext>
            </p:extLst>
          </p:nvPr>
        </p:nvGraphicFramePr>
        <p:xfrm>
          <a:off x="1074392" y="2051430"/>
          <a:ext cx="7037215" cy="2332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7215"/>
              </a:tblGrid>
              <a:tr h="340005">
                <a:tc>
                  <a:txBody>
                    <a:bodyPr/>
                    <a:lstStyle/>
                    <a:p>
                      <a:pPr algn="ctr"/>
                      <a:r>
                        <a:rPr lang="es-AR" sz="1800" u="none" dirty="0" smtClean="0">
                          <a:solidFill>
                            <a:schemeClr val="bg1"/>
                          </a:solidFill>
                        </a:rPr>
                        <a:t>EJEMPLOS DE METAS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6917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 smtClean="0">
                          <a:solidFill>
                            <a:schemeClr val="dk1"/>
                          </a:solidFill>
                        </a:rPr>
                        <a:t>Contar con un mínimo de 10</a:t>
                      </a:r>
                      <a:r>
                        <a:rPr lang="es-ES" sz="1400" b="0" baseline="0" dirty="0" smtClean="0">
                          <a:solidFill>
                            <a:schemeClr val="dk1"/>
                          </a:solidFill>
                        </a:rPr>
                        <a:t> m2 de espacios verdes por habitante</a:t>
                      </a:r>
                      <a:endParaRPr lang="es-AR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682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Contar con una red de alumbrado eficiente</a:t>
                      </a: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Crear</a:t>
                      </a:r>
                      <a:r>
                        <a:rPr lang="es-AR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comités informativos frente a desastres naturales</a:t>
                      </a: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Desarrollar un programa de educación ambiental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Incluir a los recuperadores al sistema formal de residuos sólidos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Adoptar prácticas</a:t>
                      </a:r>
                      <a:r>
                        <a:rPr lang="es-AR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sustentables en la administración pública local</a:t>
                      </a: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Shape 150"/>
          <p:cNvSpPr txBox="1"/>
          <p:nvPr/>
        </p:nvSpPr>
        <p:spPr>
          <a:xfrm>
            <a:off x="21000" y="67674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2.C- Etapas de certificación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2- CIUDADES SUSTENTABLES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21000" y="67674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2.D- Eje ambiente - Componentes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391522754"/>
              </p:ext>
            </p:extLst>
          </p:nvPr>
        </p:nvGraphicFramePr>
        <p:xfrm>
          <a:off x="-108520" y="1196752"/>
          <a:ext cx="9252520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2- CIUDADES SUSTENTABLES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18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2" y="2429784"/>
            <a:ext cx="4032449" cy="6767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>
                <a:solidFill>
                  <a:srgbClr val="0070C0"/>
                </a:solidFill>
              </a:rPr>
              <a:t>3</a:t>
            </a:r>
            <a:r>
              <a:rPr lang="es" sz="3800" dirty="0" smtClean="0">
                <a:solidFill>
                  <a:srgbClr val="0070C0"/>
                </a:solidFill>
              </a:rPr>
              <a:t>. Herramientas de asistencia municipal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1232323" y="4218435"/>
            <a:ext cx="4032448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672582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814705"/>
              </p:ext>
            </p:extLst>
          </p:nvPr>
        </p:nvGraphicFramePr>
        <p:xfrm>
          <a:off x="198696" y="1750311"/>
          <a:ext cx="8746609" cy="3353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3697"/>
                <a:gridCol w="5112912"/>
              </a:tblGrid>
              <a:tr h="731733">
                <a:tc>
                  <a:txBody>
                    <a:bodyPr/>
                    <a:lstStyle/>
                    <a:p>
                      <a:pPr algn="ctr"/>
                      <a:r>
                        <a:rPr lang="es-AR" sz="1400" b="0" u="none" dirty="0" smtClean="0">
                          <a:solidFill>
                            <a:schemeClr val="bg1"/>
                          </a:solidFill>
                        </a:rPr>
                        <a:t>ASESORAMIENTO</a:t>
                      </a:r>
                      <a:r>
                        <a:rPr lang="es-AR" sz="1400" b="0" u="none" baseline="0" dirty="0" smtClean="0">
                          <a:solidFill>
                            <a:schemeClr val="bg1"/>
                          </a:solidFill>
                        </a:rPr>
                        <a:t> EN </a:t>
                      </a:r>
                      <a:r>
                        <a:rPr lang="es-AR" sz="1400" b="1" u="none" baseline="0" dirty="0" smtClean="0">
                          <a:solidFill>
                            <a:schemeClr val="bg1"/>
                          </a:solidFill>
                        </a:rPr>
                        <a:t>METOLODOLOGÍAS DE EVALUACIÓN DE IMPACTO AMBIENTAL</a:t>
                      </a:r>
                      <a:endParaRPr lang="es-AR" sz="1400" b="1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Asistencia en la aplicación de metodologías de evaluación de impacto ambiental</a:t>
                      </a:r>
                      <a:r>
                        <a:rPr lang="es-ES_tradnl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para municipios.</a:t>
                      </a:r>
                      <a:endParaRPr lang="es-ES_tradnl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7918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ASESORAMIENTO TÉCNICO EN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PROCESOS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REDUCCIÓN DE EMISIONES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Mapa de riesgo climático</a:t>
                      </a:r>
                      <a:r>
                        <a:rPr lang="es-ES" sz="1400" baseline="0" dirty="0" smtClean="0"/>
                        <a:t> y </a:t>
                      </a: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guías </a:t>
                      </a:r>
                      <a:r>
                        <a:rPr lang="es-AR" sz="1400" b="0" i="0" u="none" strike="noStrike" cap="none" noProof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m</a:t>
                      </a:r>
                      <a:r>
                        <a:rPr lang="es-AR" altLang="es-AR" sz="1400" b="0" i="0" u="none" strike="noStrike" cap="none" noProof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etodológicas para la formulación de planes locales de adaptación</a:t>
                      </a:r>
                      <a:endParaRPr lang="es-ES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ASESORAMIENTO EN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PLANIFICACIÓN TERRITORIAL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Acciones de ordenamiento</a:t>
                      </a:r>
                      <a:r>
                        <a:rPr lang="es-ES" sz="1400" baseline="0" dirty="0" smtClean="0"/>
                        <a:t> territorial: </a:t>
                      </a:r>
                      <a:r>
                        <a:rPr lang="es-ES" sz="1400" dirty="0" smtClean="0"/>
                        <a:t>Identificación</a:t>
                      </a:r>
                      <a:r>
                        <a:rPr lang="es-ES" sz="1400" baseline="0" dirty="0" smtClean="0"/>
                        <a:t> y mapeo de bosques nativos, teledetección, cartografía y sistemas de información geográfica, valoración de criterios de sustentabilidad ambiente,  asistencia legal y en procesos participativos</a:t>
                      </a:r>
                      <a:endParaRPr lang="es-ES" sz="1400" dirty="0" smtClean="0"/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ASESORAMIENTO EN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DESARROLLO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ÁREAS PROTEGIDAS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Asistencia técnica en elaboración de cartografía, zonificación y planificación del manejo para el desarrollo de Áreas Protegidas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>
                <a:solidFill>
                  <a:srgbClr val="0070C0"/>
                </a:solidFill>
              </a:rPr>
              <a:t>3</a:t>
            </a:r>
            <a:r>
              <a:rPr lang="es-AR" sz="2400" b="1" dirty="0" smtClean="0">
                <a:solidFill>
                  <a:srgbClr val="0070C0"/>
                </a:solidFill>
              </a:rPr>
              <a:t>. HERRAMIENTAS DE ASISTENCIA MUNICIPAL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95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69810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121474"/>
              </p:ext>
            </p:extLst>
          </p:nvPr>
        </p:nvGraphicFramePr>
        <p:xfrm>
          <a:off x="198695" y="1539240"/>
          <a:ext cx="8746609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2495"/>
                <a:gridCol w="5414114"/>
              </a:tblGrid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CAPACITACIONES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A INSPECTORES </a:t>
                      </a:r>
                      <a:r>
                        <a:rPr lang="es-AR" sz="1400" b="0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EN IMPACTO AMBIENTAL DE INDUSTRIAL</a:t>
                      </a:r>
                      <a:endParaRPr lang="es-AR" sz="1400" b="0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 partir</a:t>
                      </a:r>
                      <a:r>
                        <a:rPr lang="es-AR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una mesa de trabajo integrada por ACUMAR, OPDS, ADA, APRA y AySA se realizan trabajos conjuntos de unificación de criterios, buenas prácticas y manuales de capacitación</a:t>
                      </a:r>
                      <a:r>
                        <a:rPr lang="es-AR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ACOMPAÑAMIENTO A LAS PROVINCIAS EN LA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IMPLEMENTACIÓN DE LA LEY DE BOSQUES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 smtClean="0"/>
                        <a:t>Control,</a:t>
                      </a:r>
                      <a:r>
                        <a:rPr lang="es-AR" baseline="0" dirty="0" smtClean="0"/>
                        <a:t> fiscalización, seguimiento técnico y administrativo de la las actividades en bosques nativos. Articulación  con la política pública nacional para la coordinación de programas de desarrollo forestal y ganadero</a:t>
                      </a:r>
                      <a:endParaRPr lang="es-AR" dirty="0" smtClean="0"/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INVENTARIO DE BARROS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 smtClean="0"/>
                        <a:t>Registro Nacional de Barros creado a partir del relevamiento</a:t>
                      </a:r>
                      <a:r>
                        <a:rPr lang="es-AR" baseline="0" dirty="0" smtClean="0"/>
                        <a:t> y la caracterización de los barros generados en las plantas de tratamiento de efluentes cloacales en Argentina.</a:t>
                      </a:r>
                      <a:endParaRPr lang="es-AR" dirty="0" smtClean="0"/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EDUCACIÓN AMBIENTAL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dirty="0" smtClean="0"/>
                        <a:t>Caja</a:t>
                      </a:r>
                      <a:r>
                        <a:rPr lang="es-AR" baseline="0" dirty="0" smtClean="0"/>
                        <a:t> de herramientas con propuestas pedagógicas y materiales educativos que buscan </a:t>
                      </a: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promover a las prácticas educativo ambientales, como espacios de discusión crítica, con el fin de incentivar y apoyar los procesos de cambio tendientes a un desarrollo sustentable.</a:t>
                      </a:r>
                      <a:endParaRPr lang="es-AR" dirty="0" smtClean="0"/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>
                <a:solidFill>
                  <a:srgbClr val="0070C0"/>
                </a:solidFill>
              </a:rPr>
              <a:t>3</a:t>
            </a:r>
            <a:r>
              <a:rPr lang="es-AR" sz="2400" b="1" dirty="0" smtClean="0">
                <a:solidFill>
                  <a:srgbClr val="0070C0"/>
                </a:solidFill>
              </a:rPr>
              <a:t>. HERRAMIENTAS DE ASISTENCIA MUNICIPAL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970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2" y="3541690"/>
            <a:ext cx="4032449" cy="6767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>
                <a:solidFill>
                  <a:srgbClr val="0070C0"/>
                </a:solidFill>
              </a:rPr>
              <a:t>4</a:t>
            </a:r>
            <a:r>
              <a:rPr lang="es" sz="3800" dirty="0" smtClean="0">
                <a:solidFill>
                  <a:srgbClr val="0070C0"/>
                </a:solidFill>
              </a:rPr>
              <a:t>. Programas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1232323" y="4218435"/>
            <a:ext cx="4032448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313076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69810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112000"/>
              </p:ext>
            </p:extLst>
          </p:nvPr>
        </p:nvGraphicFramePr>
        <p:xfrm>
          <a:off x="209195" y="1724551"/>
          <a:ext cx="8746609" cy="3555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3697"/>
                <a:gridCol w="5112912"/>
              </a:tblGrid>
              <a:tr h="731733">
                <a:tc>
                  <a:txBody>
                    <a:bodyPr/>
                    <a:lstStyle/>
                    <a:p>
                      <a:pPr algn="ctr"/>
                      <a:r>
                        <a:rPr lang="es-AR" sz="1400" b="0" u="none" dirty="0" smtClean="0">
                          <a:solidFill>
                            <a:schemeClr val="bg1"/>
                          </a:solidFill>
                        </a:rPr>
                        <a:t>PROGRAMAS DE </a:t>
                      </a:r>
                      <a:r>
                        <a:rPr lang="es-AR" sz="1400" b="1" u="none" dirty="0" smtClean="0">
                          <a:solidFill>
                            <a:schemeClr val="bg1"/>
                          </a:solidFill>
                        </a:rPr>
                        <a:t>RECONVERSIÓN INDUSTRIAL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Mejorar el desempeño ambiental de establecimientos industriales y de servicios para lograr una disminución en los efectos adversos que estas actividades tienen sobre el entorno y las personas.</a:t>
                      </a:r>
                      <a:endParaRPr lang="es-ES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7918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PROGRAMA ESPECIALIZADO EN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ENERGÍAS RENOVABLES (PREN)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Tiene como funciones colaborar</a:t>
                      </a:r>
                      <a:r>
                        <a:rPr lang="es-ES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con la programación y ejecución de actividades vinculadas con el uso racional de la energía, la diseminación de nuevas fuentes de tecnología renovable y el desarrollo de proyectos de nuevas tecnologías.</a:t>
                      </a:r>
                      <a:endParaRPr lang="es-ES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PROGRAMA DE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INNOVACIÓN Y PROMOCIÓN PARA PYMES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Desarrollo</a:t>
                      </a:r>
                      <a:r>
                        <a:rPr lang="es-ES" sz="1400" baseline="0" dirty="0" smtClean="0"/>
                        <a:t> de prácticas  sustentables e innovadoras para  el apoyo a pequeñas y medianas empresas</a:t>
                      </a:r>
                      <a:endParaRPr lang="es-ES" sz="1400" dirty="0" smtClean="0"/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0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DESARROLLO COMUNITARIO</a:t>
                      </a:r>
                      <a:r>
                        <a:rPr lang="es-AR" sz="1400" b="0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EN 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COMUNIDADES QUE VIVEN EN EL BOSQUE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dirty="0" smtClean="0"/>
                        <a:t>Apoyo al desarrollo</a:t>
                      </a:r>
                      <a:r>
                        <a:rPr lang="es-AR" sz="1400" baseline="0" dirty="0" smtClean="0"/>
                        <a:t> de las comunidades indígenas y campesinas que habitan en bosques nativos mediante inversiones estratégicas en obras, infraestructura y equipamiento.</a:t>
                      </a:r>
                      <a:endParaRPr lang="es-AR" sz="1400" dirty="0" smtClean="0"/>
                    </a:p>
                  </a:txBody>
                  <a:tcPr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4. PROGRAMAS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205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2" y="3541690"/>
            <a:ext cx="4032449" cy="6767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 smtClean="0">
                <a:solidFill>
                  <a:srgbClr val="0070C0"/>
                </a:solidFill>
              </a:rPr>
              <a:t>Gracias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1232323" y="4218435"/>
            <a:ext cx="4032448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9141268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8101" y="260646"/>
            <a:ext cx="3823940" cy="6328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64770" y="5784701"/>
            <a:ext cx="3158477" cy="80461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105652" y="3541689"/>
            <a:ext cx="4032449" cy="6767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s" sz="3800" dirty="0">
                <a:solidFill>
                  <a:srgbClr val="0070C0"/>
                </a:solidFill>
              </a:rPr>
              <a:t>1</a:t>
            </a:r>
            <a:r>
              <a:rPr lang="es" sz="3800" dirty="0" smtClean="0">
                <a:solidFill>
                  <a:srgbClr val="0070C0"/>
                </a:solidFill>
              </a:rPr>
              <a:t>. Residuos</a:t>
            </a:r>
            <a:endParaRPr lang="es" sz="3800" dirty="0">
              <a:solidFill>
                <a:srgbClr val="0070C0"/>
              </a:solidFill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1232323" y="4218435"/>
            <a:ext cx="4032448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33204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 smtClean="0">
                <a:solidFill>
                  <a:srgbClr val="0070C0"/>
                </a:solidFill>
              </a:rPr>
              <a:t>ESTRATEGIA DE 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1 Rectángulo redondeado"/>
          <p:cNvSpPr/>
          <p:nvPr/>
        </p:nvSpPr>
        <p:spPr>
          <a:xfrm>
            <a:off x="590049" y="1403795"/>
            <a:ext cx="7984902" cy="9272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600" dirty="0" smtClean="0"/>
              <a:t>Propuesta de soluciones técnico-económicas y sustentables priorizando </a:t>
            </a:r>
            <a:r>
              <a:rPr lang="es-ES" sz="1600" b="1" dirty="0" smtClean="0"/>
              <a:t>áreas densamente pobladas con baja o nula gestión eficiente de residuos</a:t>
            </a:r>
            <a:r>
              <a:rPr lang="es-ES" sz="1600" dirty="0" smtClean="0"/>
              <a:t> (bases energéticas)</a:t>
            </a:r>
            <a:endParaRPr lang="es-ES_tradnl" sz="16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566754"/>
              </p:ext>
            </p:extLst>
          </p:nvPr>
        </p:nvGraphicFramePr>
        <p:xfrm>
          <a:off x="890789" y="2826555"/>
          <a:ext cx="7362422" cy="2376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04"/>
                <a:gridCol w="5048518"/>
              </a:tblGrid>
              <a:tr h="921198">
                <a:tc>
                  <a:txBody>
                    <a:bodyPr/>
                    <a:lstStyle/>
                    <a:p>
                      <a:pPr algn="l"/>
                      <a:endParaRPr lang="es-AR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es-AR" dirty="0" smtClean="0">
                          <a:solidFill>
                            <a:schemeClr val="bg1"/>
                          </a:solidFill>
                        </a:rPr>
                        <a:t>FASE 1:</a:t>
                      </a:r>
                      <a:r>
                        <a:rPr lang="es-AR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s-AR" sz="1400" u="none" dirty="0" smtClean="0">
                          <a:solidFill>
                            <a:schemeClr val="bg1"/>
                          </a:solidFill>
                        </a:rPr>
                        <a:t>Planes Provinciales/Regionales (PCP)</a:t>
                      </a:r>
                    </a:p>
                    <a:p>
                      <a:pPr algn="l"/>
                      <a:endParaRPr lang="es-AR" sz="1400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Integrada por las zonas de mayor proximidad y concentración urbana (un modelo de regionalización, homogéneo y adaptable a cada zona del país) (CDF). (Ciudades Capitales)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1827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FASE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2: </a:t>
                      </a: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Planes Municipales (PCM)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Está destinada a aquellas </a:t>
                      </a:r>
                      <a:r>
                        <a:rPr lang="es-AR" sz="1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localidades / municipios más alejadas </a:t>
                      </a:r>
                      <a:r>
                        <a:rPr lang="es-AR" sz="1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de los puntos de concentración urbana mencionados modelizado en sistema de consorcios con plantas de transferencias.</a:t>
                      </a:r>
                      <a:endParaRPr lang="es-AR" sz="28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Shape 150"/>
          <p:cNvSpPr txBox="1"/>
          <p:nvPr/>
        </p:nvSpPr>
        <p:spPr>
          <a:xfrm>
            <a:off x="10500" y="688231"/>
            <a:ext cx="9144000" cy="3163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1.A- RSU: </a:t>
            </a:r>
            <a:r>
              <a:rPr lang="es-AR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Planes Regionales,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Provinciales </a:t>
            </a:r>
            <a:r>
              <a:rPr lang="es-AR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Municipales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11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711675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1.A- RSU: </a:t>
            </a:r>
            <a:r>
              <a:rPr lang="es-AR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Planes Regionales,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Provinciales </a:t>
            </a:r>
            <a:r>
              <a:rPr lang="es-AR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 </a:t>
            </a: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Municipales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12 CuadroTexto"/>
          <p:cNvSpPr txBox="1">
            <a:spLocks noGrp="1"/>
          </p:cNvSpPr>
          <p:nvPr>
            <p:ph type="body" idx="1"/>
          </p:nvPr>
        </p:nvSpPr>
        <p:spPr>
          <a:xfrm>
            <a:off x="0" y="1296375"/>
            <a:ext cx="8459788" cy="4616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03200" indent="0" latinLnBrk="1">
              <a:spcBef>
                <a:spcPts val="600"/>
              </a:spcBef>
              <a:buNone/>
            </a:pPr>
            <a:r>
              <a:rPr lang="es-AR" sz="1800" b="1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Ejemplo Provincia de Tucumán: </a:t>
            </a:r>
            <a:r>
              <a:rPr lang="es-AR" sz="1800" dirty="0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Fases I y II</a:t>
            </a:r>
            <a:endParaRPr lang="es-AR" sz="1800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9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275204"/>
              </p:ext>
            </p:extLst>
          </p:nvPr>
        </p:nvGraphicFramePr>
        <p:xfrm>
          <a:off x="112200" y="1952191"/>
          <a:ext cx="4382527" cy="329559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55992"/>
                <a:gridCol w="837126"/>
                <a:gridCol w="695459"/>
                <a:gridCol w="798490"/>
                <a:gridCol w="695460"/>
              </a:tblGrid>
              <a:tr h="25009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 smtClean="0">
                          <a:solidFill>
                            <a:schemeClr val="bg1"/>
                          </a:solidFill>
                          <a:effectLst/>
                        </a:rPr>
                        <a:t>Localidad</a:t>
                      </a:r>
                      <a:endParaRPr lang="es-ES_tradnl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>
                          <a:solidFill>
                            <a:schemeClr val="bg1"/>
                          </a:solidFill>
                          <a:effectLst/>
                        </a:rPr>
                        <a:t>Población</a:t>
                      </a:r>
                      <a:endParaRPr lang="es-ES_tradnl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>
                          <a:solidFill>
                            <a:schemeClr val="bg1"/>
                          </a:solidFill>
                          <a:effectLst/>
                        </a:rPr>
                        <a:t>Km al CDF</a:t>
                      </a:r>
                      <a:endParaRPr lang="es-ES_tradnl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Fase 1</a:t>
                      </a:r>
                      <a:endParaRPr lang="es-ES_tradnl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200" b="1" dirty="0">
                          <a:solidFill>
                            <a:schemeClr val="bg1"/>
                          </a:solidFill>
                          <a:effectLst/>
                        </a:rPr>
                        <a:t>Fase 2</a:t>
                      </a:r>
                      <a:endParaRPr lang="es-ES_tradnl" sz="12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San Miguel de Tucumán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581.798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35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Concepción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52.769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42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 </a:t>
                      </a:r>
                      <a:endParaRPr lang="es-ES_tradnl" sz="1400" b="0" i="0" u="none" strike="noStrike" cap="non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Banda del Río Salí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67.020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35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err="1">
                          <a:effectLst/>
                        </a:rPr>
                        <a:t>Famaillá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24.304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CDF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Ciudad Alberdi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19.536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75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Bella Vista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15.678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15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San Isidro de </a:t>
                      </a:r>
                      <a:r>
                        <a:rPr lang="es-AR" sz="1100" dirty="0" err="1">
                          <a:effectLst/>
                        </a:rPr>
                        <a:t>Lules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22.353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18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Monteros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24.670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18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err="1">
                          <a:effectLst/>
                        </a:rPr>
                        <a:t>Aguilares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34.882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58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804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err="1">
                          <a:effectLst/>
                        </a:rPr>
                        <a:t>Tafí</a:t>
                      </a:r>
                      <a:r>
                        <a:rPr lang="es-AR" sz="1100" dirty="0">
                          <a:effectLst/>
                        </a:rPr>
                        <a:t> Viejo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41.977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35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85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Ciudad de Yerba Buena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43.720 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35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 smtClean="0">
                          <a:effectLst/>
                        </a:rPr>
                        <a:t>X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AR" sz="1100" dirty="0">
                          <a:effectLst/>
                        </a:rPr>
                        <a:t> 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015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8041"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Población</a:t>
                      </a:r>
                      <a:endParaRPr lang="es-ES_tradnl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dirty="0" smtClean="0"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928.707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dirty="0" smtClean="0"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821.520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dirty="0" smtClean="0"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107.187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46973">
                <a:tc grid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Residuos</a:t>
                      </a:r>
                      <a:r>
                        <a:rPr lang="es-ES_tradnl" sz="1100" b="1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 a disponer (</a:t>
                      </a:r>
                      <a:r>
                        <a:rPr lang="es-ES_tradnl" sz="1100" b="1" baseline="0" dirty="0" err="1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tn</a:t>
                      </a:r>
                      <a:r>
                        <a:rPr lang="es-ES_tradnl" sz="1100" b="1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)</a:t>
                      </a:r>
                      <a:endParaRPr lang="es-ES_tradnl" sz="11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dirty="0" smtClean="0"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687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dirty="0" smtClean="0"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608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100" dirty="0" smtClean="0">
                          <a:effectLst/>
                          <a:latin typeface="+mj-lt"/>
                          <a:ea typeface="Calibri" charset="0"/>
                          <a:cs typeface="Times New Roman" charset="0"/>
                        </a:rPr>
                        <a:t>79</a:t>
                      </a:r>
                      <a:endParaRPr lang="es-ES_tradnl" sz="1100" dirty="0">
                        <a:effectLst/>
                        <a:latin typeface="+mj-lt"/>
                        <a:ea typeface="Calibri" charset="0"/>
                        <a:cs typeface="Times New Roman" charset="0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" name="Imagen 7"/>
          <p:cNvPicPr/>
          <p:nvPr/>
        </p:nvPicPr>
        <p:blipFill rotWithShape="1">
          <a:blip r:embed="rId5"/>
          <a:srcRect l="52150" t="29892" r="14339" b="15550"/>
          <a:stretch/>
        </p:blipFill>
        <p:spPr bwMode="auto">
          <a:xfrm>
            <a:off x="4646895" y="2639160"/>
            <a:ext cx="4275786" cy="18426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>
                <a:solidFill>
                  <a:srgbClr val="0070C0"/>
                </a:solidFill>
              </a:rPr>
              <a:t>ESTRATEGIA 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601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21000" y="659469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r">
              <a:buSzPct val="25000"/>
            </a:pPr>
            <a:r>
              <a:rPr lang="es-AR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1.B- Proyecto de Cierre de Basurales Abiertos: Secuencia</a:t>
            </a:r>
            <a:endParaRPr lang="es-ES_tradn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1 Rectángulo redondeado"/>
          <p:cNvSpPr/>
          <p:nvPr/>
        </p:nvSpPr>
        <p:spPr>
          <a:xfrm>
            <a:off x="669701" y="1481068"/>
            <a:ext cx="7984902" cy="9272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03200" algn="just"/>
            <a:r>
              <a:rPr lang="es-AR" sz="1600" dirty="0" smtClean="0"/>
              <a:t>Elaboración de un plan modelizado y avance en su ejecución, para la </a:t>
            </a:r>
            <a:r>
              <a:rPr lang="es-AR" sz="1600" b="1" dirty="0" smtClean="0"/>
              <a:t>clausura, erradicación y recuperación de basurales municipales.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074973"/>
              </p:ext>
            </p:extLst>
          </p:nvPr>
        </p:nvGraphicFramePr>
        <p:xfrm>
          <a:off x="558388" y="2893312"/>
          <a:ext cx="8048223" cy="2367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076"/>
                <a:gridCol w="6479147"/>
              </a:tblGrid>
              <a:tr h="496194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u="none" dirty="0" smtClean="0">
                          <a:solidFill>
                            <a:schemeClr val="bg1"/>
                          </a:solidFill>
                        </a:rPr>
                        <a:t>ESTRATEGIA DE ERRADICACIÓN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1733">
                <a:tc>
                  <a:txBody>
                    <a:bodyPr/>
                    <a:lstStyle/>
                    <a:p>
                      <a:pPr algn="ctr"/>
                      <a:r>
                        <a:rPr lang="es-AR" sz="1400" b="1" u="none" dirty="0" smtClean="0">
                          <a:solidFill>
                            <a:schemeClr val="bg1"/>
                          </a:solidFill>
                        </a:rPr>
                        <a:t>URGENCIA</a:t>
                      </a:r>
                      <a:r>
                        <a:rPr lang="es-AR" sz="1400" b="1" u="none" baseline="0" dirty="0" smtClean="0">
                          <a:solidFill>
                            <a:schemeClr val="bg1"/>
                          </a:solidFill>
                        </a:rPr>
                        <a:t> AMBIENTAL</a:t>
                      </a:r>
                      <a:endParaRPr lang="es-AR" sz="1400" b="1" u="none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Clausura (uno a uno) por </a:t>
                      </a:r>
                      <a:r>
                        <a:rPr lang="es-ES" sz="1400" b="1" dirty="0" smtClean="0"/>
                        <a:t>estrategia y/o pedido </a:t>
                      </a:r>
                      <a:r>
                        <a:rPr lang="es-ES" sz="1400" dirty="0" smtClean="0"/>
                        <a:t>de Jurisdicción Provincial y/o Municipal por necesidad sanitaria</a:t>
                      </a:r>
                      <a:endParaRPr lang="es-AR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7918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START</a:t>
                      </a:r>
                      <a:r>
                        <a:rPr lang="es-AR" sz="1400" b="1" i="0" u="none" strike="noStrike" cap="none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UP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Procedimiento de cierre de proyectos (Fase I y II)</a:t>
                      </a: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21217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AR" sz="1400" b="1" i="0" u="none" strike="noStrike" cap="none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INTEGRACIÓN</a:t>
                      </a:r>
                      <a:endParaRPr lang="es-AR" sz="1400" b="1" i="0" u="none" strike="noStrike" cap="none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Integración del Basural </a:t>
                      </a: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al proceso de reconversión (Fase 1 o 2).</a:t>
                      </a:r>
                      <a:r>
                        <a:rPr lang="es-ES" sz="14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Ej. </a:t>
                      </a:r>
                      <a:r>
                        <a:rPr lang="es-ES" sz="14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Campana</a:t>
                      </a:r>
                      <a:endParaRPr lang="es-AR" sz="14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>
                <a:solidFill>
                  <a:srgbClr val="0070C0"/>
                </a:solidFill>
              </a:rPr>
              <a:t>ESTRATEGIA 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765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0" y="685226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</a:pPr>
            <a:r>
              <a:rPr lang="es-A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1.G- Convenios de reconversión ambiental </a:t>
            </a:r>
            <a:r>
              <a:rPr lang="es-A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2016/2019 (</a:t>
            </a:r>
            <a:r>
              <a:rPr lang="es-A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CRA) </a:t>
            </a:r>
            <a:endParaRPr lang="es-ES_tradnl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936573"/>
              </p:ext>
            </p:extLst>
          </p:nvPr>
        </p:nvGraphicFramePr>
        <p:xfrm>
          <a:off x="1207940" y="1768095"/>
          <a:ext cx="7037215" cy="296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7215"/>
              </a:tblGrid>
              <a:tr h="340005">
                <a:tc>
                  <a:txBody>
                    <a:bodyPr/>
                    <a:lstStyle/>
                    <a:p>
                      <a:pPr algn="ctr"/>
                      <a:r>
                        <a:rPr lang="es-AR" sz="1800" u="none" dirty="0" smtClean="0">
                          <a:solidFill>
                            <a:schemeClr val="bg1"/>
                          </a:solidFill>
                        </a:rPr>
                        <a:t>CONTRAPARTIDAS POSIBLES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6917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dirty="0" smtClean="0">
                          <a:solidFill>
                            <a:schemeClr val="dk1"/>
                          </a:solidFill>
                        </a:rPr>
                        <a:t>1.</a:t>
                      </a:r>
                      <a:r>
                        <a:rPr lang="es-ES" sz="1300" b="0" baseline="0" dirty="0" smtClean="0">
                          <a:solidFill>
                            <a:schemeClr val="dk1"/>
                          </a:solidFill>
                        </a:rPr>
                        <a:t> Cierre de Basurales a cielo abierto</a:t>
                      </a:r>
                      <a:endParaRPr lang="es-AR" sz="13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682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2. Tasas Provinciales</a:t>
                      </a:r>
                      <a:r>
                        <a:rPr lang="es-ES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y Municipales diferenciales (Gestión de RSU)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 Pautas de</a:t>
                      </a:r>
                      <a:r>
                        <a:rPr lang="es-AR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Separación y Reciclaje Progresivo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 Concientización y Capacitación tutorial para funcionarios</a:t>
                      </a:r>
                      <a:r>
                        <a:rPr lang="es-AR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municipales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5. Compromiso de Política Energética/</a:t>
                      </a:r>
                      <a:r>
                        <a:rPr lang="es-AR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Residuos 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6. Tratamiento de otros</a:t>
                      </a:r>
                      <a:r>
                        <a:rPr lang="es-AR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Residuos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7. Estándares</a:t>
                      </a:r>
                      <a:r>
                        <a:rPr lang="es-AR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Gestión de RSU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38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300" b="0" i="0" u="none" strike="noStrike" cap="none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8. Régimen</a:t>
                      </a:r>
                      <a:r>
                        <a:rPr lang="es-AR" sz="13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Prohibiciones, Infracciones y Sanciones</a:t>
                      </a:r>
                      <a:endParaRPr lang="es-AR" sz="1300" b="0" i="0" u="none" strike="noStrike" cap="none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>
                <a:solidFill>
                  <a:srgbClr val="0070C0"/>
                </a:solidFill>
              </a:rPr>
              <a:t>ESTRATEGIA RESIDUOS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76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1080" y="6093296"/>
            <a:ext cx="9165000" cy="76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667578" y="377325"/>
            <a:ext cx="83157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03200"/>
            <a:r>
              <a:rPr lang="es-AR" sz="1800" b="1" dirty="0">
                <a:solidFill>
                  <a:srgbClr val="0070C0"/>
                </a:solidFill>
              </a:rPr>
              <a:t>7. </a:t>
            </a:r>
            <a:r>
              <a:rPr lang="es-AR" sz="1800" b="1" dirty="0" smtClean="0">
                <a:solidFill>
                  <a:srgbClr val="0070C0"/>
                </a:solidFill>
              </a:rPr>
              <a:t>GANTT </a:t>
            </a:r>
            <a:r>
              <a:rPr lang="es-AR" sz="1800" b="1" dirty="0">
                <a:solidFill>
                  <a:srgbClr val="0070C0"/>
                </a:solidFill>
              </a:rPr>
              <a:t>PCP </a:t>
            </a:r>
            <a:r>
              <a:rPr lang="es-AR" sz="1800" b="1" dirty="0" smtClean="0">
                <a:solidFill>
                  <a:srgbClr val="0070C0"/>
                </a:solidFill>
              </a:rPr>
              <a:t>en Ejecución </a:t>
            </a:r>
            <a:r>
              <a:rPr lang="es-AR" sz="1800" b="1" dirty="0" err="1" smtClean="0">
                <a:solidFill>
                  <a:srgbClr val="0070C0"/>
                </a:solidFill>
              </a:rPr>
              <a:t>Fte</a:t>
            </a:r>
            <a:r>
              <a:rPr lang="es-AR" sz="1800" b="1" dirty="0" smtClean="0">
                <a:solidFill>
                  <a:srgbClr val="0070C0"/>
                </a:solidFill>
              </a:rPr>
              <a:t>. </a:t>
            </a:r>
            <a:r>
              <a:rPr lang="es-AR" sz="1800" b="1" dirty="0">
                <a:solidFill>
                  <a:srgbClr val="0070C0"/>
                </a:solidFill>
              </a:rPr>
              <a:t>22 (BID2016):</a:t>
            </a:r>
          </a:p>
          <a:p>
            <a:pPr marL="203200"/>
            <a:r>
              <a:rPr lang="es-AR" sz="2000" b="1" dirty="0" smtClean="0"/>
              <a:t> </a:t>
            </a:r>
            <a:endParaRPr lang="es-ES_tradnl" sz="2000" b="1" dirty="0"/>
          </a:p>
          <a:p>
            <a:endParaRPr lang="es-ES_tradnl" sz="2000" dirty="0"/>
          </a:p>
          <a:p>
            <a:pPr marL="203200"/>
            <a:endParaRPr lang="es-ES_tradnl" sz="2000" dirty="0"/>
          </a:p>
          <a:p>
            <a:endParaRPr lang="es-ES_tradnl" sz="2000" dirty="0"/>
          </a:p>
        </p:txBody>
      </p:sp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536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12 CuadroTexto"/>
          <p:cNvSpPr txBox="1">
            <a:spLocks noGrp="1"/>
          </p:cNvSpPr>
          <p:nvPr>
            <p:ph type="body" idx="1"/>
          </p:nvPr>
        </p:nvSpPr>
        <p:spPr>
          <a:xfrm>
            <a:off x="201881" y="962025"/>
            <a:ext cx="8942119" cy="2385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s-AR" dirty="0"/>
          </a:p>
          <a:p>
            <a:pPr marL="342900" indent="-342900">
              <a:buFont typeface="+mj-lt"/>
              <a:buAutoNum type="arabicPeriod"/>
            </a:pPr>
            <a:endParaRPr lang="es-AR" dirty="0" smtClean="0"/>
          </a:p>
          <a:p>
            <a:pPr marL="342900" indent="-342900">
              <a:buFont typeface="+mj-lt"/>
              <a:buAutoNum type="arabicPeriod"/>
            </a:pPr>
            <a:endParaRPr lang="es-AR" dirty="0"/>
          </a:p>
          <a:p>
            <a:pPr marL="342900" indent="-342900">
              <a:buFont typeface="+mj-lt"/>
              <a:buAutoNum type="arabicPeriod"/>
            </a:pPr>
            <a:endParaRPr lang="es-AR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392907" y="1025074"/>
          <a:ext cx="8229601" cy="2284600"/>
        </p:xfrm>
        <a:graphic>
          <a:graphicData uri="http://schemas.openxmlformats.org/drawingml/2006/table">
            <a:tbl>
              <a:tblPr/>
              <a:tblGrid>
                <a:gridCol w="210815"/>
                <a:gridCol w="3091956"/>
                <a:gridCol w="593405"/>
                <a:gridCol w="679294"/>
                <a:gridCol w="679294"/>
                <a:gridCol w="679294"/>
                <a:gridCol w="780797"/>
                <a:gridCol w="679294"/>
                <a:gridCol w="835452"/>
              </a:tblGrid>
              <a:tr h="21576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PLAN CONSORCIAL PROVINCIAL RSU (2016) FTE 22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1576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$1.800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7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PLAN CONSORCIAL PROVINCIAL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PRO EJE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AJUSTE $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 OBJ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LICITACION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PREV GASTO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G/2016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T. GASTO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76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CHANCHILLOS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EP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15-sept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$88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$230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76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FORMOSA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EP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15-jul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15-sept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$24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$120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76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CATAMARCA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EP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15-jul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15-sept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$20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$97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76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PARANA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EP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15-sept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15-oct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15-nov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$20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$112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76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CONCORDIA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EP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15-sept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15-oct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15-nov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$20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03076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VIEDMA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EP 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15-sept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15-oct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15-nov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$12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$70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67">
                <a:tc>
                  <a:txBody>
                    <a:bodyPr/>
                    <a:lstStyle/>
                    <a:p>
                      <a:pPr algn="ctr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$184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$629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767"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$445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395536" y="4441371"/>
            <a:ext cx="8229601" cy="133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0203"/>
              </p:ext>
            </p:extLst>
          </p:nvPr>
        </p:nvGraphicFramePr>
        <p:xfrm>
          <a:off x="395535" y="3496108"/>
          <a:ext cx="8229602" cy="2338910"/>
        </p:xfrm>
        <a:graphic>
          <a:graphicData uri="http://schemas.openxmlformats.org/drawingml/2006/table">
            <a:tbl>
              <a:tblPr/>
              <a:tblGrid>
                <a:gridCol w="210815"/>
                <a:gridCol w="3091956"/>
                <a:gridCol w="593405"/>
                <a:gridCol w="679294"/>
                <a:gridCol w="679294"/>
                <a:gridCol w="679294"/>
                <a:gridCol w="780797"/>
                <a:gridCol w="679294"/>
                <a:gridCol w="835453"/>
              </a:tblGrid>
              <a:tr h="219676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NEGOCIACIÓN BID (NUEVOS TERMINOS)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19676"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76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PLAN CONSORCIAL PROVINCIAL RSU (2017) FTE 22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1967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2016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2017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$445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755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PLAN CONSORCIAL PROVINCIAL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PRO EJE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AJUSTE $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 OBJ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LICITACION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PREV GASTO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G/2016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GASTO COMP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755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COLON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15-feb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15-abr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20-may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15-jun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$25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$80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755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TDF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$25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$100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755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NEUQUEN/RIO NEGRO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$35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$130</a:t>
                      </a: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755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MENDOZA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$180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755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  <a:r>
                        <a:rPr lang="es-ES_trad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SAN LUIS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  <a:r>
                        <a:rPr lang="es-ES_trad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7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30" marR="10430" marT="1043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_tradnl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30" marR="10430" marT="104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68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093300"/>
            <a:ext cx="9165000" cy="7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1141" y="6237312"/>
            <a:ext cx="2030400" cy="517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hape 100"/>
          <p:cNvCxnSpPr/>
          <p:nvPr/>
        </p:nvCxnSpPr>
        <p:spPr>
          <a:xfrm>
            <a:off x="0" y="676745"/>
            <a:ext cx="9165000" cy="0"/>
          </a:xfrm>
          <a:prstGeom prst="straightConnector1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hape 150"/>
          <p:cNvSpPr txBox="1"/>
          <p:nvPr/>
        </p:nvSpPr>
        <p:spPr>
          <a:xfrm>
            <a:off x="0" y="80604"/>
            <a:ext cx="91440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r>
              <a:rPr lang="es-AR" sz="2400" b="1" dirty="0" smtClean="0">
                <a:solidFill>
                  <a:srgbClr val="0070C0"/>
                </a:solidFill>
              </a:rPr>
              <a:t>1. </a:t>
            </a:r>
            <a:r>
              <a:rPr lang="es-AR" sz="2400" b="1" dirty="0" smtClean="0">
                <a:solidFill>
                  <a:srgbClr val="0070C0"/>
                </a:solidFill>
              </a:rPr>
              <a:t>ANTECEDENTES MENDOZA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55373" y="1133061"/>
            <a:ext cx="7444409" cy="3903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dirty="0" smtClean="0">
                <a:latin typeface="+mj-lt"/>
                <a:ea typeface="Calibri" charset="0"/>
                <a:cs typeface="Times New Roman" charset="0"/>
              </a:rPr>
              <a:t>A.- La </a:t>
            </a:r>
            <a:r>
              <a:rPr lang="es-ES" dirty="0">
                <a:latin typeface="+mj-lt"/>
                <a:ea typeface="Calibri" charset="0"/>
                <a:cs typeface="Times New Roman" charset="0"/>
              </a:rPr>
              <a:t>Provincia de Mendoza recibió financiamiento del </a:t>
            </a:r>
            <a:r>
              <a:rPr lang="es-ES" u="sng" dirty="0">
                <a:latin typeface="+mj-lt"/>
                <a:ea typeface="Calibri" charset="0"/>
                <a:cs typeface="Times New Roman" charset="0"/>
              </a:rPr>
              <a:t>Préstamo BID 1868/OC-AR</a:t>
            </a:r>
            <a:r>
              <a:rPr lang="es-ES" dirty="0">
                <a:latin typeface="+mj-lt"/>
                <a:ea typeface="Calibri" charset="0"/>
                <a:cs typeface="Times New Roman" charset="0"/>
              </a:rPr>
              <a:t> para la construcción de un relleno sanitario y saneamiento de un basural en el </a:t>
            </a:r>
            <a:r>
              <a:rPr lang="es-ES" b="1" dirty="0">
                <a:latin typeface="+mj-lt"/>
                <a:ea typeface="Calibri" charset="0"/>
                <a:cs typeface="Times New Roman" charset="0"/>
              </a:rPr>
              <a:t>Municipio de </a:t>
            </a:r>
            <a:r>
              <a:rPr lang="es-ES" b="1" i="1" u="sng" dirty="0" err="1">
                <a:latin typeface="+mj-lt"/>
                <a:ea typeface="Calibri" charset="0"/>
                <a:cs typeface="Times New Roman" charset="0"/>
              </a:rPr>
              <a:t>Malargüe</a:t>
            </a:r>
            <a:r>
              <a:rPr lang="es-ES" i="1" u="sng" dirty="0">
                <a:latin typeface="+mj-lt"/>
                <a:ea typeface="Calibri" charset="0"/>
                <a:cs typeface="Times New Roman" charset="0"/>
              </a:rPr>
              <a:t> </a:t>
            </a:r>
            <a:r>
              <a:rPr lang="es-ES" dirty="0">
                <a:latin typeface="+mj-lt"/>
                <a:ea typeface="Calibri" charset="0"/>
                <a:cs typeface="Times New Roman" charset="0"/>
              </a:rPr>
              <a:t>(El municipio ya  contaba con una planta de separación), y para la construcción de un relleno sanitario, una planta de separación y el saneamiento de dos basurales en el </a:t>
            </a:r>
            <a:r>
              <a:rPr lang="es-ES" u="sng" dirty="0">
                <a:latin typeface="+mj-lt"/>
                <a:ea typeface="Calibri" charset="0"/>
                <a:cs typeface="Times New Roman" charset="0"/>
              </a:rPr>
              <a:t>Municipio de Gral. Alvear</a:t>
            </a:r>
            <a:r>
              <a:rPr lang="es-ES" dirty="0">
                <a:latin typeface="+mj-lt"/>
                <a:ea typeface="Calibri" charset="0"/>
                <a:cs typeface="Times New Roman" charset="0"/>
              </a:rPr>
              <a:t>. </a:t>
            </a:r>
            <a:endParaRPr lang="es-ES" dirty="0" smtClean="0">
              <a:latin typeface="+mj-lt"/>
              <a:ea typeface="Calibri" charset="0"/>
              <a:cs typeface="Times New Roman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" dirty="0" smtClean="0">
                <a:latin typeface="+mj-lt"/>
              </a:rPr>
              <a:t>B.- Asimismo</a:t>
            </a:r>
            <a:r>
              <a:rPr lang="es-ES" dirty="0">
                <a:latin typeface="+mj-lt"/>
              </a:rPr>
              <a:t>,  con financiamiento del </a:t>
            </a:r>
            <a:r>
              <a:rPr lang="es-ES" u="sng" dirty="0">
                <a:latin typeface="+mj-lt"/>
              </a:rPr>
              <a:t>Préstamo BIRF 7362-AR</a:t>
            </a:r>
            <a:r>
              <a:rPr lang="es-ES" dirty="0">
                <a:latin typeface="+mj-lt"/>
              </a:rPr>
              <a:t>, se construyó un relleno sanitario y una estación de transferencia para la región de </a:t>
            </a:r>
            <a:r>
              <a:rPr lang="es-ES" b="1" dirty="0">
                <a:latin typeface="+mj-lt"/>
              </a:rPr>
              <a:t>Mendoza Zona Este</a:t>
            </a:r>
            <a:r>
              <a:rPr lang="es-ES" dirty="0">
                <a:latin typeface="+mj-lt"/>
              </a:rPr>
              <a:t> que incluye a los municipios de </a:t>
            </a:r>
            <a:r>
              <a:rPr lang="es-ES" b="1" u="sng" dirty="0">
                <a:latin typeface="+mj-lt"/>
              </a:rPr>
              <a:t>San Martín, Rivadavia y Santa Rosa</a:t>
            </a:r>
            <a:r>
              <a:rPr lang="es-ES" dirty="0">
                <a:latin typeface="+mj-lt"/>
              </a:rPr>
              <a:t>. El convenio subsidiario firmado entre la Nación y la Provincia, comprometía a la Provincia a pagar el 20% del costo total de la obra</a:t>
            </a:r>
            <a:r>
              <a:rPr lang="es-ES_tradnl" dirty="0">
                <a:latin typeface="+mj-lt"/>
              </a:rPr>
              <a:t> </a:t>
            </a:r>
            <a:endParaRPr lang="es-ES_tradnl" dirty="0" smtClean="0">
              <a:latin typeface="+mj-lt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s-ES_tradnl" dirty="0" smtClean="0">
                <a:effectLst/>
                <a:latin typeface="+mj-lt"/>
                <a:ea typeface="Calibri" charset="0"/>
                <a:cs typeface="Times New Roman" charset="0"/>
              </a:rPr>
              <a:t>C.- Proyecto Mendoza Zona Metropolitana (Actualidad)</a:t>
            </a:r>
            <a:endParaRPr lang="es-ES_tradnl" dirty="0">
              <a:effectLst/>
              <a:latin typeface="+mj-lt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436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16489</TotalTime>
  <Words>1947</Words>
  <Application>Microsoft Macintosh PowerPoint</Application>
  <PresentationFormat>Presentación en pantalla (4:3)</PresentationFormat>
  <Paragraphs>543</Paragraphs>
  <Slides>29</Slides>
  <Notes>27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Agency FB</vt:lpstr>
      <vt:lpstr>Calibri</vt:lpstr>
      <vt:lpstr>Times New Roman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Diagrama de flujos Área Metropolitana Mendoza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Lehmann</dc:creator>
  <cp:lastModifiedBy>lucas figueras</cp:lastModifiedBy>
  <cp:revision>229</cp:revision>
  <cp:lastPrinted>2016-08-02T16:28:25Z</cp:lastPrinted>
  <dcterms:modified xsi:type="dcterms:W3CDTF">2016-08-03T16:03:18Z</dcterms:modified>
</cp:coreProperties>
</file>