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5" r:id="rId3"/>
    <p:sldId id="267" r:id="rId4"/>
    <p:sldId id="266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E5F5"/>
    <a:srgbClr val="CADCF2"/>
    <a:srgbClr val="008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9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CDC1F5-F835-47D6-80D8-4D1210C73EA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B5C00EBA-EF9D-4C5F-898B-00533CFAFA2C}">
      <dgm:prSet phldrT="[Texto]"/>
      <dgm:spPr>
        <a:solidFill>
          <a:schemeClr val="tx2">
            <a:lumMod val="40000"/>
            <a:lumOff val="6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s-AR" dirty="0" smtClean="0">
              <a:solidFill>
                <a:schemeClr val="tx1"/>
              </a:solidFill>
            </a:rPr>
            <a:t>Formulación de proyectos</a:t>
          </a:r>
          <a:endParaRPr lang="en-US" dirty="0">
            <a:solidFill>
              <a:schemeClr val="tx1"/>
            </a:solidFill>
          </a:endParaRPr>
        </a:p>
      </dgm:t>
    </dgm:pt>
    <dgm:pt modelId="{FEFFE3E3-BECC-469F-AB2A-047668EA07ED}" type="parTrans" cxnId="{97924B43-EA1A-43CE-9B79-297264045FFB}">
      <dgm:prSet/>
      <dgm:spPr/>
      <dgm:t>
        <a:bodyPr/>
        <a:lstStyle/>
        <a:p>
          <a:endParaRPr lang="en-US"/>
        </a:p>
      </dgm:t>
    </dgm:pt>
    <dgm:pt modelId="{9C2E3BEE-1ACD-49A6-9ADC-C729EEEC3221}" type="sibTrans" cxnId="{97924B43-EA1A-43CE-9B79-297264045FFB}">
      <dgm:prSet/>
      <dgm:spPr/>
      <dgm:t>
        <a:bodyPr/>
        <a:lstStyle/>
        <a:p>
          <a:endParaRPr lang="en-US"/>
        </a:p>
      </dgm:t>
    </dgm:pt>
    <dgm:pt modelId="{E8D10F77-76B7-4F44-9DE1-B83E09BEF4C4}">
      <dgm:prSet phldrT="[Texto]"/>
      <dgm:spPr>
        <a:solidFill>
          <a:schemeClr val="tx2">
            <a:lumMod val="40000"/>
            <a:lumOff val="6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s-AR" dirty="0" smtClean="0">
              <a:solidFill>
                <a:schemeClr val="tx1"/>
              </a:solidFill>
            </a:rPr>
            <a:t>Evaluación</a:t>
          </a:r>
          <a:endParaRPr lang="en-US" dirty="0">
            <a:solidFill>
              <a:schemeClr val="tx1"/>
            </a:solidFill>
          </a:endParaRPr>
        </a:p>
      </dgm:t>
    </dgm:pt>
    <dgm:pt modelId="{78CD356B-A09E-413A-8FF6-C85FFE277B3C}" type="parTrans" cxnId="{378EA4E1-3CE7-4559-9C15-CD861CAC77A0}">
      <dgm:prSet/>
      <dgm:spPr/>
      <dgm:t>
        <a:bodyPr/>
        <a:lstStyle/>
        <a:p>
          <a:endParaRPr lang="en-US"/>
        </a:p>
      </dgm:t>
    </dgm:pt>
    <dgm:pt modelId="{75D37EBA-EAF3-4716-9A49-E0282E7063B2}" type="sibTrans" cxnId="{378EA4E1-3CE7-4559-9C15-CD861CAC77A0}">
      <dgm:prSet/>
      <dgm:spPr/>
      <dgm:t>
        <a:bodyPr/>
        <a:lstStyle/>
        <a:p>
          <a:endParaRPr lang="en-US"/>
        </a:p>
      </dgm:t>
    </dgm:pt>
    <dgm:pt modelId="{3256FB9F-6F5B-4405-8E28-2F0C59B66B04}">
      <dgm:prSet phldrT="[Texto]"/>
      <dgm:spPr>
        <a:solidFill>
          <a:schemeClr val="tx2">
            <a:lumMod val="20000"/>
            <a:lumOff val="8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s-AR" dirty="0" smtClean="0">
              <a:solidFill>
                <a:schemeClr val="tx1"/>
              </a:solidFill>
            </a:rPr>
            <a:t>Diagnóstico</a:t>
          </a:r>
          <a:endParaRPr lang="en-US" dirty="0">
            <a:solidFill>
              <a:schemeClr val="tx1"/>
            </a:solidFill>
          </a:endParaRPr>
        </a:p>
      </dgm:t>
    </dgm:pt>
    <dgm:pt modelId="{59FB39A9-292B-4D1D-ABC7-D306BAEC0FFB}" type="parTrans" cxnId="{2334B176-F284-45C2-A0D7-C2A884259960}">
      <dgm:prSet/>
      <dgm:spPr/>
      <dgm:t>
        <a:bodyPr/>
        <a:lstStyle/>
        <a:p>
          <a:endParaRPr lang="en-US"/>
        </a:p>
      </dgm:t>
    </dgm:pt>
    <dgm:pt modelId="{2C57D542-C8A1-4FDE-A715-81661076338A}" type="sibTrans" cxnId="{2334B176-F284-45C2-A0D7-C2A884259960}">
      <dgm:prSet/>
      <dgm:spPr/>
      <dgm:t>
        <a:bodyPr/>
        <a:lstStyle/>
        <a:p>
          <a:endParaRPr lang="en-US"/>
        </a:p>
      </dgm:t>
    </dgm:pt>
    <dgm:pt modelId="{3DE8D9A9-0472-42ED-8A5B-C84D7E0FE509}">
      <dgm:prSet phldrT="[Texto]"/>
      <dgm:spPr>
        <a:solidFill>
          <a:srgbClr val="265A9A"/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s-AR" dirty="0" smtClean="0">
              <a:solidFill>
                <a:schemeClr val="bg1"/>
              </a:solidFill>
            </a:rPr>
            <a:t>Ejecución y seguimiento técnico </a:t>
          </a:r>
          <a:endParaRPr lang="en-US" dirty="0">
            <a:solidFill>
              <a:schemeClr val="bg1"/>
            </a:solidFill>
          </a:endParaRPr>
        </a:p>
      </dgm:t>
    </dgm:pt>
    <dgm:pt modelId="{7D1903F5-4C4D-4518-A5F1-0FCF7D0C6801}" type="parTrans" cxnId="{A494A0E0-D57E-4F0F-BF1E-8AC198E1E06E}">
      <dgm:prSet/>
      <dgm:spPr/>
      <dgm:t>
        <a:bodyPr/>
        <a:lstStyle/>
        <a:p>
          <a:endParaRPr lang="en-US"/>
        </a:p>
      </dgm:t>
    </dgm:pt>
    <dgm:pt modelId="{02D57557-4419-4FBF-BFFB-C55BBAC89216}" type="sibTrans" cxnId="{A494A0E0-D57E-4F0F-BF1E-8AC198E1E06E}">
      <dgm:prSet/>
      <dgm:spPr/>
      <dgm:t>
        <a:bodyPr/>
        <a:lstStyle/>
        <a:p>
          <a:endParaRPr lang="en-US"/>
        </a:p>
      </dgm:t>
    </dgm:pt>
    <dgm:pt modelId="{E0A1A2D9-8530-41CE-8E6C-E1C4908FECF1}">
      <dgm:prSet phldrT="[Texto]"/>
      <dgm:spPr>
        <a:solidFill>
          <a:schemeClr val="tx2">
            <a:lumMod val="75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s-AR" dirty="0" smtClean="0">
              <a:solidFill>
                <a:schemeClr val="bg1"/>
              </a:solidFill>
            </a:rPr>
            <a:t>Medición de impacto</a:t>
          </a:r>
          <a:endParaRPr lang="en-US" dirty="0">
            <a:solidFill>
              <a:schemeClr val="bg1"/>
            </a:solidFill>
          </a:endParaRPr>
        </a:p>
      </dgm:t>
    </dgm:pt>
    <dgm:pt modelId="{A4C240AF-F6B3-453F-A010-2003E000ABDD}" type="parTrans" cxnId="{66468C19-3514-44EC-8FCB-61116A883DC7}">
      <dgm:prSet/>
      <dgm:spPr/>
      <dgm:t>
        <a:bodyPr/>
        <a:lstStyle/>
        <a:p>
          <a:endParaRPr lang="en-US"/>
        </a:p>
      </dgm:t>
    </dgm:pt>
    <dgm:pt modelId="{9F6DBF1B-36C5-4FAF-A45B-9E8EF94A081C}" type="sibTrans" cxnId="{66468C19-3514-44EC-8FCB-61116A883DC7}">
      <dgm:prSet/>
      <dgm:spPr/>
      <dgm:t>
        <a:bodyPr/>
        <a:lstStyle/>
        <a:p>
          <a:endParaRPr lang="en-US"/>
        </a:p>
      </dgm:t>
    </dgm:pt>
    <dgm:pt modelId="{1857DAB7-5921-4D72-939F-A6D2930F0D9A}">
      <dgm:prSet phldrT="[Texto]"/>
      <dgm:spPr>
        <a:solidFill>
          <a:schemeClr val="tx2">
            <a:lumMod val="60000"/>
            <a:lumOff val="40000"/>
          </a:schemeClr>
        </a:solidFill>
        <a:ln w="6350">
          <a:solidFill>
            <a:schemeClr val="tx1"/>
          </a:solidFill>
        </a:ln>
      </dgm:spPr>
      <dgm:t>
        <a:bodyPr/>
        <a:lstStyle/>
        <a:p>
          <a:r>
            <a:rPr lang="es-AR" noProof="0" dirty="0" smtClean="0">
              <a:solidFill>
                <a:schemeClr val="tx1"/>
              </a:solidFill>
            </a:rPr>
            <a:t>Definición  Línea de Base</a:t>
          </a:r>
          <a:endParaRPr lang="es-AR" noProof="0" dirty="0">
            <a:solidFill>
              <a:schemeClr val="tx1"/>
            </a:solidFill>
          </a:endParaRPr>
        </a:p>
      </dgm:t>
    </dgm:pt>
    <dgm:pt modelId="{2704A286-1A7E-4D5F-962E-E4812644160B}" type="parTrans" cxnId="{17A16079-E9B5-45C1-B757-8A023F8CD3DF}">
      <dgm:prSet/>
      <dgm:spPr/>
      <dgm:t>
        <a:bodyPr/>
        <a:lstStyle/>
        <a:p>
          <a:endParaRPr lang="es-AR"/>
        </a:p>
      </dgm:t>
    </dgm:pt>
    <dgm:pt modelId="{999B9B26-25BA-4644-AA68-072DCD186FD4}" type="sibTrans" cxnId="{17A16079-E9B5-45C1-B757-8A023F8CD3DF}">
      <dgm:prSet/>
      <dgm:spPr/>
      <dgm:t>
        <a:bodyPr/>
        <a:lstStyle/>
        <a:p>
          <a:endParaRPr lang="es-AR"/>
        </a:p>
      </dgm:t>
    </dgm:pt>
    <dgm:pt modelId="{81F941B3-CC18-4AB2-ADDB-1A73A5CD675F}" type="pres">
      <dgm:prSet presAssocID="{37CDC1F5-F835-47D6-80D8-4D1210C73EAE}" presName="Name0" presStyleCnt="0">
        <dgm:presLayoutVars>
          <dgm:dir/>
          <dgm:animLvl val="lvl"/>
          <dgm:resizeHandles val="exact"/>
        </dgm:presLayoutVars>
      </dgm:prSet>
      <dgm:spPr/>
    </dgm:pt>
    <dgm:pt modelId="{69E4E002-64EE-48A7-813C-4B6CE54200A7}" type="pres">
      <dgm:prSet presAssocID="{3256FB9F-6F5B-4405-8E28-2F0C59B66B04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B354D584-834A-41EE-B0EF-03C103151E8F}" type="pres">
      <dgm:prSet presAssocID="{2C57D542-C8A1-4FDE-A715-81661076338A}" presName="parTxOnlySpace" presStyleCnt="0"/>
      <dgm:spPr/>
    </dgm:pt>
    <dgm:pt modelId="{DFAC3D88-B666-4C36-BD23-6BA914115677}" type="pres">
      <dgm:prSet presAssocID="{E8D10F77-76B7-4F44-9DE1-B83E09BEF4C4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494D07-F309-4733-A94A-6BC95C8E741E}" type="pres">
      <dgm:prSet presAssocID="{75D37EBA-EAF3-4716-9A49-E0282E7063B2}" presName="parTxOnlySpace" presStyleCnt="0"/>
      <dgm:spPr/>
    </dgm:pt>
    <dgm:pt modelId="{2C0FD21E-7DDD-48D8-A17A-5E91E7C51AC8}" type="pres">
      <dgm:prSet presAssocID="{B5C00EBA-EF9D-4C5F-898B-00533CFAFA2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E8E8EA-3BC8-4DAE-A36C-CAA2D6C1F583}" type="pres">
      <dgm:prSet presAssocID="{9C2E3BEE-1ACD-49A6-9ADC-C729EEEC3221}" presName="parTxOnlySpace" presStyleCnt="0"/>
      <dgm:spPr/>
    </dgm:pt>
    <dgm:pt modelId="{9208D7E7-BAC3-47D8-938A-8F2443C0826B}" type="pres">
      <dgm:prSet presAssocID="{1857DAB7-5921-4D72-939F-A6D2930F0D9A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FA93423-6E3C-4DE8-A3F1-54D29A735973}" type="pres">
      <dgm:prSet presAssocID="{999B9B26-25BA-4644-AA68-072DCD186FD4}" presName="parTxOnlySpace" presStyleCnt="0"/>
      <dgm:spPr/>
    </dgm:pt>
    <dgm:pt modelId="{8B51466F-F8A1-4CBA-AC44-D9CA8218303D}" type="pres">
      <dgm:prSet presAssocID="{3DE8D9A9-0472-42ED-8A5B-C84D7E0FE50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072C0-72AC-4B11-8D83-2B1A6E5ED3EF}" type="pres">
      <dgm:prSet presAssocID="{02D57557-4419-4FBF-BFFB-C55BBAC89216}" presName="parTxOnlySpace" presStyleCnt="0"/>
      <dgm:spPr/>
    </dgm:pt>
    <dgm:pt modelId="{23798D63-C93F-432D-A5AD-7B9E48F1BFBB}" type="pres">
      <dgm:prSet presAssocID="{E0A1A2D9-8530-41CE-8E6C-E1C4908FECF1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81BBB7-59FF-44D0-B959-CB47C5346E95}" type="presOf" srcId="{3256FB9F-6F5B-4405-8E28-2F0C59B66B04}" destId="{69E4E002-64EE-48A7-813C-4B6CE54200A7}" srcOrd="0" destOrd="0" presId="urn:microsoft.com/office/officeart/2005/8/layout/chevron1"/>
    <dgm:cxn modelId="{2334B176-F284-45C2-A0D7-C2A884259960}" srcId="{37CDC1F5-F835-47D6-80D8-4D1210C73EAE}" destId="{3256FB9F-6F5B-4405-8E28-2F0C59B66B04}" srcOrd="0" destOrd="0" parTransId="{59FB39A9-292B-4D1D-ABC7-D306BAEC0FFB}" sibTransId="{2C57D542-C8A1-4FDE-A715-81661076338A}"/>
    <dgm:cxn modelId="{21444494-3F6F-460C-B9E4-6EA368315FED}" type="presOf" srcId="{1857DAB7-5921-4D72-939F-A6D2930F0D9A}" destId="{9208D7E7-BAC3-47D8-938A-8F2443C0826B}" srcOrd="0" destOrd="0" presId="urn:microsoft.com/office/officeart/2005/8/layout/chevron1"/>
    <dgm:cxn modelId="{665E2CA7-6E19-4763-83EA-18CEB93EA03B}" type="presOf" srcId="{37CDC1F5-F835-47D6-80D8-4D1210C73EAE}" destId="{81F941B3-CC18-4AB2-ADDB-1A73A5CD675F}" srcOrd="0" destOrd="0" presId="urn:microsoft.com/office/officeart/2005/8/layout/chevron1"/>
    <dgm:cxn modelId="{A494A0E0-D57E-4F0F-BF1E-8AC198E1E06E}" srcId="{37CDC1F5-F835-47D6-80D8-4D1210C73EAE}" destId="{3DE8D9A9-0472-42ED-8A5B-C84D7E0FE509}" srcOrd="4" destOrd="0" parTransId="{7D1903F5-4C4D-4518-A5F1-0FCF7D0C6801}" sibTransId="{02D57557-4419-4FBF-BFFB-C55BBAC89216}"/>
    <dgm:cxn modelId="{83C2ED6F-55C6-427F-9080-A292961AFC70}" type="presOf" srcId="{3DE8D9A9-0472-42ED-8A5B-C84D7E0FE509}" destId="{8B51466F-F8A1-4CBA-AC44-D9CA8218303D}" srcOrd="0" destOrd="0" presId="urn:microsoft.com/office/officeart/2005/8/layout/chevron1"/>
    <dgm:cxn modelId="{77540638-A573-46DB-AAEC-F6D79B95F9FF}" type="presOf" srcId="{B5C00EBA-EF9D-4C5F-898B-00533CFAFA2C}" destId="{2C0FD21E-7DDD-48D8-A17A-5E91E7C51AC8}" srcOrd="0" destOrd="0" presId="urn:microsoft.com/office/officeart/2005/8/layout/chevron1"/>
    <dgm:cxn modelId="{17A16079-E9B5-45C1-B757-8A023F8CD3DF}" srcId="{37CDC1F5-F835-47D6-80D8-4D1210C73EAE}" destId="{1857DAB7-5921-4D72-939F-A6D2930F0D9A}" srcOrd="3" destOrd="0" parTransId="{2704A286-1A7E-4D5F-962E-E4812644160B}" sibTransId="{999B9B26-25BA-4644-AA68-072DCD186FD4}"/>
    <dgm:cxn modelId="{97924B43-EA1A-43CE-9B79-297264045FFB}" srcId="{37CDC1F5-F835-47D6-80D8-4D1210C73EAE}" destId="{B5C00EBA-EF9D-4C5F-898B-00533CFAFA2C}" srcOrd="2" destOrd="0" parTransId="{FEFFE3E3-BECC-469F-AB2A-047668EA07ED}" sibTransId="{9C2E3BEE-1ACD-49A6-9ADC-C729EEEC3221}"/>
    <dgm:cxn modelId="{EC839DE2-4572-460E-9751-896F100E2FB5}" type="presOf" srcId="{E0A1A2D9-8530-41CE-8E6C-E1C4908FECF1}" destId="{23798D63-C93F-432D-A5AD-7B9E48F1BFBB}" srcOrd="0" destOrd="0" presId="urn:microsoft.com/office/officeart/2005/8/layout/chevron1"/>
    <dgm:cxn modelId="{66468C19-3514-44EC-8FCB-61116A883DC7}" srcId="{37CDC1F5-F835-47D6-80D8-4D1210C73EAE}" destId="{E0A1A2D9-8530-41CE-8E6C-E1C4908FECF1}" srcOrd="5" destOrd="0" parTransId="{A4C240AF-F6B3-453F-A010-2003E000ABDD}" sibTransId="{9F6DBF1B-36C5-4FAF-A45B-9E8EF94A081C}"/>
    <dgm:cxn modelId="{378EA4E1-3CE7-4559-9C15-CD861CAC77A0}" srcId="{37CDC1F5-F835-47D6-80D8-4D1210C73EAE}" destId="{E8D10F77-76B7-4F44-9DE1-B83E09BEF4C4}" srcOrd="1" destOrd="0" parTransId="{78CD356B-A09E-413A-8FF6-C85FFE277B3C}" sibTransId="{75D37EBA-EAF3-4716-9A49-E0282E7063B2}"/>
    <dgm:cxn modelId="{8E6FBB0C-C5DF-4174-9906-7416BB65438B}" type="presOf" srcId="{E8D10F77-76B7-4F44-9DE1-B83E09BEF4C4}" destId="{DFAC3D88-B666-4C36-BD23-6BA914115677}" srcOrd="0" destOrd="0" presId="urn:microsoft.com/office/officeart/2005/8/layout/chevron1"/>
    <dgm:cxn modelId="{F7FF36F7-49E5-497E-940A-4E4DDD787B95}" type="presParOf" srcId="{81F941B3-CC18-4AB2-ADDB-1A73A5CD675F}" destId="{69E4E002-64EE-48A7-813C-4B6CE54200A7}" srcOrd="0" destOrd="0" presId="urn:microsoft.com/office/officeart/2005/8/layout/chevron1"/>
    <dgm:cxn modelId="{F7B72A12-900A-4523-A181-CBD19447E2D1}" type="presParOf" srcId="{81F941B3-CC18-4AB2-ADDB-1A73A5CD675F}" destId="{B354D584-834A-41EE-B0EF-03C103151E8F}" srcOrd="1" destOrd="0" presId="urn:microsoft.com/office/officeart/2005/8/layout/chevron1"/>
    <dgm:cxn modelId="{AE97683C-E6B6-4800-9387-BC8E3E761509}" type="presParOf" srcId="{81F941B3-CC18-4AB2-ADDB-1A73A5CD675F}" destId="{DFAC3D88-B666-4C36-BD23-6BA914115677}" srcOrd="2" destOrd="0" presId="urn:microsoft.com/office/officeart/2005/8/layout/chevron1"/>
    <dgm:cxn modelId="{DFD2FFA7-145D-4012-9CEA-43BA033733A6}" type="presParOf" srcId="{81F941B3-CC18-4AB2-ADDB-1A73A5CD675F}" destId="{E5494D07-F309-4733-A94A-6BC95C8E741E}" srcOrd="3" destOrd="0" presId="urn:microsoft.com/office/officeart/2005/8/layout/chevron1"/>
    <dgm:cxn modelId="{AE75F676-63B0-42F0-B2B4-AF2287C72208}" type="presParOf" srcId="{81F941B3-CC18-4AB2-ADDB-1A73A5CD675F}" destId="{2C0FD21E-7DDD-48D8-A17A-5E91E7C51AC8}" srcOrd="4" destOrd="0" presId="urn:microsoft.com/office/officeart/2005/8/layout/chevron1"/>
    <dgm:cxn modelId="{4C24D16C-90D7-402A-B567-F54ADA1C262B}" type="presParOf" srcId="{81F941B3-CC18-4AB2-ADDB-1A73A5CD675F}" destId="{91E8E8EA-3BC8-4DAE-A36C-CAA2D6C1F583}" srcOrd="5" destOrd="0" presId="urn:microsoft.com/office/officeart/2005/8/layout/chevron1"/>
    <dgm:cxn modelId="{3607E887-24DC-45E1-94BB-463221536129}" type="presParOf" srcId="{81F941B3-CC18-4AB2-ADDB-1A73A5CD675F}" destId="{9208D7E7-BAC3-47D8-938A-8F2443C0826B}" srcOrd="6" destOrd="0" presId="urn:microsoft.com/office/officeart/2005/8/layout/chevron1"/>
    <dgm:cxn modelId="{DBC6145F-9025-4F99-841B-C5DDE3F005FE}" type="presParOf" srcId="{81F941B3-CC18-4AB2-ADDB-1A73A5CD675F}" destId="{9FA93423-6E3C-4DE8-A3F1-54D29A735973}" srcOrd="7" destOrd="0" presId="urn:microsoft.com/office/officeart/2005/8/layout/chevron1"/>
    <dgm:cxn modelId="{767B47EB-7496-4125-B91A-614F89C7CBEB}" type="presParOf" srcId="{81F941B3-CC18-4AB2-ADDB-1A73A5CD675F}" destId="{8B51466F-F8A1-4CBA-AC44-D9CA8218303D}" srcOrd="8" destOrd="0" presId="urn:microsoft.com/office/officeart/2005/8/layout/chevron1"/>
    <dgm:cxn modelId="{E37C2B35-6DC1-4300-836A-8AE1D228BDCE}" type="presParOf" srcId="{81F941B3-CC18-4AB2-ADDB-1A73A5CD675F}" destId="{AF1072C0-72AC-4B11-8D83-2B1A6E5ED3EF}" srcOrd="9" destOrd="0" presId="urn:microsoft.com/office/officeart/2005/8/layout/chevron1"/>
    <dgm:cxn modelId="{4A80FFE0-9AA3-41DA-B1C7-3119CD16576C}" type="presParOf" srcId="{81F941B3-CC18-4AB2-ADDB-1A73A5CD675F}" destId="{23798D63-C93F-432D-A5AD-7B9E48F1BFBB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405F40-F439-4807-8ABA-4E4B4663C0A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2E319846-A7E0-4EF8-9B9C-6A489F5704DF}">
      <dgm:prSet phldrT="[Texto]" custT="1"/>
      <dgm:spPr>
        <a:solidFill>
          <a:schemeClr val="accent1">
            <a:lumMod val="20000"/>
            <a:lumOff val="80000"/>
            <a:alpha val="69804"/>
          </a:schemeClr>
        </a:solidFill>
        <a:ln>
          <a:solidFill>
            <a:srgbClr val="0086C6"/>
          </a:solidFill>
        </a:ln>
      </dgm:spPr>
      <dgm:t>
        <a:bodyPr/>
        <a:lstStyle/>
        <a:p>
          <a:pPr algn="l"/>
          <a:r>
            <a:rPr lang="es-AR" sz="1300" b="1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PEQUEÑOS PRODUCTORES CON PROBLEMAS ESTRUCTURALES</a:t>
          </a:r>
        </a:p>
        <a:p>
          <a:pPr algn="l"/>
          <a:r>
            <a:rPr lang="es-AR" sz="1200" b="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Ejemplo: Catamarca  vitivinícola- reconversión + inversión </a:t>
          </a:r>
          <a:r>
            <a:rPr lang="es-AR" sz="1200" b="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intrafinca</a:t>
          </a:r>
          <a:endParaRPr lang="es-AR" sz="1200" b="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841262E2-8BF7-4915-BE9B-61623B40232E}" type="parTrans" cxnId="{14C328ED-662E-4E52-809B-F1336C1326BE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53B64D70-A61E-463C-BA30-31E98DA8489F}" type="sibTrans" cxnId="{14C328ED-662E-4E52-809B-F1336C1326BE}">
      <dgm:prSet/>
      <dgm:spPr>
        <a:ln>
          <a:solidFill>
            <a:srgbClr val="0086C6"/>
          </a:solidFill>
        </a:ln>
      </dgm:spPr>
      <dgm:t>
        <a:bodyPr/>
        <a:lstStyle/>
        <a:p>
          <a:endParaRPr lang="es-AR" sz="1200">
            <a:latin typeface="+mj-lt"/>
          </a:endParaRPr>
        </a:p>
      </dgm:t>
    </dgm:pt>
    <dgm:pt modelId="{03413D4F-2719-461E-890B-7ABA4C73BB80}">
      <dgm:prSet phldrT="[Texto]" custT="1"/>
      <dgm:spPr>
        <a:solidFill>
          <a:schemeClr val="accent1">
            <a:lumMod val="20000"/>
            <a:lumOff val="80000"/>
            <a:alpha val="69804"/>
          </a:schemeClr>
        </a:solidFill>
        <a:ln>
          <a:solidFill>
            <a:srgbClr val="0086C6"/>
          </a:solidFill>
        </a:ln>
      </dgm:spPr>
      <dgm:t>
        <a:bodyPr/>
        <a:lstStyle/>
        <a:p>
          <a:r>
            <a:rPr lang="es-AR" sz="1300" b="1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PRODUCTOR QUE HAYA CUMPLIDO CON EL COMPROMISO ASUMIDO</a:t>
          </a:r>
        </a:p>
        <a:p>
          <a:r>
            <a:rPr lang="es-AR" sz="1200" b="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Ejemplo: Junta </a:t>
          </a:r>
          <a:r>
            <a:rPr lang="es-AR" sz="1200" b="0" dirty="0" err="1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Intercooperativa</a:t>
          </a:r>
          <a:r>
            <a:rPr lang="es-AR" sz="1200" b="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 de Productores Lecheros</a:t>
          </a:r>
          <a:endParaRPr lang="es-AR" sz="1200" b="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80EFCA5B-1D29-436E-9FBC-5EA0B8A4617B}" type="parTrans" cxnId="{5E44D563-7567-4FDA-A3F9-40E32B5E8E6F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83F1D948-4413-4ED6-BB28-C36E9D74E6EB}" type="sibTrans" cxnId="{5E44D563-7567-4FDA-A3F9-40E32B5E8E6F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6649D519-572A-47F4-826B-34A777A80F59}">
      <dgm:prSet phldrT="[Texto]" custT="1"/>
      <dgm:spPr>
        <a:solidFill>
          <a:schemeClr val="accent1">
            <a:lumMod val="20000"/>
            <a:lumOff val="80000"/>
            <a:alpha val="69804"/>
          </a:schemeClr>
        </a:solidFill>
        <a:ln>
          <a:solidFill>
            <a:srgbClr val="0086C6"/>
          </a:solidFill>
        </a:ln>
      </dgm:spPr>
      <dgm:t>
        <a:bodyPr/>
        <a:lstStyle/>
        <a:p>
          <a:r>
            <a:rPr lang="es-AR" sz="1250" b="1" dirty="0" smtClean="0">
              <a:solidFill>
                <a:schemeClr val="tx1"/>
              </a:solidFill>
              <a:effectLst/>
              <a:latin typeface="+mj-lt"/>
              <a:cs typeface="Arial" panose="020B0604020202020204" pitchFamily="34" charset="0"/>
            </a:rPr>
            <a:t>GRUPOS DE PRODUCTORES CON PROYECTOS COMPETITIVOS EN DESARROLLO Y JÓVENES EMPRENDEDORES  </a:t>
          </a:r>
        </a:p>
        <a:p>
          <a:r>
            <a:rPr lang="es-AR" sz="1200" b="0" dirty="0" smtClean="0">
              <a:solidFill>
                <a:schemeClr val="tx1"/>
              </a:solidFill>
              <a:effectLst/>
              <a:latin typeface="+mj-lt"/>
              <a:cs typeface="Arial" panose="020B0604020202020204" pitchFamily="34" charset="0"/>
            </a:rPr>
            <a:t>Ejemplo: Forres (S. del Estero)</a:t>
          </a:r>
          <a:endParaRPr lang="es-AR" sz="1200" b="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B4E3E418-1701-4F5D-B27E-86A8584B801E}" type="parTrans" cxnId="{5A57B1DE-1F02-49E3-A926-CC8CE4ECA096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0B0E3B6F-FA27-4AB5-AD80-7F874EECA8C8}" type="sibTrans" cxnId="{5A57B1DE-1F02-49E3-A926-CC8CE4ECA096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FC4885FF-E070-485F-B570-2CF641F4A7FD}">
      <dgm:prSet custT="1"/>
      <dgm:spPr>
        <a:solidFill>
          <a:schemeClr val="tx2">
            <a:lumMod val="40000"/>
            <a:lumOff val="60000"/>
            <a:alpha val="69804"/>
          </a:schemeClr>
        </a:solidFill>
        <a:ln>
          <a:solidFill>
            <a:srgbClr val="0086C6"/>
          </a:solidFill>
        </a:ln>
      </dgm:spPr>
      <dgm:t>
        <a:bodyPr/>
        <a:lstStyle/>
        <a:p>
          <a:r>
            <a:rPr lang="es-ES_tradnl" altLang="en-US" sz="1300" b="1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ZONAS CON </a:t>
          </a:r>
          <a:r>
            <a:rPr lang="es-AR" sz="1300" b="1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INDICADORES SOCIALES VULNERABLES</a:t>
          </a:r>
        </a:p>
        <a:p>
          <a:r>
            <a:rPr lang="es-AR" sz="1200" b="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Ejemplo: Dto. Rivadavia (Salta)</a:t>
          </a:r>
          <a:endParaRPr lang="es-AR" sz="1200" b="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DBAB95D9-4BE8-4368-BB11-0165496D764B}" type="parTrans" cxnId="{FD5C8D12-A8AF-403F-A42C-A351ADCA77FF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24187A8B-BDAF-4269-A687-3DFD5DE9E89A}" type="sibTrans" cxnId="{FD5C8D12-A8AF-403F-A42C-A351ADCA77FF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5809FF20-4EFA-489C-8477-C3F82E9A349B}">
      <dgm:prSet custT="1"/>
      <dgm:spPr>
        <a:solidFill>
          <a:schemeClr val="tx2">
            <a:lumMod val="40000"/>
            <a:lumOff val="6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gm:spPr>
      <dgm:t>
        <a:bodyPr spcFirstLastPara="0" vert="horz" wrap="square" lIns="418235" tIns="25400" rIns="25400" bIns="25400" numCol="1" spcCol="1270" anchor="ctr" anchorCtr="0"/>
        <a:lstStyle/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altLang="en-US" sz="1300" b="1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ACCIONES </a:t>
          </a:r>
          <a:r>
            <a:rPr lang="es-AR" sz="1300" b="1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EXITOSAS QUE PUEDAN SER REPLICADAS</a:t>
          </a:r>
        </a:p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b="0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Ejemplo</a:t>
          </a:r>
          <a:r>
            <a:rPr lang="es-AR" sz="1200" b="0" kern="1200" dirty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: </a:t>
          </a:r>
          <a:r>
            <a:rPr lang="es-AR" sz="1200" b="0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Consorcio </a:t>
          </a:r>
          <a:r>
            <a:rPr lang="es-AR" sz="1200" b="0" kern="1200" dirty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apícola CEMSOB, replicable a Chaco, Corrientes y San Luis</a:t>
          </a:r>
        </a:p>
      </dgm:t>
    </dgm:pt>
    <dgm:pt modelId="{4EC15982-1C81-47A4-A4EE-2A1C46F78E27}" type="parTrans" cxnId="{6776B333-81EE-4133-9CD4-3690D6E2A47F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A118302D-3CA5-4EA1-8D45-6EC282961995}" type="sibTrans" cxnId="{6776B333-81EE-4133-9CD4-3690D6E2A47F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C01BB0D5-28E7-498B-B6EB-EFF8935A8382}">
      <dgm:prSet custT="1"/>
      <dgm:spPr>
        <a:solidFill>
          <a:schemeClr val="tx2">
            <a:lumMod val="40000"/>
            <a:lumOff val="6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gm:spPr>
      <dgm:t>
        <a:bodyPr/>
        <a:lstStyle/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altLang="en-US" sz="1250" b="1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INVERSIONES COMPETITIVAS EN LAS ECONOMÍAS REGIONALES </a:t>
          </a:r>
        </a:p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altLang="en-US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Ejemplo: Cuenca Trancas con </a:t>
          </a:r>
          <a:r>
            <a:rPr lang="es-ES_tradnl" altLang="en-US" sz="1200" b="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probiótico</a:t>
          </a:r>
          <a:r>
            <a:rPr lang="es-ES_tradnl" altLang="en-US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s-ES_tradnl" altLang="en-US" sz="1200" b="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yogurito</a:t>
          </a:r>
          <a:r>
            <a:rPr lang="es-ES_tradnl" altLang="en-US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(Tucumán)</a:t>
          </a:r>
          <a:endParaRPr lang="es-AR" sz="1200" b="0" kern="1200" dirty="0">
            <a:solidFill>
              <a:schemeClr val="tx1"/>
            </a:solidFill>
            <a:latin typeface="+mj-lt"/>
            <a:ea typeface="+mn-ea"/>
            <a:cs typeface="Arial" panose="020B0604020202020204" pitchFamily="34" charset="0"/>
          </a:endParaRPr>
        </a:p>
      </dgm:t>
    </dgm:pt>
    <dgm:pt modelId="{5FF1866E-D1AC-41A0-B36E-2AC4B31F070E}" type="parTrans" cxnId="{CDBF37EE-3FF8-42E6-9DA4-C04B9B6C39AB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E7D17E02-ACBC-459A-A0B7-02C8A3ED5BA1}" type="sibTrans" cxnId="{CDBF37EE-3FF8-42E6-9DA4-C04B9B6C39AB}">
      <dgm:prSet/>
      <dgm:spPr/>
      <dgm:t>
        <a:bodyPr/>
        <a:lstStyle/>
        <a:p>
          <a:endParaRPr lang="es-AR" sz="1200">
            <a:latin typeface="+mj-lt"/>
          </a:endParaRPr>
        </a:p>
      </dgm:t>
    </dgm:pt>
    <dgm:pt modelId="{707E94D2-8344-4E16-9BAC-BBCFE4F65B04}" type="pres">
      <dgm:prSet presAssocID="{0C405F40-F439-4807-8ABA-4E4B4663C0A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E4B55E6-45B9-450D-8CEE-9258E1601BB4}" type="pres">
      <dgm:prSet presAssocID="{0C405F40-F439-4807-8ABA-4E4B4663C0AC}" presName="Name1" presStyleCnt="0"/>
      <dgm:spPr/>
    </dgm:pt>
    <dgm:pt modelId="{2C9E681E-C287-4888-B6B1-A0A3F3C8ED95}" type="pres">
      <dgm:prSet presAssocID="{0C405F40-F439-4807-8ABA-4E4B4663C0AC}" presName="cycle" presStyleCnt="0"/>
      <dgm:spPr/>
    </dgm:pt>
    <dgm:pt modelId="{6FD46510-EA7D-4378-A431-D5163F5F4282}" type="pres">
      <dgm:prSet presAssocID="{0C405F40-F439-4807-8ABA-4E4B4663C0AC}" presName="srcNode" presStyleLbl="node1" presStyleIdx="0" presStyleCnt="6"/>
      <dgm:spPr/>
    </dgm:pt>
    <dgm:pt modelId="{92AFA8D3-ADDC-476F-B29D-DA3539174B46}" type="pres">
      <dgm:prSet presAssocID="{0C405F40-F439-4807-8ABA-4E4B4663C0AC}" presName="conn" presStyleLbl="parChTrans1D2" presStyleIdx="0" presStyleCnt="1"/>
      <dgm:spPr/>
      <dgm:t>
        <a:bodyPr/>
        <a:lstStyle/>
        <a:p>
          <a:endParaRPr lang="en-US"/>
        </a:p>
      </dgm:t>
    </dgm:pt>
    <dgm:pt modelId="{0E8CAD07-CA98-4120-A4DF-CBB57792DBD5}" type="pres">
      <dgm:prSet presAssocID="{0C405F40-F439-4807-8ABA-4E4B4663C0AC}" presName="extraNode" presStyleLbl="node1" presStyleIdx="0" presStyleCnt="6"/>
      <dgm:spPr/>
    </dgm:pt>
    <dgm:pt modelId="{89D29592-F201-43A2-A491-7ED23B1EF6C9}" type="pres">
      <dgm:prSet presAssocID="{0C405F40-F439-4807-8ABA-4E4B4663C0AC}" presName="dstNode" presStyleLbl="node1" presStyleIdx="0" presStyleCnt="6"/>
      <dgm:spPr/>
    </dgm:pt>
    <dgm:pt modelId="{C08E5B8F-C245-4B7E-AB04-545B88F848DA}" type="pres">
      <dgm:prSet presAssocID="{2E319846-A7E0-4EF8-9B9C-6A489F5704DF}" presName="text_1" presStyleLbl="node1" presStyleIdx="0" presStyleCnt="6" custScaleX="1018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73536E-57B0-4CF4-8CCA-5EC8122F701D}" type="pres">
      <dgm:prSet presAssocID="{2E319846-A7E0-4EF8-9B9C-6A489F5704DF}" presName="accent_1" presStyleCnt="0"/>
      <dgm:spPr/>
    </dgm:pt>
    <dgm:pt modelId="{F82C780D-9DFC-4EF0-8575-5B2C4BC24B2D}" type="pres">
      <dgm:prSet presAssocID="{2E319846-A7E0-4EF8-9B9C-6A489F5704DF}" presName="accentRepeatNode" presStyleLbl="solidFgAcc1" presStyleIdx="0" presStyleCnt="6"/>
      <dgm:spPr>
        <a:ln>
          <a:solidFill>
            <a:srgbClr val="0086C6"/>
          </a:solidFill>
        </a:ln>
      </dgm:spPr>
    </dgm:pt>
    <dgm:pt modelId="{2F2FB008-CB2A-4612-80EA-DB434517DB92}" type="pres">
      <dgm:prSet presAssocID="{03413D4F-2719-461E-890B-7ABA4C73BB80}" presName="text_2" presStyleLbl="node1" presStyleIdx="1" presStyleCnt="6" custScaleX="100418" custScaleY="110049" custLinFactNeighborX="614" custLinFactNeighborY="19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6FE0F3-B657-4CA5-AF4D-B59E3191CB94}" type="pres">
      <dgm:prSet presAssocID="{03413D4F-2719-461E-890B-7ABA4C73BB80}" presName="accent_2" presStyleCnt="0"/>
      <dgm:spPr/>
    </dgm:pt>
    <dgm:pt modelId="{31292104-1680-4EE9-A28A-7B01AE8F7271}" type="pres">
      <dgm:prSet presAssocID="{03413D4F-2719-461E-890B-7ABA4C73BB80}" presName="accentRepeatNode" presStyleLbl="solidFgAcc1" presStyleIdx="1" presStyleCnt="6"/>
      <dgm:spPr>
        <a:ln>
          <a:solidFill>
            <a:srgbClr val="0086C6"/>
          </a:solidFill>
        </a:ln>
      </dgm:spPr>
    </dgm:pt>
    <dgm:pt modelId="{698EF513-DA5F-4017-BDBF-756890A0CF83}" type="pres">
      <dgm:prSet presAssocID="{6649D519-572A-47F4-826B-34A777A80F59}" presName="text_3" presStyleLbl="node1" presStyleIdx="2" presStyleCnt="6" custScaleY="129958" custLinFactNeighborX="727" custLinFactNeighborY="19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21E1CE-375E-4A70-8C9D-D0AC55F7F044}" type="pres">
      <dgm:prSet presAssocID="{6649D519-572A-47F4-826B-34A777A80F59}" presName="accent_3" presStyleCnt="0"/>
      <dgm:spPr/>
    </dgm:pt>
    <dgm:pt modelId="{C08CFC92-F8A1-4D1E-BBFA-64D0DFAEC2D8}" type="pres">
      <dgm:prSet presAssocID="{6649D519-572A-47F4-826B-34A777A80F59}" presName="accentRepeatNode" presStyleLbl="solidFgAcc1" presStyleIdx="2" presStyleCnt="6"/>
      <dgm:spPr>
        <a:ln>
          <a:solidFill>
            <a:srgbClr val="0086C6"/>
          </a:solidFill>
        </a:ln>
      </dgm:spPr>
    </dgm:pt>
    <dgm:pt modelId="{6D161550-A3AE-4975-8832-44C0FA10279D}" type="pres">
      <dgm:prSet presAssocID="{FC4885FF-E070-485F-B570-2CF641F4A7FD}" presName="text_4" presStyleLbl="node1" presStyleIdx="3" presStyleCnt="6" custLinFactNeighborX="734" custLinFactNeighborY="19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535930-AD53-4449-B886-368B14874297}" type="pres">
      <dgm:prSet presAssocID="{FC4885FF-E070-485F-B570-2CF641F4A7FD}" presName="accent_4" presStyleCnt="0"/>
      <dgm:spPr/>
    </dgm:pt>
    <dgm:pt modelId="{FDB5D169-F07B-4E73-A81D-EE6BF6EA00AC}" type="pres">
      <dgm:prSet presAssocID="{FC4885FF-E070-485F-B570-2CF641F4A7FD}" presName="accentRepeatNode" presStyleLbl="solidFgAcc1" presStyleIdx="3" presStyleCnt="6"/>
      <dgm:spPr>
        <a:ln>
          <a:solidFill>
            <a:srgbClr val="0086C6"/>
          </a:solidFill>
        </a:ln>
      </dgm:spPr>
    </dgm:pt>
    <dgm:pt modelId="{ACBB1000-332C-4481-8B0E-2D122A9BEF77}" type="pres">
      <dgm:prSet presAssocID="{C01BB0D5-28E7-498B-B6EB-EFF8935A8382}" presName="text_5" presStyleLbl="node1" presStyleIdx="4" presStyleCnt="6" custScaleX="102398">
        <dgm:presLayoutVars>
          <dgm:bulletEnabled val="1"/>
        </dgm:presLayoutVars>
      </dgm:prSet>
      <dgm:spPr>
        <a:xfrm>
          <a:off x="802174" y="3424112"/>
          <a:ext cx="6727472" cy="526909"/>
        </a:xfrm>
        <a:prstGeom prst="rect">
          <a:avLst/>
        </a:prstGeom>
      </dgm:spPr>
      <dgm:t>
        <a:bodyPr/>
        <a:lstStyle/>
        <a:p>
          <a:endParaRPr lang="en-US"/>
        </a:p>
      </dgm:t>
    </dgm:pt>
    <dgm:pt modelId="{28BB788F-4D9A-4CBA-8D1A-40D314A126A4}" type="pres">
      <dgm:prSet presAssocID="{C01BB0D5-28E7-498B-B6EB-EFF8935A8382}" presName="accent_5" presStyleCnt="0"/>
      <dgm:spPr/>
    </dgm:pt>
    <dgm:pt modelId="{15D928BE-BB6E-4489-957F-0C5C96E43F0F}" type="pres">
      <dgm:prSet presAssocID="{C01BB0D5-28E7-498B-B6EB-EFF8935A8382}" presName="accentRepeatNode" presStyleLbl="solidFgAcc1" presStyleIdx="4" presStyleCnt="6"/>
      <dgm:spPr/>
    </dgm:pt>
    <dgm:pt modelId="{CB1DC441-A4DD-43E6-9C33-EC5AC9E117AA}" type="pres">
      <dgm:prSet presAssocID="{5809FF20-4EFA-489C-8477-C3F82E9A349B}" presName="text_6" presStyleLbl="node1" presStyleIdx="5" presStyleCnt="6" custScaleX="102358">
        <dgm:presLayoutVars>
          <dgm:bulletEnabled val="1"/>
        </dgm:presLayoutVars>
      </dgm:prSet>
      <dgm:spPr>
        <a:xfrm>
          <a:off x="368755" y="4214377"/>
          <a:ext cx="7160891" cy="526909"/>
        </a:xfrm>
        <a:prstGeom prst="rect">
          <a:avLst/>
        </a:prstGeom>
      </dgm:spPr>
      <dgm:t>
        <a:bodyPr/>
        <a:lstStyle/>
        <a:p>
          <a:endParaRPr lang="en-US"/>
        </a:p>
      </dgm:t>
    </dgm:pt>
    <dgm:pt modelId="{0E46CF29-00FE-4674-85D0-C021C5818B1E}" type="pres">
      <dgm:prSet presAssocID="{5809FF20-4EFA-489C-8477-C3F82E9A349B}" presName="accent_6" presStyleCnt="0"/>
      <dgm:spPr/>
    </dgm:pt>
    <dgm:pt modelId="{A741950D-110D-4649-BF3C-B0826EC15585}" type="pres">
      <dgm:prSet presAssocID="{5809FF20-4EFA-489C-8477-C3F82E9A349B}" presName="accentRepeatNode" presStyleLbl="solidFgAcc1" presStyleIdx="5" presStyleCnt="6"/>
      <dgm:spPr/>
    </dgm:pt>
  </dgm:ptLst>
  <dgm:cxnLst>
    <dgm:cxn modelId="{40496579-00C6-440F-B7A5-BD167CC61B8C}" type="presOf" srcId="{03413D4F-2719-461E-890B-7ABA4C73BB80}" destId="{2F2FB008-CB2A-4612-80EA-DB434517DB92}" srcOrd="0" destOrd="0" presId="urn:microsoft.com/office/officeart/2008/layout/VerticalCurvedList"/>
    <dgm:cxn modelId="{14C328ED-662E-4E52-809B-F1336C1326BE}" srcId="{0C405F40-F439-4807-8ABA-4E4B4663C0AC}" destId="{2E319846-A7E0-4EF8-9B9C-6A489F5704DF}" srcOrd="0" destOrd="0" parTransId="{841262E2-8BF7-4915-BE9B-61623B40232E}" sibTransId="{53B64D70-A61E-463C-BA30-31E98DA8489F}"/>
    <dgm:cxn modelId="{3628C773-F05C-4AB3-A34D-2D38C94862F1}" type="presOf" srcId="{C01BB0D5-28E7-498B-B6EB-EFF8935A8382}" destId="{ACBB1000-332C-4481-8B0E-2D122A9BEF77}" srcOrd="0" destOrd="0" presId="urn:microsoft.com/office/officeart/2008/layout/VerticalCurvedList"/>
    <dgm:cxn modelId="{769FBD30-7F05-45AB-BCC5-922E91975E35}" type="presOf" srcId="{5809FF20-4EFA-489C-8477-C3F82E9A349B}" destId="{CB1DC441-A4DD-43E6-9C33-EC5AC9E117AA}" srcOrd="0" destOrd="0" presId="urn:microsoft.com/office/officeart/2008/layout/VerticalCurvedList"/>
    <dgm:cxn modelId="{5E44D563-7567-4FDA-A3F9-40E32B5E8E6F}" srcId="{0C405F40-F439-4807-8ABA-4E4B4663C0AC}" destId="{03413D4F-2719-461E-890B-7ABA4C73BB80}" srcOrd="1" destOrd="0" parTransId="{80EFCA5B-1D29-436E-9FBC-5EA0B8A4617B}" sibTransId="{83F1D948-4413-4ED6-BB28-C36E9D74E6EB}"/>
    <dgm:cxn modelId="{5A57B1DE-1F02-49E3-A926-CC8CE4ECA096}" srcId="{0C405F40-F439-4807-8ABA-4E4B4663C0AC}" destId="{6649D519-572A-47F4-826B-34A777A80F59}" srcOrd="2" destOrd="0" parTransId="{B4E3E418-1701-4F5D-B27E-86A8584B801E}" sibTransId="{0B0E3B6F-FA27-4AB5-AD80-7F874EECA8C8}"/>
    <dgm:cxn modelId="{21937637-C2C5-4CA6-9C02-C38117801223}" type="presOf" srcId="{0C405F40-F439-4807-8ABA-4E4B4663C0AC}" destId="{707E94D2-8344-4E16-9BAC-BBCFE4F65B04}" srcOrd="0" destOrd="0" presId="urn:microsoft.com/office/officeart/2008/layout/VerticalCurvedList"/>
    <dgm:cxn modelId="{FD5C8D12-A8AF-403F-A42C-A351ADCA77FF}" srcId="{0C405F40-F439-4807-8ABA-4E4B4663C0AC}" destId="{FC4885FF-E070-485F-B570-2CF641F4A7FD}" srcOrd="3" destOrd="0" parTransId="{DBAB95D9-4BE8-4368-BB11-0165496D764B}" sibTransId="{24187A8B-BDAF-4269-A687-3DFD5DE9E89A}"/>
    <dgm:cxn modelId="{8C5AFB1E-E78B-4371-8DC3-04C01D6CF514}" type="presOf" srcId="{2E319846-A7E0-4EF8-9B9C-6A489F5704DF}" destId="{C08E5B8F-C245-4B7E-AB04-545B88F848DA}" srcOrd="0" destOrd="0" presId="urn:microsoft.com/office/officeart/2008/layout/VerticalCurvedList"/>
    <dgm:cxn modelId="{69A55B7C-5D69-4F77-90EC-0A923398C4B1}" type="presOf" srcId="{FC4885FF-E070-485F-B570-2CF641F4A7FD}" destId="{6D161550-A3AE-4975-8832-44C0FA10279D}" srcOrd="0" destOrd="0" presId="urn:microsoft.com/office/officeart/2008/layout/VerticalCurvedList"/>
    <dgm:cxn modelId="{CDBF37EE-3FF8-42E6-9DA4-C04B9B6C39AB}" srcId="{0C405F40-F439-4807-8ABA-4E4B4663C0AC}" destId="{C01BB0D5-28E7-498B-B6EB-EFF8935A8382}" srcOrd="4" destOrd="0" parTransId="{5FF1866E-D1AC-41A0-B36E-2AC4B31F070E}" sibTransId="{E7D17E02-ACBC-459A-A0B7-02C8A3ED5BA1}"/>
    <dgm:cxn modelId="{6776B333-81EE-4133-9CD4-3690D6E2A47F}" srcId="{0C405F40-F439-4807-8ABA-4E4B4663C0AC}" destId="{5809FF20-4EFA-489C-8477-C3F82E9A349B}" srcOrd="5" destOrd="0" parTransId="{4EC15982-1C81-47A4-A4EE-2A1C46F78E27}" sibTransId="{A118302D-3CA5-4EA1-8D45-6EC282961995}"/>
    <dgm:cxn modelId="{0C03FE69-839C-4234-929F-48D2850F6D9E}" type="presOf" srcId="{53B64D70-A61E-463C-BA30-31E98DA8489F}" destId="{92AFA8D3-ADDC-476F-B29D-DA3539174B46}" srcOrd="0" destOrd="0" presId="urn:microsoft.com/office/officeart/2008/layout/VerticalCurvedList"/>
    <dgm:cxn modelId="{92498843-731F-4285-9BDF-7FBCB948D66D}" type="presOf" srcId="{6649D519-572A-47F4-826B-34A777A80F59}" destId="{698EF513-DA5F-4017-BDBF-756890A0CF83}" srcOrd="0" destOrd="0" presId="urn:microsoft.com/office/officeart/2008/layout/VerticalCurvedList"/>
    <dgm:cxn modelId="{059D5348-FF00-4DA9-A565-30F800587D6E}" type="presParOf" srcId="{707E94D2-8344-4E16-9BAC-BBCFE4F65B04}" destId="{0E4B55E6-45B9-450D-8CEE-9258E1601BB4}" srcOrd="0" destOrd="0" presId="urn:microsoft.com/office/officeart/2008/layout/VerticalCurvedList"/>
    <dgm:cxn modelId="{9F782CA5-C324-45E0-8638-5C1CB5EE612C}" type="presParOf" srcId="{0E4B55E6-45B9-450D-8CEE-9258E1601BB4}" destId="{2C9E681E-C287-4888-B6B1-A0A3F3C8ED95}" srcOrd="0" destOrd="0" presId="urn:microsoft.com/office/officeart/2008/layout/VerticalCurvedList"/>
    <dgm:cxn modelId="{57CD5377-B9CE-452B-A1F9-BCBD14944850}" type="presParOf" srcId="{2C9E681E-C287-4888-B6B1-A0A3F3C8ED95}" destId="{6FD46510-EA7D-4378-A431-D5163F5F4282}" srcOrd="0" destOrd="0" presId="urn:microsoft.com/office/officeart/2008/layout/VerticalCurvedList"/>
    <dgm:cxn modelId="{743A30CB-2FE8-41AD-A441-E3C68F04B688}" type="presParOf" srcId="{2C9E681E-C287-4888-B6B1-A0A3F3C8ED95}" destId="{92AFA8D3-ADDC-476F-B29D-DA3539174B46}" srcOrd="1" destOrd="0" presId="urn:microsoft.com/office/officeart/2008/layout/VerticalCurvedList"/>
    <dgm:cxn modelId="{8232CA84-4B3C-4B66-8205-0805D762465D}" type="presParOf" srcId="{2C9E681E-C287-4888-B6B1-A0A3F3C8ED95}" destId="{0E8CAD07-CA98-4120-A4DF-CBB57792DBD5}" srcOrd="2" destOrd="0" presId="urn:microsoft.com/office/officeart/2008/layout/VerticalCurvedList"/>
    <dgm:cxn modelId="{C6B00549-167B-44BF-9072-6869ABED9F69}" type="presParOf" srcId="{2C9E681E-C287-4888-B6B1-A0A3F3C8ED95}" destId="{89D29592-F201-43A2-A491-7ED23B1EF6C9}" srcOrd="3" destOrd="0" presId="urn:microsoft.com/office/officeart/2008/layout/VerticalCurvedList"/>
    <dgm:cxn modelId="{11438FDE-13B9-4630-BFE9-7EEBE70A153E}" type="presParOf" srcId="{0E4B55E6-45B9-450D-8CEE-9258E1601BB4}" destId="{C08E5B8F-C245-4B7E-AB04-545B88F848DA}" srcOrd="1" destOrd="0" presId="urn:microsoft.com/office/officeart/2008/layout/VerticalCurvedList"/>
    <dgm:cxn modelId="{13098AF5-75D4-48E1-B040-4FD79D002553}" type="presParOf" srcId="{0E4B55E6-45B9-450D-8CEE-9258E1601BB4}" destId="{0273536E-57B0-4CF4-8CCA-5EC8122F701D}" srcOrd="2" destOrd="0" presId="urn:microsoft.com/office/officeart/2008/layout/VerticalCurvedList"/>
    <dgm:cxn modelId="{8C821C29-6EDA-48A4-B18E-EF88AECF6301}" type="presParOf" srcId="{0273536E-57B0-4CF4-8CCA-5EC8122F701D}" destId="{F82C780D-9DFC-4EF0-8575-5B2C4BC24B2D}" srcOrd="0" destOrd="0" presId="urn:microsoft.com/office/officeart/2008/layout/VerticalCurvedList"/>
    <dgm:cxn modelId="{825F8158-6B3C-43E1-9787-09FAC86314F0}" type="presParOf" srcId="{0E4B55E6-45B9-450D-8CEE-9258E1601BB4}" destId="{2F2FB008-CB2A-4612-80EA-DB434517DB92}" srcOrd="3" destOrd="0" presId="urn:microsoft.com/office/officeart/2008/layout/VerticalCurvedList"/>
    <dgm:cxn modelId="{7300CE9E-E94D-4E1C-A0D1-E463344610BB}" type="presParOf" srcId="{0E4B55E6-45B9-450D-8CEE-9258E1601BB4}" destId="{3B6FE0F3-B657-4CA5-AF4D-B59E3191CB94}" srcOrd="4" destOrd="0" presId="urn:microsoft.com/office/officeart/2008/layout/VerticalCurvedList"/>
    <dgm:cxn modelId="{823B22FC-6C4D-4183-99B9-1576655EA745}" type="presParOf" srcId="{3B6FE0F3-B657-4CA5-AF4D-B59E3191CB94}" destId="{31292104-1680-4EE9-A28A-7B01AE8F7271}" srcOrd="0" destOrd="0" presId="urn:microsoft.com/office/officeart/2008/layout/VerticalCurvedList"/>
    <dgm:cxn modelId="{614808AF-744A-4776-A979-6BAC3CAF06DE}" type="presParOf" srcId="{0E4B55E6-45B9-450D-8CEE-9258E1601BB4}" destId="{698EF513-DA5F-4017-BDBF-756890A0CF83}" srcOrd="5" destOrd="0" presId="urn:microsoft.com/office/officeart/2008/layout/VerticalCurvedList"/>
    <dgm:cxn modelId="{462F44B9-D98E-4531-9A30-662D184FA930}" type="presParOf" srcId="{0E4B55E6-45B9-450D-8CEE-9258E1601BB4}" destId="{8621E1CE-375E-4A70-8C9D-D0AC55F7F044}" srcOrd="6" destOrd="0" presId="urn:microsoft.com/office/officeart/2008/layout/VerticalCurvedList"/>
    <dgm:cxn modelId="{9FCF6C32-B73A-41ED-AE76-951D16BCAE2B}" type="presParOf" srcId="{8621E1CE-375E-4A70-8C9D-D0AC55F7F044}" destId="{C08CFC92-F8A1-4D1E-BBFA-64D0DFAEC2D8}" srcOrd="0" destOrd="0" presId="urn:microsoft.com/office/officeart/2008/layout/VerticalCurvedList"/>
    <dgm:cxn modelId="{6411931B-7992-46C6-B785-C34780147F2D}" type="presParOf" srcId="{0E4B55E6-45B9-450D-8CEE-9258E1601BB4}" destId="{6D161550-A3AE-4975-8832-44C0FA10279D}" srcOrd="7" destOrd="0" presId="urn:microsoft.com/office/officeart/2008/layout/VerticalCurvedList"/>
    <dgm:cxn modelId="{2A32EB17-176E-46EA-B5AA-FE74788DF597}" type="presParOf" srcId="{0E4B55E6-45B9-450D-8CEE-9258E1601BB4}" destId="{B6535930-AD53-4449-B886-368B14874297}" srcOrd="8" destOrd="0" presId="urn:microsoft.com/office/officeart/2008/layout/VerticalCurvedList"/>
    <dgm:cxn modelId="{9FDE674F-109C-4745-8529-1DE17EE778CA}" type="presParOf" srcId="{B6535930-AD53-4449-B886-368B14874297}" destId="{FDB5D169-F07B-4E73-A81D-EE6BF6EA00AC}" srcOrd="0" destOrd="0" presId="urn:microsoft.com/office/officeart/2008/layout/VerticalCurvedList"/>
    <dgm:cxn modelId="{FAABB1AA-3978-4008-8E38-F5E87C39641B}" type="presParOf" srcId="{0E4B55E6-45B9-450D-8CEE-9258E1601BB4}" destId="{ACBB1000-332C-4481-8B0E-2D122A9BEF77}" srcOrd="9" destOrd="0" presId="urn:microsoft.com/office/officeart/2008/layout/VerticalCurvedList"/>
    <dgm:cxn modelId="{B14680E9-C916-48E9-806E-E3CE64CEB1A6}" type="presParOf" srcId="{0E4B55E6-45B9-450D-8CEE-9258E1601BB4}" destId="{28BB788F-4D9A-4CBA-8D1A-40D314A126A4}" srcOrd="10" destOrd="0" presId="urn:microsoft.com/office/officeart/2008/layout/VerticalCurvedList"/>
    <dgm:cxn modelId="{660CDBB2-9304-471C-89C5-6DB741BC2D20}" type="presParOf" srcId="{28BB788F-4D9A-4CBA-8D1A-40D314A126A4}" destId="{15D928BE-BB6E-4489-957F-0C5C96E43F0F}" srcOrd="0" destOrd="0" presId="urn:microsoft.com/office/officeart/2008/layout/VerticalCurvedList"/>
    <dgm:cxn modelId="{97AD8D4E-C7B3-437F-A98F-F9708982AEA7}" type="presParOf" srcId="{0E4B55E6-45B9-450D-8CEE-9258E1601BB4}" destId="{CB1DC441-A4DD-43E6-9C33-EC5AC9E117AA}" srcOrd="11" destOrd="0" presId="urn:microsoft.com/office/officeart/2008/layout/VerticalCurvedList"/>
    <dgm:cxn modelId="{402C509C-6C1E-4703-879B-66B758AF6E91}" type="presParOf" srcId="{0E4B55E6-45B9-450D-8CEE-9258E1601BB4}" destId="{0E46CF29-00FE-4674-85D0-C021C5818B1E}" srcOrd="12" destOrd="0" presId="urn:microsoft.com/office/officeart/2008/layout/VerticalCurvedList"/>
    <dgm:cxn modelId="{6B0B3DC8-26C7-4AA6-BEA2-52F93FAE4E55}" type="presParOf" srcId="{0E46CF29-00FE-4674-85D0-C021C5818B1E}" destId="{A741950D-110D-4649-BF3C-B0826EC15585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5D650A-F12A-4982-A00E-FA57B96B8A03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es-AR"/>
        </a:p>
      </dgm:t>
    </dgm:pt>
    <dgm:pt modelId="{7CF67133-B4E4-462C-989E-C803C08D612A}">
      <dgm:prSet phldrT="[Texto]" custT="1"/>
      <dgm:spPr>
        <a:solidFill>
          <a:schemeClr val="tx2">
            <a:lumMod val="40000"/>
            <a:lumOff val="60000"/>
            <a:alpha val="71000"/>
          </a:schemeClr>
        </a:solidFill>
        <a:ln w="12700">
          <a:solidFill>
            <a:srgbClr val="0086C6"/>
          </a:solidFill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s-AR" altLang="es-AR" sz="1300" b="0" u="none" dirty="0" smtClean="0">
              <a:solidFill>
                <a:schemeClr val="tx1"/>
              </a:solidFill>
              <a:effectLst/>
              <a:latin typeface="Arial"/>
              <a:cs typeface="Arial"/>
            </a:rPr>
            <a:t>Instalación de salas de desposte fijas y de faena móviles (Ovinos, Caprinos, Porcinos).</a:t>
          </a:r>
          <a:endParaRPr lang="es-AR" sz="1300" b="0" u="none" dirty="0">
            <a:solidFill>
              <a:schemeClr val="tx1"/>
            </a:solidFill>
            <a:effectLst/>
            <a:latin typeface="Arial"/>
            <a:cs typeface="Arial"/>
          </a:endParaRPr>
        </a:p>
      </dgm:t>
    </dgm:pt>
    <dgm:pt modelId="{E4D52D15-F750-4C34-ABD6-BD5C0C8C9994}" type="parTrans" cxnId="{D9CB4035-7F09-49E1-A10B-0ABED28BD042}">
      <dgm:prSet/>
      <dgm:spPr/>
      <dgm:t>
        <a:bodyPr/>
        <a:lstStyle/>
        <a:p>
          <a:endParaRPr lang="es-AR"/>
        </a:p>
      </dgm:t>
    </dgm:pt>
    <dgm:pt modelId="{78CE3D75-B674-437D-9E75-AC5E68231552}" type="sibTrans" cxnId="{D9CB4035-7F09-49E1-A10B-0ABED28BD042}">
      <dgm:prSet/>
      <dgm:spPr>
        <a:ln>
          <a:solidFill>
            <a:srgbClr val="0086C6"/>
          </a:solidFill>
        </a:ln>
      </dgm:spPr>
      <dgm:t>
        <a:bodyPr/>
        <a:lstStyle/>
        <a:p>
          <a:endParaRPr lang="es-AR"/>
        </a:p>
      </dgm:t>
    </dgm:pt>
    <dgm:pt modelId="{AA1859A9-EF61-439C-B7D1-4C0590A51DA9}">
      <dgm:prSet phldrT="[Texto]" custT="1"/>
      <dgm:spPr>
        <a:solidFill>
          <a:schemeClr val="tx2">
            <a:lumMod val="40000"/>
            <a:lumOff val="60000"/>
            <a:alpha val="71000"/>
          </a:schemeClr>
        </a:solidFill>
        <a:ln w="12700">
          <a:solidFill>
            <a:srgbClr val="0086C6"/>
          </a:solidFill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s-AR" altLang="es-AR" sz="1300" b="0" dirty="0" smtClean="0">
              <a:solidFill>
                <a:schemeClr val="tx1"/>
              </a:solidFill>
              <a:effectLst/>
              <a:latin typeface="Arial"/>
              <a:cs typeface="Arial"/>
            </a:rPr>
            <a:t>Construcción de perforaciones de agua, galpones, corrales y cámaras de frío.</a:t>
          </a:r>
          <a:endParaRPr lang="es-AR" sz="1300" b="0" dirty="0">
            <a:solidFill>
              <a:schemeClr val="tx1"/>
            </a:solidFill>
            <a:effectLst/>
            <a:latin typeface="Arial"/>
            <a:cs typeface="Arial"/>
          </a:endParaRPr>
        </a:p>
      </dgm:t>
    </dgm:pt>
    <dgm:pt modelId="{B7A33FBE-3FAE-4EDE-A8E1-2FB0F95EC931}" type="parTrans" cxnId="{76EAD7E4-00E0-4339-9F9E-A4BF2CE3F735}">
      <dgm:prSet/>
      <dgm:spPr/>
      <dgm:t>
        <a:bodyPr/>
        <a:lstStyle/>
        <a:p>
          <a:endParaRPr lang="es-AR"/>
        </a:p>
      </dgm:t>
    </dgm:pt>
    <dgm:pt modelId="{A675046A-5BBC-493A-B749-754F8CBAC934}" type="sibTrans" cxnId="{76EAD7E4-00E0-4339-9F9E-A4BF2CE3F735}">
      <dgm:prSet/>
      <dgm:spPr/>
      <dgm:t>
        <a:bodyPr/>
        <a:lstStyle/>
        <a:p>
          <a:endParaRPr lang="es-AR"/>
        </a:p>
      </dgm:t>
    </dgm:pt>
    <dgm:pt modelId="{6766FF94-FDEF-4FA5-9164-2077F9B28BC9}">
      <dgm:prSet custT="1"/>
      <dgm:spPr>
        <a:solidFill>
          <a:schemeClr val="tx2">
            <a:lumMod val="40000"/>
            <a:lumOff val="60000"/>
            <a:alpha val="71000"/>
          </a:schemeClr>
        </a:solidFill>
        <a:ln w="12700">
          <a:solidFill>
            <a:srgbClr val="0086C6"/>
          </a:solidFill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s-AR" altLang="es-AR" sz="1300" b="0" dirty="0" smtClean="0">
              <a:solidFill>
                <a:schemeClr val="tx1"/>
              </a:solidFill>
              <a:effectLst/>
              <a:latin typeface="Arial"/>
              <a:cs typeface="Arial"/>
            </a:rPr>
            <a:t>Instalación de Silos Comunitarios para acopio.</a:t>
          </a:r>
          <a:endParaRPr lang="es-AR" sz="1300" b="0" dirty="0">
            <a:solidFill>
              <a:schemeClr val="tx1"/>
            </a:solidFill>
            <a:effectLst/>
            <a:latin typeface="Arial"/>
            <a:cs typeface="Arial"/>
          </a:endParaRPr>
        </a:p>
      </dgm:t>
    </dgm:pt>
    <dgm:pt modelId="{FF54DC79-B92E-4E64-A6F0-D0956BB66835}" type="parTrans" cxnId="{62745DDD-8045-4CA8-AA3D-2B7672919B7A}">
      <dgm:prSet/>
      <dgm:spPr/>
      <dgm:t>
        <a:bodyPr/>
        <a:lstStyle/>
        <a:p>
          <a:endParaRPr lang="es-AR"/>
        </a:p>
      </dgm:t>
    </dgm:pt>
    <dgm:pt modelId="{ED37E18D-45FF-4E3E-8FF3-53864F90320E}" type="sibTrans" cxnId="{62745DDD-8045-4CA8-AA3D-2B7672919B7A}">
      <dgm:prSet/>
      <dgm:spPr/>
      <dgm:t>
        <a:bodyPr/>
        <a:lstStyle/>
        <a:p>
          <a:endParaRPr lang="es-AR"/>
        </a:p>
      </dgm:t>
    </dgm:pt>
    <dgm:pt modelId="{9C1FA7E9-DCA8-49CA-B9D7-4D555354E04E}">
      <dgm:prSet custT="1"/>
      <dgm:spPr>
        <a:solidFill>
          <a:schemeClr val="tx2">
            <a:lumMod val="40000"/>
            <a:lumOff val="60000"/>
            <a:alpha val="71000"/>
          </a:schemeClr>
        </a:solidFill>
        <a:ln w="12700">
          <a:solidFill>
            <a:srgbClr val="0086C6"/>
          </a:solidFill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s-AR" altLang="es-AR" sz="1300" b="0" dirty="0" smtClean="0">
              <a:solidFill>
                <a:schemeClr val="tx1"/>
              </a:solidFill>
              <a:effectLst/>
              <a:latin typeface="Arial"/>
              <a:cs typeface="Arial"/>
            </a:rPr>
            <a:t>Construcción y refacción de mercados locales (Comercialización de Productos Regionales).</a:t>
          </a:r>
          <a:endParaRPr lang="es-AR" sz="1300" b="0" dirty="0">
            <a:solidFill>
              <a:schemeClr val="tx1"/>
            </a:solidFill>
            <a:effectLst/>
            <a:latin typeface="Arial"/>
            <a:cs typeface="Arial"/>
          </a:endParaRPr>
        </a:p>
      </dgm:t>
    </dgm:pt>
    <dgm:pt modelId="{0C9C2BA4-81AA-454B-BAAC-67A940CBA955}" type="parTrans" cxnId="{C614EFBF-6227-4932-83DD-A156F990DC64}">
      <dgm:prSet/>
      <dgm:spPr/>
      <dgm:t>
        <a:bodyPr/>
        <a:lstStyle/>
        <a:p>
          <a:endParaRPr lang="es-AR"/>
        </a:p>
      </dgm:t>
    </dgm:pt>
    <dgm:pt modelId="{27353AB5-577A-42ED-82B3-4205F8EF011B}" type="sibTrans" cxnId="{C614EFBF-6227-4932-83DD-A156F990DC64}">
      <dgm:prSet/>
      <dgm:spPr/>
      <dgm:t>
        <a:bodyPr/>
        <a:lstStyle/>
        <a:p>
          <a:endParaRPr lang="es-AR"/>
        </a:p>
      </dgm:t>
    </dgm:pt>
    <dgm:pt modelId="{B06AB5E5-6242-4F85-8460-F8DBBB6A6302}">
      <dgm:prSet custT="1"/>
      <dgm:spPr>
        <a:solidFill>
          <a:schemeClr val="tx2">
            <a:lumMod val="40000"/>
            <a:lumOff val="60000"/>
            <a:alpha val="71000"/>
          </a:schemeClr>
        </a:solidFill>
        <a:ln w="12700">
          <a:solidFill>
            <a:srgbClr val="0086C6"/>
          </a:solidFill>
        </a:ln>
        <a:effectLst/>
      </dgm:spPr>
      <dgm:t>
        <a:bodyPr/>
        <a:lstStyle/>
        <a:p>
          <a:pPr marL="176213" indent="0">
            <a:lnSpc>
              <a:spcPct val="100000"/>
            </a:lnSpc>
          </a:pPr>
          <a:r>
            <a:rPr lang="es-AR" altLang="es-AR" sz="1300" b="0" dirty="0" smtClean="0">
              <a:solidFill>
                <a:schemeClr val="tx1"/>
              </a:solidFill>
              <a:effectLst/>
              <a:latin typeface="Arial"/>
              <a:cs typeface="Arial"/>
            </a:rPr>
            <a:t>Instrumentación de Fondos Rotatorios.</a:t>
          </a:r>
          <a:endParaRPr lang="es-AR" sz="1300" b="0" dirty="0">
            <a:solidFill>
              <a:schemeClr val="tx1"/>
            </a:solidFill>
            <a:effectLst/>
            <a:latin typeface="Arial"/>
            <a:cs typeface="Arial"/>
          </a:endParaRPr>
        </a:p>
      </dgm:t>
    </dgm:pt>
    <dgm:pt modelId="{3DB6D656-6B47-4296-A5B1-C80015F447ED}" type="parTrans" cxnId="{DF59E2ED-04E8-4EE6-A3F7-8E45CC3DCE9D}">
      <dgm:prSet/>
      <dgm:spPr/>
      <dgm:t>
        <a:bodyPr/>
        <a:lstStyle/>
        <a:p>
          <a:endParaRPr lang="es-AR"/>
        </a:p>
      </dgm:t>
    </dgm:pt>
    <dgm:pt modelId="{39F846A9-BD2E-4844-B369-9FBC9EC0BA25}" type="sibTrans" cxnId="{DF59E2ED-04E8-4EE6-A3F7-8E45CC3DCE9D}">
      <dgm:prSet/>
      <dgm:spPr/>
      <dgm:t>
        <a:bodyPr/>
        <a:lstStyle/>
        <a:p>
          <a:endParaRPr lang="es-AR"/>
        </a:p>
      </dgm:t>
    </dgm:pt>
    <dgm:pt modelId="{4F329ADD-6A52-460A-ABB2-022AA9D1F43C}">
      <dgm:prSet custT="1"/>
      <dgm:spPr>
        <a:solidFill>
          <a:schemeClr val="tx2">
            <a:lumMod val="40000"/>
            <a:lumOff val="60000"/>
            <a:alpha val="71000"/>
          </a:schemeClr>
        </a:solidFill>
        <a:ln w="12700">
          <a:solidFill>
            <a:srgbClr val="0086C6"/>
          </a:solidFill>
        </a:ln>
        <a:effectLst/>
      </dgm:spPr>
      <dgm:t>
        <a:bodyPr/>
        <a:lstStyle/>
        <a:p>
          <a:r>
            <a:rPr lang="es-AR" sz="1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Invernáculos; provisión de bancos de insumos y material inerte</a:t>
          </a:r>
          <a:endParaRPr lang="es-AR" sz="13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911401-C37F-4C55-93E7-4F538FD25187}" type="sibTrans" cxnId="{1D88A721-4DEA-4BF4-8A6C-5DDB87C3B7B1}">
      <dgm:prSet/>
      <dgm:spPr/>
      <dgm:t>
        <a:bodyPr/>
        <a:lstStyle/>
        <a:p>
          <a:endParaRPr lang="es-AR"/>
        </a:p>
      </dgm:t>
    </dgm:pt>
    <dgm:pt modelId="{CE10E075-72D1-477F-8F5F-1A4FE675131A}" type="parTrans" cxnId="{1D88A721-4DEA-4BF4-8A6C-5DDB87C3B7B1}">
      <dgm:prSet/>
      <dgm:spPr/>
      <dgm:t>
        <a:bodyPr/>
        <a:lstStyle/>
        <a:p>
          <a:endParaRPr lang="es-AR"/>
        </a:p>
      </dgm:t>
    </dgm:pt>
    <dgm:pt modelId="{399EE2D5-5A8F-4147-ADE3-1756C71C35CE}" type="pres">
      <dgm:prSet presAssocID="{935D650A-F12A-4982-A00E-FA57B96B8A0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AR"/>
        </a:p>
      </dgm:t>
    </dgm:pt>
    <dgm:pt modelId="{FED0BEFE-9BBD-43CD-8019-72E19BA024E1}" type="pres">
      <dgm:prSet presAssocID="{935D650A-F12A-4982-A00E-FA57B96B8A03}" presName="Name1" presStyleCnt="0"/>
      <dgm:spPr/>
      <dgm:t>
        <a:bodyPr/>
        <a:lstStyle/>
        <a:p>
          <a:endParaRPr lang="es-AR"/>
        </a:p>
      </dgm:t>
    </dgm:pt>
    <dgm:pt modelId="{4C2FAEAD-6F8D-49AC-8063-469B2EA9DF28}" type="pres">
      <dgm:prSet presAssocID="{935D650A-F12A-4982-A00E-FA57B96B8A03}" presName="cycle" presStyleCnt="0"/>
      <dgm:spPr/>
      <dgm:t>
        <a:bodyPr/>
        <a:lstStyle/>
        <a:p>
          <a:endParaRPr lang="es-AR"/>
        </a:p>
      </dgm:t>
    </dgm:pt>
    <dgm:pt modelId="{075BE3DB-8D5D-42DF-9A99-46B9795CECA9}" type="pres">
      <dgm:prSet presAssocID="{935D650A-F12A-4982-A00E-FA57B96B8A03}" presName="srcNode" presStyleLbl="node1" presStyleIdx="0" presStyleCnt="6"/>
      <dgm:spPr/>
      <dgm:t>
        <a:bodyPr/>
        <a:lstStyle/>
        <a:p>
          <a:endParaRPr lang="es-AR"/>
        </a:p>
      </dgm:t>
    </dgm:pt>
    <dgm:pt modelId="{0038932E-3805-4A79-8525-17D91D2F8242}" type="pres">
      <dgm:prSet presAssocID="{935D650A-F12A-4982-A00E-FA57B96B8A03}" presName="conn" presStyleLbl="parChTrans1D2" presStyleIdx="0" presStyleCnt="1"/>
      <dgm:spPr/>
      <dgm:t>
        <a:bodyPr/>
        <a:lstStyle/>
        <a:p>
          <a:endParaRPr lang="es-AR"/>
        </a:p>
      </dgm:t>
    </dgm:pt>
    <dgm:pt modelId="{B5AEF17C-99DC-47C7-B0C0-21620E30D7EE}" type="pres">
      <dgm:prSet presAssocID="{935D650A-F12A-4982-A00E-FA57B96B8A03}" presName="extraNode" presStyleLbl="node1" presStyleIdx="0" presStyleCnt="6"/>
      <dgm:spPr/>
      <dgm:t>
        <a:bodyPr/>
        <a:lstStyle/>
        <a:p>
          <a:endParaRPr lang="es-AR"/>
        </a:p>
      </dgm:t>
    </dgm:pt>
    <dgm:pt modelId="{F46BD103-2DB8-4C5D-A605-D1828EC4CBC8}" type="pres">
      <dgm:prSet presAssocID="{935D650A-F12A-4982-A00E-FA57B96B8A03}" presName="dstNode" presStyleLbl="node1" presStyleIdx="0" presStyleCnt="6"/>
      <dgm:spPr/>
      <dgm:t>
        <a:bodyPr/>
        <a:lstStyle/>
        <a:p>
          <a:endParaRPr lang="es-AR"/>
        </a:p>
      </dgm:t>
    </dgm:pt>
    <dgm:pt modelId="{8EC1508A-61DA-4BCB-A8E3-4202CAF53EAF}" type="pres">
      <dgm:prSet presAssocID="{7CF67133-B4E4-462C-989E-C803C08D612A}" presName="text_1" presStyleLbl="node1" presStyleIdx="0" presStyleCnt="6" custScaleX="100477" custScaleY="109750" custLinFactNeighborX="1145" custLinFactNeighborY="2439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1468A7C5-EF05-44E9-83A0-6A039CB4E5FE}" type="pres">
      <dgm:prSet presAssocID="{7CF67133-B4E4-462C-989E-C803C08D612A}" presName="accent_1" presStyleCnt="0"/>
      <dgm:spPr/>
      <dgm:t>
        <a:bodyPr/>
        <a:lstStyle/>
        <a:p>
          <a:endParaRPr lang="es-AR"/>
        </a:p>
      </dgm:t>
    </dgm:pt>
    <dgm:pt modelId="{B530AC85-BD16-4948-A914-DA2D082F8ED4}" type="pres">
      <dgm:prSet presAssocID="{7CF67133-B4E4-462C-989E-C803C08D612A}" presName="accentRepeatNode" presStyleLbl="solidFgAcc1" presStyleIdx="0" presStyleCnt="6"/>
      <dgm:spPr>
        <a:ln>
          <a:solidFill>
            <a:srgbClr val="0086C6"/>
          </a:solidFill>
        </a:ln>
      </dgm:spPr>
      <dgm:t>
        <a:bodyPr/>
        <a:lstStyle/>
        <a:p>
          <a:endParaRPr lang="es-AR"/>
        </a:p>
      </dgm:t>
    </dgm:pt>
    <dgm:pt modelId="{1DE43729-87CB-4210-8433-EE45EFB02445}" type="pres">
      <dgm:prSet presAssocID="{6766FF94-FDEF-4FA5-9164-2077F9B28BC9}" presName="text_2" presStyleLbl="node1" presStyleIdx="1" presStyleCnt="6" custScaleX="102604" custLinFactNeighborX="128" custLinFactNeighborY="-112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4047732-5305-4136-B003-B33509EFAE6F}" type="pres">
      <dgm:prSet presAssocID="{6766FF94-FDEF-4FA5-9164-2077F9B28BC9}" presName="accent_2" presStyleCnt="0"/>
      <dgm:spPr/>
      <dgm:t>
        <a:bodyPr/>
        <a:lstStyle/>
        <a:p>
          <a:endParaRPr lang="es-AR"/>
        </a:p>
      </dgm:t>
    </dgm:pt>
    <dgm:pt modelId="{D2A2144E-944E-4BA8-8E77-DD163D762135}" type="pres">
      <dgm:prSet presAssocID="{6766FF94-FDEF-4FA5-9164-2077F9B28BC9}" presName="accentRepeatNode" presStyleLbl="solidFgAcc1" presStyleIdx="1" presStyleCnt="6"/>
      <dgm:spPr>
        <a:ln>
          <a:solidFill>
            <a:srgbClr val="0086C6"/>
          </a:solidFill>
        </a:ln>
      </dgm:spPr>
      <dgm:t>
        <a:bodyPr/>
        <a:lstStyle/>
        <a:p>
          <a:endParaRPr lang="es-AR"/>
        </a:p>
      </dgm:t>
    </dgm:pt>
    <dgm:pt modelId="{7850B649-5165-4F6C-9873-D9F26582668F}" type="pres">
      <dgm:prSet presAssocID="{9C1FA7E9-DCA8-49CA-B9D7-4D555354E04E}" presName="text_3" presStyleLbl="node1" presStyleIdx="2" presStyleCnt="6" custScaleX="99251" custScaleY="99256" custLinFactNeighborX="2028" custLinFactNeighborY="6607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F8C23EA1-2EB0-416C-8770-6FB7AB26CAA6}" type="pres">
      <dgm:prSet presAssocID="{9C1FA7E9-DCA8-49CA-B9D7-4D555354E04E}" presName="accent_3" presStyleCnt="0"/>
      <dgm:spPr/>
      <dgm:t>
        <a:bodyPr/>
        <a:lstStyle/>
        <a:p>
          <a:endParaRPr lang="es-AR"/>
        </a:p>
      </dgm:t>
    </dgm:pt>
    <dgm:pt modelId="{6E03B802-AE43-43AC-9ABA-19D5C02FDD98}" type="pres">
      <dgm:prSet presAssocID="{9C1FA7E9-DCA8-49CA-B9D7-4D555354E04E}" presName="accentRepeatNode" presStyleLbl="solidFgAcc1" presStyleIdx="2" presStyleCnt="6" custScaleX="97321" custScaleY="89789"/>
      <dgm:spPr>
        <a:ln>
          <a:solidFill>
            <a:srgbClr val="0086C6"/>
          </a:solidFill>
        </a:ln>
      </dgm:spPr>
      <dgm:t>
        <a:bodyPr/>
        <a:lstStyle/>
        <a:p>
          <a:endParaRPr lang="es-AR"/>
        </a:p>
      </dgm:t>
    </dgm:pt>
    <dgm:pt modelId="{2AA99685-C314-4D4A-A4A0-AB9449FC1735}" type="pres">
      <dgm:prSet presAssocID="{4F329ADD-6A52-460A-ABB2-022AA9D1F43C}" presName="text_4" presStyleLbl="node1" presStyleIdx="3" presStyleCnt="6" custScaleX="100745" custScaleY="101470" custLinFactNeighborX="1281" custLinFactNeighborY="-668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041F4102-8F53-4018-B09F-5E2BD2F5FB29}" type="pres">
      <dgm:prSet presAssocID="{4F329ADD-6A52-460A-ABB2-022AA9D1F43C}" presName="accent_4" presStyleCnt="0"/>
      <dgm:spPr/>
      <dgm:t>
        <a:bodyPr/>
        <a:lstStyle/>
        <a:p>
          <a:endParaRPr lang="es-AR"/>
        </a:p>
      </dgm:t>
    </dgm:pt>
    <dgm:pt modelId="{A1CEB883-8A9B-4A70-B3AC-DD53635CC953}" type="pres">
      <dgm:prSet presAssocID="{4F329ADD-6A52-460A-ABB2-022AA9D1F43C}" presName="accentRepeatNode" presStyleLbl="solidFgAcc1" presStyleIdx="3" presStyleCnt="6" custLinFactNeighborX="-2573" custLinFactNeighborY="-1430"/>
      <dgm:spPr>
        <a:ln>
          <a:solidFill>
            <a:srgbClr val="0086C6"/>
          </a:solidFill>
        </a:ln>
      </dgm:spPr>
      <dgm:t>
        <a:bodyPr/>
        <a:lstStyle/>
        <a:p>
          <a:endParaRPr lang="es-AR"/>
        </a:p>
      </dgm:t>
    </dgm:pt>
    <dgm:pt modelId="{EDD9862A-90FF-4CA9-AB87-4981F277C429}" type="pres">
      <dgm:prSet presAssocID="{AA1859A9-EF61-439C-B7D1-4C0590A51DA9}" presName="text_5" presStyleLbl="node1" presStyleIdx="4" presStyleCnt="6" custScaleX="102076" custLinFactNeighborX="561" custLinFactNeighborY="-1565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E672ACAE-E850-4446-92A3-38AE040CF56E}" type="pres">
      <dgm:prSet presAssocID="{AA1859A9-EF61-439C-B7D1-4C0590A51DA9}" presName="accent_5" presStyleCnt="0"/>
      <dgm:spPr/>
      <dgm:t>
        <a:bodyPr/>
        <a:lstStyle/>
        <a:p>
          <a:endParaRPr lang="es-AR"/>
        </a:p>
      </dgm:t>
    </dgm:pt>
    <dgm:pt modelId="{1083B9DF-8ACF-4FB0-999C-E4F64AE5164D}" type="pres">
      <dgm:prSet presAssocID="{AA1859A9-EF61-439C-B7D1-4C0590A51DA9}" presName="accentRepeatNode" presStyleLbl="solidFgAcc1" presStyleIdx="4" presStyleCnt="6"/>
      <dgm:spPr>
        <a:ln>
          <a:solidFill>
            <a:srgbClr val="0086C6"/>
          </a:solidFill>
        </a:ln>
      </dgm:spPr>
      <dgm:t>
        <a:bodyPr/>
        <a:lstStyle/>
        <a:p>
          <a:endParaRPr lang="es-AR"/>
        </a:p>
      </dgm:t>
    </dgm:pt>
    <dgm:pt modelId="{9B0AC5D1-7AC5-4CEC-982A-A0BC90D1FB3D}" type="pres">
      <dgm:prSet presAssocID="{B06AB5E5-6242-4F85-8460-F8DBBB6A6302}" presName="text_6" presStyleLbl="node1" presStyleIdx="5" presStyleCnt="6" custScaleX="102984">
        <dgm:presLayoutVars>
          <dgm:bulletEnabled val="1"/>
        </dgm:presLayoutVars>
      </dgm:prSet>
      <dgm:spPr/>
      <dgm:t>
        <a:bodyPr/>
        <a:lstStyle/>
        <a:p>
          <a:endParaRPr lang="es-AR"/>
        </a:p>
      </dgm:t>
    </dgm:pt>
    <dgm:pt modelId="{9C88478C-4DE9-4C9F-B643-2AC9FABC0407}" type="pres">
      <dgm:prSet presAssocID="{B06AB5E5-6242-4F85-8460-F8DBBB6A6302}" presName="accent_6" presStyleCnt="0"/>
      <dgm:spPr/>
    </dgm:pt>
    <dgm:pt modelId="{DB754194-BD19-44EB-AF29-D4B2E4A983B0}" type="pres">
      <dgm:prSet presAssocID="{B06AB5E5-6242-4F85-8460-F8DBBB6A6302}" presName="accentRepeatNode" presStyleLbl="solidFgAcc1" presStyleIdx="5" presStyleCnt="6"/>
      <dgm:spPr>
        <a:ln>
          <a:solidFill>
            <a:srgbClr val="0086C6"/>
          </a:solidFill>
        </a:ln>
      </dgm:spPr>
      <dgm:t>
        <a:bodyPr/>
        <a:lstStyle/>
        <a:p>
          <a:endParaRPr lang="es-ES"/>
        </a:p>
      </dgm:t>
    </dgm:pt>
  </dgm:ptLst>
  <dgm:cxnLst>
    <dgm:cxn modelId="{76EAD7E4-00E0-4339-9F9E-A4BF2CE3F735}" srcId="{935D650A-F12A-4982-A00E-FA57B96B8A03}" destId="{AA1859A9-EF61-439C-B7D1-4C0590A51DA9}" srcOrd="4" destOrd="0" parTransId="{B7A33FBE-3FAE-4EDE-A8E1-2FB0F95EC931}" sibTransId="{A675046A-5BBC-493A-B749-754F8CBAC934}"/>
    <dgm:cxn modelId="{415DC3F6-EE28-44E2-B789-6B715CFA795B}" type="presOf" srcId="{935D650A-F12A-4982-A00E-FA57B96B8A03}" destId="{399EE2D5-5A8F-4147-ADE3-1756C71C35CE}" srcOrd="0" destOrd="0" presId="urn:microsoft.com/office/officeart/2008/layout/VerticalCurvedList"/>
    <dgm:cxn modelId="{1D88A721-4DEA-4BF4-8A6C-5DDB87C3B7B1}" srcId="{935D650A-F12A-4982-A00E-FA57B96B8A03}" destId="{4F329ADD-6A52-460A-ABB2-022AA9D1F43C}" srcOrd="3" destOrd="0" parTransId="{CE10E075-72D1-477F-8F5F-1A4FE675131A}" sibTransId="{6F911401-C37F-4C55-93E7-4F538FD25187}"/>
    <dgm:cxn modelId="{5648FC64-8732-40AF-948E-46A2BCCA912D}" type="presOf" srcId="{AA1859A9-EF61-439C-B7D1-4C0590A51DA9}" destId="{EDD9862A-90FF-4CA9-AB87-4981F277C429}" srcOrd="0" destOrd="0" presId="urn:microsoft.com/office/officeart/2008/layout/VerticalCurvedList"/>
    <dgm:cxn modelId="{4638FD7D-1DA3-4374-B850-9271DF46700B}" type="presOf" srcId="{9C1FA7E9-DCA8-49CA-B9D7-4D555354E04E}" destId="{7850B649-5165-4F6C-9873-D9F26582668F}" srcOrd="0" destOrd="0" presId="urn:microsoft.com/office/officeart/2008/layout/VerticalCurvedList"/>
    <dgm:cxn modelId="{D49D6DB7-86B0-4752-8E1C-4A178BFB07C2}" type="presOf" srcId="{4F329ADD-6A52-460A-ABB2-022AA9D1F43C}" destId="{2AA99685-C314-4D4A-A4A0-AB9449FC1735}" srcOrd="0" destOrd="0" presId="urn:microsoft.com/office/officeart/2008/layout/VerticalCurvedList"/>
    <dgm:cxn modelId="{C614EFBF-6227-4932-83DD-A156F990DC64}" srcId="{935D650A-F12A-4982-A00E-FA57B96B8A03}" destId="{9C1FA7E9-DCA8-49CA-B9D7-4D555354E04E}" srcOrd="2" destOrd="0" parTransId="{0C9C2BA4-81AA-454B-BAAC-67A940CBA955}" sibTransId="{27353AB5-577A-42ED-82B3-4205F8EF011B}"/>
    <dgm:cxn modelId="{62745DDD-8045-4CA8-AA3D-2B7672919B7A}" srcId="{935D650A-F12A-4982-A00E-FA57B96B8A03}" destId="{6766FF94-FDEF-4FA5-9164-2077F9B28BC9}" srcOrd="1" destOrd="0" parTransId="{FF54DC79-B92E-4E64-A6F0-D0956BB66835}" sibTransId="{ED37E18D-45FF-4E3E-8FF3-53864F90320E}"/>
    <dgm:cxn modelId="{5CE1CF8E-B353-4313-8555-848F9B9265A2}" type="presOf" srcId="{7CF67133-B4E4-462C-989E-C803C08D612A}" destId="{8EC1508A-61DA-4BCB-A8E3-4202CAF53EAF}" srcOrd="0" destOrd="0" presId="urn:microsoft.com/office/officeart/2008/layout/VerticalCurvedList"/>
    <dgm:cxn modelId="{F5CEBBD1-A2DC-49DE-BE50-C0F0DD2A4185}" type="presOf" srcId="{B06AB5E5-6242-4F85-8460-F8DBBB6A6302}" destId="{9B0AC5D1-7AC5-4CEC-982A-A0BC90D1FB3D}" srcOrd="0" destOrd="0" presId="urn:microsoft.com/office/officeart/2008/layout/VerticalCurvedList"/>
    <dgm:cxn modelId="{D9CB4035-7F09-49E1-A10B-0ABED28BD042}" srcId="{935D650A-F12A-4982-A00E-FA57B96B8A03}" destId="{7CF67133-B4E4-462C-989E-C803C08D612A}" srcOrd="0" destOrd="0" parTransId="{E4D52D15-F750-4C34-ABD6-BD5C0C8C9994}" sibTransId="{78CE3D75-B674-437D-9E75-AC5E68231552}"/>
    <dgm:cxn modelId="{DF59E2ED-04E8-4EE6-A3F7-8E45CC3DCE9D}" srcId="{935D650A-F12A-4982-A00E-FA57B96B8A03}" destId="{B06AB5E5-6242-4F85-8460-F8DBBB6A6302}" srcOrd="5" destOrd="0" parTransId="{3DB6D656-6B47-4296-A5B1-C80015F447ED}" sibTransId="{39F846A9-BD2E-4844-B369-9FBC9EC0BA25}"/>
    <dgm:cxn modelId="{894E3C4F-69CD-40F4-978A-46FE3F94844F}" type="presOf" srcId="{78CE3D75-B674-437D-9E75-AC5E68231552}" destId="{0038932E-3805-4A79-8525-17D91D2F8242}" srcOrd="0" destOrd="0" presId="urn:microsoft.com/office/officeart/2008/layout/VerticalCurvedList"/>
    <dgm:cxn modelId="{369A7E6B-1C35-47CF-89FA-9D544CF2E8B9}" type="presOf" srcId="{6766FF94-FDEF-4FA5-9164-2077F9B28BC9}" destId="{1DE43729-87CB-4210-8433-EE45EFB02445}" srcOrd="0" destOrd="0" presId="urn:microsoft.com/office/officeart/2008/layout/VerticalCurvedList"/>
    <dgm:cxn modelId="{8CEF721F-293C-4CEF-A5B7-E747E5FAAD58}" type="presParOf" srcId="{399EE2D5-5A8F-4147-ADE3-1756C71C35CE}" destId="{FED0BEFE-9BBD-43CD-8019-72E19BA024E1}" srcOrd="0" destOrd="0" presId="urn:microsoft.com/office/officeart/2008/layout/VerticalCurvedList"/>
    <dgm:cxn modelId="{B141CF0C-5BD1-416E-A3CC-7BDAF4A0B85B}" type="presParOf" srcId="{FED0BEFE-9BBD-43CD-8019-72E19BA024E1}" destId="{4C2FAEAD-6F8D-49AC-8063-469B2EA9DF28}" srcOrd="0" destOrd="0" presId="urn:microsoft.com/office/officeart/2008/layout/VerticalCurvedList"/>
    <dgm:cxn modelId="{573028B4-545D-4398-B6AE-775D77734B30}" type="presParOf" srcId="{4C2FAEAD-6F8D-49AC-8063-469B2EA9DF28}" destId="{075BE3DB-8D5D-42DF-9A99-46B9795CECA9}" srcOrd="0" destOrd="0" presId="urn:microsoft.com/office/officeart/2008/layout/VerticalCurvedList"/>
    <dgm:cxn modelId="{F4E04071-2A2E-4453-8725-44EF36A8383A}" type="presParOf" srcId="{4C2FAEAD-6F8D-49AC-8063-469B2EA9DF28}" destId="{0038932E-3805-4A79-8525-17D91D2F8242}" srcOrd="1" destOrd="0" presId="urn:microsoft.com/office/officeart/2008/layout/VerticalCurvedList"/>
    <dgm:cxn modelId="{FB400049-FAA3-4217-9980-63C0F6DA8532}" type="presParOf" srcId="{4C2FAEAD-6F8D-49AC-8063-469B2EA9DF28}" destId="{B5AEF17C-99DC-47C7-B0C0-21620E30D7EE}" srcOrd="2" destOrd="0" presId="urn:microsoft.com/office/officeart/2008/layout/VerticalCurvedList"/>
    <dgm:cxn modelId="{B1142C11-8108-4CF6-ACD0-F0B52A23EF48}" type="presParOf" srcId="{4C2FAEAD-6F8D-49AC-8063-469B2EA9DF28}" destId="{F46BD103-2DB8-4C5D-A605-D1828EC4CBC8}" srcOrd="3" destOrd="0" presId="urn:microsoft.com/office/officeart/2008/layout/VerticalCurvedList"/>
    <dgm:cxn modelId="{272A7C0F-41FC-4E82-9ACE-4336BB553A2A}" type="presParOf" srcId="{FED0BEFE-9BBD-43CD-8019-72E19BA024E1}" destId="{8EC1508A-61DA-4BCB-A8E3-4202CAF53EAF}" srcOrd="1" destOrd="0" presId="urn:microsoft.com/office/officeart/2008/layout/VerticalCurvedList"/>
    <dgm:cxn modelId="{EB4860D5-A3EE-4FFF-92ED-2DB881775B6F}" type="presParOf" srcId="{FED0BEFE-9BBD-43CD-8019-72E19BA024E1}" destId="{1468A7C5-EF05-44E9-83A0-6A039CB4E5FE}" srcOrd="2" destOrd="0" presId="urn:microsoft.com/office/officeart/2008/layout/VerticalCurvedList"/>
    <dgm:cxn modelId="{04C4C3B0-3C90-4E75-8DB0-26E3E8242682}" type="presParOf" srcId="{1468A7C5-EF05-44E9-83A0-6A039CB4E5FE}" destId="{B530AC85-BD16-4948-A914-DA2D082F8ED4}" srcOrd="0" destOrd="0" presId="urn:microsoft.com/office/officeart/2008/layout/VerticalCurvedList"/>
    <dgm:cxn modelId="{4705412B-989E-4A12-9BC2-020250439622}" type="presParOf" srcId="{FED0BEFE-9BBD-43CD-8019-72E19BA024E1}" destId="{1DE43729-87CB-4210-8433-EE45EFB02445}" srcOrd="3" destOrd="0" presId="urn:microsoft.com/office/officeart/2008/layout/VerticalCurvedList"/>
    <dgm:cxn modelId="{C6B30E67-9A9B-4B47-AF70-9C84BFACEAF1}" type="presParOf" srcId="{FED0BEFE-9BBD-43CD-8019-72E19BA024E1}" destId="{04047732-5305-4136-B003-B33509EFAE6F}" srcOrd="4" destOrd="0" presId="urn:microsoft.com/office/officeart/2008/layout/VerticalCurvedList"/>
    <dgm:cxn modelId="{7C91BFEB-5A06-474A-A014-345BDDF49B6E}" type="presParOf" srcId="{04047732-5305-4136-B003-B33509EFAE6F}" destId="{D2A2144E-944E-4BA8-8E77-DD163D762135}" srcOrd="0" destOrd="0" presId="urn:microsoft.com/office/officeart/2008/layout/VerticalCurvedList"/>
    <dgm:cxn modelId="{609157E8-390B-43E6-9540-B491D8F50874}" type="presParOf" srcId="{FED0BEFE-9BBD-43CD-8019-72E19BA024E1}" destId="{7850B649-5165-4F6C-9873-D9F26582668F}" srcOrd="5" destOrd="0" presId="urn:microsoft.com/office/officeart/2008/layout/VerticalCurvedList"/>
    <dgm:cxn modelId="{2A1C5B54-0920-4D1A-B9B3-04BAEF4A1D0A}" type="presParOf" srcId="{FED0BEFE-9BBD-43CD-8019-72E19BA024E1}" destId="{F8C23EA1-2EB0-416C-8770-6FB7AB26CAA6}" srcOrd="6" destOrd="0" presId="urn:microsoft.com/office/officeart/2008/layout/VerticalCurvedList"/>
    <dgm:cxn modelId="{47A72CF8-1325-4D79-BE0C-FAE9BC91F910}" type="presParOf" srcId="{F8C23EA1-2EB0-416C-8770-6FB7AB26CAA6}" destId="{6E03B802-AE43-43AC-9ABA-19D5C02FDD98}" srcOrd="0" destOrd="0" presId="urn:microsoft.com/office/officeart/2008/layout/VerticalCurvedList"/>
    <dgm:cxn modelId="{47FFB1AA-3DB0-43AF-A610-30BF39C2D99D}" type="presParOf" srcId="{FED0BEFE-9BBD-43CD-8019-72E19BA024E1}" destId="{2AA99685-C314-4D4A-A4A0-AB9449FC1735}" srcOrd="7" destOrd="0" presId="urn:microsoft.com/office/officeart/2008/layout/VerticalCurvedList"/>
    <dgm:cxn modelId="{8B4FDEC7-8D0E-46C1-9F20-2200971029A4}" type="presParOf" srcId="{FED0BEFE-9BBD-43CD-8019-72E19BA024E1}" destId="{041F4102-8F53-4018-B09F-5E2BD2F5FB29}" srcOrd="8" destOrd="0" presId="urn:microsoft.com/office/officeart/2008/layout/VerticalCurvedList"/>
    <dgm:cxn modelId="{D7233E3E-444F-4958-A7D3-971E8A69065D}" type="presParOf" srcId="{041F4102-8F53-4018-B09F-5E2BD2F5FB29}" destId="{A1CEB883-8A9B-4A70-B3AC-DD53635CC953}" srcOrd="0" destOrd="0" presId="urn:microsoft.com/office/officeart/2008/layout/VerticalCurvedList"/>
    <dgm:cxn modelId="{937DDAFE-96B9-43F4-AE9F-4E9A4A6B16CE}" type="presParOf" srcId="{FED0BEFE-9BBD-43CD-8019-72E19BA024E1}" destId="{EDD9862A-90FF-4CA9-AB87-4981F277C429}" srcOrd="9" destOrd="0" presId="urn:microsoft.com/office/officeart/2008/layout/VerticalCurvedList"/>
    <dgm:cxn modelId="{BC0A8E99-4F10-410E-8AF7-071659DD2737}" type="presParOf" srcId="{FED0BEFE-9BBD-43CD-8019-72E19BA024E1}" destId="{E672ACAE-E850-4446-92A3-38AE040CF56E}" srcOrd="10" destOrd="0" presId="urn:microsoft.com/office/officeart/2008/layout/VerticalCurvedList"/>
    <dgm:cxn modelId="{782B5DDC-6E3F-4390-92D6-DB2FB33A3744}" type="presParOf" srcId="{E672ACAE-E850-4446-92A3-38AE040CF56E}" destId="{1083B9DF-8ACF-4FB0-999C-E4F64AE5164D}" srcOrd="0" destOrd="0" presId="urn:microsoft.com/office/officeart/2008/layout/VerticalCurvedList"/>
    <dgm:cxn modelId="{C83783C2-0E95-46B8-B518-4A194AA4A26B}" type="presParOf" srcId="{FED0BEFE-9BBD-43CD-8019-72E19BA024E1}" destId="{9B0AC5D1-7AC5-4CEC-982A-A0BC90D1FB3D}" srcOrd="11" destOrd="0" presId="urn:microsoft.com/office/officeart/2008/layout/VerticalCurvedList"/>
    <dgm:cxn modelId="{F3684F9F-F4A6-4AEB-BE7C-07D785DD6319}" type="presParOf" srcId="{FED0BEFE-9BBD-43CD-8019-72E19BA024E1}" destId="{9C88478C-4DE9-4C9F-B643-2AC9FABC0407}" srcOrd="12" destOrd="0" presId="urn:microsoft.com/office/officeart/2008/layout/VerticalCurvedList"/>
    <dgm:cxn modelId="{11264E3B-F201-4BDD-B1C4-2702B941BAA3}" type="presParOf" srcId="{9C88478C-4DE9-4C9F-B643-2AC9FABC0407}" destId="{DB754194-BD19-44EB-AF29-D4B2E4A983B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C9564E-EAFA-435F-BC9B-CB32014F3CA0}" type="doc">
      <dgm:prSet loTypeId="urn:microsoft.com/office/officeart/2005/8/layout/hierarchy4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7C8B0B54-75DC-4CDB-9653-62E6D90490C8}">
      <dgm:prSet phldrT="[Texto]" custT="1"/>
      <dgm:spPr/>
      <dgm:t>
        <a:bodyPr/>
        <a:lstStyle/>
        <a:p>
          <a:r>
            <a:rPr lang="en-US" altLang="es-AR" sz="1800" b="1" dirty="0" smtClean="0">
              <a:latin typeface="Arial" panose="020B0604020202020204" pitchFamily="34" charset="0"/>
              <a:cs typeface="Arial" panose="020B0604020202020204" pitchFamily="34" charset="0"/>
            </a:rPr>
            <a:t>SECRETARÍA DE COORDINACIÓN Y DESARROLLO TERRITORIAL</a:t>
          </a:r>
        </a:p>
        <a:p>
          <a:r>
            <a:rPr lang="en-US" altLang="es-AR" sz="1600" b="0" i="1" dirty="0" smtClean="0">
              <a:latin typeface="Arial" panose="020B0604020202020204" pitchFamily="34" charset="0"/>
              <a:cs typeface="Arial" panose="020B0604020202020204" pitchFamily="34" charset="0"/>
            </a:rPr>
            <a:t>Santiago </a:t>
          </a:r>
          <a:r>
            <a:rPr lang="en-US" altLang="es-AR" sz="1600" b="0" i="1" dirty="0" err="1" smtClean="0">
              <a:latin typeface="Arial" panose="020B0604020202020204" pitchFamily="34" charset="0"/>
              <a:cs typeface="Arial" panose="020B0604020202020204" pitchFamily="34" charset="0"/>
            </a:rPr>
            <a:t>Hardie</a:t>
          </a:r>
          <a:endParaRPr lang="es-AR" sz="16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D95E78-C403-4706-8C00-BB2FA7CA90CE}" type="parTrans" cxnId="{8732CBFB-AEAC-4C76-BED4-FA6CECE28822}">
      <dgm:prSet/>
      <dgm:spPr/>
      <dgm:t>
        <a:bodyPr/>
        <a:lstStyle/>
        <a:p>
          <a:endParaRPr lang="es-AR"/>
        </a:p>
      </dgm:t>
    </dgm:pt>
    <dgm:pt modelId="{28DD8323-BBA0-4431-A74F-F24BDAD2B0FB}" type="sibTrans" cxnId="{8732CBFB-AEAC-4C76-BED4-FA6CECE28822}">
      <dgm:prSet/>
      <dgm:spPr/>
      <dgm:t>
        <a:bodyPr/>
        <a:lstStyle/>
        <a:p>
          <a:endParaRPr lang="es-AR"/>
        </a:p>
      </dgm:t>
    </dgm:pt>
    <dgm:pt modelId="{D859E6AF-50AC-44E3-B303-42F8A62C00C9}">
      <dgm:prSet phldrT="[Texto]"/>
      <dgm:spPr/>
      <dgm:t>
        <a:bodyPr/>
        <a:lstStyle/>
        <a:p>
          <a:r>
            <a:rPr lang="en-US" altLang="es-AR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Coordinador</a:t>
          </a:r>
          <a:r>
            <a:rPr lang="en-US" altLang="es-AR" b="1" u="none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es-AR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Ejecutivo</a:t>
          </a:r>
          <a:r>
            <a:rPr lang="en-US" altLang="es-AR" b="1" u="none" dirty="0" smtClean="0"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US" altLang="es-AR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Secretaría</a:t>
          </a:r>
          <a:r>
            <a:rPr lang="en-US" altLang="es-AR" b="1" u="none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Coordinación</a:t>
          </a:r>
          <a:r>
            <a:rPr lang="en-US" altLang="es-AR" b="1" u="none" dirty="0" smtClean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altLang="es-AR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b="1" u="none" dirty="0" smtClean="0">
              <a:latin typeface="Arial" panose="020B0604020202020204" pitchFamily="34" charset="0"/>
              <a:cs typeface="Arial" panose="020B0604020202020204" pitchFamily="34" charset="0"/>
            </a:rPr>
            <a:t> Territorial</a:t>
          </a:r>
          <a:r>
            <a:rPr lang="en-US" altLang="es-AR" b="0" u="none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b="0" u="none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b="0" i="1" dirty="0" smtClean="0">
              <a:latin typeface="Arial" panose="020B0604020202020204" pitchFamily="34" charset="0"/>
              <a:cs typeface="Arial" panose="020B0604020202020204" pitchFamily="34" charset="0"/>
            </a:rPr>
            <a:t>Matias Mink</a:t>
          </a:r>
          <a:endParaRPr lang="es-AR" b="0" i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952760-5BDE-4C13-B6AC-3C1AD9124D43}" type="parTrans" cxnId="{265AFFE8-AEC9-4060-AF21-D92F7E515B1B}">
      <dgm:prSet/>
      <dgm:spPr/>
      <dgm:t>
        <a:bodyPr/>
        <a:lstStyle/>
        <a:p>
          <a:endParaRPr lang="es-AR"/>
        </a:p>
      </dgm:t>
    </dgm:pt>
    <dgm:pt modelId="{F32E667E-3F61-41B1-9006-EC1CF6C5840E}" type="sibTrans" cxnId="{265AFFE8-AEC9-4060-AF21-D92F7E515B1B}">
      <dgm:prSet/>
      <dgm:spPr/>
      <dgm:t>
        <a:bodyPr/>
        <a:lstStyle/>
        <a:p>
          <a:endParaRPr lang="es-AR"/>
        </a:p>
      </dgm:t>
    </dgm:pt>
    <dgm:pt modelId="{079BFFD9-1135-4AC6-9DFD-F78B186DB85C}">
      <dgm:prSet phldrT="[Texto]" custT="1"/>
      <dgm:spPr/>
      <dgm:t>
        <a:bodyPr/>
        <a:lstStyle/>
        <a:p>
          <a:r>
            <a:rPr lang="en-US" altLang="es-AR" sz="1500" b="1" u="none" dirty="0" smtClean="0">
              <a:latin typeface="Arial" panose="020B0604020202020204" pitchFamily="34" charset="0"/>
              <a:cs typeface="Arial" panose="020B0604020202020204" pitchFamily="34" charset="0"/>
            </a:rPr>
            <a:t>SUBSECRETARÍA DE DESARROLLO TERRITORIAL</a:t>
          </a:r>
        </a:p>
        <a:p>
          <a:r>
            <a:rPr lang="en-US" altLang="es-AR" sz="1300" b="0" dirty="0" smtClean="0">
              <a:latin typeface="Arial" panose="020B0604020202020204" pitchFamily="34" charset="0"/>
              <a:cs typeface="Arial" panose="020B0604020202020204" pitchFamily="34" charset="0"/>
            </a:rPr>
            <a:t>Felipe Crespo</a:t>
          </a:r>
          <a:endParaRPr lang="es-AR" sz="13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81E619-5AA4-4373-ABDB-17E98038DFB4}" type="parTrans" cxnId="{0FA02A20-FC95-4B0A-A508-1D52FD515ACA}">
      <dgm:prSet/>
      <dgm:spPr/>
      <dgm:t>
        <a:bodyPr/>
        <a:lstStyle/>
        <a:p>
          <a:endParaRPr lang="es-AR"/>
        </a:p>
      </dgm:t>
    </dgm:pt>
    <dgm:pt modelId="{AEDC527B-BBC5-428A-857E-8A9B0C7C9B28}" type="sibTrans" cxnId="{0FA02A20-FC95-4B0A-A508-1D52FD515ACA}">
      <dgm:prSet/>
      <dgm:spPr/>
      <dgm:t>
        <a:bodyPr/>
        <a:lstStyle/>
        <a:p>
          <a:endParaRPr lang="es-AR"/>
        </a:p>
      </dgm:t>
    </dgm:pt>
    <dgm:pt modelId="{05382378-2949-4A7A-AAAD-B550485B9C15}">
      <dgm:prSet phldrT="[Texto]" custT="1"/>
      <dgm:spPr/>
      <dgm:t>
        <a:bodyPr/>
        <a:lstStyle/>
        <a:p>
          <a:r>
            <a:rPr lang="en-US" altLang="es-AR" sz="1300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300" b="1" u="none" dirty="0" smtClean="0">
              <a:latin typeface="Arial" panose="020B0604020202020204" pitchFamily="34" charset="0"/>
              <a:cs typeface="Arial" panose="020B0604020202020204" pitchFamily="34" charset="0"/>
            </a:rPr>
            <a:t> Nacional de </a:t>
          </a:r>
          <a:r>
            <a:rPr lang="en-US" altLang="es-AR" sz="1300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Programas</a:t>
          </a:r>
          <a:r>
            <a:rPr lang="en-US" altLang="es-AR" sz="1300" b="1" u="none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300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sz="1300" b="1" u="none" dirty="0" smtClean="0">
              <a:latin typeface="Arial" panose="020B0604020202020204" pitchFamily="34" charset="0"/>
              <a:cs typeface="Arial" panose="020B0604020202020204" pitchFamily="34" charset="0"/>
            </a:rPr>
            <a:t> Regional</a:t>
          </a:r>
        </a:p>
        <a:p>
          <a:r>
            <a:rPr lang="en-US" altLang="es-AR" sz="200" b="0" dirty="0" smtClean="0">
              <a:latin typeface="Arial" panose="020B0604020202020204" pitchFamily="34" charset="0"/>
              <a:cs typeface="Arial" panose="020B0604020202020204" pitchFamily="34" charset="0"/>
            </a:rPr>
            <a:t>d</a:t>
          </a:r>
          <a:r>
            <a:rPr lang="en-US" altLang="es-AR" sz="200" b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</a:t>
          </a:r>
          <a:r>
            <a:rPr lang="en-US" altLang="es-AR" sz="1000" b="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sz="1000" b="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sz="1000" b="0" dirty="0" smtClean="0">
              <a:latin typeface="Arial" panose="020B0604020202020204" pitchFamily="34" charset="0"/>
              <a:cs typeface="Arial" panose="020B0604020202020204" pitchFamily="34" charset="0"/>
            </a:rPr>
            <a:t>José </a:t>
          </a:r>
          <a:r>
            <a:rPr lang="en-US" altLang="es-AR" sz="1000" b="0" dirty="0" err="1" smtClean="0">
              <a:latin typeface="Arial" panose="020B0604020202020204" pitchFamily="34" charset="0"/>
              <a:cs typeface="Arial" panose="020B0604020202020204" pitchFamily="34" charset="0"/>
            </a:rPr>
            <a:t>María</a:t>
          </a:r>
          <a:r>
            <a:rPr lang="en-US" altLang="es-AR" sz="1000" b="0" dirty="0" smtClean="0">
              <a:latin typeface="Arial" panose="020B0604020202020204" pitchFamily="34" charset="0"/>
              <a:cs typeface="Arial" panose="020B0604020202020204" pitchFamily="34" charset="0"/>
            </a:rPr>
            <a:t> Mones </a:t>
          </a:r>
          <a:r>
            <a:rPr lang="en-US" altLang="es-AR" sz="1000" b="0" dirty="0" err="1" smtClean="0">
              <a:latin typeface="Arial" panose="020B0604020202020204" pitchFamily="34" charset="0"/>
              <a:cs typeface="Arial" panose="020B0604020202020204" pitchFamily="34" charset="0"/>
            </a:rPr>
            <a:t>Cazón</a:t>
          </a:r>
          <a:endParaRPr lang="es-AR" sz="1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ED9EC6-23EC-41BC-9804-F7BA7B2C4BE8}" type="parTrans" cxnId="{C96844BF-4C2C-42F4-9830-B367D1701E02}">
      <dgm:prSet/>
      <dgm:spPr/>
      <dgm:t>
        <a:bodyPr/>
        <a:lstStyle/>
        <a:p>
          <a:endParaRPr lang="es-AR"/>
        </a:p>
      </dgm:t>
    </dgm:pt>
    <dgm:pt modelId="{E4E08DBD-2494-4869-B2BD-F3FDAECAD160}" type="sibTrans" cxnId="{C96844BF-4C2C-42F4-9830-B367D1701E02}">
      <dgm:prSet/>
      <dgm:spPr/>
      <dgm:t>
        <a:bodyPr/>
        <a:lstStyle/>
        <a:p>
          <a:endParaRPr lang="es-AR"/>
        </a:p>
      </dgm:t>
    </dgm:pt>
    <dgm:pt modelId="{91BCCD2E-B921-48BE-80BF-7A769150ADE6}">
      <dgm:prSet phldrT="[Texto]" custT="1"/>
      <dgm:spPr/>
      <dgm:t>
        <a:bodyPr/>
        <a:lstStyle/>
        <a:p>
          <a:r>
            <a:rPr lang="en-US" altLang="es-AR" sz="1200" b="1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200" b="1" dirty="0" err="1" smtClean="0">
              <a:latin typeface="Arial" panose="020B0604020202020204" pitchFamily="34" charset="0"/>
              <a:cs typeface="Arial" panose="020B0604020202020204" pitchFamily="34" charset="0"/>
            </a:rPr>
            <a:t>Programación</a:t>
          </a:r>
          <a:r>
            <a:rPr lang="en-US" altLang="es-AR" sz="1200" b="1" dirty="0" smtClean="0">
              <a:latin typeface="Arial" panose="020B0604020202020204" pitchFamily="34" charset="0"/>
              <a:cs typeface="Arial" panose="020B0604020202020204" pitchFamily="34" charset="0"/>
            </a:rPr>
            <a:t> para el </a:t>
          </a:r>
          <a:r>
            <a:rPr lang="en-US" altLang="es-AR" sz="1200" b="1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sz="1200" b="1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sz="1200" b="1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sz="1000" b="0" i="1" dirty="0" smtClean="0">
              <a:latin typeface="Arial" panose="020B0604020202020204" pitchFamily="34" charset="0"/>
              <a:cs typeface="Arial" panose="020B0604020202020204" pitchFamily="34" charset="0"/>
            </a:rPr>
            <a:t>Andrea Conforti</a:t>
          </a:r>
          <a:endParaRPr lang="es-AR" sz="1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08979A-DE5D-4CFE-9292-B3A2ABE533DC}" type="parTrans" cxnId="{F56848A1-FFF2-4986-81A0-C2CD905F9DD0}">
      <dgm:prSet/>
      <dgm:spPr/>
      <dgm:t>
        <a:bodyPr/>
        <a:lstStyle/>
        <a:p>
          <a:endParaRPr lang="es-AR"/>
        </a:p>
      </dgm:t>
    </dgm:pt>
    <dgm:pt modelId="{39AE0099-3087-4244-BF01-23577253E0CE}" type="sibTrans" cxnId="{F56848A1-FFF2-4986-81A0-C2CD905F9DD0}">
      <dgm:prSet/>
      <dgm:spPr/>
      <dgm:t>
        <a:bodyPr/>
        <a:lstStyle/>
        <a:p>
          <a:endParaRPr lang="es-AR"/>
        </a:p>
      </dgm:t>
    </dgm:pt>
    <dgm:pt modelId="{7FC323F3-FD8E-4BE2-99D1-EB8F9DA7EE32}">
      <dgm:prSet phldrT="[Texto]" custT="1"/>
      <dgm:spPr/>
      <dgm:t>
        <a:bodyPr/>
        <a:lstStyle/>
        <a:p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Competitividad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e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Inclusión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Pequeños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 y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Medianos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Productores</a:t>
          </a:r>
          <a:endParaRPr lang="en-US" altLang="es-AR" sz="105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altLang="es-AR" sz="1000" b="0" i="1" dirty="0" smtClean="0">
              <a:latin typeface="Arial" panose="020B0604020202020204" pitchFamily="34" charset="0"/>
              <a:cs typeface="Arial" panose="020B0604020202020204" pitchFamily="34" charset="0"/>
            </a:rPr>
            <a:t>Fabiana </a:t>
          </a:r>
          <a:r>
            <a:rPr lang="en-US" altLang="es-AR" sz="1000" b="0" i="1" dirty="0" err="1" smtClean="0">
              <a:latin typeface="Arial" panose="020B0604020202020204" pitchFamily="34" charset="0"/>
              <a:cs typeface="Arial" panose="020B0604020202020204" pitchFamily="34" charset="0"/>
            </a:rPr>
            <a:t>Titó</a:t>
          </a:r>
          <a:endParaRPr lang="es-AR" sz="1000" b="0" i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1FB76E-0351-4B7F-B84B-8DEE084203AC}" type="parTrans" cxnId="{99647BC6-F371-44C4-9DA4-DC4333BF427F}">
      <dgm:prSet/>
      <dgm:spPr/>
      <dgm:t>
        <a:bodyPr/>
        <a:lstStyle/>
        <a:p>
          <a:endParaRPr lang="es-AR"/>
        </a:p>
      </dgm:t>
    </dgm:pt>
    <dgm:pt modelId="{2C32987F-0828-4C5F-8F63-2F0DDFC46548}" type="sibTrans" cxnId="{99647BC6-F371-44C4-9DA4-DC4333BF427F}">
      <dgm:prSet/>
      <dgm:spPr/>
      <dgm:t>
        <a:bodyPr/>
        <a:lstStyle/>
        <a:p>
          <a:endParaRPr lang="es-AR"/>
        </a:p>
      </dgm:t>
    </dgm:pt>
    <dgm:pt modelId="{29A1ED04-F235-40EA-921E-DCBEBBCC9499}">
      <dgm:prSet phldrT="[Texto]" custT="1"/>
      <dgm:spPr/>
      <dgm:t>
        <a:bodyPr/>
        <a:lstStyle/>
        <a:p>
          <a:r>
            <a:rPr lang="en-US" altLang="es-AR" sz="1300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300" b="1" u="none" dirty="0" smtClean="0">
              <a:latin typeface="Arial" panose="020B0604020202020204" pitchFamily="34" charset="0"/>
              <a:cs typeface="Arial" panose="020B0604020202020204" pitchFamily="34" charset="0"/>
            </a:rPr>
            <a:t> Nacional de </a:t>
          </a:r>
          <a:r>
            <a:rPr lang="en-US" altLang="es-AR" sz="1300" b="1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sz="1300" b="1" u="none" dirty="0" smtClean="0">
              <a:latin typeface="Arial" panose="020B0604020202020204" pitchFamily="34" charset="0"/>
              <a:cs typeface="Arial" panose="020B0604020202020204" pitchFamily="34" charset="0"/>
            </a:rPr>
            <a:t> Territorial Rural</a:t>
          </a:r>
        </a:p>
        <a:p>
          <a:r>
            <a:rPr lang="en-US" altLang="es-AR" sz="200" b="0" dirty="0" smtClean="0">
              <a:latin typeface="Arial" panose="020B0604020202020204" pitchFamily="34" charset="0"/>
              <a:cs typeface="Arial" panose="020B0604020202020204" pitchFamily="34" charset="0"/>
            </a:rPr>
            <a:t>d</a:t>
          </a:r>
          <a:r>
            <a:rPr lang="en-US" altLang="es-AR" sz="200" b="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</a:t>
          </a:r>
          <a:endParaRPr lang="en-US" altLang="es-AR" sz="200" b="1" u="sng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US" altLang="es-AR" sz="1000" b="0" dirty="0" smtClean="0">
              <a:latin typeface="Arial" panose="020B0604020202020204" pitchFamily="34" charset="0"/>
              <a:cs typeface="Arial" panose="020B0604020202020204" pitchFamily="34" charset="0"/>
            </a:rPr>
            <a:t>Guillermo </a:t>
          </a:r>
          <a:r>
            <a:rPr lang="en-US" altLang="es-AR" sz="1000" b="0" dirty="0" err="1" smtClean="0">
              <a:latin typeface="Arial" panose="020B0604020202020204" pitchFamily="34" charset="0"/>
              <a:cs typeface="Arial" panose="020B0604020202020204" pitchFamily="34" charset="0"/>
            </a:rPr>
            <a:t>Crucianelli</a:t>
          </a:r>
          <a:endParaRPr lang="es-AR" sz="1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59B532-2360-4440-94FA-A98277B9AC01}" type="parTrans" cxnId="{247FD981-9B23-40DC-8599-799CD73C5860}">
      <dgm:prSet/>
      <dgm:spPr/>
      <dgm:t>
        <a:bodyPr/>
        <a:lstStyle/>
        <a:p>
          <a:endParaRPr lang="es-AR"/>
        </a:p>
      </dgm:t>
    </dgm:pt>
    <dgm:pt modelId="{CDDA77B3-4004-450D-B7E7-12D83831FA63}" type="sibTrans" cxnId="{247FD981-9B23-40DC-8599-799CD73C5860}">
      <dgm:prSet/>
      <dgm:spPr/>
      <dgm:t>
        <a:bodyPr/>
        <a:lstStyle/>
        <a:p>
          <a:endParaRPr lang="es-AR"/>
        </a:p>
      </dgm:t>
    </dgm:pt>
    <dgm:pt modelId="{D02CFEE4-1EF5-4006-BC5C-797E7D33075D}">
      <dgm:prSet phldrT="[Texto]" custT="1"/>
      <dgm:spPr/>
      <dgm:t>
        <a:bodyPr/>
        <a:lstStyle/>
        <a:p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Ejecución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Programas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Proyectos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destinados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Pequeños</a:t>
          </a:r>
          <a:r>
            <a:rPr lang="en-US" altLang="es-AR" sz="1050" b="1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r>
            <a:rPr lang="en-US" altLang="es-AR" sz="1050" b="1" dirty="0" err="1" smtClean="0">
              <a:latin typeface="Arial" panose="020B0604020202020204" pitchFamily="34" charset="0"/>
              <a:cs typeface="Arial" panose="020B0604020202020204" pitchFamily="34" charset="0"/>
            </a:rPr>
            <a:t>Productores</a:t>
          </a:r>
          <a:r>
            <a:rPr lang="en-US" altLang="es-AR" sz="1000" b="1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sz="1000" b="1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sz="1000" b="0" i="1" dirty="0" smtClean="0">
              <a:latin typeface="Arial" panose="020B0604020202020204" pitchFamily="34" charset="0"/>
              <a:cs typeface="Arial" panose="020B0604020202020204" pitchFamily="34" charset="0"/>
            </a:rPr>
            <a:t>Jorge Balerdi</a:t>
          </a:r>
          <a:endParaRPr lang="es-AR" sz="1000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53FBB8-F460-4218-BDFC-42FA1D4F5FAC}" type="parTrans" cxnId="{9FA40E71-40AB-4E4D-B1BB-A3F137923E34}">
      <dgm:prSet/>
      <dgm:spPr/>
      <dgm:t>
        <a:bodyPr/>
        <a:lstStyle/>
        <a:p>
          <a:endParaRPr lang="es-AR"/>
        </a:p>
      </dgm:t>
    </dgm:pt>
    <dgm:pt modelId="{49198ED4-5065-4209-8EB9-71D4B1EEE3E1}" type="sibTrans" cxnId="{9FA40E71-40AB-4E4D-B1BB-A3F137923E34}">
      <dgm:prSet/>
      <dgm:spPr/>
      <dgm:t>
        <a:bodyPr/>
        <a:lstStyle/>
        <a:p>
          <a:endParaRPr lang="es-AR"/>
        </a:p>
      </dgm:t>
    </dgm:pt>
    <dgm:pt modelId="{BC0CB13B-6D12-4382-96ED-F4230B79D40D}">
      <dgm:prSet phldrT="[Texto]" custT="1"/>
      <dgm:spPr/>
      <dgm:t>
        <a:bodyPr/>
        <a:lstStyle/>
        <a:p>
          <a:r>
            <a:rPr lang="es-AR" sz="1100" b="1" dirty="0" smtClean="0">
              <a:latin typeface="Arial" panose="020B0604020202020204" pitchFamily="34" charset="0"/>
              <a:cs typeface="Arial" panose="020B0604020202020204" pitchFamily="34" charset="0"/>
            </a:rPr>
            <a:t>Dirección de Gestión Territorial</a:t>
          </a:r>
        </a:p>
        <a:p>
          <a:r>
            <a:rPr lang="es-AR" sz="1000" b="0" i="1" dirty="0" smtClean="0">
              <a:latin typeface="Arial" panose="020B0604020202020204" pitchFamily="34" charset="0"/>
              <a:cs typeface="Arial" panose="020B0604020202020204" pitchFamily="34" charset="0"/>
            </a:rPr>
            <a:t>Roberto Gallina</a:t>
          </a:r>
          <a:endParaRPr lang="es-AR" sz="1000" b="0" i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CF5C1F-CAE4-4398-91BE-AF17049BC0BA}" type="parTrans" cxnId="{EE5BE03C-ACA4-456F-988A-8CBAA77A19EA}">
      <dgm:prSet/>
      <dgm:spPr/>
      <dgm:t>
        <a:bodyPr/>
        <a:lstStyle/>
        <a:p>
          <a:endParaRPr lang="es-AR"/>
        </a:p>
      </dgm:t>
    </dgm:pt>
    <dgm:pt modelId="{73B23921-A90F-40D6-B58F-F6BC98158116}" type="sibTrans" cxnId="{EE5BE03C-ACA4-456F-988A-8CBAA77A19EA}">
      <dgm:prSet/>
      <dgm:spPr/>
      <dgm:t>
        <a:bodyPr/>
        <a:lstStyle/>
        <a:p>
          <a:endParaRPr lang="es-AR"/>
        </a:p>
      </dgm:t>
    </dgm:pt>
    <dgm:pt modelId="{6789E2F6-27CC-40B4-8600-4515ADE2EAE4}" type="pres">
      <dgm:prSet presAssocID="{60C9564E-EAFA-435F-BC9B-CB32014F3CA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AR"/>
        </a:p>
      </dgm:t>
    </dgm:pt>
    <dgm:pt modelId="{22F2F33F-AB9E-4F12-A80D-70302FC224B0}" type="pres">
      <dgm:prSet presAssocID="{7C8B0B54-75DC-4CDB-9653-62E6D90490C8}" presName="vertOne" presStyleCnt="0"/>
      <dgm:spPr/>
    </dgm:pt>
    <dgm:pt modelId="{3EEDD486-B0A5-46A6-8F07-8BE038D888ED}" type="pres">
      <dgm:prSet presAssocID="{7C8B0B54-75DC-4CDB-9653-62E6D90490C8}" presName="txOne" presStyleLbl="node0" presStyleIdx="0" presStyleCnt="1" custScaleY="64695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01C2073-5FA5-4FCA-B90E-34C34F44A4BF}" type="pres">
      <dgm:prSet presAssocID="{7C8B0B54-75DC-4CDB-9653-62E6D90490C8}" presName="parTransOne" presStyleCnt="0"/>
      <dgm:spPr/>
    </dgm:pt>
    <dgm:pt modelId="{B630C848-72F2-4810-BFCF-7DA20A328227}" type="pres">
      <dgm:prSet presAssocID="{7C8B0B54-75DC-4CDB-9653-62E6D90490C8}" presName="horzOne" presStyleCnt="0"/>
      <dgm:spPr/>
    </dgm:pt>
    <dgm:pt modelId="{736BACAF-6C52-4092-93EF-76FECA261034}" type="pres">
      <dgm:prSet presAssocID="{D859E6AF-50AC-44E3-B303-42F8A62C00C9}" presName="vertTwo" presStyleCnt="0"/>
      <dgm:spPr/>
    </dgm:pt>
    <dgm:pt modelId="{1D9949BC-21E5-43D0-8A81-ADAB6E9A84D3}" type="pres">
      <dgm:prSet presAssocID="{D859E6AF-50AC-44E3-B303-42F8A62C00C9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400A98F6-0B7F-4C7E-83D7-DAADEF7B554B}" type="pres">
      <dgm:prSet presAssocID="{D859E6AF-50AC-44E3-B303-42F8A62C00C9}" presName="horzTwo" presStyleCnt="0"/>
      <dgm:spPr/>
    </dgm:pt>
    <dgm:pt modelId="{FF48424F-E7D1-4B0B-8F57-3929F57A600D}" type="pres">
      <dgm:prSet presAssocID="{F32E667E-3F61-41B1-9006-EC1CF6C5840E}" presName="sibSpaceTwo" presStyleCnt="0"/>
      <dgm:spPr/>
    </dgm:pt>
    <dgm:pt modelId="{8597B34B-DBA7-465D-B9B1-76D39A30E1AB}" type="pres">
      <dgm:prSet presAssocID="{079BFFD9-1135-4AC6-9DFD-F78B186DB85C}" presName="vertTwo" presStyleCnt="0"/>
      <dgm:spPr/>
    </dgm:pt>
    <dgm:pt modelId="{303DA9D0-5C56-4978-BE0E-2F7ACB8C9C73}" type="pres">
      <dgm:prSet presAssocID="{079BFFD9-1135-4AC6-9DFD-F78B186DB85C}" presName="txTwo" presStyleLbl="node2" presStyleIdx="1" presStyleCnt="2" custScaleY="66043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50EDB3E8-9E4C-4878-8645-5AEF587BD5C7}" type="pres">
      <dgm:prSet presAssocID="{079BFFD9-1135-4AC6-9DFD-F78B186DB85C}" presName="parTransTwo" presStyleCnt="0"/>
      <dgm:spPr/>
    </dgm:pt>
    <dgm:pt modelId="{F646A07A-C1AC-4EE4-9545-3AE955AE1423}" type="pres">
      <dgm:prSet presAssocID="{079BFFD9-1135-4AC6-9DFD-F78B186DB85C}" presName="horzTwo" presStyleCnt="0"/>
      <dgm:spPr/>
    </dgm:pt>
    <dgm:pt modelId="{2E4F1625-1403-4A4C-B990-1CA35D5BB4B3}" type="pres">
      <dgm:prSet presAssocID="{05382378-2949-4A7A-AAAD-B550485B9C15}" presName="vertThree" presStyleCnt="0"/>
      <dgm:spPr/>
    </dgm:pt>
    <dgm:pt modelId="{C332ED19-95E8-4913-BCA8-D0AC0CFFAAE6}" type="pres">
      <dgm:prSet presAssocID="{05382378-2949-4A7A-AAAD-B550485B9C15}" presName="txThree" presStyleLbl="node3" presStyleIdx="0" presStyleCnt="2" custScaleY="6898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D810BB4C-2488-4B1A-8CCE-5C7247F27BEA}" type="pres">
      <dgm:prSet presAssocID="{05382378-2949-4A7A-AAAD-B550485B9C15}" presName="parTransThree" presStyleCnt="0"/>
      <dgm:spPr/>
    </dgm:pt>
    <dgm:pt modelId="{2507F485-127E-402A-A307-D7D60BB41D93}" type="pres">
      <dgm:prSet presAssocID="{05382378-2949-4A7A-AAAD-B550485B9C15}" presName="horzThree" presStyleCnt="0"/>
      <dgm:spPr/>
    </dgm:pt>
    <dgm:pt modelId="{0D0E404A-E7D8-494D-80A1-33CCF4CA7AE5}" type="pres">
      <dgm:prSet presAssocID="{7FC323F3-FD8E-4BE2-99D1-EB8F9DA7EE32}" presName="vertFour" presStyleCnt="0">
        <dgm:presLayoutVars>
          <dgm:chPref val="3"/>
        </dgm:presLayoutVars>
      </dgm:prSet>
      <dgm:spPr/>
    </dgm:pt>
    <dgm:pt modelId="{60318934-AD4C-488E-A930-EC3561BCF0E1}" type="pres">
      <dgm:prSet presAssocID="{7FC323F3-FD8E-4BE2-99D1-EB8F9DA7EE32}" presName="txFour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20FA3A8B-4489-4632-8847-8E6A190E8262}" type="pres">
      <dgm:prSet presAssocID="{7FC323F3-FD8E-4BE2-99D1-EB8F9DA7EE32}" presName="horzFour" presStyleCnt="0"/>
      <dgm:spPr/>
    </dgm:pt>
    <dgm:pt modelId="{3A48E45A-4EC2-4E9C-B82B-8F45778F63F0}" type="pres">
      <dgm:prSet presAssocID="{2C32987F-0828-4C5F-8F63-2F0DDFC46548}" presName="sibSpaceFour" presStyleCnt="0"/>
      <dgm:spPr/>
    </dgm:pt>
    <dgm:pt modelId="{7C54A7AD-C672-4754-90FB-E13015BA6394}" type="pres">
      <dgm:prSet presAssocID="{91BCCD2E-B921-48BE-80BF-7A769150ADE6}" presName="vertFour" presStyleCnt="0">
        <dgm:presLayoutVars>
          <dgm:chPref val="3"/>
        </dgm:presLayoutVars>
      </dgm:prSet>
      <dgm:spPr/>
    </dgm:pt>
    <dgm:pt modelId="{8B094536-61D4-49C9-B583-FB037A081DC3}" type="pres">
      <dgm:prSet presAssocID="{91BCCD2E-B921-48BE-80BF-7A769150ADE6}" presName="txFour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B99EAA73-4B17-4C55-B0CF-DAAE260F20EF}" type="pres">
      <dgm:prSet presAssocID="{91BCCD2E-B921-48BE-80BF-7A769150ADE6}" presName="horzFour" presStyleCnt="0"/>
      <dgm:spPr/>
    </dgm:pt>
    <dgm:pt modelId="{685D6A3E-BC92-4C61-AC99-67D2D22839D8}" type="pres">
      <dgm:prSet presAssocID="{E4E08DBD-2494-4869-B2BD-F3FDAECAD160}" presName="sibSpaceThree" presStyleCnt="0"/>
      <dgm:spPr/>
    </dgm:pt>
    <dgm:pt modelId="{34DDD2A6-3A24-4F76-9CAD-A1C7D9256E64}" type="pres">
      <dgm:prSet presAssocID="{29A1ED04-F235-40EA-921E-DCBEBBCC9499}" presName="vertThree" presStyleCnt="0"/>
      <dgm:spPr/>
    </dgm:pt>
    <dgm:pt modelId="{BAE980A8-1617-4DD1-9552-42558F4F0415}" type="pres">
      <dgm:prSet presAssocID="{29A1ED04-F235-40EA-921E-DCBEBBCC9499}" presName="txThree" presStyleLbl="node3" presStyleIdx="1" presStyleCnt="2" custScaleY="68980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D0D87349-2B97-44DC-99F0-ABB15B06ECD5}" type="pres">
      <dgm:prSet presAssocID="{29A1ED04-F235-40EA-921E-DCBEBBCC9499}" presName="parTransThree" presStyleCnt="0"/>
      <dgm:spPr/>
    </dgm:pt>
    <dgm:pt modelId="{65A51059-957E-4D2C-9806-D342291282D9}" type="pres">
      <dgm:prSet presAssocID="{29A1ED04-F235-40EA-921E-DCBEBBCC9499}" presName="horzThree" presStyleCnt="0"/>
      <dgm:spPr/>
    </dgm:pt>
    <dgm:pt modelId="{BF9C78C0-920A-4B32-AD57-136EEF9B50EB}" type="pres">
      <dgm:prSet presAssocID="{D02CFEE4-1EF5-4006-BC5C-797E7D33075D}" presName="vertFour" presStyleCnt="0">
        <dgm:presLayoutVars>
          <dgm:chPref val="3"/>
        </dgm:presLayoutVars>
      </dgm:prSet>
      <dgm:spPr/>
    </dgm:pt>
    <dgm:pt modelId="{4ABAAA77-8E7B-4948-9022-2AE695E4F602}" type="pres">
      <dgm:prSet presAssocID="{D02CFEE4-1EF5-4006-BC5C-797E7D33075D}" presName="txFour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ABB160E0-F2ED-413B-913A-99D0795F03CE}" type="pres">
      <dgm:prSet presAssocID="{D02CFEE4-1EF5-4006-BC5C-797E7D33075D}" presName="horzFour" presStyleCnt="0"/>
      <dgm:spPr/>
    </dgm:pt>
    <dgm:pt modelId="{B4BB714E-A41F-4F61-A076-ABEFC202EBE5}" type="pres">
      <dgm:prSet presAssocID="{49198ED4-5065-4209-8EB9-71D4B1EEE3E1}" presName="sibSpaceFour" presStyleCnt="0"/>
      <dgm:spPr/>
    </dgm:pt>
    <dgm:pt modelId="{4EC6B866-B2AB-4299-96F2-B68490A2F29E}" type="pres">
      <dgm:prSet presAssocID="{BC0CB13B-6D12-4382-96ED-F4230B79D40D}" presName="vertFour" presStyleCnt="0">
        <dgm:presLayoutVars>
          <dgm:chPref val="3"/>
        </dgm:presLayoutVars>
      </dgm:prSet>
      <dgm:spPr/>
    </dgm:pt>
    <dgm:pt modelId="{22FB29AE-56B4-460E-A682-2CD19257FA79}" type="pres">
      <dgm:prSet presAssocID="{BC0CB13B-6D12-4382-96ED-F4230B79D40D}" presName="txFour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s-AR"/>
        </a:p>
      </dgm:t>
    </dgm:pt>
    <dgm:pt modelId="{48B28923-ACBF-4CFB-9EA3-5A26B395F7E6}" type="pres">
      <dgm:prSet presAssocID="{BC0CB13B-6D12-4382-96ED-F4230B79D40D}" presName="horzFour" presStyleCnt="0"/>
      <dgm:spPr/>
    </dgm:pt>
  </dgm:ptLst>
  <dgm:cxnLst>
    <dgm:cxn modelId="{247FD981-9B23-40DC-8599-799CD73C5860}" srcId="{079BFFD9-1135-4AC6-9DFD-F78B186DB85C}" destId="{29A1ED04-F235-40EA-921E-DCBEBBCC9499}" srcOrd="1" destOrd="0" parTransId="{1859B532-2360-4440-94FA-A98277B9AC01}" sibTransId="{CDDA77B3-4004-450D-B7E7-12D83831FA63}"/>
    <dgm:cxn modelId="{E6A81252-2FB0-494F-B0E9-2E5A98CFE46F}" type="presOf" srcId="{7FC323F3-FD8E-4BE2-99D1-EB8F9DA7EE32}" destId="{60318934-AD4C-488E-A930-EC3561BCF0E1}" srcOrd="0" destOrd="0" presId="urn:microsoft.com/office/officeart/2005/8/layout/hierarchy4"/>
    <dgm:cxn modelId="{79A1C437-0B9D-4C58-BF7C-9FED3C69BBDB}" type="presOf" srcId="{D02CFEE4-1EF5-4006-BC5C-797E7D33075D}" destId="{4ABAAA77-8E7B-4948-9022-2AE695E4F602}" srcOrd="0" destOrd="0" presId="urn:microsoft.com/office/officeart/2005/8/layout/hierarchy4"/>
    <dgm:cxn modelId="{E987C8DD-AF6E-4DC2-A379-3AFAF1C98DE6}" type="presOf" srcId="{60C9564E-EAFA-435F-BC9B-CB32014F3CA0}" destId="{6789E2F6-27CC-40B4-8600-4515ADE2EAE4}" srcOrd="0" destOrd="0" presId="urn:microsoft.com/office/officeart/2005/8/layout/hierarchy4"/>
    <dgm:cxn modelId="{F56848A1-FFF2-4986-81A0-C2CD905F9DD0}" srcId="{05382378-2949-4A7A-AAAD-B550485B9C15}" destId="{91BCCD2E-B921-48BE-80BF-7A769150ADE6}" srcOrd="1" destOrd="0" parTransId="{0E08979A-DE5D-4CFE-9292-B3A2ABE533DC}" sibTransId="{39AE0099-3087-4244-BF01-23577253E0CE}"/>
    <dgm:cxn modelId="{C96844BF-4C2C-42F4-9830-B367D1701E02}" srcId="{079BFFD9-1135-4AC6-9DFD-F78B186DB85C}" destId="{05382378-2949-4A7A-AAAD-B550485B9C15}" srcOrd="0" destOrd="0" parTransId="{BAED9EC6-23EC-41BC-9804-F7BA7B2C4BE8}" sibTransId="{E4E08DBD-2494-4869-B2BD-F3FDAECAD160}"/>
    <dgm:cxn modelId="{99647BC6-F371-44C4-9DA4-DC4333BF427F}" srcId="{05382378-2949-4A7A-AAAD-B550485B9C15}" destId="{7FC323F3-FD8E-4BE2-99D1-EB8F9DA7EE32}" srcOrd="0" destOrd="0" parTransId="{B31FB76E-0351-4B7F-B84B-8DEE084203AC}" sibTransId="{2C32987F-0828-4C5F-8F63-2F0DDFC46548}"/>
    <dgm:cxn modelId="{F1D7B0D1-87C1-4C7D-AA15-80411293ED90}" type="presOf" srcId="{079BFFD9-1135-4AC6-9DFD-F78B186DB85C}" destId="{303DA9D0-5C56-4978-BE0E-2F7ACB8C9C73}" srcOrd="0" destOrd="0" presId="urn:microsoft.com/office/officeart/2005/8/layout/hierarchy4"/>
    <dgm:cxn modelId="{265AFFE8-AEC9-4060-AF21-D92F7E515B1B}" srcId="{7C8B0B54-75DC-4CDB-9653-62E6D90490C8}" destId="{D859E6AF-50AC-44E3-B303-42F8A62C00C9}" srcOrd="0" destOrd="0" parTransId="{66952760-5BDE-4C13-B6AC-3C1AD9124D43}" sibTransId="{F32E667E-3F61-41B1-9006-EC1CF6C5840E}"/>
    <dgm:cxn modelId="{36F885F6-82CB-4551-A81C-092E1E6AFFBE}" type="presOf" srcId="{7C8B0B54-75DC-4CDB-9653-62E6D90490C8}" destId="{3EEDD486-B0A5-46A6-8F07-8BE038D888ED}" srcOrd="0" destOrd="0" presId="urn:microsoft.com/office/officeart/2005/8/layout/hierarchy4"/>
    <dgm:cxn modelId="{1C620C68-A0DB-4FDF-8A67-DA3F0918BD2B}" type="presOf" srcId="{05382378-2949-4A7A-AAAD-B550485B9C15}" destId="{C332ED19-95E8-4913-BCA8-D0AC0CFFAAE6}" srcOrd="0" destOrd="0" presId="urn:microsoft.com/office/officeart/2005/8/layout/hierarchy4"/>
    <dgm:cxn modelId="{EE5BE03C-ACA4-456F-988A-8CBAA77A19EA}" srcId="{29A1ED04-F235-40EA-921E-DCBEBBCC9499}" destId="{BC0CB13B-6D12-4382-96ED-F4230B79D40D}" srcOrd="1" destOrd="0" parTransId="{12CF5C1F-CAE4-4398-91BE-AF17049BC0BA}" sibTransId="{73B23921-A90F-40D6-B58F-F6BC98158116}"/>
    <dgm:cxn modelId="{A90D1BCE-F0B1-4A35-BAEB-2726C3A6488D}" type="presOf" srcId="{D859E6AF-50AC-44E3-B303-42F8A62C00C9}" destId="{1D9949BC-21E5-43D0-8A81-ADAB6E9A84D3}" srcOrd="0" destOrd="0" presId="urn:microsoft.com/office/officeart/2005/8/layout/hierarchy4"/>
    <dgm:cxn modelId="{8732CBFB-AEAC-4C76-BED4-FA6CECE28822}" srcId="{60C9564E-EAFA-435F-BC9B-CB32014F3CA0}" destId="{7C8B0B54-75DC-4CDB-9653-62E6D90490C8}" srcOrd="0" destOrd="0" parTransId="{EDD95E78-C403-4706-8C00-BB2FA7CA90CE}" sibTransId="{28DD8323-BBA0-4431-A74F-F24BDAD2B0FB}"/>
    <dgm:cxn modelId="{9FA40E71-40AB-4E4D-B1BB-A3F137923E34}" srcId="{29A1ED04-F235-40EA-921E-DCBEBBCC9499}" destId="{D02CFEE4-1EF5-4006-BC5C-797E7D33075D}" srcOrd="0" destOrd="0" parTransId="{F153FBB8-F460-4218-BDFC-42FA1D4F5FAC}" sibTransId="{49198ED4-5065-4209-8EB9-71D4B1EEE3E1}"/>
    <dgm:cxn modelId="{0FA02A20-FC95-4B0A-A508-1D52FD515ACA}" srcId="{7C8B0B54-75DC-4CDB-9653-62E6D90490C8}" destId="{079BFFD9-1135-4AC6-9DFD-F78B186DB85C}" srcOrd="1" destOrd="0" parTransId="{2A81E619-5AA4-4373-ABDB-17E98038DFB4}" sibTransId="{AEDC527B-BBC5-428A-857E-8A9B0C7C9B28}"/>
    <dgm:cxn modelId="{690FAEDD-F841-4F76-A485-EC2D6992A359}" type="presOf" srcId="{29A1ED04-F235-40EA-921E-DCBEBBCC9499}" destId="{BAE980A8-1617-4DD1-9552-42558F4F0415}" srcOrd="0" destOrd="0" presId="urn:microsoft.com/office/officeart/2005/8/layout/hierarchy4"/>
    <dgm:cxn modelId="{52EAD42F-4586-4AD0-AA39-FE43B787DC7F}" type="presOf" srcId="{91BCCD2E-B921-48BE-80BF-7A769150ADE6}" destId="{8B094536-61D4-49C9-B583-FB037A081DC3}" srcOrd="0" destOrd="0" presId="urn:microsoft.com/office/officeart/2005/8/layout/hierarchy4"/>
    <dgm:cxn modelId="{97D7D8C1-FF7D-4524-A6D8-96B950817C4C}" type="presOf" srcId="{BC0CB13B-6D12-4382-96ED-F4230B79D40D}" destId="{22FB29AE-56B4-460E-A682-2CD19257FA79}" srcOrd="0" destOrd="0" presId="urn:microsoft.com/office/officeart/2005/8/layout/hierarchy4"/>
    <dgm:cxn modelId="{EBA35814-A44C-44E1-928D-0F3CC7414220}" type="presParOf" srcId="{6789E2F6-27CC-40B4-8600-4515ADE2EAE4}" destId="{22F2F33F-AB9E-4F12-A80D-70302FC224B0}" srcOrd="0" destOrd="0" presId="urn:microsoft.com/office/officeart/2005/8/layout/hierarchy4"/>
    <dgm:cxn modelId="{B0304133-F846-4242-9D53-F8259C3033EE}" type="presParOf" srcId="{22F2F33F-AB9E-4F12-A80D-70302FC224B0}" destId="{3EEDD486-B0A5-46A6-8F07-8BE038D888ED}" srcOrd="0" destOrd="0" presId="urn:microsoft.com/office/officeart/2005/8/layout/hierarchy4"/>
    <dgm:cxn modelId="{3F9C5532-D2B9-4067-A38A-AC84ADB27CA0}" type="presParOf" srcId="{22F2F33F-AB9E-4F12-A80D-70302FC224B0}" destId="{201C2073-5FA5-4FCA-B90E-34C34F44A4BF}" srcOrd="1" destOrd="0" presId="urn:microsoft.com/office/officeart/2005/8/layout/hierarchy4"/>
    <dgm:cxn modelId="{B461C98A-B261-4C7A-9B00-C9D6F757D397}" type="presParOf" srcId="{22F2F33F-AB9E-4F12-A80D-70302FC224B0}" destId="{B630C848-72F2-4810-BFCF-7DA20A328227}" srcOrd="2" destOrd="0" presId="urn:microsoft.com/office/officeart/2005/8/layout/hierarchy4"/>
    <dgm:cxn modelId="{9CA19CA8-36B2-45D2-BA9F-43231C49BC3D}" type="presParOf" srcId="{B630C848-72F2-4810-BFCF-7DA20A328227}" destId="{736BACAF-6C52-4092-93EF-76FECA261034}" srcOrd="0" destOrd="0" presId="urn:microsoft.com/office/officeart/2005/8/layout/hierarchy4"/>
    <dgm:cxn modelId="{DA5FDF1D-AD76-4AF3-A280-26CDCDFF2318}" type="presParOf" srcId="{736BACAF-6C52-4092-93EF-76FECA261034}" destId="{1D9949BC-21E5-43D0-8A81-ADAB6E9A84D3}" srcOrd="0" destOrd="0" presId="urn:microsoft.com/office/officeart/2005/8/layout/hierarchy4"/>
    <dgm:cxn modelId="{CB1E31AD-DBDF-4F20-9CAF-78CCF18DBC7E}" type="presParOf" srcId="{736BACAF-6C52-4092-93EF-76FECA261034}" destId="{400A98F6-0B7F-4C7E-83D7-DAADEF7B554B}" srcOrd="1" destOrd="0" presId="urn:microsoft.com/office/officeart/2005/8/layout/hierarchy4"/>
    <dgm:cxn modelId="{257E3AC7-71C0-4AB1-BC50-AD192DDD0A08}" type="presParOf" srcId="{B630C848-72F2-4810-BFCF-7DA20A328227}" destId="{FF48424F-E7D1-4B0B-8F57-3929F57A600D}" srcOrd="1" destOrd="0" presId="urn:microsoft.com/office/officeart/2005/8/layout/hierarchy4"/>
    <dgm:cxn modelId="{6BE0F671-A577-4A95-8F47-7ED357C36A7F}" type="presParOf" srcId="{B630C848-72F2-4810-BFCF-7DA20A328227}" destId="{8597B34B-DBA7-465D-B9B1-76D39A30E1AB}" srcOrd="2" destOrd="0" presId="urn:microsoft.com/office/officeart/2005/8/layout/hierarchy4"/>
    <dgm:cxn modelId="{F733D3C4-6C08-49BD-B2AA-8D3EA19710E7}" type="presParOf" srcId="{8597B34B-DBA7-465D-B9B1-76D39A30E1AB}" destId="{303DA9D0-5C56-4978-BE0E-2F7ACB8C9C73}" srcOrd="0" destOrd="0" presId="urn:microsoft.com/office/officeart/2005/8/layout/hierarchy4"/>
    <dgm:cxn modelId="{0340E20A-2A95-4431-BA0C-56258620ACFE}" type="presParOf" srcId="{8597B34B-DBA7-465D-B9B1-76D39A30E1AB}" destId="{50EDB3E8-9E4C-4878-8645-5AEF587BD5C7}" srcOrd="1" destOrd="0" presId="urn:microsoft.com/office/officeart/2005/8/layout/hierarchy4"/>
    <dgm:cxn modelId="{ED992559-4D77-4151-AFBF-FA5ED456C719}" type="presParOf" srcId="{8597B34B-DBA7-465D-B9B1-76D39A30E1AB}" destId="{F646A07A-C1AC-4EE4-9545-3AE955AE1423}" srcOrd="2" destOrd="0" presId="urn:microsoft.com/office/officeart/2005/8/layout/hierarchy4"/>
    <dgm:cxn modelId="{90FFCE54-F4BB-4312-B365-659C2D1EFA3E}" type="presParOf" srcId="{F646A07A-C1AC-4EE4-9545-3AE955AE1423}" destId="{2E4F1625-1403-4A4C-B990-1CA35D5BB4B3}" srcOrd="0" destOrd="0" presId="urn:microsoft.com/office/officeart/2005/8/layout/hierarchy4"/>
    <dgm:cxn modelId="{B88A9FCD-F170-4712-81E9-431A851FFE12}" type="presParOf" srcId="{2E4F1625-1403-4A4C-B990-1CA35D5BB4B3}" destId="{C332ED19-95E8-4913-BCA8-D0AC0CFFAAE6}" srcOrd="0" destOrd="0" presId="urn:microsoft.com/office/officeart/2005/8/layout/hierarchy4"/>
    <dgm:cxn modelId="{03F059CF-8EDB-4132-BA51-7506768C80C0}" type="presParOf" srcId="{2E4F1625-1403-4A4C-B990-1CA35D5BB4B3}" destId="{D810BB4C-2488-4B1A-8CCE-5C7247F27BEA}" srcOrd="1" destOrd="0" presId="urn:microsoft.com/office/officeart/2005/8/layout/hierarchy4"/>
    <dgm:cxn modelId="{D3416B5A-4D86-41F6-B8C3-CDD189614688}" type="presParOf" srcId="{2E4F1625-1403-4A4C-B990-1CA35D5BB4B3}" destId="{2507F485-127E-402A-A307-D7D60BB41D93}" srcOrd="2" destOrd="0" presId="urn:microsoft.com/office/officeart/2005/8/layout/hierarchy4"/>
    <dgm:cxn modelId="{F36631AA-7D0C-42AE-8143-91F2FA2D1F87}" type="presParOf" srcId="{2507F485-127E-402A-A307-D7D60BB41D93}" destId="{0D0E404A-E7D8-494D-80A1-33CCF4CA7AE5}" srcOrd="0" destOrd="0" presId="urn:microsoft.com/office/officeart/2005/8/layout/hierarchy4"/>
    <dgm:cxn modelId="{AE7611E4-674F-4FD9-A5AA-711D37A20F07}" type="presParOf" srcId="{0D0E404A-E7D8-494D-80A1-33CCF4CA7AE5}" destId="{60318934-AD4C-488E-A930-EC3561BCF0E1}" srcOrd="0" destOrd="0" presId="urn:microsoft.com/office/officeart/2005/8/layout/hierarchy4"/>
    <dgm:cxn modelId="{9CA070EB-56CD-44FB-AB67-B884D960FDE9}" type="presParOf" srcId="{0D0E404A-E7D8-494D-80A1-33CCF4CA7AE5}" destId="{20FA3A8B-4489-4632-8847-8E6A190E8262}" srcOrd="1" destOrd="0" presId="urn:microsoft.com/office/officeart/2005/8/layout/hierarchy4"/>
    <dgm:cxn modelId="{5D1A04CC-63DB-4A6B-A45C-71080959B6AD}" type="presParOf" srcId="{2507F485-127E-402A-A307-D7D60BB41D93}" destId="{3A48E45A-4EC2-4E9C-B82B-8F45778F63F0}" srcOrd="1" destOrd="0" presId="urn:microsoft.com/office/officeart/2005/8/layout/hierarchy4"/>
    <dgm:cxn modelId="{CA814046-DBF0-490B-AE0C-A98488B3A57D}" type="presParOf" srcId="{2507F485-127E-402A-A307-D7D60BB41D93}" destId="{7C54A7AD-C672-4754-90FB-E13015BA6394}" srcOrd="2" destOrd="0" presId="urn:microsoft.com/office/officeart/2005/8/layout/hierarchy4"/>
    <dgm:cxn modelId="{D53BAC7A-58C2-4DD2-B6B0-083B48CBE005}" type="presParOf" srcId="{7C54A7AD-C672-4754-90FB-E13015BA6394}" destId="{8B094536-61D4-49C9-B583-FB037A081DC3}" srcOrd="0" destOrd="0" presId="urn:microsoft.com/office/officeart/2005/8/layout/hierarchy4"/>
    <dgm:cxn modelId="{3C982744-C742-4EAB-A51B-812E5F0EC3B0}" type="presParOf" srcId="{7C54A7AD-C672-4754-90FB-E13015BA6394}" destId="{B99EAA73-4B17-4C55-B0CF-DAAE260F20EF}" srcOrd="1" destOrd="0" presId="urn:microsoft.com/office/officeart/2005/8/layout/hierarchy4"/>
    <dgm:cxn modelId="{B6E0DAFA-8D6A-4242-ADF5-F40FFF020259}" type="presParOf" srcId="{F646A07A-C1AC-4EE4-9545-3AE955AE1423}" destId="{685D6A3E-BC92-4C61-AC99-67D2D22839D8}" srcOrd="1" destOrd="0" presId="urn:microsoft.com/office/officeart/2005/8/layout/hierarchy4"/>
    <dgm:cxn modelId="{571F8DF0-D056-4A29-82CB-98B9D1523F4D}" type="presParOf" srcId="{F646A07A-C1AC-4EE4-9545-3AE955AE1423}" destId="{34DDD2A6-3A24-4F76-9CAD-A1C7D9256E64}" srcOrd="2" destOrd="0" presId="urn:microsoft.com/office/officeart/2005/8/layout/hierarchy4"/>
    <dgm:cxn modelId="{27B2A611-1177-4234-A139-3E650540FBF6}" type="presParOf" srcId="{34DDD2A6-3A24-4F76-9CAD-A1C7D9256E64}" destId="{BAE980A8-1617-4DD1-9552-42558F4F0415}" srcOrd="0" destOrd="0" presId="urn:microsoft.com/office/officeart/2005/8/layout/hierarchy4"/>
    <dgm:cxn modelId="{4D400630-058F-45AB-B7A2-32C94FB97353}" type="presParOf" srcId="{34DDD2A6-3A24-4F76-9CAD-A1C7D9256E64}" destId="{D0D87349-2B97-44DC-99F0-ABB15B06ECD5}" srcOrd="1" destOrd="0" presId="urn:microsoft.com/office/officeart/2005/8/layout/hierarchy4"/>
    <dgm:cxn modelId="{B88A5735-A33A-47F7-86ED-5C3D86BC7CBD}" type="presParOf" srcId="{34DDD2A6-3A24-4F76-9CAD-A1C7D9256E64}" destId="{65A51059-957E-4D2C-9806-D342291282D9}" srcOrd="2" destOrd="0" presId="urn:microsoft.com/office/officeart/2005/8/layout/hierarchy4"/>
    <dgm:cxn modelId="{4961A017-B4D8-4FFC-8D68-743DDD80DE78}" type="presParOf" srcId="{65A51059-957E-4D2C-9806-D342291282D9}" destId="{BF9C78C0-920A-4B32-AD57-136EEF9B50EB}" srcOrd="0" destOrd="0" presId="urn:microsoft.com/office/officeart/2005/8/layout/hierarchy4"/>
    <dgm:cxn modelId="{BBEE955A-0E24-4D51-80A6-9D7401215595}" type="presParOf" srcId="{BF9C78C0-920A-4B32-AD57-136EEF9B50EB}" destId="{4ABAAA77-8E7B-4948-9022-2AE695E4F602}" srcOrd="0" destOrd="0" presId="urn:microsoft.com/office/officeart/2005/8/layout/hierarchy4"/>
    <dgm:cxn modelId="{A6EF98C6-F179-4A0E-AB5C-C9E7FA7E901D}" type="presParOf" srcId="{BF9C78C0-920A-4B32-AD57-136EEF9B50EB}" destId="{ABB160E0-F2ED-413B-913A-99D0795F03CE}" srcOrd="1" destOrd="0" presId="urn:microsoft.com/office/officeart/2005/8/layout/hierarchy4"/>
    <dgm:cxn modelId="{6C35BEB1-BC71-49EF-8F71-CAD1BFA0C13D}" type="presParOf" srcId="{65A51059-957E-4D2C-9806-D342291282D9}" destId="{B4BB714E-A41F-4F61-A076-ABEFC202EBE5}" srcOrd="1" destOrd="0" presId="urn:microsoft.com/office/officeart/2005/8/layout/hierarchy4"/>
    <dgm:cxn modelId="{96B7BA2E-EF4D-4AF4-8084-B06213DC3EEC}" type="presParOf" srcId="{65A51059-957E-4D2C-9806-D342291282D9}" destId="{4EC6B866-B2AB-4299-96F2-B68490A2F29E}" srcOrd="2" destOrd="0" presId="urn:microsoft.com/office/officeart/2005/8/layout/hierarchy4"/>
    <dgm:cxn modelId="{DE400CD6-F9BB-4560-BAC5-2BBA1E58C397}" type="presParOf" srcId="{4EC6B866-B2AB-4299-96F2-B68490A2F29E}" destId="{22FB29AE-56B4-460E-A682-2CD19257FA79}" srcOrd="0" destOrd="0" presId="urn:microsoft.com/office/officeart/2005/8/layout/hierarchy4"/>
    <dgm:cxn modelId="{AADBFE23-A28E-4C6C-9B77-4DE2194410C3}" type="presParOf" srcId="{4EC6B866-B2AB-4299-96F2-B68490A2F29E}" destId="{48B28923-ACBF-4CFB-9EA3-5A26B395F7E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4E002-64EE-48A7-813C-4B6CE54200A7}">
      <dsp:nvSpPr>
        <dsp:cNvPr id="0" name=""/>
        <dsp:cNvSpPr/>
      </dsp:nvSpPr>
      <dsp:spPr>
        <a:xfrm>
          <a:off x="4143" y="968180"/>
          <a:ext cx="1541307" cy="616522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63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>
              <a:solidFill>
                <a:schemeClr val="tx1"/>
              </a:solidFill>
            </a:rPr>
            <a:t>Diagnóstico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312404" y="968180"/>
        <a:ext cx="924785" cy="616522"/>
      </dsp:txXfrm>
    </dsp:sp>
    <dsp:sp modelId="{DFAC3D88-B666-4C36-BD23-6BA914115677}">
      <dsp:nvSpPr>
        <dsp:cNvPr id="0" name=""/>
        <dsp:cNvSpPr/>
      </dsp:nvSpPr>
      <dsp:spPr>
        <a:xfrm>
          <a:off x="1391319" y="968180"/>
          <a:ext cx="1541307" cy="616522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>
              <a:solidFill>
                <a:schemeClr val="tx1"/>
              </a:solidFill>
            </a:rPr>
            <a:t>Evaluación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1699580" y="968180"/>
        <a:ext cx="924785" cy="616522"/>
      </dsp:txXfrm>
    </dsp:sp>
    <dsp:sp modelId="{2C0FD21E-7DDD-48D8-A17A-5E91E7C51AC8}">
      <dsp:nvSpPr>
        <dsp:cNvPr id="0" name=""/>
        <dsp:cNvSpPr/>
      </dsp:nvSpPr>
      <dsp:spPr>
        <a:xfrm>
          <a:off x="2778496" y="968180"/>
          <a:ext cx="1541307" cy="616522"/>
        </a:xfrm>
        <a:prstGeom prst="chevron">
          <a:avLst/>
        </a:prstGeom>
        <a:solidFill>
          <a:schemeClr val="tx2">
            <a:lumMod val="40000"/>
            <a:lumOff val="60000"/>
          </a:schemeClr>
        </a:solidFill>
        <a:ln w="63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>
              <a:solidFill>
                <a:schemeClr val="tx1"/>
              </a:solidFill>
            </a:rPr>
            <a:t>Formulación de proyectos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3086757" y="968180"/>
        <a:ext cx="924785" cy="616522"/>
      </dsp:txXfrm>
    </dsp:sp>
    <dsp:sp modelId="{9208D7E7-BAC3-47D8-938A-8F2443C0826B}">
      <dsp:nvSpPr>
        <dsp:cNvPr id="0" name=""/>
        <dsp:cNvSpPr/>
      </dsp:nvSpPr>
      <dsp:spPr>
        <a:xfrm>
          <a:off x="4165673" y="968180"/>
          <a:ext cx="1541307" cy="616522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63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noProof="0" dirty="0" smtClean="0">
              <a:solidFill>
                <a:schemeClr val="tx1"/>
              </a:solidFill>
            </a:rPr>
            <a:t>Definición  Línea de Base</a:t>
          </a:r>
          <a:endParaRPr lang="es-AR" sz="1300" kern="1200" noProof="0" dirty="0">
            <a:solidFill>
              <a:schemeClr val="tx1"/>
            </a:solidFill>
          </a:endParaRPr>
        </a:p>
      </dsp:txBody>
      <dsp:txXfrm>
        <a:off x="4473934" y="968180"/>
        <a:ext cx="924785" cy="616522"/>
      </dsp:txXfrm>
    </dsp:sp>
    <dsp:sp modelId="{8B51466F-F8A1-4CBA-AC44-D9CA8218303D}">
      <dsp:nvSpPr>
        <dsp:cNvPr id="0" name=""/>
        <dsp:cNvSpPr/>
      </dsp:nvSpPr>
      <dsp:spPr>
        <a:xfrm>
          <a:off x="5552849" y="968180"/>
          <a:ext cx="1541307" cy="616522"/>
        </a:xfrm>
        <a:prstGeom prst="chevron">
          <a:avLst/>
        </a:prstGeom>
        <a:solidFill>
          <a:srgbClr val="265A9A"/>
        </a:solidFill>
        <a:ln w="63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>
              <a:solidFill>
                <a:schemeClr val="bg1"/>
              </a:solidFill>
            </a:rPr>
            <a:t>Ejecución y seguimiento técnico 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5861110" y="968180"/>
        <a:ext cx="924785" cy="616522"/>
      </dsp:txXfrm>
    </dsp:sp>
    <dsp:sp modelId="{23798D63-C93F-432D-A5AD-7B9E48F1BFBB}">
      <dsp:nvSpPr>
        <dsp:cNvPr id="0" name=""/>
        <dsp:cNvSpPr/>
      </dsp:nvSpPr>
      <dsp:spPr>
        <a:xfrm>
          <a:off x="6940026" y="968180"/>
          <a:ext cx="1541307" cy="616522"/>
        </a:xfrm>
        <a:prstGeom prst="chevron">
          <a:avLst/>
        </a:prstGeom>
        <a:solidFill>
          <a:schemeClr val="tx2">
            <a:lumMod val="75000"/>
          </a:schemeClr>
        </a:solidFill>
        <a:ln w="63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>
              <a:solidFill>
                <a:schemeClr val="bg1"/>
              </a:solidFill>
            </a:rPr>
            <a:t>Medición de impacto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7248287" y="968180"/>
        <a:ext cx="924785" cy="6165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AFA8D3-ADDC-476F-B29D-DA3539174B46}">
      <dsp:nvSpPr>
        <dsp:cNvPr id="0" name=""/>
        <dsp:cNvSpPr/>
      </dsp:nvSpPr>
      <dsp:spPr>
        <a:xfrm>
          <a:off x="-5836717" y="-888693"/>
          <a:ext cx="6912811" cy="6912811"/>
        </a:xfrm>
        <a:prstGeom prst="blockArc">
          <a:avLst>
            <a:gd name="adj1" fmla="val 18900000"/>
            <a:gd name="adj2" fmla="val 2700000"/>
            <a:gd name="adj3" fmla="val 312"/>
          </a:avLst>
        </a:prstGeom>
        <a:noFill/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E5B8F-C245-4B7E-AB04-545B88F848DA}">
      <dsp:nvSpPr>
        <dsp:cNvPr id="0" name=""/>
        <dsp:cNvSpPr/>
      </dsp:nvSpPr>
      <dsp:spPr>
        <a:xfrm>
          <a:off x="334547" y="270431"/>
          <a:ext cx="5216245" cy="540657"/>
        </a:xfrm>
        <a:prstGeom prst="rect">
          <a:avLst/>
        </a:prstGeom>
        <a:solidFill>
          <a:schemeClr val="accent1">
            <a:lumMod val="20000"/>
            <a:lumOff val="8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9147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PEQUEÑOS PRODUCTORES CON PROBLEMAS ESTRUCTURALES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Ejemplo: Catamarca  vitivinícola- reconversión + inversión </a:t>
          </a:r>
          <a:r>
            <a:rPr lang="es-AR" sz="1200" b="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intrafinca</a:t>
          </a:r>
          <a:endParaRPr lang="es-AR" sz="1200" b="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334547" y="270431"/>
        <a:ext cx="5216245" cy="540657"/>
      </dsp:txXfrm>
    </dsp:sp>
    <dsp:sp modelId="{F82C780D-9DFC-4EF0-8575-5B2C4BC24B2D}">
      <dsp:nvSpPr>
        <dsp:cNvPr id="0" name=""/>
        <dsp:cNvSpPr/>
      </dsp:nvSpPr>
      <dsp:spPr>
        <a:xfrm>
          <a:off x="44060" y="202849"/>
          <a:ext cx="675821" cy="675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2FB008-CB2A-4612-80EA-DB434517DB92}">
      <dsp:nvSpPr>
        <dsp:cNvPr id="0" name=""/>
        <dsp:cNvSpPr/>
      </dsp:nvSpPr>
      <dsp:spPr>
        <a:xfrm>
          <a:off x="845639" y="1064849"/>
          <a:ext cx="4696218" cy="594988"/>
        </a:xfrm>
        <a:prstGeom prst="rect">
          <a:avLst/>
        </a:prstGeom>
        <a:solidFill>
          <a:schemeClr val="accent1">
            <a:lumMod val="20000"/>
            <a:lumOff val="8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9147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b="1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PRODUCTOR QUE HAYA CUMPLIDO CON EL COMPROMISO ASUMIDO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0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Ejemplo: Junta </a:t>
          </a:r>
          <a:r>
            <a:rPr lang="es-AR" sz="1200" b="0" kern="1200" dirty="0" err="1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Intercooperativa</a:t>
          </a:r>
          <a:r>
            <a:rPr lang="es-AR" sz="1200" b="0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 de Productores Lecheros</a:t>
          </a:r>
          <a:endParaRPr lang="es-AR" sz="1200" b="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845639" y="1064849"/>
        <a:ext cx="4696218" cy="594988"/>
      </dsp:txXfrm>
    </dsp:sp>
    <dsp:sp modelId="{31292104-1680-4EE9-A28A-7B01AE8F7271}">
      <dsp:nvSpPr>
        <dsp:cNvPr id="0" name=""/>
        <dsp:cNvSpPr/>
      </dsp:nvSpPr>
      <dsp:spPr>
        <a:xfrm>
          <a:off x="488788" y="1013732"/>
          <a:ext cx="675821" cy="675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8EF513-DA5F-4017-BDBF-756890A0CF83}">
      <dsp:nvSpPr>
        <dsp:cNvPr id="0" name=""/>
        <dsp:cNvSpPr/>
      </dsp:nvSpPr>
      <dsp:spPr>
        <a:xfrm>
          <a:off x="1062582" y="1821913"/>
          <a:ext cx="4473306" cy="702627"/>
        </a:xfrm>
        <a:prstGeom prst="rect">
          <a:avLst/>
        </a:prstGeom>
        <a:solidFill>
          <a:schemeClr val="accent1">
            <a:lumMod val="20000"/>
            <a:lumOff val="8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9147" tIns="33020" rIns="33020" bIns="33020" numCol="1" spcCol="1270" anchor="ctr" anchorCtr="0">
          <a:noAutofit/>
        </a:bodyPr>
        <a:lstStyle/>
        <a:p>
          <a:pPr lvl="0" algn="l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50" b="1" kern="1200" dirty="0" smtClean="0">
              <a:solidFill>
                <a:schemeClr val="tx1"/>
              </a:solidFill>
              <a:effectLst/>
              <a:latin typeface="+mj-lt"/>
              <a:cs typeface="Arial" panose="020B0604020202020204" pitchFamily="34" charset="0"/>
            </a:rPr>
            <a:t>GRUPOS DE PRODUCTORES CON PROYECTOS COMPETITIVOS EN DESARROLLO Y JÓVENES EMPRENDEDORES  </a:t>
          </a:r>
        </a:p>
        <a:p>
          <a:pPr lvl="0" algn="l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0" kern="1200" dirty="0" smtClean="0">
              <a:solidFill>
                <a:schemeClr val="tx1"/>
              </a:solidFill>
              <a:effectLst/>
              <a:latin typeface="+mj-lt"/>
              <a:cs typeface="Arial" panose="020B0604020202020204" pitchFamily="34" charset="0"/>
            </a:rPr>
            <a:t>Ejemplo: Forres (S. del Estero)</a:t>
          </a:r>
          <a:endParaRPr lang="es-AR" sz="1200" b="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1062582" y="1821913"/>
        <a:ext cx="4473306" cy="702627"/>
      </dsp:txXfrm>
    </dsp:sp>
    <dsp:sp modelId="{C08CFC92-F8A1-4D1E-BBFA-64D0DFAEC2D8}">
      <dsp:nvSpPr>
        <dsp:cNvPr id="0" name=""/>
        <dsp:cNvSpPr/>
      </dsp:nvSpPr>
      <dsp:spPr>
        <a:xfrm>
          <a:off x="692151" y="1824616"/>
          <a:ext cx="675821" cy="675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161550-A3AE-4975-8832-44C0FA10279D}">
      <dsp:nvSpPr>
        <dsp:cNvPr id="0" name=""/>
        <dsp:cNvSpPr/>
      </dsp:nvSpPr>
      <dsp:spPr>
        <a:xfrm>
          <a:off x="1062896" y="2713268"/>
          <a:ext cx="4473306" cy="540657"/>
        </a:xfrm>
        <a:prstGeom prst="rect">
          <a:avLst/>
        </a:prstGeom>
        <a:solidFill>
          <a:schemeClr val="tx2">
            <a:lumMod val="40000"/>
            <a:lumOff val="6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9147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altLang="en-US" sz="1300" b="1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ZONAS CON </a:t>
          </a:r>
          <a:r>
            <a:rPr lang="es-AR" sz="1300" b="1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INDICADORES SOCIALES VULNERABLES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Ejemplo: Dto. Rivadavia (Salta)</a:t>
          </a:r>
          <a:endParaRPr lang="es-AR" sz="1200" b="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1062896" y="2713268"/>
        <a:ext cx="4473306" cy="540657"/>
      </dsp:txXfrm>
    </dsp:sp>
    <dsp:sp modelId="{FDB5D169-F07B-4E73-A81D-EE6BF6EA00AC}">
      <dsp:nvSpPr>
        <dsp:cNvPr id="0" name=""/>
        <dsp:cNvSpPr/>
      </dsp:nvSpPr>
      <dsp:spPr>
        <a:xfrm>
          <a:off x="692151" y="2634986"/>
          <a:ext cx="675821" cy="675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BB1000-332C-4481-8B0E-2D122A9BEF77}">
      <dsp:nvSpPr>
        <dsp:cNvPr id="0" name=""/>
        <dsp:cNvSpPr/>
      </dsp:nvSpPr>
      <dsp:spPr>
        <a:xfrm>
          <a:off x="770625" y="3513452"/>
          <a:ext cx="4788816" cy="540657"/>
        </a:xfrm>
        <a:prstGeom prst="rect">
          <a:avLst/>
        </a:prstGeom>
        <a:solidFill>
          <a:schemeClr val="tx2">
            <a:lumMod val="40000"/>
            <a:lumOff val="6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9147" tIns="33020" rIns="33020" bIns="33020" numCol="1" spcCol="1270" anchor="ctr" anchorCtr="0">
          <a:noAutofit/>
        </a:bodyPr>
        <a:lstStyle/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altLang="en-US" sz="1250" b="1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INVERSIONES COMPETITIVAS EN LAS ECONOMÍAS REGIONALES </a:t>
          </a:r>
        </a:p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altLang="en-US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Ejemplo: Cuenca Trancas con </a:t>
          </a:r>
          <a:r>
            <a:rPr lang="es-ES_tradnl" altLang="en-US" sz="1200" b="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probiótico</a:t>
          </a:r>
          <a:r>
            <a:rPr lang="es-ES_tradnl" altLang="en-US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s-ES_tradnl" altLang="en-US" sz="1200" b="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yogurito</a:t>
          </a:r>
          <a:r>
            <a:rPr lang="es-ES_tradnl" altLang="en-US" sz="1200" b="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(Tucumán)</a:t>
          </a:r>
          <a:endParaRPr lang="es-AR" sz="1200" b="0" kern="1200" dirty="0">
            <a:solidFill>
              <a:schemeClr val="tx1"/>
            </a:solidFill>
            <a:latin typeface="+mj-lt"/>
            <a:ea typeface="+mn-ea"/>
            <a:cs typeface="Arial" panose="020B0604020202020204" pitchFamily="34" charset="0"/>
          </a:endParaRPr>
        </a:p>
      </dsp:txBody>
      <dsp:txXfrm>
        <a:off x="770625" y="3513452"/>
        <a:ext cx="4788816" cy="540657"/>
      </dsp:txXfrm>
    </dsp:sp>
    <dsp:sp modelId="{15D928BE-BB6E-4489-957F-0C5C96E43F0F}">
      <dsp:nvSpPr>
        <dsp:cNvPr id="0" name=""/>
        <dsp:cNvSpPr/>
      </dsp:nvSpPr>
      <dsp:spPr>
        <a:xfrm>
          <a:off x="488788" y="3445870"/>
          <a:ext cx="675821" cy="675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DC441-A4DD-43E6-9C33-EC5AC9E117AA}">
      <dsp:nvSpPr>
        <dsp:cNvPr id="0" name=""/>
        <dsp:cNvSpPr/>
      </dsp:nvSpPr>
      <dsp:spPr>
        <a:xfrm>
          <a:off x="321590" y="4324335"/>
          <a:ext cx="5242159" cy="540657"/>
        </a:xfrm>
        <a:prstGeom prst="rect">
          <a:avLst/>
        </a:prstGeom>
        <a:solidFill>
          <a:schemeClr val="tx2">
            <a:lumMod val="40000"/>
            <a:lumOff val="60000"/>
            <a:alpha val="69804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8235" tIns="25400" rIns="25400" bIns="25400" numCol="1" spcCol="1270" anchor="ctr" anchorCtr="0">
          <a:noAutofit/>
        </a:bodyPr>
        <a:lstStyle/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altLang="en-US" sz="1300" b="1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ACCIONES </a:t>
          </a:r>
          <a:r>
            <a:rPr lang="es-AR" sz="1300" b="1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EXITOSAS QUE PUEDAN SER REPLICADAS</a:t>
          </a:r>
        </a:p>
        <a:p>
          <a:pPr marL="0"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b="0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Ejemplo</a:t>
          </a:r>
          <a:r>
            <a:rPr lang="es-AR" sz="1200" b="0" kern="1200" dirty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: </a:t>
          </a:r>
          <a:r>
            <a:rPr lang="es-AR" sz="1200" b="0" kern="1200" dirty="0" smtClean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Consorcio </a:t>
          </a:r>
          <a:r>
            <a:rPr lang="es-AR" sz="1200" b="0" kern="1200" dirty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rPr>
            <a:t>apícola CEMSOB, replicable a Chaco, Corrientes y San Luis</a:t>
          </a:r>
        </a:p>
      </dsp:txBody>
      <dsp:txXfrm>
        <a:off x="321590" y="4324335"/>
        <a:ext cx="5242159" cy="540657"/>
      </dsp:txXfrm>
    </dsp:sp>
    <dsp:sp modelId="{A741950D-110D-4649-BF3C-B0826EC15585}">
      <dsp:nvSpPr>
        <dsp:cNvPr id="0" name=""/>
        <dsp:cNvSpPr/>
      </dsp:nvSpPr>
      <dsp:spPr>
        <a:xfrm>
          <a:off x="44060" y="4256753"/>
          <a:ext cx="675821" cy="675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38932E-3805-4A79-8525-17D91D2F8242}">
      <dsp:nvSpPr>
        <dsp:cNvPr id="0" name=""/>
        <dsp:cNvSpPr/>
      </dsp:nvSpPr>
      <dsp:spPr>
        <a:xfrm>
          <a:off x="-5090427" y="-773293"/>
          <a:ext cx="6011082" cy="6011082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1508A-61DA-4BCB-A8E3-4202CAF53EAF}">
      <dsp:nvSpPr>
        <dsp:cNvPr id="0" name=""/>
        <dsp:cNvSpPr/>
      </dsp:nvSpPr>
      <dsp:spPr>
        <a:xfrm>
          <a:off x="368736" y="223650"/>
          <a:ext cx="5788647" cy="515849"/>
        </a:xfrm>
        <a:prstGeom prst="rect">
          <a:avLst/>
        </a:prstGeom>
        <a:solidFill>
          <a:schemeClr val="tx2">
            <a:lumMod val="40000"/>
            <a:lumOff val="60000"/>
            <a:alpha val="71000"/>
          </a:schemeClr>
        </a:solidFill>
        <a:ln w="12700" cap="flat" cmpd="sng" algn="ctr">
          <a:solidFill>
            <a:srgbClr val="0086C6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308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AR" altLang="es-AR" sz="1300" b="0" u="none" kern="1200" dirty="0" smtClean="0">
              <a:solidFill>
                <a:schemeClr val="tx1"/>
              </a:solidFill>
              <a:effectLst/>
              <a:latin typeface="Arial"/>
              <a:cs typeface="Arial"/>
            </a:rPr>
            <a:t>Instalación de salas de desposte fijas y de faena móviles (Ovinos, Caprinos, Porcinos).</a:t>
          </a:r>
          <a:endParaRPr lang="es-AR" sz="1300" b="0" u="none" kern="1200" dirty="0">
            <a:solidFill>
              <a:schemeClr val="tx1"/>
            </a:solidFill>
            <a:effectLst/>
            <a:latin typeface="Arial"/>
            <a:cs typeface="Arial"/>
          </a:endParaRPr>
        </a:p>
      </dsp:txBody>
      <dsp:txXfrm>
        <a:off x="368736" y="223650"/>
        <a:ext cx="5788647" cy="515849"/>
      </dsp:txXfrm>
    </dsp:sp>
    <dsp:sp modelId="{B530AC85-BD16-4948-A914-DA2D082F8ED4}">
      <dsp:nvSpPr>
        <dsp:cNvPr id="0" name=""/>
        <dsp:cNvSpPr/>
      </dsp:nvSpPr>
      <dsp:spPr>
        <a:xfrm>
          <a:off x="22747" y="176347"/>
          <a:ext cx="587527" cy="587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E43729-87CB-4210-8433-EE45EFB02445}">
      <dsp:nvSpPr>
        <dsp:cNvPr id="0" name=""/>
        <dsp:cNvSpPr/>
      </dsp:nvSpPr>
      <dsp:spPr>
        <a:xfrm>
          <a:off x="640039" y="939517"/>
          <a:ext cx="5514494" cy="470022"/>
        </a:xfrm>
        <a:prstGeom prst="rect">
          <a:avLst/>
        </a:prstGeom>
        <a:solidFill>
          <a:schemeClr val="tx2">
            <a:lumMod val="40000"/>
            <a:lumOff val="60000"/>
            <a:alpha val="71000"/>
          </a:schemeClr>
        </a:solidFill>
        <a:ln w="12700" cap="flat" cmpd="sng" algn="ctr">
          <a:solidFill>
            <a:srgbClr val="0086C6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308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AR" altLang="es-AR" sz="1300" b="0" kern="1200" dirty="0" smtClean="0">
              <a:solidFill>
                <a:schemeClr val="tx1"/>
              </a:solidFill>
              <a:effectLst/>
              <a:latin typeface="Arial"/>
              <a:cs typeface="Arial"/>
            </a:rPr>
            <a:t>Instalación de Silos Comunitarios para acopio.</a:t>
          </a:r>
          <a:endParaRPr lang="es-AR" sz="1300" b="0" kern="1200" dirty="0">
            <a:solidFill>
              <a:schemeClr val="tx1"/>
            </a:solidFill>
            <a:effectLst/>
            <a:latin typeface="Arial"/>
            <a:cs typeface="Arial"/>
          </a:endParaRPr>
        </a:p>
      </dsp:txBody>
      <dsp:txXfrm>
        <a:off x="640039" y="939517"/>
        <a:ext cx="5514494" cy="470022"/>
      </dsp:txXfrm>
    </dsp:sp>
    <dsp:sp modelId="{D2A2144E-944E-4BA8-8E77-DD163D762135}">
      <dsp:nvSpPr>
        <dsp:cNvPr id="0" name=""/>
        <dsp:cNvSpPr/>
      </dsp:nvSpPr>
      <dsp:spPr>
        <a:xfrm>
          <a:off x="409373" y="881291"/>
          <a:ext cx="587527" cy="587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50B649-5165-4F6C-9873-D9F26582668F}">
      <dsp:nvSpPr>
        <dsp:cNvPr id="0" name=""/>
        <dsp:cNvSpPr/>
      </dsp:nvSpPr>
      <dsp:spPr>
        <a:xfrm>
          <a:off x="1004806" y="1677791"/>
          <a:ext cx="5158816" cy="466525"/>
        </a:xfrm>
        <a:prstGeom prst="rect">
          <a:avLst/>
        </a:prstGeom>
        <a:solidFill>
          <a:schemeClr val="tx2">
            <a:lumMod val="40000"/>
            <a:lumOff val="60000"/>
            <a:alpha val="71000"/>
          </a:schemeClr>
        </a:solidFill>
        <a:ln w="12700" cap="flat" cmpd="sng" algn="ctr">
          <a:solidFill>
            <a:srgbClr val="0086C6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308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AR" altLang="es-AR" sz="1300" b="0" kern="1200" dirty="0" smtClean="0">
              <a:solidFill>
                <a:schemeClr val="tx1"/>
              </a:solidFill>
              <a:effectLst/>
              <a:latin typeface="Arial"/>
              <a:cs typeface="Arial"/>
            </a:rPr>
            <a:t>Construcción y refacción de mercados locales (Comercialización de Productos Regionales).</a:t>
          </a:r>
          <a:endParaRPr lang="es-AR" sz="1300" b="0" kern="1200" dirty="0">
            <a:solidFill>
              <a:schemeClr val="tx1"/>
            </a:solidFill>
            <a:effectLst/>
            <a:latin typeface="Arial"/>
            <a:cs typeface="Arial"/>
          </a:endParaRPr>
        </a:p>
      </dsp:txBody>
      <dsp:txXfrm>
        <a:off x="1004806" y="1677791"/>
        <a:ext cx="5158816" cy="466525"/>
      </dsp:txXfrm>
    </dsp:sp>
    <dsp:sp modelId="{6E03B802-AE43-43AC-9ABA-19D5C02FDD98}">
      <dsp:nvSpPr>
        <dsp:cNvPr id="0" name=""/>
        <dsp:cNvSpPr/>
      </dsp:nvSpPr>
      <dsp:spPr>
        <a:xfrm>
          <a:off x="594037" y="1616231"/>
          <a:ext cx="571787" cy="5275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A99685-C314-4D4A-A4A0-AB9449FC1735}">
      <dsp:nvSpPr>
        <dsp:cNvPr id="0" name=""/>
        <dsp:cNvSpPr/>
      </dsp:nvSpPr>
      <dsp:spPr>
        <a:xfrm>
          <a:off x="927152" y="2342891"/>
          <a:ext cx="5236470" cy="476931"/>
        </a:xfrm>
        <a:prstGeom prst="rect">
          <a:avLst/>
        </a:prstGeom>
        <a:solidFill>
          <a:schemeClr val="tx2">
            <a:lumMod val="40000"/>
            <a:lumOff val="60000"/>
            <a:alpha val="71000"/>
          </a:schemeClr>
        </a:solidFill>
        <a:ln w="12700" cap="flat" cmpd="sng" algn="ctr">
          <a:solidFill>
            <a:srgbClr val="0086C6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308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3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Invernáculos; provisión de bancos de insumos y material inerte</a:t>
          </a:r>
          <a:endParaRPr lang="es-AR" sz="13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27152" y="2342891"/>
        <a:ext cx="5236470" cy="476931"/>
      </dsp:txXfrm>
    </dsp:sp>
    <dsp:sp modelId="{A1CEB883-8A9B-4A70-B3AC-DD53635CC953}">
      <dsp:nvSpPr>
        <dsp:cNvPr id="0" name=""/>
        <dsp:cNvSpPr/>
      </dsp:nvSpPr>
      <dsp:spPr>
        <a:xfrm>
          <a:off x="571050" y="2282331"/>
          <a:ext cx="587527" cy="587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D9862A-90FF-4CA9-AB87-4981F277C429}">
      <dsp:nvSpPr>
        <dsp:cNvPr id="0" name=""/>
        <dsp:cNvSpPr/>
      </dsp:nvSpPr>
      <dsp:spPr>
        <a:xfrm>
          <a:off x="677500" y="3047073"/>
          <a:ext cx="5486117" cy="470022"/>
        </a:xfrm>
        <a:prstGeom prst="rect">
          <a:avLst/>
        </a:prstGeom>
        <a:solidFill>
          <a:schemeClr val="tx2">
            <a:lumMod val="40000"/>
            <a:lumOff val="60000"/>
            <a:alpha val="71000"/>
          </a:schemeClr>
        </a:solidFill>
        <a:ln w="12700" cap="flat" cmpd="sng" algn="ctr">
          <a:solidFill>
            <a:srgbClr val="0086C6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3080" tIns="33020" rIns="33020" bIns="33020" numCol="1" spcCol="1270" anchor="ctr" anchorCtr="0">
          <a:noAutofit/>
        </a:bodyPr>
        <a:lstStyle/>
        <a:p>
          <a:pPr lvl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AR" altLang="es-AR" sz="1300" b="0" kern="1200" dirty="0" smtClean="0">
              <a:solidFill>
                <a:schemeClr val="tx1"/>
              </a:solidFill>
              <a:effectLst/>
              <a:latin typeface="Arial"/>
              <a:cs typeface="Arial"/>
            </a:rPr>
            <a:t>Construcción de perforaciones de agua, galpones, corrales y cámaras de frío.</a:t>
          </a:r>
          <a:endParaRPr lang="es-AR" sz="1300" b="0" kern="1200" dirty="0">
            <a:solidFill>
              <a:schemeClr val="tx1"/>
            </a:solidFill>
            <a:effectLst/>
            <a:latin typeface="Arial"/>
            <a:cs typeface="Arial"/>
          </a:endParaRPr>
        </a:p>
      </dsp:txBody>
      <dsp:txXfrm>
        <a:off x="677500" y="3047073"/>
        <a:ext cx="5486117" cy="470022"/>
      </dsp:txXfrm>
    </dsp:sp>
    <dsp:sp modelId="{1083B9DF-8ACF-4FB0-999C-E4F64AE5164D}">
      <dsp:nvSpPr>
        <dsp:cNvPr id="0" name=""/>
        <dsp:cNvSpPr/>
      </dsp:nvSpPr>
      <dsp:spPr>
        <a:xfrm>
          <a:off x="409373" y="2995676"/>
          <a:ext cx="587527" cy="587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0AC5D1-7AC5-4CEC-982A-A0BC90D1FB3D}">
      <dsp:nvSpPr>
        <dsp:cNvPr id="0" name=""/>
        <dsp:cNvSpPr/>
      </dsp:nvSpPr>
      <dsp:spPr>
        <a:xfrm>
          <a:off x="230555" y="3759373"/>
          <a:ext cx="5933080" cy="470022"/>
        </a:xfrm>
        <a:prstGeom prst="rect">
          <a:avLst/>
        </a:prstGeom>
        <a:solidFill>
          <a:schemeClr val="tx2">
            <a:lumMod val="40000"/>
            <a:lumOff val="60000"/>
            <a:alpha val="71000"/>
          </a:schemeClr>
        </a:solidFill>
        <a:ln w="12700" cap="flat" cmpd="sng" algn="ctr">
          <a:solidFill>
            <a:srgbClr val="0086C6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3080" tIns="33020" rIns="33020" bIns="33020" numCol="1" spcCol="1270" anchor="ctr" anchorCtr="0">
          <a:noAutofit/>
        </a:bodyPr>
        <a:lstStyle/>
        <a:p>
          <a:pPr marL="176213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AR" altLang="es-AR" sz="1300" b="0" kern="1200" dirty="0" smtClean="0">
              <a:solidFill>
                <a:schemeClr val="tx1"/>
              </a:solidFill>
              <a:effectLst/>
              <a:latin typeface="Arial"/>
              <a:cs typeface="Arial"/>
            </a:rPr>
            <a:t>Instrumentación de Fondos Rotatorios.</a:t>
          </a:r>
          <a:endParaRPr lang="es-AR" sz="1300" b="0" kern="1200" dirty="0">
            <a:solidFill>
              <a:schemeClr val="tx1"/>
            </a:solidFill>
            <a:effectLst/>
            <a:latin typeface="Arial"/>
            <a:cs typeface="Arial"/>
          </a:endParaRPr>
        </a:p>
      </dsp:txBody>
      <dsp:txXfrm>
        <a:off x="230555" y="3759373"/>
        <a:ext cx="5933080" cy="470022"/>
      </dsp:txXfrm>
    </dsp:sp>
    <dsp:sp modelId="{DB754194-BD19-44EB-AF29-D4B2E4A983B0}">
      <dsp:nvSpPr>
        <dsp:cNvPr id="0" name=""/>
        <dsp:cNvSpPr/>
      </dsp:nvSpPr>
      <dsp:spPr>
        <a:xfrm>
          <a:off x="22747" y="3700620"/>
          <a:ext cx="587527" cy="587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86C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DD486-B0A5-46A6-8F07-8BE038D888ED}">
      <dsp:nvSpPr>
        <dsp:cNvPr id="0" name=""/>
        <dsp:cNvSpPr/>
      </dsp:nvSpPr>
      <dsp:spPr>
        <a:xfrm>
          <a:off x="2988" y="2697"/>
          <a:ext cx="8130926" cy="9581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SECRETARÍA DE COORDINACIÓN Y DESARROLLO TERRITORIAL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6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Santiago </a:t>
          </a:r>
          <a:r>
            <a:rPr lang="en-US" altLang="es-AR" sz="1600" b="0" i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Hardie</a:t>
          </a:r>
          <a:endParaRPr lang="es-AR" sz="16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051" y="30760"/>
        <a:ext cx="8074800" cy="902028"/>
      </dsp:txXfrm>
    </dsp:sp>
    <dsp:sp modelId="{1D9949BC-21E5-43D0-8A81-ADAB6E9A84D3}">
      <dsp:nvSpPr>
        <dsp:cNvPr id="0" name=""/>
        <dsp:cNvSpPr/>
      </dsp:nvSpPr>
      <dsp:spPr>
        <a:xfrm>
          <a:off x="10925" y="1099688"/>
          <a:ext cx="1570275" cy="14810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Coordinador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Ejecutivo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Secretaría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Coordinación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Territorial</a:t>
          </a:r>
          <a:r>
            <a:rPr lang="en-US" altLang="es-AR" sz="1300" b="0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sz="1300" b="0" u="none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sz="13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Matias Mink</a:t>
          </a:r>
          <a:endParaRPr lang="es-AR" sz="1300" b="0" i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303" y="1143066"/>
        <a:ext cx="1483519" cy="1394276"/>
      </dsp:txXfrm>
    </dsp:sp>
    <dsp:sp modelId="{303DA9D0-5C56-4978-BE0E-2F7ACB8C9C73}">
      <dsp:nvSpPr>
        <dsp:cNvPr id="0" name=""/>
        <dsp:cNvSpPr/>
      </dsp:nvSpPr>
      <dsp:spPr>
        <a:xfrm>
          <a:off x="1712974" y="1099688"/>
          <a:ext cx="6413004" cy="9781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5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SUBSECRETARÍA DE DESARROLLO TERRITORIAL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3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Felipe Crespo</a:t>
          </a:r>
          <a:endParaRPr lang="es-AR" sz="13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41622" y="1128336"/>
        <a:ext cx="6355708" cy="920822"/>
      </dsp:txXfrm>
    </dsp:sp>
    <dsp:sp modelId="{C332ED19-95E8-4913-BCA8-D0AC0CFFAAE6}">
      <dsp:nvSpPr>
        <dsp:cNvPr id="0" name=""/>
        <dsp:cNvSpPr/>
      </dsp:nvSpPr>
      <dsp:spPr>
        <a:xfrm>
          <a:off x="1725481" y="2216642"/>
          <a:ext cx="3161147" cy="102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Nacional de </a:t>
          </a: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Programas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Regional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2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d</a:t>
          </a:r>
          <a:r>
            <a:rPr lang="en-US" altLang="es-AR" sz="200" b="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</a:t>
          </a:r>
          <a:r>
            <a:rPr lang="en-US" altLang="es-AR" sz="1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sz="1000" b="0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sz="1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José </a:t>
          </a:r>
          <a:r>
            <a:rPr lang="en-US" altLang="es-AR" sz="1000" b="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María</a:t>
          </a:r>
          <a:r>
            <a:rPr lang="en-US" altLang="es-AR" sz="1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 Mones </a:t>
          </a:r>
          <a:r>
            <a:rPr lang="en-US" altLang="es-AR" sz="1000" b="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Cazón</a:t>
          </a:r>
          <a:endParaRPr lang="es-AR" sz="1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55403" y="2246564"/>
        <a:ext cx="3101303" cy="961772"/>
      </dsp:txXfrm>
    </dsp:sp>
    <dsp:sp modelId="{60318934-AD4C-488E-A930-EC3561BCF0E1}">
      <dsp:nvSpPr>
        <dsp:cNvPr id="0" name=""/>
        <dsp:cNvSpPr/>
      </dsp:nvSpPr>
      <dsp:spPr>
        <a:xfrm>
          <a:off x="1725481" y="3377095"/>
          <a:ext cx="1564150" cy="14810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Competitividad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e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Inclusión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Pequeños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 y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Medianos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Productores</a:t>
          </a:r>
          <a:endParaRPr lang="en-US" altLang="es-AR" sz="105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0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Fabiana </a:t>
          </a:r>
          <a:r>
            <a:rPr lang="en-US" altLang="es-AR" sz="1000" b="0" i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Titó</a:t>
          </a:r>
          <a:endParaRPr lang="es-AR" sz="1000" b="0" i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68859" y="3420473"/>
        <a:ext cx="1477394" cy="1394276"/>
      </dsp:txXfrm>
    </dsp:sp>
    <dsp:sp modelId="{8B094536-61D4-49C9-B583-FB037A081DC3}">
      <dsp:nvSpPr>
        <dsp:cNvPr id="0" name=""/>
        <dsp:cNvSpPr/>
      </dsp:nvSpPr>
      <dsp:spPr>
        <a:xfrm>
          <a:off x="3322479" y="3377095"/>
          <a:ext cx="1564150" cy="14810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2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2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Programación</a:t>
          </a:r>
          <a:r>
            <a:rPr lang="en-US" altLang="es-AR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para el </a:t>
          </a:r>
          <a:r>
            <a:rPr lang="en-US" altLang="es-AR" sz="12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sz="1200" b="1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sz="10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Andrea Conforti</a:t>
          </a:r>
          <a:endParaRPr lang="es-AR" sz="1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65857" y="3420473"/>
        <a:ext cx="1477394" cy="1394276"/>
      </dsp:txXfrm>
    </dsp:sp>
    <dsp:sp modelId="{BAE980A8-1617-4DD1-9552-42558F4F0415}">
      <dsp:nvSpPr>
        <dsp:cNvPr id="0" name=""/>
        <dsp:cNvSpPr/>
      </dsp:nvSpPr>
      <dsp:spPr>
        <a:xfrm>
          <a:off x="4952323" y="2216642"/>
          <a:ext cx="3161147" cy="102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Nacional de </a:t>
          </a:r>
          <a:r>
            <a:rPr lang="en-US" altLang="es-AR" sz="1300" b="1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Desarrollo</a:t>
          </a:r>
          <a:r>
            <a:rPr lang="en-US" altLang="es-AR" sz="1300" b="1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Territorial Rural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2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d</a:t>
          </a:r>
          <a:r>
            <a:rPr lang="en-US" altLang="es-AR" sz="200" b="0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</a:t>
          </a:r>
          <a:endParaRPr lang="en-US" altLang="es-AR" sz="200" b="1" u="sng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Guillermo </a:t>
          </a:r>
          <a:r>
            <a:rPr lang="en-US" altLang="es-AR" sz="1000" b="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Crucianelli</a:t>
          </a:r>
          <a:endParaRPr lang="es-AR" sz="1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82245" y="2246564"/>
        <a:ext cx="3101303" cy="961772"/>
      </dsp:txXfrm>
    </dsp:sp>
    <dsp:sp modelId="{4ABAAA77-8E7B-4948-9022-2AE695E4F602}">
      <dsp:nvSpPr>
        <dsp:cNvPr id="0" name=""/>
        <dsp:cNvSpPr/>
      </dsp:nvSpPr>
      <dsp:spPr>
        <a:xfrm>
          <a:off x="4952323" y="3377095"/>
          <a:ext cx="1564150" cy="14810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Dirección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Ejecución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Programas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Proyectos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destinados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Pequeños</a:t>
          </a:r>
          <a:r>
            <a:rPr lang="en-US" altLang="es-AR" sz="105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 </a:t>
          </a:r>
          <a:r>
            <a:rPr lang="en-US" altLang="es-AR" sz="105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Productores</a:t>
          </a:r>
          <a:r>
            <a:rPr lang="en-US" altLang="es-A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/>
          </a:r>
          <a:br>
            <a:rPr lang="en-US" altLang="es-A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altLang="es-AR" sz="10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Jorge Balerdi</a:t>
          </a:r>
          <a:endParaRPr lang="es-AR" sz="1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995701" y="3420473"/>
        <a:ext cx="1477394" cy="1394276"/>
      </dsp:txXfrm>
    </dsp:sp>
    <dsp:sp modelId="{22FB29AE-56B4-460E-A682-2CD19257FA79}">
      <dsp:nvSpPr>
        <dsp:cNvPr id="0" name=""/>
        <dsp:cNvSpPr/>
      </dsp:nvSpPr>
      <dsp:spPr>
        <a:xfrm>
          <a:off x="6549321" y="3377095"/>
          <a:ext cx="1564150" cy="14810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1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Dirección de Gestión Territorial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AR" sz="1000" b="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Roberto Gallina</a:t>
          </a:r>
          <a:endParaRPr lang="es-AR" sz="1000" b="0" i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592699" y="3420473"/>
        <a:ext cx="1477394" cy="1394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30DC3-508B-4CBE-943E-CCB6D381101F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1829C-B7D0-4F2E-84FC-42877DECB7B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93337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1829C-B7D0-4F2E-84FC-42877DECB7B7}" type="slidenum">
              <a:rPr lang="es-AR" smtClean="0"/>
              <a:t>6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69037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642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9703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976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23769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66772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0648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7591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6996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477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65106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8178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E9A4B-5385-481B-9743-329DC453F225}" type="datetimeFigureOut">
              <a:rPr lang="es-AR" smtClean="0"/>
              <a:t>02/08/2016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9A493-EE79-4B38-9B73-5012DAFC9B4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6609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9.jpeg"/><Relationship Id="rId7" Type="http://schemas.openxmlformats.org/officeDocument/2006/relationships/diagramData" Target="../diagrams/data3.xml"/><Relationship Id="rId12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microsoft.com/office/2007/relationships/diagramDrawing" Target="../diagrams/drawing3.xml"/><Relationship Id="rId5" Type="http://schemas.openxmlformats.org/officeDocument/2006/relationships/image" Target="../media/image11.jpeg"/><Relationship Id="rId10" Type="http://schemas.openxmlformats.org/officeDocument/2006/relationships/diagramColors" Target="../diagrams/colors3.xml"/><Relationship Id="rId4" Type="http://schemas.openxmlformats.org/officeDocument/2006/relationships/image" Target="../media/image10.jpeg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WERPOINT_Secretaría de Agricultura, Ganadería y Pesca-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689100" y="3354388"/>
            <a:ext cx="67468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s-AR" b="1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SECRETARÍA DE COORDINACIÓN Y DESARROLLO TERRITORIAL</a:t>
            </a:r>
          </a:p>
        </p:txBody>
      </p:sp>
    </p:spTree>
    <p:extLst>
      <p:ext uri="{BB962C8B-B14F-4D97-AF65-F5344CB8AC3E}">
        <p14:creationId xmlns:p14="http://schemas.microsoft.com/office/powerpoint/2010/main" val="360687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n 6" descr="POWERPOINT_Ministerio de Agroindustria-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738" y="1588"/>
            <a:ext cx="9180513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7 Grupo"/>
          <p:cNvGrpSpPr>
            <a:grpSpLocks/>
          </p:cNvGrpSpPr>
          <p:nvPr/>
        </p:nvGrpSpPr>
        <p:grpSpPr bwMode="auto">
          <a:xfrm>
            <a:off x="107950" y="1145386"/>
            <a:ext cx="5026025" cy="2571646"/>
            <a:chOff x="5046960" y="150985"/>
            <a:chExt cx="4582808" cy="3090486"/>
          </a:xfrm>
        </p:grpSpPr>
        <p:sp>
          <p:nvSpPr>
            <p:cNvPr id="6" name="5 CuadroTexto"/>
            <p:cNvSpPr txBox="1"/>
            <p:nvPr/>
          </p:nvSpPr>
          <p:spPr>
            <a:xfrm>
              <a:off x="5046960" y="540621"/>
              <a:ext cx="4582808" cy="2700850"/>
            </a:xfrm>
            <a:prstGeom prst="roundRect">
              <a:avLst/>
            </a:prstGeom>
            <a:ln>
              <a:solidFill>
                <a:srgbClr val="4A7E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buClr>
                  <a:srgbClr val="0086C6"/>
                </a:buClr>
                <a:defRPr/>
              </a:pPr>
              <a:r>
                <a:rPr lang="es-AR" sz="1400" u="sng" dirty="0" smtClean="0">
                  <a:cs typeface="Arial"/>
                </a:rPr>
                <a:t>Objetivo general: ARRAIGO</a:t>
              </a: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sz="1400" dirty="0" smtClean="0">
                  <a:cs typeface="Arial"/>
                </a:rPr>
                <a:t>Generar </a:t>
              </a:r>
              <a:r>
                <a:rPr lang="es-AR" sz="1400" b="1" dirty="0">
                  <a:cs typeface="Arial"/>
                </a:rPr>
                <a:t>empleo</a:t>
              </a:r>
              <a:r>
                <a:rPr lang="es-AR" sz="1400" dirty="0">
                  <a:cs typeface="Arial"/>
                </a:rPr>
                <a:t>, incorporar y recuperar nuevos productores y empresas productivas sustentables que promuevan el </a:t>
              </a:r>
              <a:r>
                <a:rPr lang="es-AR" sz="1400" b="1" dirty="0" smtClean="0">
                  <a:cs typeface="Arial"/>
                </a:rPr>
                <a:t>arraigo.</a:t>
              </a:r>
              <a:endParaRPr lang="es-AR" sz="1400" b="1" dirty="0">
                <a:cs typeface="Arial"/>
              </a:endParaRP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sz="1400" dirty="0">
                  <a:cs typeface="Arial"/>
                </a:rPr>
                <a:t>Mejorar la productividad con énfasis en la </a:t>
              </a:r>
              <a:r>
                <a:rPr lang="es-AR" sz="1400" b="1" dirty="0">
                  <a:cs typeface="Arial"/>
                </a:rPr>
                <a:t>calidad</a:t>
              </a:r>
              <a:r>
                <a:rPr lang="es-AR" sz="1400" dirty="0">
                  <a:cs typeface="Arial"/>
                </a:rPr>
                <a:t> de los productos y el </a:t>
              </a:r>
              <a:r>
                <a:rPr lang="es-AR" sz="1400" b="1" dirty="0">
                  <a:cs typeface="Arial"/>
                </a:rPr>
                <a:t>agregado de </a:t>
              </a:r>
              <a:r>
                <a:rPr lang="es-AR" sz="1400" b="1" dirty="0" smtClean="0">
                  <a:cs typeface="Arial"/>
                </a:rPr>
                <a:t>valor.</a:t>
              </a:r>
              <a:endParaRPr lang="es-AR" sz="1400" b="1" dirty="0">
                <a:cs typeface="Arial"/>
              </a:endParaRP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sz="1400" dirty="0">
                  <a:cs typeface="Arial"/>
                </a:rPr>
                <a:t>Fomentar la </a:t>
              </a:r>
              <a:r>
                <a:rPr lang="es-AR" sz="1400" b="1" dirty="0">
                  <a:cs typeface="Arial"/>
                </a:rPr>
                <a:t>cultura emprendedora </a:t>
              </a:r>
              <a:r>
                <a:rPr lang="es-AR" sz="1400" dirty="0">
                  <a:cs typeface="Arial"/>
                </a:rPr>
                <a:t>de jóvenes </a:t>
              </a:r>
              <a:r>
                <a:rPr lang="es-AR" sz="1400" dirty="0" smtClean="0">
                  <a:cs typeface="Arial"/>
                </a:rPr>
                <a:t>rurales.</a:t>
              </a:r>
              <a:endParaRPr lang="es-AR" sz="1400" dirty="0">
                <a:cs typeface="Arial"/>
              </a:endParaRP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sz="1400" dirty="0">
                  <a:cs typeface="Arial"/>
                </a:rPr>
                <a:t>Acercar la </a:t>
              </a:r>
              <a:r>
                <a:rPr lang="es-AR" sz="1400" b="1" dirty="0">
                  <a:cs typeface="Arial"/>
                </a:rPr>
                <a:t>oferta </a:t>
              </a:r>
              <a:r>
                <a:rPr lang="es-AR" sz="1400" dirty="0">
                  <a:cs typeface="Arial"/>
                </a:rPr>
                <a:t>de productos agroindustriales al </a:t>
              </a:r>
              <a:r>
                <a:rPr lang="es-AR" sz="1400" dirty="0" smtClean="0">
                  <a:cs typeface="Arial"/>
                </a:rPr>
                <a:t>consumidor</a:t>
              </a:r>
              <a:r>
                <a:rPr lang="es-AR" sz="1250" dirty="0" smtClean="0">
                  <a:cs typeface="Arial"/>
                </a:rPr>
                <a:t>.</a:t>
              </a:r>
              <a:endParaRPr lang="es-AR" sz="1250" dirty="0">
                <a:cs typeface="Arial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6915692" y="150985"/>
              <a:ext cx="1159453" cy="53198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4A7E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s-AR" sz="2000" b="1" dirty="0">
                  <a:solidFill>
                    <a:schemeClr val="tx1"/>
                  </a:solidFill>
                </a:rPr>
                <a:t>Objetivos</a:t>
              </a:r>
            </a:p>
          </p:txBody>
        </p:sp>
      </p:grpSp>
      <p:sp>
        <p:nvSpPr>
          <p:cNvPr id="37" name="36 Flecha derecha"/>
          <p:cNvSpPr/>
          <p:nvPr/>
        </p:nvSpPr>
        <p:spPr>
          <a:xfrm>
            <a:off x="5133975" y="2132856"/>
            <a:ext cx="517525" cy="298450"/>
          </a:xfrm>
          <a:prstGeom prst="rightArrow">
            <a:avLst>
              <a:gd name="adj1" fmla="val 45794"/>
              <a:gd name="adj2" fmla="val 70284"/>
            </a:avLst>
          </a:prstGeom>
          <a:solidFill>
            <a:srgbClr val="50A7DC"/>
          </a:solidFill>
          <a:ln>
            <a:solidFill>
              <a:srgbClr val="4A7EBB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611460682"/>
              </p:ext>
            </p:extLst>
          </p:nvPr>
        </p:nvGraphicFramePr>
        <p:xfrm>
          <a:off x="334995" y="3140968"/>
          <a:ext cx="8485477" cy="2552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106" name="40 Grupo"/>
          <p:cNvGrpSpPr>
            <a:grpSpLocks/>
          </p:cNvGrpSpPr>
          <p:nvPr/>
        </p:nvGrpSpPr>
        <p:grpSpPr bwMode="auto">
          <a:xfrm>
            <a:off x="5651500" y="1268760"/>
            <a:ext cx="3375025" cy="2216330"/>
            <a:chOff x="9225019" y="206393"/>
            <a:chExt cx="3798634" cy="1755780"/>
          </a:xfrm>
        </p:grpSpPr>
        <p:sp>
          <p:nvSpPr>
            <p:cNvPr id="42" name="41 CuadroTexto"/>
            <p:cNvSpPr txBox="1"/>
            <p:nvPr/>
          </p:nvSpPr>
          <p:spPr>
            <a:xfrm>
              <a:off x="9225019" y="559424"/>
              <a:ext cx="3798634" cy="1402749"/>
            </a:xfrm>
            <a:prstGeom prst="roundRect">
              <a:avLst/>
            </a:prstGeom>
            <a:ln>
              <a:solidFill>
                <a:srgbClr val="4A7E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altLang="es-AR" sz="1400" dirty="0">
                  <a:cs typeface="Arial"/>
                </a:rPr>
                <a:t>Desarrollo de Pequeños y Medianos Productores Vitivinícolas</a:t>
              </a: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altLang="es-AR" sz="1400" dirty="0">
                  <a:cs typeface="Arial"/>
                </a:rPr>
                <a:t>Turismo Rural</a:t>
              </a: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altLang="es-AR" sz="1400" dirty="0">
                  <a:cs typeface="Arial"/>
                </a:rPr>
                <a:t>Agricultura Periurbana </a:t>
              </a: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altLang="es-AR" sz="1400" dirty="0">
                  <a:cs typeface="Arial"/>
                </a:rPr>
                <a:t>Jóvenes Emprendedores Rurales</a:t>
              </a:r>
            </a:p>
            <a:p>
              <a:pPr marL="285750" indent="-285750">
                <a:buClr>
                  <a:srgbClr val="0086C6"/>
                </a:buClr>
                <a:buFont typeface="Wingdings" panose="05000000000000000000" pitchFamily="2" charset="2"/>
                <a:buChar char="§"/>
                <a:defRPr/>
              </a:pPr>
              <a:r>
                <a:rPr lang="es-AR" altLang="es-AR" sz="1400" dirty="0">
                  <a:cs typeface="Arial"/>
                </a:rPr>
                <a:t>Apoyo a Pequeños y Medianos Productores</a:t>
              </a:r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10273843" y="206393"/>
              <a:ext cx="1704561" cy="41117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4A7E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s-AR" sz="2000" b="1" dirty="0" smtClean="0">
                  <a:solidFill>
                    <a:schemeClr val="tx1"/>
                  </a:solidFill>
                </a:rPr>
                <a:t>Acciones</a:t>
              </a:r>
              <a:endParaRPr lang="es-AR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22 CuadroTexto"/>
          <p:cNvSpPr txBox="1"/>
          <p:nvPr/>
        </p:nvSpPr>
        <p:spPr bwMode="auto">
          <a:xfrm>
            <a:off x="1547664" y="5157564"/>
            <a:ext cx="1982788" cy="64770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rgbClr val="4A7EBB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AR" sz="1600" b="1" dirty="0">
                <a:solidFill>
                  <a:schemeClr val="bg1"/>
                </a:solidFill>
              </a:rPr>
              <a:t>CRITERIOS DE PRIORIZACIÓN</a:t>
            </a:r>
          </a:p>
        </p:txBody>
      </p:sp>
      <p:sp>
        <p:nvSpPr>
          <p:cNvPr id="24" name="23 Flecha derecha"/>
          <p:cNvSpPr/>
          <p:nvPr/>
        </p:nvSpPr>
        <p:spPr>
          <a:xfrm rot="5400000">
            <a:off x="2366962" y="4748163"/>
            <a:ext cx="314325" cy="268287"/>
          </a:xfrm>
          <a:prstGeom prst="rightArrow">
            <a:avLst>
              <a:gd name="adj1" fmla="val 45794"/>
              <a:gd name="adj2" fmla="val 78215"/>
            </a:avLst>
          </a:prstGeom>
          <a:solidFill>
            <a:schemeClr val="tx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grpSp>
        <p:nvGrpSpPr>
          <p:cNvPr id="2" name="1 Grupo"/>
          <p:cNvGrpSpPr/>
          <p:nvPr/>
        </p:nvGrpSpPr>
        <p:grpSpPr>
          <a:xfrm>
            <a:off x="-368300" y="6093296"/>
            <a:ext cx="10290175" cy="921867"/>
            <a:chOff x="-368300" y="6093296"/>
            <a:chExt cx="10290175" cy="921867"/>
          </a:xfrm>
        </p:grpSpPr>
        <p:sp>
          <p:nvSpPr>
            <p:cNvPr id="20" name="Rectángulo 19"/>
            <p:cNvSpPr/>
            <p:nvPr/>
          </p:nvSpPr>
          <p:spPr>
            <a:xfrm>
              <a:off x="-368300" y="6294438"/>
              <a:ext cx="10290175" cy="720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pic>
          <p:nvPicPr>
            <p:cNvPr id="4110" name="Picture 3" descr="Ministerio de Agroindustria-02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37" t="13585" r="29816" b="16357"/>
            <a:stretch>
              <a:fillRect/>
            </a:stretch>
          </p:blipFill>
          <p:spPr bwMode="auto">
            <a:xfrm>
              <a:off x="5453952" y="6093296"/>
              <a:ext cx="3438528" cy="75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11" name="1 CuadroTexto"/>
          <p:cNvSpPr txBox="1">
            <a:spLocks noChangeArrowheads="1"/>
          </p:cNvSpPr>
          <p:nvPr/>
        </p:nvSpPr>
        <p:spPr bwMode="auto">
          <a:xfrm>
            <a:off x="2235200" y="433388"/>
            <a:ext cx="2162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AR" altLang="es-AR" sz="1800" b="1">
                <a:solidFill>
                  <a:schemeClr val="bg1"/>
                </a:solidFill>
              </a:rPr>
              <a:t>Desarrollo Territorial</a:t>
            </a:r>
          </a:p>
        </p:txBody>
      </p:sp>
      <p:sp>
        <p:nvSpPr>
          <p:cNvPr id="21" name="20 CuadroTexto"/>
          <p:cNvSpPr txBox="1"/>
          <p:nvPr/>
        </p:nvSpPr>
        <p:spPr bwMode="auto">
          <a:xfrm>
            <a:off x="1330362" y="1235261"/>
            <a:ext cx="862012" cy="374650"/>
          </a:xfrm>
          <a:prstGeom prst="roundRect">
            <a:avLst/>
          </a:prstGeom>
          <a:solidFill>
            <a:srgbClr val="50A7DC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AR" sz="1600" b="1" dirty="0">
                <a:solidFill>
                  <a:schemeClr val="bg1"/>
                </a:solidFill>
              </a:rPr>
              <a:t>QUÉ</a:t>
            </a:r>
          </a:p>
        </p:txBody>
      </p:sp>
      <p:sp>
        <p:nvSpPr>
          <p:cNvPr id="25" name="24 CuadroTexto"/>
          <p:cNvSpPr txBox="1"/>
          <p:nvPr/>
        </p:nvSpPr>
        <p:spPr bwMode="auto">
          <a:xfrm>
            <a:off x="5868144" y="1438955"/>
            <a:ext cx="862012" cy="374650"/>
          </a:xfrm>
          <a:prstGeom prst="roundRect">
            <a:avLst/>
          </a:prstGeom>
          <a:solidFill>
            <a:srgbClr val="50A7DC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AR" sz="1600" b="1" dirty="0">
                <a:solidFill>
                  <a:schemeClr val="bg1"/>
                </a:solidFill>
              </a:rPr>
              <a:t>CÓMO</a:t>
            </a:r>
          </a:p>
        </p:txBody>
      </p:sp>
    </p:spTree>
    <p:extLst>
      <p:ext uri="{BB962C8B-B14F-4D97-AF65-F5344CB8AC3E}">
        <p14:creationId xmlns:p14="http://schemas.microsoft.com/office/powerpoint/2010/main" val="26200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1" descr="Subsecretaría-de-Coordinación-Técnica-y-Administrativa_SLI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7411" name="TextBox 1"/>
          <p:cNvSpPr txBox="1">
            <a:spLocks noChangeArrowheads="1"/>
          </p:cNvSpPr>
          <p:nvPr/>
        </p:nvSpPr>
        <p:spPr bwMode="auto">
          <a:xfrm>
            <a:off x="-438150" y="534988"/>
            <a:ext cx="48228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s-AR" sz="1300" b="1">
                <a:solidFill>
                  <a:schemeClr val="bg1"/>
                </a:solidFill>
              </a:rPr>
              <a:t>Subsecretaría de Desarrollo Territorial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71450" y="3284984"/>
            <a:ext cx="1330325" cy="830997"/>
          </a:xfrm>
          <a:prstGeom prst="rect">
            <a:avLst/>
          </a:prstGeom>
          <a:solidFill>
            <a:schemeClr val="bg1"/>
          </a:solidFill>
          <a:ln>
            <a:solidFill>
              <a:srgbClr val="4A7EBB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AR" sz="1600" b="1" dirty="0">
                <a:solidFill>
                  <a:schemeClr val="tx1"/>
                </a:solidFill>
              </a:rPr>
              <a:t>Objetivo general: Arraigo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9" name="18 Cheurón"/>
          <p:cNvSpPr/>
          <p:nvPr/>
        </p:nvSpPr>
        <p:spPr>
          <a:xfrm>
            <a:off x="1546225" y="3428801"/>
            <a:ext cx="436563" cy="576263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1 CuadroTexto"/>
          <p:cNvSpPr txBox="1">
            <a:spLocks noChangeArrowheads="1"/>
          </p:cNvSpPr>
          <p:nvPr/>
        </p:nvSpPr>
        <p:spPr bwMode="auto">
          <a:xfrm>
            <a:off x="1979613" y="1196752"/>
            <a:ext cx="18605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AR" altLang="es-AR" sz="1600" b="1" dirty="0" smtClean="0">
                <a:solidFill>
                  <a:srgbClr val="0086C6"/>
                </a:solidFill>
                <a:latin typeface="+mj-lt"/>
                <a:cs typeface="Arial" charset="0"/>
              </a:rPr>
              <a:t>Instrumentos…</a:t>
            </a:r>
            <a:endParaRPr lang="es-AR" altLang="es-AR" sz="1600" dirty="0" smtClean="0">
              <a:latin typeface="+mj-lt"/>
              <a:cs typeface="Arial" charset="0"/>
            </a:endParaRPr>
          </a:p>
        </p:txBody>
      </p:sp>
      <p:sp>
        <p:nvSpPr>
          <p:cNvPr id="21" name="10 CuadroTexto"/>
          <p:cNvSpPr txBox="1">
            <a:spLocks noChangeArrowheads="1"/>
          </p:cNvSpPr>
          <p:nvPr/>
        </p:nvSpPr>
        <p:spPr bwMode="auto">
          <a:xfrm>
            <a:off x="3840163" y="1115021"/>
            <a:ext cx="30289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AR" altLang="es-AR" sz="1600" b="1" dirty="0" smtClean="0">
                <a:solidFill>
                  <a:srgbClr val="0086C6"/>
                </a:solidFill>
                <a:latin typeface="+mj-lt"/>
                <a:cs typeface="Arial" charset="0"/>
              </a:rPr>
              <a:t>Para atender a diversas problemáticas…</a:t>
            </a:r>
            <a:endParaRPr lang="es-AR" altLang="es-AR" sz="1600" dirty="0" smtClean="0">
              <a:latin typeface="+mj-lt"/>
              <a:cs typeface="Arial" charset="0"/>
            </a:endParaRPr>
          </a:p>
        </p:txBody>
      </p:sp>
      <p:sp>
        <p:nvSpPr>
          <p:cNvPr id="25" name="20 CuadroTexto"/>
          <p:cNvSpPr txBox="1">
            <a:spLocks noChangeArrowheads="1"/>
          </p:cNvSpPr>
          <p:nvPr/>
        </p:nvSpPr>
        <p:spPr bwMode="auto">
          <a:xfrm>
            <a:off x="4060825" y="5231160"/>
            <a:ext cx="2755900" cy="692497"/>
          </a:xfrm>
          <a:prstGeom prst="rect">
            <a:avLst/>
          </a:prstGeom>
          <a:solidFill>
            <a:srgbClr val="D7E5F5"/>
          </a:solidFill>
          <a:ln w="2857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charset="0"/>
              <a:buNone/>
              <a:defRPr sz="1200" i="1">
                <a:latin typeface="+mj-lt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>
              <a:defRPr/>
            </a:pPr>
            <a:r>
              <a:rPr lang="es-AR" altLang="es-AR" sz="1250" dirty="0" smtClean="0"/>
              <a:t>Falta de recambio generacional por migración a las ciudades y pérdida de unidades productivas.</a:t>
            </a:r>
            <a:endParaRPr lang="es-ES" altLang="es-AR" sz="1250" dirty="0" smtClean="0"/>
          </a:p>
        </p:txBody>
      </p:sp>
      <p:sp>
        <p:nvSpPr>
          <p:cNvPr id="29" name="2 CuadroTexto"/>
          <p:cNvSpPr txBox="1">
            <a:spLocks noChangeArrowheads="1"/>
          </p:cNvSpPr>
          <p:nvPr/>
        </p:nvSpPr>
        <p:spPr bwMode="auto">
          <a:xfrm>
            <a:off x="2098675" y="5186363"/>
            <a:ext cx="1681163" cy="6924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es-AR" altLang="es-AR" sz="1300" dirty="0" smtClean="0">
                <a:latin typeface="+mj-lt"/>
                <a:cs typeface="Arial" charset="0"/>
              </a:rPr>
              <a:t>Programa de JÓVENES EMPRENDEDORES RURALES</a:t>
            </a:r>
          </a:p>
        </p:txBody>
      </p:sp>
      <p:sp>
        <p:nvSpPr>
          <p:cNvPr id="31" name="2 CuadroTexto"/>
          <p:cNvSpPr txBox="1">
            <a:spLocks noChangeArrowheads="1"/>
          </p:cNvSpPr>
          <p:nvPr/>
        </p:nvSpPr>
        <p:spPr bwMode="auto">
          <a:xfrm>
            <a:off x="4060825" y="1773188"/>
            <a:ext cx="2754313" cy="669414"/>
          </a:xfrm>
          <a:prstGeom prst="rect">
            <a:avLst/>
          </a:prstGeom>
          <a:solidFill>
            <a:srgbClr val="D7E5F5"/>
          </a:solidFill>
          <a:ln w="2857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charset="0"/>
              <a:buNone/>
              <a:defRPr sz="1200" i="1">
                <a:latin typeface="+mj-lt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>
              <a:defRPr/>
            </a:pPr>
            <a:r>
              <a:rPr lang="es-ES" altLang="es-AR" sz="1250" dirty="0" smtClean="0"/>
              <a:t>Comercialización, asimetría de tamaño entre actores de la cadena, recurso agua, problemas de financiamiento.</a:t>
            </a:r>
            <a:endParaRPr lang="es-AR" altLang="es-AR" sz="1250" dirty="0" smtClean="0"/>
          </a:p>
        </p:txBody>
      </p:sp>
      <p:sp>
        <p:nvSpPr>
          <p:cNvPr id="32" name="14 CuadroTexto"/>
          <p:cNvSpPr txBox="1">
            <a:spLocks noChangeArrowheads="1"/>
          </p:cNvSpPr>
          <p:nvPr/>
        </p:nvSpPr>
        <p:spPr bwMode="auto">
          <a:xfrm>
            <a:off x="4079875" y="2492896"/>
            <a:ext cx="2754313" cy="892552"/>
          </a:xfrm>
          <a:prstGeom prst="rect">
            <a:avLst/>
          </a:prstGeom>
          <a:solidFill>
            <a:srgbClr val="D7E5F5"/>
          </a:solidFill>
          <a:ln w="2857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charset="0"/>
              <a:buNone/>
              <a:defRPr sz="1200" i="1">
                <a:latin typeface="+mj-lt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>
              <a:defRPr/>
            </a:pPr>
            <a:r>
              <a:rPr lang="es-AR" altLang="es-AR" sz="1250" dirty="0" smtClean="0"/>
              <a:t>Necesidad de incorporación de tecnología </a:t>
            </a:r>
            <a:r>
              <a:rPr lang="es-AR" altLang="es-AR" sz="1250" dirty="0" err="1" smtClean="0"/>
              <a:t>intrafinca</a:t>
            </a:r>
            <a:r>
              <a:rPr lang="es-AR" altLang="es-AR" sz="1250" dirty="0" smtClean="0"/>
              <a:t> (baja productividad) y en bodega, variedades sin valor comercial.</a:t>
            </a:r>
          </a:p>
        </p:txBody>
      </p:sp>
      <p:sp>
        <p:nvSpPr>
          <p:cNvPr id="33" name="16 CuadroTexto"/>
          <p:cNvSpPr txBox="1">
            <a:spLocks noChangeArrowheads="1"/>
          </p:cNvSpPr>
          <p:nvPr/>
        </p:nvSpPr>
        <p:spPr bwMode="auto">
          <a:xfrm>
            <a:off x="4086225" y="3456583"/>
            <a:ext cx="2757488" cy="692497"/>
          </a:xfrm>
          <a:prstGeom prst="rect">
            <a:avLst/>
          </a:prstGeom>
          <a:solidFill>
            <a:srgbClr val="D7E5F5"/>
          </a:solidFill>
          <a:ln w="2857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charset="0"/>
              <a:buNone/>
              <a:defRPr sz="1200" i="1">
                <a:latin typeface="+mj-lt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>
              <a:defRPr/>
            </a:pPr>
            <a:r>
              <a:rPr lang="es-AR" altLang="es-AR" sz="1250" dirty="0" smtClean="0"/>
              <a:t>Potencial desaprovechado en materia de </a:t>
            </a:r>
            <a:r>
              <a:rPr lang="es-ES" altLang="es-AR" sz="1250" dirty="0" smtClean="0"/>
              <a:t>recursos naturales, culturales y de producción del establecimiento rural.</a:t>
            </a:r>
            <a:endParaRPr lang="es-AR" altLang="es-AR" sz="1250" dirty="0" smtClean="0"/>
          </a:p>
        </p:txBody>
      </p:sp>
      <p:sp>
        <p:nvSpPr>
          <p:cNvPr id="34" name="17 CuadroTexto"/>
          <p:cNvSpPr txBox="1">
            <a:spLocks noChangeArrowheads="1"/>
          </p:cNvSpPr>
          <p:nvPr/>
        </p:nvSpPr>
        <p:spPr bwMode="auto">
          <a:xfrm>
            <a:off x="4079875" y="4368800"/>
            <a:ext cx="2754313" cy="669414"/>
          </a:xfrm>
          <a:prstGeom prst="rect">
            <a:avLst/>
          </a:prstGeom>
          <a:solidFill>
            <a:srgbClr val="D7E5F5"/>
          </a:solidFill>
          <a:ln w="2857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>
              <a:spcBef>
                <a:spcPct val="20000"/>
              </a:spcBef>
              <a:buFont typeface="Arial" charset="0"/>
              <a:buNone/>
              <a:defRPr sz="1200" i="1">
                <a:latin typeface="+mj-lt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>
              <a:defRPr/>
            </a:pPr>
            <a:r>
              <a:rPr lang="es-AR" altLang="es-AR" sz="1250" dirty="0" smtClean="0"/>
              <a:t>Insuficiencia de </a:t>
            </a:r>
            <a:r>
              <a:rPr lang="es-ES_tradnl" altLang="es-AR" sz="1250" dirty="0" smtClean="0"/>
              <a:t>producción hortícola en los centros poblacionales y compra de los mismos a mayor distancia y precio.</a:t>
            </a:r>
            <a:endParaRPr lang="es-AR" altLang="es-AR" sz="1250" dirty="0" smtClean="0"/>
          </a:p>
        </p:txBody>
      </p:sp>
      <p:sp>
        <p:nvSpPr>
          <p:cNvPr id="35" name="2 CuadroTexto"/>
          <p:cNvSpPr txBox="1">
            <a:spLocks noChangeArrowheads="1"/>
          </p:cNvSpPr>
          <p:nvPr/>
        </p:nvSpPr>
        <p:spPr bwMode="auto">
          <a:xfrm>
            <a:off x="2087563" y="1772816"/>
            <a:ext cx="1679575" cy="6924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es-AR" altLang="es-AR" sz="1300" dirty="0" smtClean="0">
                <a:latin typeface="+mj-lt"/>
                <a:cs typeface="Arial" charset="0"/>
              </a:rPr>
              <a:t>Programa de ECONOMÍAS REGIONALES</a:t>
            </a:r>
          </a:p>
        </p:txBody>
      </p:sp>
      <p:sp>
        <p:nvSpPr>
          <p:cNvPr id="36" name="2 CuadroTexto"/>
          <p:cNvSpPr txBox="1">
            <a:spLocks noChangeArrowheads="1"/>
          </p:cNvSpPr>
          <p:nvPr/>
        </p:nvSpPr>
        <p:spPr bwMode="auto">
          <a:xfrm>
            <a:off x="2087563" y="2564904"/>
            <a:ext cx="1679575" cy="6924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es-AR" altLang="es-AR" sz="1300" dirty="0" smtClean="0">
                <a:latin typeface="+mj-lt"/>
                <a:cs typeface="Arial" charset="0"/>
              </a:rPr>
              <a:t>Programa de </a:t>
            </a:r>
            <a:r>
              <a:rPr lang="es-AR" altLang="es-AR" sz="1300" dirty="0" err="1" smtClean="0">
                <a:latin typeface="+mj-lt"/>
                <a:cs typeface="Arial" charset="0"/>
              </a:rPr>
              <a:t>Peq</a:t>
            </a:r>
            <a:r>
              <a:rPr lang="es-AR" altLang="es-AR" sz="1300" dirty="0" smtClean="0">
                <a:latin typeface="+mj-lt"/>
                <a:cs typeface="Arial" charset="0"/>
              </a:rPr>
              <a:t>. Y </a:t>
            </a:r>
            <a:r>
              <a:rPr lang="es-AR" altLang="es-AR" sz="1300" dirty="0" err="1" smtClean="0">
                <a:latin typeface="+mj-lt"/>
                <a:cs typeface="Arial" charset="0"/>
              </a:rPr>
              <a:t>Med</a:t>
            </a:r>
            <a:r>
              <a:rPr lang="es-AR" altLang="es-AR" sz="1300" dirty="0" smtClean="0">
                <a:latin typeface="+mj-lt"/>
                <a:cs typeface="Arial" charset="0"/>
              </a:rPr>
              <a:t>. productores VITIVINÍCOLAS</a:t>
            </a:r>
          </a:p>
        </p:txBody>
      </p:sp>
      <p:sp>
        <p:nvSpPr>
          <p:cNvPr id="37" name="2 CuadroTexto"/>
          <p:cNvSpPr txBox="1">
            <a:spLocks noChangeArrowheads="1"/>
          </p:cNvSpPr>
          <p:nvPr/>
        </p:nvSpPr>
        <p:spPr bwMode="auto">
          <a:xfrm>
            <a:off x="2087563" y="3429000"/>
            <a:ext cx="1679575" cy="53245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es-AR" altLang="es-AR" sz="1300" dirty="0" smtClean="0">
                <a:latin typeface="+mj-lt"/>
                <a:cs typeface="Arial" charset="0"/>
              </a:rPr>
              <a:t>Programa de </a:t>
            </a:r>
          </a:p>
          <a:p>
            <a:pPr algn="ctr">
              <a:buFont typeface="Arial" charset="0"/>
              <a:buNone/>
              <a:defRPr/>
            </a:pPr>
            <a:r>
              <a:rPr lang="es-AR" altLang="es-AR" sz="1300" dirty="0" smtClean="0">
                <a:latin typeface="+mj-lt"/>
                <a:cs typeface="Arial" charset="0"/>
              </a:rPr>
              <a:t>TURISMO RURAL</a:t>
            </a:r>
          </a:p>
        </p:txBody>
      </p:sp>
      <p:sp>
        <p:nvSpPr>
          <p:cNvPr id="38" name="2 CuadroTexto"/>
          <p:cNvSpPr txBox="1">
            <a:spLocks noChangeArrowheads="1"/>
          </p:cNvSpPr>
          <p:nvPr/>
        </p:nvSpPr>
        <p:spPr bwMode="auto">
          <a:xfrm>
            <a:off x="2087563" y="4149080"/>
            <a:ext cx="1679575" cy="8925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es-AR" altLang="es-AR" sz="1300" dirty="0" smtClean="0">
                <a:latin typeface="+mj-lt"/>
                <a:cs typeface="Arial" charset="0"/>
              </a:rPr>
              <a:t>Programa de AGRICULTURA PERIURBANA a nivel nacional</a:t>
            </a:r>
          </a:p>
        </p:txBody>
      </p:sp>
      <p:sp>
        <p:nvSpPr>
          <p:cNvPr id="41" name="40 Cheurón"/>
          <p:cNvSpPr/>
          <p:nvPr/>
        </p:nvSpPr>
        <p:spPr>
          <a:xfrm>
            <a:off x="3840163" y="1988840"/>
            <a:ext cx="217487" cy="287337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41 Cheurón"/>
          <p:cNvSpPr/>
          <p:nvPr/>
        </p:nvSpPr>
        <p:spPr>
          <a:xfrm>
            <a:off x="3840163" y="2781623"/>
            <a:ext cx="217487" cy="287337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42 Cheurón"/>
          <p:cNvSpPr/>
          <p:nvPr/>
        </p:nvSpPr>
        <p:spPr>
          <a:xfrm>
            <a:off x="3840163" y="3573016"/>
            <a:ext cx="217487" cy="287338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43 Cheurón"/>
          <p:cNvSpPr/>
          <p:nvPr/>
        </p:nvSpPr>
        <p:spPr>
          <a:xfrm>
            <a:off x="3816350" y="4437112"/>
            <a:ext cx="219075" cy="287337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44 Cheurón"/>
          <p:cNvSpPr/>
          <p:nvPr/>
        </p:nvSpPr>
        <p:spPr>
          <a:xfrm>
            <a:off x="3816350" y="5394325"/>
            <a:ext cx="219075" cy="288925"/>
          </a:xfrm>
          <a:prstGeom prst="chevro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74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13" y="1703388"/>
            <a:ext cx="2209800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75" y="3373438"/>
            <a:ext cx="178911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6" name="53 Image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75" y="4694238"/>
            <a:ext cx="2119313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25 Grupo"/>
          <p:cNvGrpSpPr/>
          <p:nvPr/>
        </p:nvGrpSpPr>
        <p:grpSpPr>
          <a:xfrm>
            <a:off x="-368300" y="6093296"/>
            <a:ext cx="10290175" cy="921867"/>
            <a:chOff x="-368300" y="6093296"/>
            <a:chExt cx="10290175" cy="921867"/>
          </a:xfrm>
        </p:grpSpPr>
        <p:sp>
          <p:nvSpPr>
            <p:cNvPr id="27" name="Rectángulo 19"/>
            <p:cNvSpPr/>
            <p:nvPr/>
          </p:nvSpPr>
          <p:spPr>
            <a:xfrm>
              <a:off x="-368300" y="6294438"/>
              <a:ext cx="10290175" cy="720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pic>
          <p:nvPicPr>
            <p:cNvPr id="28" name="Picture 3" descr="Ministerio de Agroindustria-02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37" t="13585" r="29816" b="16357"/>
            <a:stretch>
              <a:fillRect/>
            </a:stretch>
          </p:blipFill>
          <p:spPr bwMode="auto">
            <a:xfrm>
              <a:off x="2933672" y="6093296"/>
              <a:ext cx="3438528" cy="75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090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1" descr="Subsecretaría-de-Coordinación-Técnica-y-Administrativa_SLI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-438150" y="534988"/>
            <a:ext cx="48228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s-AR" sz="1300" b="1">
                <a:solidFill>
                  <a:schemeClr val="bg1"/>
                </a:solidFill>
              </a:rPr>
              <a:t>Subsecretaría de Desarrollo Territorial</a:t>
            </a:r>
          </a:p>
        </p:txBody>
      </p:sp>
      <p:graphicFrame>
        <p:nvGraphicFramePr>
          <p:cNvPr id="47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7180844"/>
              </p:ext>
            </p:extLst>
          </p:nvPr>
        </p:nvGraphicFramePr>
        <p:xfrm>
          <a:off x="1431236" y="904461"/>
          <a:ext cx="5605668" cy="5135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Llamada de flecha a la izquierda"/>
          <p:cNvSpPr/>
          <p:nvPr/>
        </p:nvSpPr>
        <p:spPr>
          <a:xfrm>
            <a:off x="7037388" y="1616075"/>
            <a:ext cx="1938337" cy="1350963"/>
          </a:xfrm>
          <a:prstGeom prst="leftArrowCallou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rgbClr val="0086C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400" b="1" dirty="0">
                <a:solidFill>
                  <a:schemeClr val="tx1"/>
                </a:solidFill>
              </a:rPr>
              <a:t>Según los actores territoriales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9" name="48 Llamada de flecha a la izquierda"/>
          <p:cNvSpPr/>
          <p:nvPr/>
        </p:nvSpPr>
        <p:spPr>
          <a:xfrm>
            <a:off x="7037388" y="3975100"/>
            <a:ext cx="1938337" cy="1350963"/>
          </a:xfrm>
          <a:prstGeom prst="leftArrowCallou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86C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sz="1400" b="1" dirty="0">
                <a:solidFill>
                  <a:schemeClr val="tx1"/>
                </a:solidFill>
              </a:rPr>
              <a:t>Según los territorios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 bwMode="auto">
          <a:xfrm>
            <a:off x="144016" y="3105150"/>
            <a:ext cx="1763688" cy="647700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rgbClr val="4A7EBB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s-AR" sz="1600" b="1" dirty="0">
                <a:solidFill>
                  <a:schemeClr val="bg1"/>
                </a:solidFill>
              </a:rPr>
              <a:t>CRITERIOS DE PRIORIZACIÓN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-215900" y="6035525"/>
            <a:ext cx="10290175" cy="921867"/>
            <a:chOff x="-368300" y="6093296"/>
            <a:chExt cx="10290175" cy="921867"/>
          </a:xfrm>
        </p:grpSpPr>
        <p:sp>
          <p:nvSpPr>
            <p:cNvPr id="12" name="Rectángulo 19"/>
            <p:cNvSpPr/>
            <p:nvPr/>
          </p:nvSpPr>
          <p:spPr>
            <a:xfrm>
              <a:off x="-368300" y="6294438"/>
              <a:ext cx="10290175" cy="720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pic>
          <p:nvPicPr>
            <p:cNvPr id="13" name="Picture 3" descr="Ministerio de Agroindustria-02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37" t="13585" r="29816" b="16357"/>
            <a:stretch>
              <a:fillRect/>
            </a:stretch>
          </p:blipFill>
          <p:spPr bwMode="auto">
            <a:xfrm>
              <a:off x="2933672" y="6093296"/>
              <a:ext cx="3438528" cy="75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1448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1 CuadroTexto"/>
          <p:cNvSpPr txBox="1">
            <a:spLocks noChangeArrowheads="1"/>
          </p:cNvSpPr>
          <p:nvPr/>
        </p:nvSpPr>
        <p:spPr bwMode="auto">
          <a:xfrm>
            <a:off x="-88900" y="193675"/>
            <a:ext cx="6350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 sz="2400" b="1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Tipología de proyectos que se financian</a:t>
            </a:r>
          </a:p>
        </p:txBody>
      </p:sp>
      <p:pic>
        <p:nvPicPr>
          <p:cNvPr id="4100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" t="14789" b="12651"/>
          <a:stretch>
            <a:fillRect/>
          </a:stretch>
        </p:blipFill>
        <p:spPr bwMode="auto">
          <a:xfrm>
            <a:off x="6845300" y="3275013"/>
            <a:ext cx="16541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2" t="8206" r="19038" b="17563"/>
          <a:stretch>
            <a:fillRect/>
          </a:stretch>
        </p:blipFill>
        <p:spPr bwMode="auto">
          <a:xfrm>
            <a:off x="6845300" y="4403725"/>
            <a:ext cx="16541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7" t="14268" r="9915" b="19777"/>
          <a:stretch>
            <a:fillRect/>
          </a:stretch>
        </p:blipFill>
        <p:spPr bwMode="auto">
          <a:xfrm>
            <a:off x="6845300" y="2211388"/>
            <a:ext cx="1654175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6" t="7318" r="32129" b="4997"/>
          <a:stretch>
            <a:fillRect/>
          </a:stretch>
        </p:blipFill>
        <p:spPr bwMode="auto">
          <a:xfrm>
            <a:off x="7680325" y="228600"/>
            <a:ext cx="1236663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15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247650"/>
            <a:ext cx="1189038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Diagrama 13"/>
          <p:cNvGraphicFramePr/>
          <p:nvPr>
            <p:extLst>
              <p:ext uri="{D42A27DB-BD31-4B8C-83A1-F6EECF244321}">
                <p14:modId xmlns:p14="http://schemas.microsoft.com/office/powerpoint/2010/main" val="3612074713"/>
              </p:ext>
            </p:extLst>
          </p:nvPr>
        </p:nvGraphicFramePr>
        <p:xfrm>
          <a:off x="1143" y="1042323"/>
          <a:ext cx="6182169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3" name="12 Grupo"/>
          <p:cNvGrpSpPr/>
          <p:nvPr/>
        </p:nvGrpSpPr>
        <p:grpSpPr>
          <a:xfrm>
            <a:off x="-368300" y="6093296"/>
            <a:ext cx="10290175" cy="921867"/>
            <a:chOff x="-368300" y="6093296"/>
            <a:chExt cx="10290175" cy="921867"/>
          </a:xfrm>
        </p:grpSpPr>
        <p:sp>
          <p:nvSpPr>
            <p:cNvPr id="15" name="Rectángulo 19"/>
            <p:cNvSpPr/>
            <p:nvPr/>
          </p:nvSpPr>
          <p:spPr>
            <a:xfrm>
              <a:off x="-368300" y="6294438"/>
              <a:ext cx="10290175" cy="720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pic>
          <p:nvPicPr>
            <p:cNvPr id="16" name="Picture 3" descr="Ministerio de Agroindustria-02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37" t="13585" r="29816" b="16357"/>
            <a:stretch>
              <a:fillRect/>
            </a:stretch>
          </p:blipFill>
          <p:spPr bwMode="auto">
            <a:xfrm>
              <a:off x="2933672" y="6093296"/>
              <a:ext cx="3438528" cy="75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0939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CuadroTexto 1"/>
          <p:cNvSpPr txBox="1">
            <a:spLocks noChangeArrowheads="1"/>
          </p:cNvSpPr>
          <p:nvPr/>
        </p:nvSpPr>
        <p:spPr bwMode="auto">
          <a:xfrm>
            <a:off x="107504" y="2219380"/>
            <a:ext cx="388843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AR" altLang="es-AR" b="1" u="sng" dirty="0" smtClean="0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INTERVENCIONES</a:t>
            </a:r>
            <a:r>
              <a:rPr lang="es-AR" altLang="es-AR" b="1" dirty="0" smtClean="0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 PROVINCIA DE MENDOZA</a:t>
            </a:r>
            <a:endParaRPr lang="es-AR" altLang="es-AR" b="1" dirty="0">
              <a:solidFill>
                <a:srgbClr val="0086C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4067944" y="44624"/>
            <a:ext cx="5053014" cy="5932039"/>
            <a:chOff x="4048125" y="44625"/>
            <a:chExt cx="5053014" cy="561174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01" t="11295" r="32065" b="7157"/>
            <a:stretch/>
          </p:blipFill>
          <p:spPr bwMode="auto">
            <a:xfrm>
              <a:off x="4048125" y="44625"/>
              <a:ext cx="4695826" cy="56068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6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17" t="40885" r="25518" b="13328"/>
            <a:stretch/>
          </p:blipFill>
          <p:spPr bwMode="auto">
            <a:xfrm>
              <a:off x="6396039" y="2852936"/>
              <a:ext cx="2705100" cy="28034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1" name="10 Grupo"/>
          <p:cNvGrpSpPr/>
          <p:nvPr/>
        </p:nvGrpSpPr>
        <p:grpSpPr>
          <a:xfrm>
            <a:off x="-368300" y="6093296"/>
            <a:ext cx="10290175" cy="921867"/>
            <a:chOff x="-368300" y="6093296"/>
            <a:chExt cx="10290175" cy="921867"/>
          </a:xfrm>
        </p:grpSpPr>
        <p:sp>
          <p:nvSpPr>
            <p:cNvPr id="12" name="Rectángulo 19"/>
            <p:cNvSpPr/>
            <p:nvPr/>
          </p:nvSpPr>
          <p:spPr>
            <a:xfrm>
              <a:off x="-368300" y="6294438"/>
              <a:ext cx="10290175" cy="720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AR"/>
            </a:p>
          </p:txBody>
        </p:sp>
        <p:pic>
          <p:nvPicPr>
            <p:cNvPr id="14" name="Picture 3" descr="Ministerio de Agroindustria-02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37" t="13585" r="29816" b="16357"/>
            <a:stretch>
              <a:fillRect/>
            </a:stretch>
          </p:blipFill>
          <p:spPr bwMode="auto">
            <a:xfrm>
              <a:off x="2933672" y="6093296"/>
              <a:ext cx="3438528" cy="75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4240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Ministerio de Agroindustri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7538"/>
            <a:ext cx="914400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81417657"/>
              </p:ext>
            </p:extLst>
          </p:nvPr>
        </p:nvGraphicFramePr>
        <p:xfrm>
          <a:off x="323528" y="548680"/>
          <a:ext cx="8136904" cy="4860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561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Ministerio de Agroindustria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97538"/>
            <a:ext cx="914400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ángulo 3"/>
          <p:cNvSpPr>
            <a:spLocks noChangeArrowheads="1"/>
          </p:cNvSpPr>
          <p:nvPr/>
        </p:nvSpPr>
        <p:spPr bwMode="auto">
          <a:xfrm>
            <a:off x="2517775" y="1709738"/>
            <a:ext cx="41084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MUCHAS GRACIAS,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b="1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CONTACTANOS:</a:t>
            </a:r>
          </a:p>
        </p:txBody>
      </p:sp>
      <p:sp>
        <p:nvSpPr>
          <p:cNvPr id="8196" name="CuadroTexto 4"/>
          <p:cNvSpPr txBox="1">
            <a:spLocks noChangeArrowheads="1"/>
          </p:cNvSpPr>
          <p:nvPr/>
        </p:nvSpPr>
        <p:spPr bwMode="auto">
          <a:xfrm>
            <a:off x="1325563" y="3505200"/>
            <a:ext cx="67691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desaterritorial@magyp.gob.ar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AR" altLang="es-AR">
                <a:solidFill>
                  <a:srgbClr val="0086C6"/>
                </a:solidFill>
                <a:latin typeface="Arial" pitchFamily="34" charset="0"/>
                <a:cs typeface="Arial" pitchFamily="34" charset="0"/>
              </a:rPr>
              <a:t>seguinter@magyp.gob.ar</a:t>
            </a:r>
          </a:p>
        </p:txBody>
      </p:sp>
    </p:spTree>
    <p:extLst>
      <p:ext uri="{BB962C8B-B14F-4D97-AF65-F5344CB8AC3E}">
        <p14:creationId xmlns:p14="http://schemas.microsoft.com/office/powerpoint/2010/main" val="393396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POWERPOINT_Secretaría de Agricultura, Ganadería y Pesca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075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508</Words>
  <Application>Microsoft Office PowerPoint</Application>
  <PresentationFormat>Presentación en pantalla (4:3)</PresentationFormat>
  <Paragraphs>83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MAGyP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Andrea Galeano</dc:creator>
  <cp:lastModifiedBy>Caterina Cimolai</cp:lastModifiedBy>
  <cp:revision>16</cp:revision>
  <dcterms:created xsi:type="dcterms:W3CDTF">2016-08-01T17:41:34Z</dcterms:created>
  <dcterms:modified xsi:type="dcterms:W3CDTF">2016-08-02T15:26:00Z</dcterms:modified>
</cp:coreProperties>
</file>