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rgbClr val="000000"/>
                </a:solidFill>
                <a:latin typeface="Verdana"/>
                <a:ea typeface="Verdana"/>
                <a:cs typeface="Verdana"/>
                <a:sym typeface="Verdana"/>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‹Nº›</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79" name="Google Shape;17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91" name="Google Shape;191;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03" name="Google Shape;20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15" name="Google Shape;215;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27" name="Google Shape;227;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9" name="Google Shape;23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51" name="Google Shape;25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62" name="Google Shape;262;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73" name="Google Shape;273;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85" name="Google Shape;28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92" name="Google Shape;92;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96" name="Google Shape;296;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08" name="Google Shape;30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20" name="Google Shape;32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32" name="Google Shape;332;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43" name="Google Shape;343;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54" name="Google Shape;354;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66" name="Google Shape;366;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78" name="Google Shape;378;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389" name="Google Shape;389;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01" name="Google Shape;401;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00" name="Google Shape;10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13" name="Google Shape;413;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25" name="Google Shape;425;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36" name="Google Shape;436;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47" name="Google Shape;447;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58" name="Google Shape;458;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70" name="Google Shape;470;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82" name="Google Shape;482;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493" name="Google Shape;493;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06" name="Google Shape;506;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18" name="Google Shape;518;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2" name="Google Shape;112;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29" name="Google Shape;529;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41" name="Google Shape;541;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53" name="Google Shape;553;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Google Shape;564;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65" name="Google Shape;565;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76" name="Google Shape;576;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588" name="Google Shape;588;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00" name="Google Shape;600;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12" name="Google Shape;612;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24" name="Google Shape;624;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35" name="Google Shape;635;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23" name="Google Shape;123;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46" name="Google Shape;646;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58" name="Google Shape;658;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8"/>
        <p:cNvGrpSpPr/>
        <p:nvPr/>
      </p:nvGrpSpPr>
      <p:grpSpPr>
        <a:xfrm>
          <a:off x="0" y="0"/>
          <a:ext cx="0" cy="0"/>
          <a:chOff x="0" y="0"/>
          <a:chExt cx="0" cy="0"/>
        </a:xfrm>
      </p:grpSpPr>
      <p:sp>
        <p:nvSpPr>
          <p:cNvPr id="669" name="Google Shape;669;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70" name="Google Shape;670;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82" name="Google Shape;682;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94" name="Google Shape;69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06" name="Google Shape;706;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Google Shape;717;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18" name="Google Shape;718;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8"/>
        <p:cNvGrpSpPr/>
        <p:nvPr/>
      </p:nvGrpSpPr>
      <p:grpSpPr>
        <a:xfrm>
          <a:off x="0" y="0"/>
          <a:ext cx="0" cy="0"/>
          <a:chOff x="0" y="0"/>
          <a:chExt cx="0" cy="0"/>
        </a:xfrm>
      </p:grpSpPr>
      <p:sp>
        <p:nvSpPr>
          <p:cNvPr id="729" name="Google Shape;729;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30" name="Google Shape;730;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Google Shape;740;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41" name="Google Shape;741;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1"/>
        <p:cNvGrpSpPr/>
        <p:nvPr/>
      </p:nvGrpSpPr>
      <p:grpSpPr>
        <a:xfrm>
          <a:off x="0" y="0"/>
          <a:ext cx="0" cy="0"/>
          <a:chOff x="0" y="0"/>
          <a:chExt cx="0" cy="0"/>
        </a:xfrm>
      </p:grpSpPr>
      <p:sp>
        <p:nvSpPr>
          <p:cNvPr id="752" name="Google Shape;752;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753" name="Google Shape;753;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34" name="Google Shape;134;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44" name="Google Shape;14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55" name="Google Shape;155;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67" name="Google Shape;167;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rgbClr val="888888"/>
              </a:buClr>
              <a:buSzPts val="2000"/>
              <a:buFont typeface="Arial"/>
              <a:buNone/>
              <a:defRPr sz="2000">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29" name="Google Shape;29;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0" name="Google Shape;30;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5" name="Google Shape;35;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36" name="Google Shape;36;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1" name="Google Shape;4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2" name="Google Shape;4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5" name="Google Shape;45;p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6" name="Google Shape;46;p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2" name="Google Shape;52;p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55" name="Google Shape;55;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56" name="Google Shape;56;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0" name="Google Shape;60;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1" name="Google Shape;6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1pPr>
            <a:lvl2pPr marL="0" marR="0" lvl="1"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2pPr>
            <a:lvl3pPr marL="0" marR="0" lvl="2"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3pPr>
            <a:lvl4pPr marL="0" marR="0" lvl="3"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4pPr>
            <a:lvl5pPr marL="0" marR="0" lvl="4"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5pPr>
            <a:lvl6pPr marL="0" marR="0" lvl="5"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6pPr>
            <a:lvl7pPr marL="0" marR="0" lvl="6"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7pPr>
            <a:lvl8pPr marL="0" marR="0" lvl="7"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8pPr>
            <a:lvl9pPr marL="0" marR="0" lvl="8" indent="0" algn="r" rtl="0">
              <a:lnSpc>
                <a:spcPct val="100000"/>
              </a:lnSpc>
              <a:spcBef>
                <a:spcPts val="0"/>
              </a:spcBef>
              <a:spcAft>
                <a:spcPts val="0"/>
              </a:spcAft>
              <a:buClr>
                <a:srgbClr val="898989"/>
              </a:buClr>
              <a:buSzPts val="1200"/>
              <a:buFont typeface="Verdana"/>
              <a:buNone/>
              <a:defRPr sz="1200" b="0" i="0" u="none" strike="noStrike" cap="none">
                <a:solidFill>
                  <a:srgbClr val="898989"/>
                </a:solidFill>
                <a:latin typeface="Verdana"/>
                <a:ea typeface="Verdana"/>
                <a:cs typeface="Verdana"/>
                <a:sym typeface="Verdan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strike="noStrike" cap="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a:t>
            </a:fld>
            <a:endParaRPr/>
          </a:p>
        </p:txBody>
      </p:sp>
      <p:pic>
        <p:nvPicPr>
          <p:cNvPr id="89" name="Google Shape;89;p13" descr="IPAP morado.png"/>
          <p:cNvPicPr preferRelativeResize="0">
            <a:picLocks noGrp="1"/>
          </p:cNvPicPr>
          <p:nvPr>
            <p:ph type="body" idx="1"/>
          </p:nvPr>
        </p:nvPicPr>
        <p:blipFill rotWithShape="1">
          <a:blip r:embed="rId3">
            <a:alphaModFix/>
          </a:blip>
          <a:srcRect/>
          <a:stretch/>
        </p:blipFill>
        <p:spPr>
          <a:xfrm>
            <a:off x="2411412" y="1484312"/>
            <a:ext cx="4025900" cy="2476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900" b="1" i="0" u="sng" strike="noStrike" cap="none">
                <a:solidFill>
                  <a:schemeClr val="dk1"/>
                </a:solidFill>
                <a:latin typeface="Calibri"/>
                <a:ea typeface="Calibri"/>
                <a:cs typeface="Calibri"/>
                <a:sym typeface="Calibri"/>
              </a:rPr>
              <a:t>Negativo y residual:</a:t>
            </a:r>
            <a:endParaRPr/>
          </a:p>
        </p:txBody>
      </p:sp>
      <p:sp>
        <p:nvSpPr>
          <p:cNvPr id="182" name="Google Shape;182;p2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1080"/>
              </a:spcBef>
              <a:spcAft>
                <a:spcPts val="0"/>
              </a:spcAft>
              <a:buClr>
                <a:schemeClr val="dk1"/>
              </a:buClr>
              <a:buSzPts val="5400"/>
              <a:buFont typeface="Arial"/>
              <a:buNone/>
            </a:pPr>
            <a:r>
              <a:rPr lang="en-US" sz="5400" b="1" i="0" u="none">
                <a:solidFill>
                  <a:schemeClr val="dk1"/>
                </a:solidFill>
                <a:latin typeface="Calibri"/>
                <a:ea typeface="Calibri"/>
                <a:cs typeface="Calibri"/>
                <a:sym typeface="Calibri"/>
              </a:rPr>
              <a:t>Toda la actividad estatal que no es legislativa ni jurisdiccional</a:t>
            </a:r>
            <a:endParaRPr/>
          </a:p>
          <a:p>
            <a:pPr marL="342900" marR="0" lvl="0" indent="-342900" algn="ctr" rtl="0">
              <a:lnSpc>
                <a:spcPct val="100000"/>
              </a:lnSpc>
              <a:spcBef>
                <a:spcPts val="1080"/>
              </a:spcBef>
              <a:spcAft>
                <a:spcPts val="0"/>
              </a:spcAft>
              <a:buClr>
                <a:schemeClr val="dk1"/>
              </a:buClr>
              <a:buSzPts val="5400"/>
              <a:buFont typeface="Arial"/>
              <a:buNone/>
            </a:pPr>
            <a:endParaRPr sz="5400" b="1" i="0" u="none">
              <a:solidFill>
                <a:srgbClr val="FF9900"/>
              </a:solidFill>
              <a:latin typeface="Calibri"/>
              <a:ea typeface="Calibri"/>
              <a:cs typeface="Calibri"/>
              <a:sym typeface="Calibri"/>
            </a:endParaRPr>
          </a:p>
          <a:p>
            <a:pPr marL="342900" marR="0" lvl="0" indent="-342900" algn="ctr"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
        <p:nvSpPr>
          <p:cNvPr id="183" name="Google Shape;183;p2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10</a:t>
            </a:fld>
            <a:endParaRPr/>
          </a:p>
        </p:txBody>
      </p:sp>
      <p:sp>
        <p:nvSpPr>
          <p:cNvPr id="184" name="Google Shape;184;p22"/>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85" name="Google Shape;185;p22"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86" name="Google Shape;186;p22"/>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87" name="Google Shape;187;p22"/>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88" name="Google Shape;188;p22"/>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FUNCIÓN JURISDICCIONAL:</a:t>
            </a:r>
            <a:br>
              <a:rPr lang="en-US" sz="4300" b="1" i="0" u="none" strike="noStrike" cap="none">
                <a:solidFill>
                  <a:schemeClr val="dk1"/>
                </a:solidFill>
                <a:latin typeface="Calibri"/>
                <a:ea typeface="Calibri"/>
                <a:cs typeface="Calibri"/>
                <a:sym typeface="Calibri"/>
              </a:rPr>
            </a:br>
            <a:endParaRPr/>
          </a:p>
        </p:txBody>
      </p:sp>
      <p:sp>
        <p:nvSpPr>
          <p:cNvPr id="194" name="Google Shape;194;p23"/>
          <p:cNvSpPr txBox="1">
            <a:spLocks noGrp="1"/>
          </p:cNvSpPr>
          <p:nvPr>
            <p:ph type="body" idx="1"/>
          </p:nvPr>
        </p:nvSpPr>
        <p:spPr>
          <a:xfrm>
            <a:off x="-612775" y="1557337"/>
            <a:ext cx="8362950" cy="4530725"/>
          </a:xfrm>
          <a:prstGeom prst="rect">
            <a:avLst/>
          </a:prstGeom>
          <a:noFill/>
          <a:ln>
            <a:noFill/>
          </a:ln>
        </p:spPr>
        <p:txBody>
          <a:bodyPr spcFirstLastPara="1" wrap="square" lIns="91425" tIns="45700" rIns="91425" bIns="45700" anchor="t" anchorCtr="0">
            <a:noAutofit/>
          </a:bodyPr>
          <a:lstStyle/>
          <a:p>
            <a:pPr marL="2057400" marR="0" lvl="4" indent="-228600" algn="l" rtl="0">
              <a:lnSpc>
                <a:spcPct val="80000"/>
              </a:lnSpc>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ctr"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ctr" rtl="0">
              <a:lnSpc>
                <a:spcPct val="8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Emisión de decisión con fuerza de verdad</a:t>
            </a:r>
            <a:endParaRPr/>
          </a:p>
          <a:p>
            <a:pPr marL="2057400" marR="0" lvl="4" indent="-228600" algn="ctr" rtl="0">
              <a:lnSpc>
                <a:spcPct val="8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de un litigio o controversia</a:t>
            </a:r>
            <a:endParaRPr/>
          </a:p>
          <a:p>
            <a:pPr marL="2057400" marR="0" lvl="4" indent="-228600" algn="ctr" rtl="0">
              <a:lnSpc>
                <a:spcPct val="8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por un órgano judicial del Estado </a:t>
            </a:r>
            <a:endParaRPr/>
          </a:p>
          <a:p>
            <a:pPr marL="2057400" marR="0" lvl="4" indent="-228600" algn="ctr" rtl="0">
              <a:lnSpc>
                <a:spcPct val="8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(Poder Judicial)</a:t>
            </a:r>
            <a:endParaRPr/>
          </a:p>
          <a:p>
            <a:pPr marL="2057400" marR="0" lvl="4" indent="-228600" algn="ctr" rtl="0">
              <a:lnSpc>
                <a:spcPct val="8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Imparcialidad e independencia</a:t>
            </a:r>
            <a:endParaRPr/>
          </a:p>
          <a:p>
            <a:pPr marL="342900" marR="0" lvl="0" indent="-114300" algn="l" rtl="0">
              <a:spcBef>
                <a:spcPts val="720"/>
              </a:spcBef>
              <a:spcAft>
                <a:spcPts val="0"/>
              </a:spcAft>
              <a:buClr>
                <a:schemeClr val="dk1"/>
              </a:buClr>
              <a:buSzPts val="3600"/>
              <a:buFont typeface="Arial"/>
              <a:buNone/>
            </a:pPr>
            <a:endParaRPr sz="3600" b="1" i="0" u="none" strike="noStrike" cap="none">
              <a:solidFill>
                <a:schemeClr val="dk1"/>
              </a:solidFill>
              <a:latin typeface="Calibri"/>
              <a:ea typeface="Calibri"/>
              <a:cs typeface="Calibri"/>
              <a:sym typeface="Calibri"/>
            </a:endParaRPr>
          </a:p>
        </p:txBody>
      </p:sp>
      <p:sp>
        <p:nvSpPr>
          <p:cNvPr id="195" name="Google Shape;195;p2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11</a:t>
            </a:fld>
            <a:endParaRPr/>
          </a:p>
        </p:txBody>
      </p:sp>
      <p:sp>
        <p:nvSpPr>
          <p:cNvPr id="196" name="Google Shape;196;p23"/>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97" name="Google Shape;197;p23"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98" name="Google Shape;198;p23"/>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99" name="Google Shape;199;p23"/>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00" name="Google Shape;200;p23"/>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FUNCIÓN LEGISLATIVA:</a:t>
            </a:r>
            <a:br>
              <a:rPr lang="en-US" sz="4300" b="1" i="0" u="none" strike="noStrike" cap="none">
                <a:solidFill>
                  <a:schemeClr val="dk1"/>
                </a:solidFill>
                <a:latin typeface="Calibri"/>
                <a:ea typeface="Calibri"/>
                <a:cs typeface="Calibri"/>
                <a:sym typeface="Calibri"/>
              </a:rPr>
            </a:br>
            <a:endParaRPr/>
          </a:p>
        </p:txBody>
      </p:sp>
      <p:sp>
        <p:nvSpPr>
          <p:cNvPr id="206" name="Google Shape;206;p24"/>
          <p:cNvSpPr txBox="1">
            <a:spLocks noGrp="1"/>
          </p:cNvSpPr>
          <p:nvPr>
            <p:ph type="body" idx="1"/>
          </p:nvPr>
        </p:nvSpPr>
        <p:spPr>
          <a:xfrm>
            <a:off x="-323850" y="1484312"/>
            <a:ext cx="8229600" cy="4530725"/>
          </a:xfrm>
          <a:prstGeom prst="rect">
            <a:avLst/>
          </a:prstGeom>
          <a:noFill/>
          <a:ln>
            <a:noFill/>
          </a:ln>
        </p:spPr>
        <p:txBody>
          <a:bodyPr spcFirstLastPara="1" wrap="square" lIns="91425" tIns="45700" rIns="91425" bIns="45700" anchor="t" anchorCtr="0">
            <a:noAutofit/>
          </a:bodyPr>
          <a:lstStyle/>
          <a:p>
            <a:pPr marL="2057400" marR="0" lvl="4" indent="-228600" algn="l" rtl="0">
              <a:lnSpc>
                <a:spcPct val="70000"/>
              </a:lnSpc>
              <a:spcBef>
                <a:spcPts val="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l" rtl="0">
              <a:lnSpc>
                <a:spcPct val="70000"/>
              </a:lnSpc>
              <a:spcBef>
                <a:spcPts val="36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l" rtl="0">
              <a:lnSpc>
                <a:spcPct val="70000"/>
              </a:lnSpc>
              <a:spcBef>
                <a:spcPts val="36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l" rtl="0">
              <a:lnSpc>
                <a:spcPct val="70000"/>
              </a:lnSpc>
              <a:spcBef>
                <a:spcPts val="36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2057400" marR="0" lvl="4" indent="-228600" algn="ctr" rtl="0">
              <a:lnSpc>
                <a:spcPct val="7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Dictado de </a:t>
            </a:r>
            <a:endParaRPr/>
          </a:p>
          <a:p>
            <a:pPr marL="2057400" marR="0" lvl="4" indent="-228600" algn="ctr" rtl="0">
              <a:lnSpc>
                <a:spcPct val="7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normas jurídicas generales</a:t>
            </a:r>
            <a:endParaRPr/>
          </a:p>
          <a:p>
            <a:pPr marL="2057400" marR="0" lvl="4" indent="-228600" algn="ctr" rtl="0">
              <a:lnSpc>
                <a:spcPct val="7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por la Legislatura</a:t>
            </a:r>
            <a:endParaRPr/>
          </a:p>
          <a:p>
            <a:pPr marL="2057400" marR="0" lvl="4" indent="-228600" algn="ctr" rtl="0">
              <a:lnSpc>
                <a:spcPct val="70000"/>
              </a:lnSpc>
              <a:spcBef>
                <a:spcPts val="720"/>
              </a:spcBef>
              <a:spcAft>
                <a:spcPts val="0"/>
              </a:spcAft>
              <a:buClr>
                <a:schemeClr val="dk1"/>
              </a:buClr>
              <a:buSzPts val="3600"/>
              <a:buFont typeface="Arial"/>
              <a:buNone/>
            </a:pPr>
            <a:r>
              <a:rPr lang="en-US" sz="3600" b="1" i="0" u="none" strike="noStrike" cap="none">
                <a:solidFill>
                  <a:schemeClr val="dk1"/>
                </a:solidFill>
                <a:latin typeface="Calibri"/>
                <a:ea typeface="Calibri"/>
                <a:cs typeface="Calibri"/>
                <a:sym typeface="Calibri"/>
              </a:rPr>
              <a:t>(Poder Legislativo)</a:t>
            </a:r>
            <a:endParaRPr/>
          </a:p>
          <a:p>
            <a:pPr marL="2057400" marR="0" lvl="4" indent="-228600" algn="ctr" rtl="0">
              <a:lnSpc>
                <a:spcPct val="70000"/>
              </a:lnSpc>
              <a:spcBef>
                <a:spcPts val="720"/>
              </a:spcBef>
              <a:spcAft>
                <a:spcPts val="0"/>
              </a:spcAft>
              <a:buClr>
                <a:schemeClr val="dk1"/>
              </a:buClr>
              <a:buSzPts val="3600"/>
              <a:buFont typeface="Arial"/>
              <a:buNone/>
            </a:pPr>
            <a:endParaRPr sz="3600" b="1" i="0" u="none" strike="noStrike" cap="none">
              <a:solidFill>
                <a:schemeClr val="dk1"/>
              </a:solidFill>
              <a:latin typeface="Calibri"/>
              <a:ea typeface="Calibri"/>
              <a:cs typeface="Calibri"/>
              <a:sym typeface="Calibri"/>
            </a:endParaRPr>
          </a:p>
          <a:p>
            <a:pPr marL="2057400" marR="0" lvl="4" indent="-228600" algn="l" rtl="0">
              <a:lnSpc>
                <a:spcPct val="70000"/>
              </a:lnSpc>
              <a:spcBef>
                <a:spcPts val="560"/>
              </a:spcBef>
              <a:spcAft>
                <a:spcPts val="0"/>
              </a:spcAft>
              <a:buClr>
                <a:schemeClr val="dk1"/>
              </a:buClr>
              <a:buSzPts val="2800"/>
              <a:buFont typeface="Arial"/>
              <a:buNone/>
            </a:pPr>
            <a:endParaRPr sz="2800" b="1" i="0" u="none" strike="noStrike" cap="none">
              <a:solidFill>
                <a:schemeClr val="dk1"/>
              </a:solidFill>
              <a:latin typeface="Calibri"/>
              <a:ea typeface="Calibri"/>
              <a:cs typeface="Calibri"/>
              <a:sym typeface="Calibri"/>
            </a:endParaRPr>
          </a:p>
          <a:p>
            <a:pPr marL="2057400" marR="0" lvl="4" indent="-228600" algn="l" rtl="0">
              <a:lnSpc>
                <a:spcPct val="70000"/>
              </a:lnSpc>
              <a:spcBef>
                <a:spcPts val="360"/>
              </a:spcBef>
              <a:spcAft>
                <a:spcPts val="0"/>
              </a:spcAft>
              <a:buClr>
                <a:schemeClr val="dk1"/>
              </a:buClr>
              <a:buSzPts val="1800"/>
              <a:buFont typeface="Arial"/>
              <a:buNone/>
            </a:pPr>
            <a:r>
              <a:rPr lang="en-US" sz="1800" b="0" i="0" u="none" strike="noStrike" cap="none">
                <a:solidFill>
                  <a:schemeClr val="dk1"/>
                </a:solidFill>
                <a:latin typeface="Calibri"/>
                <a:ea typeface="Calibri"/>
                <a:cs typeface="Calibri"/>
                <a:sym typeface="Calibri"/>
              </a:rPr>
              <a:t> </a:t>
            </a:r>
            <a:endParaRPr/>
          </a:p>
        </p:txBody>
      </p:sp>
      <p:sp>
        <p:nvSpPr>
          <p:cNvPr id="207" name="Google Shape;207;p2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12</a:t>
            </a:fld>
            <a:endParaRPr/>
          </a:p>
        </p:txBody>
      </p:sp>
      <p:sp>
        <p:nvSpPr>
          <p:cNvPr id="208" name="Google Shape;208;p24"/>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09" name="Google Shape;209;p24"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10" name="Google Shape;210;p24"/>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11" name="Google Shape;211;p24"/>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12" name="Google Shape;212;p24"/>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5"/>
          <p:cNvSpPr txBox="1">
            <a:spLocks noGrp="1"/>
          </p:cNvSpPr>
          <p:nvPr>
            <p:ph type="title"/>
          </p:nvPr>
        </p:nvSpPr>
        <p:spPr>
          <a:xfrm>
            <a:off x="468312" y="836612"/>
            <a:ext cx="8229600" cy="11398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FUNCIÓN ADMINISTRATIVA</a:t>
            </a:r>
            <a:r>
              <a:rPr lang="en-US" sz="5400" b="1" i="0" u="none" strike="noStrike" cap="none">
                <a:solidFill>
                  <a:srgbClr val="FFFF00"/>
                </a:solidFill>
                <a:latin typeface="Calibri"/>
                <a:ea typeface="Calibri"/>
                <a:cs typeface="Calibri"/>
                <a:sym typeface="Calibri"/>
              </a:rPr>
              <a:t>:</a:t>
            </a:r>
            <a:endParaRPr/>
          </a:p>
        </p:txBody>
      </p:sp>
      <p:sp>
        <p:nvSpPr>
          <p:cNvPr id="218" name="Google Shape;218;p25"/>
          <p:cNvSpPr txBox="1">
            <a:spLocks noGrp="1"/>
          </p:cNvSpPr>
          <p:nvPr>
            <p:ph type="body" idx="1"/>
          </p:nvPr>
        </p:nvSpPr>
        <p:spPr>
          <a:xfrm>
            <a:off x="468312" y="2133600"/>
            <a:ext cx="82296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90000"/>
              </a:lnSpc>
              <a:spcBef>
                <a:spcPts val="88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Toda la actividad estatal</a:t>
            </a:r>
            <a:endParaRPr/>
          </a:p>
          <a:p>
            <a:pPr marL="342900" marR="0" lvl="0" indent="-342900" algn="ctr" rtl="0">
              <a:lnSpc>
                <a:spcPct val="90000"/>
              </a:lnSpc>
              <a:spcBef>
                <a:spcPts val="88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que no es legislativa</a:t>
            </a:r>
            <a:endParaRPr/>
          </a:p>
          <a:p>
            <a:pPr marL="342900" marR="0" lvl="0" indent="-342900" algn="ctr" rtl="0">
              <a:lnSpc>
                <a:spcPct val="90000"/>
              </a:lnSpc>
              <a:spcBef>
                <a:spcPts val="88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ni jurisdiccional</a:t>
            </a:r>
            <a:endParaRPr/>
          </a:p>
          <a:p>
            <a:pPr marL="342900" marR="0" lvl="0" indent="-342900" algn="ctr" rtl="0">
              <a:lnSpc>
                <a:spcPct val="90000"/>
              </a:lnSpc>
              <a:spcBef>
                <a:spcPts val="880"/>
              </a:spcBef>
              <a:spcAft>
                <a:spcPts val="0"/>
              </a:spcAft>
              <a:buClr>
                <a:schemeClr val="dk1"/>
              </a:buClr>
              <a:buSzPts val="4400"/>
              <a:buFont typeface="Arial"/>
              <a:buNone/>
            </a:pPr>
            <a:endParaRPr sz="4400" b="1" i="0" u="none">
              <a:solidFill>
                <a:schemeClr val="dk1"/>
              </a:solidFill>
              <a:latin typeface="Calibri"/>
              <a:ea typeface="Calibri"/>
              <a:cs typeface="Calibri"/>
              <a:sym typeface="Calibri"/>
            </a:endParaRPr>
          </a:p>
          <a:p>
            <a:pPr marL="342900" marR="0" lvl="0" indent="-63500" algn="l" rtl="0">
              <a:spcBef>
                <a:spcPts val="880"/>
              </a:spcBef>
              <a:spcAft>
                <a:spcPts val="0"/>
              </a:spcAft>
              <a:buClr>
                <a:schemeClr val="dk1"/>
              </a:buClr>
              <a:buSzPts val="4400"/>
              <a:buFont typeface="Arial"/>
              <a:buNone/>
            </a:pPr>
            <a:endParaRPr sz="4400" b="1" i="0" u="none">
              <a:solidFill>
                <a:schemeClr val="dk1"/>
              </a:solidFill>
              <a:latin typeface="Calibri"/>
              <a:ea typeface="Calibri"/>
              <a:cs typeface="Calibri"/>
              <a:sym typeface="Calibri"/>
            </a:endParaRPr>
          </a:p>
        </p:txBody>
      </p:sp>
      <p:sp>
        <p:nvSpPr>
          <p:cNvPr id="219" name="Google Shape;219;p2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13</a:t>
            </a:fld>
            <a:endParaRPr/>
          </a:p>
        </p:txBody>
      </p:sp>
      <p:sp>
        <p:nvSpPr>
          <p:cNvPr id="220" name="Google Shape;220;p2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21" name="Google Shape;221;p25"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22" name="Google Shape;222;p25"/>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23" name="Google Shape;223;p2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24" name="Google Shape;224;p2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EJEMPLOS:</a:t>
            </a:r>
            <a:endParaRPr/>
          </a:p>
        </p:txBody>
      </p:sp>
      <p:sp>
        <p:nvSpPr>
          <p:cNvPr id="230" name="Google Shape;230;p26"/>
          <p:cNvSpPr txBox="1">
            <a:spLocks noGrp="1"/>
          </p:cNvSpPr>
          <p:nvPr>
            <p:ph type="body" idx="1"/>
          </p:nvPr>
        </p:nvSpPr>
        <p:spPr>
          <a:xfrm>
            <a:off x="457200" y="1196975"/>
            <a:ext cx="8229600" cy="540067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Dictado de un reglamento</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Emisión de un acto administrativo</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Resolución de un reclamo</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Tramitación de un recurso </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Aplicación de una sanción</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Una certificación</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Licitación pública</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Etcétera </a:t>
            </a:r>
            <a:endParaRPr/>
          </a:p>
          <a:p>
            <a:pPr marL="342900" marR="0" lvl="0" indent="-342900" algn="ctr" rtl="0">
              <a:lnSpc>
                <a:spcPct val="80000"/>
              </a:lnSpc>
              <a:spcBef>
                <a:spcPts val="56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342900" marR="0" lvl="0" indent="-342900" algn="ctr" rtl="0">
              <a:lnSpc>
                <a:spcPct val="80000"/>
              </a:lnSpc>
              <a:spcBef>
                <a:spcPts val="640"/>
              </a:spcBef>
              <a:spcAft>
                <a:spcPts val="0"/>
              </a:spcAft>
              <a:buClr>
                <a:schemeClr val="dk1"/>
              </a:buClr>
              <a:buSzPts val="3200"/>
              <a:buFont typeface="Arial"/>
              <a:buNone/>
            </a:pPr>
            <a:endParaRPr sz="3200" b="1" i="0" u="none">
              <a:solidFill>
                <a:schemeClr val="dk1"/>
              </a:solidFill>
              <a:latin typeface="Calibri"/>
              <a:ea typeface="Calibri"/>
              <a:cs typeface="Calibri"/>
              <a:sym typeface="Calibri"/>
            </a:endParaRPr>
          </a:p>
          <a:p>
            <a:pPr marL="342900" marR="0" lvl="0" indent="-342900" algn="ctr" rtl="0">
              <a:lnSpc>
                <a:spcPct val="80000"/>
              </a:lnSpc>
              <a:spcBef>
                <a:spcPts val="40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a:p>
            <a:pPr marL="342900" marR="0" lvl="0" indent="-215900" algn="l" rtl="0">
              <a:spcBef>
                <a:spcPts val="400"/>
              </a:spcBef>
              <a:spcAft>
                <a:spcPts val="0"/>
              </a:spcAft>
              <a:buClr>
                <a:schemeClr val="dk1"/>
              </a:buClr>
              <a:buSzPts val="2000"/>
              <a:buFont typeface="Arial"/>
              <a:buNone/>
            </a:pPr>
            <a:endParaRPr sz="2000" b="0" i="0" u="none">
              <a:solidFill>
                <a:schemeClr val="dk1"/>
              </a:solidFill>
              <a:latin typeface="Calibri"/>
              <a:ea typeface="Calibri"/>
              <a:cs typeface="Calibri"/>
              <a:sym typeface="Calibri"/>
            </a:endParaRPr>
          </a:p>
        </p:txBody>
      </p:sp>
      <p:sp>
        <p:nvSpPr>
          <p:cNvPr id="231" name="Google Shape;231;p2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14</a:t>
            </a:fld>
            <a:endParaRPr/>
          </a:p>
        </p:txBody>
      </p:sp>
      <p:sp>
        <p:nvSpPr>
          <p:cNvPr id="232" name="Google Shape;232;p2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33" name="Google Shape;233;p2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34" name="Google Shape;234;p2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35" name="Google Shape;235;p2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36" name="Google Shape;236;p2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ENTONCES:</a:t>
            </a:r>
            <a:endParaRPr/>
          </a:p>
        </p:txBody>
      </p:sp>
      <p:sp>
        <p:nvSpPr>
          <p:cNvPr id="242" name="Google Shape;242;p27"/>
          <p:cNvSpPr txBox="1">
            <a:spLocks noGrp="1"/>
          </p:cNvSpPr>
          <p:nvPr>
            <p:ph type="body" idx="1"/>
          </p:nvPr>
        </p:nvSpPr>
        <p:spPr>
          <a:xfrm>
            <a:off x="395287" y="1196975"/>
            <a:ext cx="8353425" cy="532765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2400"/>
              <a:buFont typeface="Arial"/>
              <a:buNone/>
            </a:pPr>
            <a:endParaRPr sz="2400" b="0" i="0" u="none">
              <a:solidFill>
                <a:schemeClr val="dk1"/>
              </a:solidFill>
              <a:latin typeface="Calibri"/>
              <a:ea typeface="Calibri"/>
              <a:cs typeface="Calibri"/>
              <a:sym typeface="Calibri"/>
            </a:endParaRPr>
          </a:p>
          <a:p>
            <a:pPr marL="342900" marR="0" lvl="0" indent="-342900" algn="ctr" rtl="0">
              <a:lnSpc>
                <a:spcPct val="100000"/>
              </a:lnSpc>
              <a:spcBef>
                <a:spcPts val="960"/>
              </a:spcBef>
              <a:spcAft>
                <a:spcPts val="0"/>
              </a:spcAft>
              <a:buClr>
                <a:schemeClr val="dk1"/>
              </a:buClr>
              <a:buSzPts val="4000"/>
              <a:buFont typeface="Arial"/>
              <a:buNone/>
            </a:pPr>
            <a:r>
              <a:rPr lang="en-US" sz="4000" b="0" i="0" u="none">
                <a:solidFill>
                  <a:schemeClr val="dk1"/>
                </a:solidFill>
                <a:latin typeface="Calibri"/>
                <a:ea typeface="Calibri"/>
                <a:cs typeface="Calibri"/>
                <a:sym typeface="Calibri"/>
              </a:rPr>
              <a:t> </a:t>
            </a:r>
            <a:r>
              <a:rPr lang="en-US" sz="4800" b="1" i="0" u="none">
                <a:solidFill>
                  <a:schemeClr val="dk1"/>
                </a:solidFill>
                <a:latin typeface="Calibri"/>
                <a:ea typeface="Calibri"/>
                <a:cs typeface="Calibri"/>
                <a:sym typeface="Calibri"/>
              </a:rPr>
              <a:t>Serie de actos</a:t>
            </a:r>
            <a:endParaRPr/>
          </a:p>
          <a:p>
            <a:pPr marL="342900" marR="0" lvl="0" indent="-342900" algn="ctr" rtl="0">
              <a:lnSpc>
                <a:spcPct val="100000"/>
              </a:lnSpc>
              <a:spcBef>
                <a:spcPts val="960"/>
              </a:spcBef>
              <a:spcAft>
                <a:spcPts val="0"/>
              </a:spcAft>
              <a:buClr>
                <a:schemeClr val="dk1"/>
              </a:buClr>
              <a:buSzPts val="4800"/>
              <a:buFont typeface="Arial"/>
              <a:buNone/>
            </a:pPr>
            <a:endParaRPr sz="4800" b="1" i="0" u="none">
              <a:solidFill>
                <a:schemeClr val="dk1"/>
              </a:solidFill>
              <a:latin typeface="Calibri"/>
              <a:ea typeface="Calibri"/>
              <a:cs typeface="Calibri"/>
              <a:sym typeface="Calibri"/>
            </a:endParaRPr>
          </a:p>
          <a:p>
            <a:pPr marL="342900" marR="0" lvl="0" indent="-342900" algn="ctr" rtl="0">
              <a:lnSpc>
                <a:spcPct val="100000"/>
              </a:lnSpc>
              <a:spcBef>
                <a:spcPts val="96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necesarios necesarios </a:t>
            </a:r>
            <a:endParaRPr/>
          </a:p>
          <a:p>
            <a:pPr marL="342900" marR="0" lvl="0" indent="-342900" algn="ctr" rtl="0">
              <a:lnSpc>
                <a:spcPct val="100000"/>
              </a:lnSpc>
              <a:spcBef>
                <a:spcPts val="96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  para el ejercicio</a:t>
            </a:r>
            <a:endParaRPr/>
          </a:p>
          <a:p>
            <a:pPr marL="342900" marR="0" lvl="0" indent="-342900" algn="ctr" rtl="0">
              <a:lnSpc>
                <a:spcPct val="100000"/>
              </a:lnSpc>
              <a:spcBef>
                <a:spcPts val="96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de la función administrativa</a:t>
            </a:r>
            <a:endParaRPr/>
          </a:p>
          <a:p>
            <a:pPr marL="342900" marR="0" lvl="0" indent="-342900" algn="ctr" rtl="0">
              <a:lnSpc>
                <a:spcPct val="10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  </a:t>
            </a:r>
            <a:endParaRPr/>
          </a:p>
        </p:txBody>
      </p:sp>
      <p:sp>
        <p:nvSpPr>
          <p:cNvPr id="243" name="Google Shape;243;p2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15</a:t>
            </a:fld>
            <a:endParaRPr/>
          </a:p>
        </p:txBody>
      </p:sp>
      <p:sp>
        <p:nvSpPr>
          <p:cNvPr id="244" name="Google Shape;244;p2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45" name="Google Shape;245;p2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46" name="Google Shape;246;p2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47" name="Google Shape;247;p2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48" name="Google Shape;248;p2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Conjunto de normas, cumplidas por y ante los órganos que tienen atribuida la función administrativa, con el fin de preparar la emisión de actos que satisfacen directa o indirectamente el bien común. </a:t>
            </a:r>
            <a:endParaRPr/>
          </a:p>
        </p:txBody>
      </p:sp>
      <p:sp>
        <p:nvSpPr>
          <p:cNvPr id="254" name="Google Shape;254;p2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16</a:t>
            </a:fld>
            <a:endParaRPr/>
          </a:p>
        </p:txBody>
      </p:sp>
      <p:sp>
        <p:nvSpPr>
          <p:cNvPr id="255" name="Google Shape;255;p2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56" name="Google Shape;256;p2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57" name="Google Shape;257;p2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58" name="Google Shape;258;p2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59" name="Google Shape;259;p2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1080"/>
              </a:spcBef>
              <a:spcAft>
                <a:spcPts val="0"/>
              </a:spcAft>
              <a:buClr>
                <a:schemeClr val="dk1"/>
              </a:buClr>
              <a:buSzPts val="5400"/>
              <a:buFont typeface="Arial"/>
              <a:buNone/>
            </a:pPr>
            <a:r>
              <a:rPr lang="en-US" sz="5400" b="1" i="0" u="none">
                <a:solidFill>
                  <a:schemeClr val="dk1"/>
                </a:solidFill>
                <a:latin typeface="Calibri"/>
                <a:ea typeface="Calibri"/>
                <a:cs typeface="Calibri"/>
                <a:sym typeface="Calibri"/>
              </a:rPr>
              <a:t>BIEN COMÚN</a:t>
            </a:r>
            <a:endParaRPr/>
          </a:p>
          <a:p>
            <a:pPr marL="342900" marR="0" lvl="0" indent="-342900" algn="ctr"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1080"/>
              </a:spcBef>
              <a:spcAft>
                <a:spcPts val="0"/>
              </a:spcAft>
              <a:buClr>
                <a:schemeClr val="dk1"/>
              </a:buClr>
              <a:buSzPts val="5400"/>
              <a:buFont typeface="Arial"/>
              <a:buNone/>
            </a:pPr>
            <a:r>
              <a:rPr lang="en-US" sz="5400" b="1" i="0" u="none">
                <a:solidFill>
                  <a:schemeClr val="dk1"/>
                </a:solidFill>
                <a:latin typeface="Calibri"/>
                <a:ea typeface="Calibri"/>
                <a:cs typeface="Calibri"/>
                <a:sym typeface="Calibri"/>
              </a:rPr>
              <a:t>NORMAS</a:t>
            </a:r>
            <a:endParaRPr/>
          </a:p>
        </p:txBody>
      </p:sp>
      <p:sp>
        <p:nvSpPr>
          <p:cNvPr id="265" name="Google Shape;265;p2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17</a:t>
            </a:fld>
            <a:endParaRPr/>
          </a:p>
        </p:txBody>
      </p:sp>
      <p:sp>
        <p:nvSpPr>
          <p:cNvPr id="266" name="Google Shape;266;p2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67" name="Google Shape;267;p2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68" name="Google Shape;268;p2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69" name="Google Shape;269;p2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70" name="Google Shape;270;p2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30"/>
          <p:cNvSpPr txBox="1">
            <a:spLocks noGrp="1"/>
          </p:cNvSpPr>
          <p:nvPr>
            <p:ph type="ctrTitle"/>
          </p:nvPr>
        </p:nvSpPr>
        <p:spPr>
          <a:xfrm>
            <a:off x="827087" y="404812"/>
            <a:ext cx="7772400" cy="554513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5400"/>
              <a:buFont typeface="Calibri"/>
              <a:buNone/>
            </a:pPr>
            <a:r>
              <a:rPr lang="en-US" sz="5400" b="0" i="0" u="none" strike="noStrike" cap="none">
                <a:solidFill>
                  <a:schemeClr val="dk1"/>
                </a:solidFill>
                <a:latin typeface="Calibri"/>
                <a:ea typeface="Calibri"/>
                <a:cs typeface="Calibri"/>
                <a:sym typeface="Calibri"/>
              </a:rPr>
              <a:t/>
            </a:r>
            <a:br>
              <a:rPr lang="en-US" sz="5400" b="0" i="0" u="none" strike="noStrike" cap="none">
                <a:solidFill>
                  <a:schemeClr val="dk1"/>
                </a:solidFill>
                <a:latin typeface="Calibri"/>
                <a:ea typeface="Calibri"/>
                <a:cs typeface="Calibri"/>
                <a:sym typeface="Calibri"/>
              </a:rPr>
            </a:br>
            <a:r>
              <a:rPr lang="en-US" sz="5400" b="0" i="0" u="none" strike="noStrike" cap="none">
                <a:solidFill>
                  <a:schemeClr val="dk1"/>
                </a:solidFill>
                <a:latin typeface="Calibri"/>
                <a:ea typeface="Calibri"/>
                <a:cs typeface="Calibri"/>
                <a:sym typeface="Calibri"/>
              </a:rPr>
              <a:t/>
            </a:r>
            <a:br>
              <a:rPr lang="en-US" sz="5400" b="0"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Conjunto de</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principios y reglas</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que rigen la emisión</a:t>
            </a:r>
            <a:br>
              <a:rPr lang="en-US" sz="5400" b="1" i="0" u="none" strike="noStrike" cap="none">
                <a:solidFill>
                  <a:schemeClr val="dk1"/>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de la voluntad administrativa</a:t>
            </a:r>
            <a:br>
              <a:rPr lang="en-US" sz="5400" b="1" i="0" u="none" strike="noStrike" cap="none">
                <a:solidFill>
                  <a:schemeClr val="dk1"/>
                </a:solidFill>
                <a:latin typeface="Calibri"/>
                <a:ea typeface="Calibri"/>
                <a:cs typeface="Calibri"/>
                <a:sym typeface="Calibri"/>
              </a:rPr>
            </a:br>
            <a:endParaRPr/>
          </a:p>
        </p:txBody>
      </p:sp>
      <p:sp>
        <p:nvSpPr>
          <p:cNvPr id="276" name="Google Shape;276;p30"/>
          <p:cNvSpPr txBox="1">
            <a:spLocks noGrp="1"/>
          </p:cNvSpPr>
          <p:nvPr>
            <p:ph type="subTitle" idx="1"/>
          </p:nvPr>
        </p:nvSpPr>
        <p:spPr>
          <a:xfrm>
            <a:off x="468312" y="0"/>
            <a:ext cx="6400800" cy="1752600"/>
          </a:xfrm>
          <a:prstGeom prst="rect">
            <a:avLst/>
          </a:prstGeom>
          <a:noFill/>
          <a:ln>
            <a:noFill/>
          </a:ln>
        </p:spPr>
        <p:txBody>
          <a:bodyPr spcFirstLastPara="1" wrap="square" lIns="91425" tIns="45700" rIns="91425" bIns="45700" anchor="t" anchorCtr="0">
            <a:noAutofit/>
          </a:bodyPr>
          <a:lstStyle/>
          <a:p>
            <a:pPr marL="1828800" marR="0" lvl="4" indent="0" algn="ctr" rtl="0">
              <a:lnSpc>
                <a:spcPct val="80000"/>
              </a:lnSpc>
              <a:spcBef>
                <a:spcPts val="0"/>
              </a:spcBef>
              <a:spcAft>
                <a:spcPts val="0"/>
              </a:spcAft>
              <a:buClr>
                <a:srgbClr val="888888"/>
              </a:buClr>
              <a:buSzPts val="2800"/>
              <a:buFont typeface="Arial"/>
              <a:buNone/>
            </a:pPr>
            <a:endParaRPr sz="2800" b="1" i="0" u="none" strike="noStrike" cap="none">
              <a:solidFill>
                <a:srgbClr val="FFFF00"/>
              </a:solidFill>
              <a:latin typeface="Calibri"/>
              <a:ea typeface="Calibri"/>
              <a:cs typeface="Calibri"/>
              <a:sym typeface="Calibri"/>
            </a:endParaRPr>
          </a:p>
          <a:p>
            <a:pPr marL="1828800" marR="0" lvl="4" indent="0" algn="ctr" rtl="0">
              <a:lnSpc>
                <a:spcPct val="80000"/>
              </a:lnSpc>
              <a:spcBef>
                <a:spcPts val="880"/>
              </a:spcBef>
              <a:spcAft>
                <a:spcPts val="0"/>
              </a:spcAft>
              <a:buClr>
                <a:schemeClr val="dk1"/>
              </a:buClr>
              <a:buSzPts val="4400"/>
              <a:buFont typeface="Arial"/>
              <a:buNone/>
            </a:pPr>
            <a:r>
              <a:rPr lang="en-US" sz="4400" b="1" i="0" u="none" strike="noStrike" cap="none">
                <a:solidFill>
                  <a:schemeClr val="dk1"/>
                </a:solidFill>
                <a:latin typeface="Calibri"/>
                <a:ea typeface="Calibri"/>
                <a:cs typeface="Calibri"/>
                <a:sym typeface="Calibri"/>
              </a:rPr>
              <a:t>NORMAS:</a:t>
            </a:r>
            <a:br>
              <a:rPr lang="en-US" sz="4400" b="1" i="0" u="none" strike="noStrike" cap="none">
                <a:solidFill>
                  <a:schemeClr val="dk1"/>
                </a:solidFill>
                <a:latin typeface="Calibri"/>
                <a:ea typeface="Calibri"/>
                <a:cs typeface="Calibri"/>
                <a:sym typeface="Calibri"/>
              </a:rPr>
            </a:br>
            <a:endParaRPr/>
          </a:p>
        </p:txBody>
      </p:sp>
      <p:sp>
        <p:nvSpPr>
          <p:cNvPr id="277" name="Google Shape;277;p3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18</a:t>
            </a:fld>
            <a:endParaRPr/>
          </a:p>
        </p:txBody>
      </p:sp>
      <p:sp>
        <p:nvSpPr>
          <p:cNvPr id="278" name="Google Shape;278;p3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79" name="Google Shape;279;p3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80" name="Google Shape;280;p3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81" name="Google Shape;281;p3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82" name="Google Shape;282;p3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	EL PROCEDIMIENTO ADMINISTRATIVO SE ENCUENTRA REGIDO POR PRINCIPIOS Y REGLAS</a:t>
            </a:r>
            <a:endParaRPr/>
          </a:p>
        </p:txBody>
      </p:sp>
      <p:sp>
        <p:nvSpPr>
          <p:cNvPr id="288" name="Google Shape;288;p3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19</a:t>
            </a:fld>
            <a:endParaRPr/>
          </a:p>
        </p:txBody>
      </p:sp>
      <p:sp>
        <p:nvSpPr>
          <p:cNvPr id="289" name="Google Shape;289;p31"/>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290" name="Google Shape;290;p31"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291" name="Google Shape;291;p31"/>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92" name="Google Shape;292;p31"/>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293" name="Google Shape;293;p31"/>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99"/>
        </a:solidFill>
        <a:effectLst/>
      </p:bgPr>
    </p:bg>
    <p:spTree>
      <p:nvGrpSpPr>
        <p:cNvPr id="1" name="Shape 93"/>
        <p:cNvGrpSpPr/>
        <p:nvPr/>
      </p:nvGrpSpPr>
      <p:grpSpPr>
        <a:xfrm>
          <a:off x="0" y="0"/>
          <a:ext cx="0" cy="0"/>
          <a:chOff x="0" y="0"/>
          <a:chExt cx="0" cy="0"/>
        </a:xfrm>
      </p:grpSpPr>
      <p:pic>
        <p:nvPicPr>
          <p:cNvPr id="94" name="Google Shape;94;p14" descr="mendoza gobierno.png"/>
          <p:cNvPicPr preferRelativeResize="0"/>
          <p:nvPr/>
        </p:nvPicPr>
        <p:blipFill rotWithShape="1">
          <a:blip r:embed="rId3">
            <a:alphaModFix/>
          </a:blip>
          <a:srcRect/>
          <a:stretch/>
        </p:blipFill>
        <p:spPr>
          <a:xfrm>
            <a:off x="5940425" y="5661025"/>
            <a:ext cx="2663825" cy="785812"/>
          </a:xfrm>
          <a:prstGeom prst="rect">
            <a:avLst/>
          </a:prstGeom>
          <a:noFill/>
          <a:ln>
            <a:noFill/>
          </a:ln>
        </p:spPr>
      </p:pic>
      <p:pic>
        <p:nvPicPr>
          <p:cNvPr id="95" name="Google Shape;95;p14" descr="ipap.JPG"/>
          <p:cNvPicPr preferRelativeResize="0"/>
          <p:nvPr/>
        </p:nvPicPr>
        <p:blipFill rotWithShape="1">
          <a:blip r:embed="rId4">
            <a:alphaModFix/>
          </a:blip>
          <a:srcRect/>
          <a:stretch/>
        </p:blipFill>
        <p:spPr>
          <a:xfrm>
            <a:off x="900112" y="5516562"/>
            <a:ext cx="1684337" cy="1038225"/>
          </a:xfrm>
          <a:prstGeom prst="rect">
            <a:avLst/>
          </a:prstGeom>
          <a:noFill/>
          <a:ln>
            <a:noFill/>
          </a:ln>
        </p:spPr>
      </p:pic>
      <p:sp>
        <p:nvSpPr>
          <p:cNvPr id="96" name="Google Shape;96;p14"/>
          <p:cNvSpPr txBox="1"/>
          <p:nvPr/>
        </p:nvSpPr>
        <p:spPr>
          <a:xfrm>
            <a:off x="3143250" y="4643437"/>
            <a:ext cx="3732212"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800"/>
              <a:buFont typeface="Verdana"/>
              <a:buNone/>
            </a:pPr>
            <a:r>
              <a:rPr lang="en-US" sz="1800" b="0" i="0" u="none" strike="noStrike" cap="none">
                <a:solidFill>
                  <a:schemeClr val="lt1"/>
                </a:solidFill>
                <a:latin typeface="Verdana"/>
                <a:ea typeface="Verdana"/>
                <a:cs typeface="Verdana"/>
                <a:sym typeface="Verdana"/>
              </a:rPr>
              <a:t>Dra. María Soledad Pozzi</a:t>
            </a:r>
            <a:endParaRPr/>
          </a:p>
          <a:p>
            <a:pPr marL="0" marR="0" lvl="0" indent="0" algn="l" rtl="0">
              <a:lnSpc>
                <a:spcPct val="100000"/>
              </a:lnSpc>
              <a:spcBef>
                <a:spcPts val="0"/>
              </a:spcBef>
              <a:spcAft>
                <a:spcPts val="0"/>
              </a:spcAft>
              <a:buClr>
                <a:schemeClr val="lt1"/>
              </a:buClr>
              <a:buSzPts val="1800"/>
              <a:buFont typeface="Verdana"/>
              <a:buNone/>
            </a:pPr>
            <a:r>
              <a:rPr lang="en-US" sz="1800" b="0" i="0" u="none" strike="noStrike" cap="none">
                <a:solidFill>
                  <a:schemeClr val="lt1"/>
                </a:solidFill>
                <a:latin typeface="Verdana"/>
                <a:ea typeface="Verdana"/>
                <a:cs typeface="Verdana"/>
                <a:sym typeface="Verdana"/>
              </a:rPr>
              <a:t>Dra. Natalia Salomón.</a:t>
            </a:r>
            <a:endParaRPr/>
          </a:p>
        </p:txBody>
      </p:sp>
      <p:sp>
        <p:nvSpPr>
          <p:cNvPr id="97" name="Google Shape;97;p14"/>
          <p:cNvSpPr txBox="1"/>
          <p:nvPr/>
        </p:nvSpPr>
        <p:spPr>
          <a:xfrm>
            <a:off x="323850" y="1341437"/>
            <a:ext cx="8424862" cy="28622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4500"/>
              <a:buFont typeface="Verdana"/>
              <a:buNone/>
            </a:pPr>
            <a:r>
              <a:rPr lang="en-US" sz="4500" b="0" i="0" u="none" strike="noStrike" cap="none" dirty="0">
                <a:solidFill>
                  <a:schemeClr val="dk1"/>
                </a:solidFill>
                <a:latin typeface="Verdana"/>
                <a:ea typeface="Verdana"/>
                <a:cs typeface="Verdana"/>
                <a:sym typeface="Verdana"/>
              </a:rPr>
              <a:t>ORGANIZACIÓN Y ESTRUCTURA ADMINISTRATIVA DEL ESTADO</a:t>
            </a:r>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3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5400" b="1" i="0" u="none" strike="noStrike" cap="none">
                <a:solidFill>
                  <a:srgbClr val="FF9900"/>
                </a:solidFill>
                <a:latin typeface="Calibri"/>
                <a:ea typeface="Calibri"/>
                <a:cs typeface="Calibri"/>
                <a:sym typeface="Calibri"/>
              </a:rPr>
              <a:t/>
            </a:r>
            <a:br>
              <a:rPr lang="en-US" sz="5400" b="1" i="0" u="none" strike="noStrike" cap="none">
                <a:solidFill>
                  <a:srgbClr val="FF9900"/>
                </a:solidFill>
                <a:latin typeface="Calibri"/>
                <a:ea typeface="Calibri"/>
                <a:cs typeface="Calibri"/>
                <a:sym typeface="Calibri"/>
              </a:rPr>
            </a:br>
            <a:r>
              <a:rPr lang="en-US" sz="5400" b="1" i="0" u="none" strike="noStrike" cap="none">
                <a:solidFill>
                  <a:schemeClr val="dk1"/>
                </a:solidFill>
                <a:latin typeface="Calibri"/>
                <a:ea typeface="Calibri"/>
                <a:cs typeface="Calibri"/>
                <a:sym typeface="Calibri"/>
              </a:rPr>
              <a:t>¿PRINCIPIOS?</a:t>
            </a:r>
            <a:br>
              <a:rPr lang="en-US" sz="5400" b="1" i="0" u="none" strike="noStrike" cap="none">
                <a:solidFill>
                  <a:schemeClr val="dk1"/>
                </a:solidFill>
                <a:latin typeface="Calibri"/>
                <a:ea typeface="Calibri"/>
                <a:cs typeface="Calibri"/>
                <a:sym typeface="Calibri"/>
              </a:rPr>
            </a:br>
            <a:endParaRPr/>
          </a:p>
        </p:txBody>
      </p:sp>
      <p:sp>
        <p:nvSpPr>
          <p:cNvPr id="299" name="Google Shape;299;p32"/>
          <p:cNvSpPr txBox="1">
            <a:spLocks noGrp="1"/>
          </p:cNvSpPr>
          <p:nvPr>
            <p:ph type="body" idx="1"/>
          </p:nvPr>
        </p:nvSpPr>
        <p:spPr>
          <a:xfrm>
            <a:off x="0" y="1600200"/>
            <a:ext cx="91440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2600"/>
              <a:buFont typeface="Arial"/>
              <a:buNone/>
            </a:pPr>
            <a:endParaRPr sz="2600" b="0" i="0" u="none">
              <a:solidFill>
                <a:schemeClr val="dk1"/>
              </a:solidFill>
              <a:latin typeface="Calibri"/>
              <a:ea typeface="Calibri"/>
              <a:cs typeface="Calibri"/>
              <a:sym typeface="Calibri"/>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 Normas generales, no legales,</a:t>
            </a:r>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originadas en la realidad,</a:t>
            </a:r>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con el fin de llegar a lo justo.</a:t>
            </a:r>
            <a:endParaRPr/>
          </a:p>
          <a:p>
            <a:pPr marL="342900" marR="0" lvl="0" indent="-342900" algn="ctr" rtl="0">
              <a:lnSpc>
                <a:spcPct val="80000"/>
              </a:lnSpc>
              <a:spcBef>
                <a:spcPts val="660"/>
              </a:spcBef>
              <a:spcAft>
                <a:spcPts val="0"/>
              </a:spcAft>
              <a:buClr>
                <a:schemeClr val="dk1"/>
              </a:buClr>
              <a:buSzPts val="3300"/>
              <a:buFont typeface="Arial"/>
              <a:buNone/>
            </a:pPr>
            <a:endParaRPr sz="3300" b="1" i="0" u="none">
              <a:solidFill>
                <a:schemeClr val="dk1"/>
              </a:solidFill>
              <a:latin typeface="Calibri"/>
              <a:ea typeface="Calibri"/>
              <a:cs typeface="Calibri"/>
              <a:sym typeface="Calibri"/>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*Tratados Internacionales. </a:t>
            </a:r>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*Constitución Nacional. Reforma de 1994. Art. 75 inc. 22.</a:t>
            </a:r>
            <a:endParaRPr/>
          </a:p>
          <a:p>
            <a:pPr marL="342900" marR="0" lvl="0" indent="-342900" algn="ctr" rtl="0">
              <a:lnSpc>
                <a:spcPct val="80000"/>
              </a:lnSpc>
              <a:spcBef>
                <a:spcPts val="520"/>
              </a:spcBef>
              <a:spcAft>
                <a:spcPts val="0"/>
              </a:spcAft>
              <a:buClr>
                <a:schemeClr val="dk1"/>
              </a:buClr>
              <a:buSzPts val="2600"/>
              <a:buFont typeface="Arial"/>
              <a:buNone/>
            </a:pPr>
            <a:r>
              <a:rPr lang="en-US" sz="2600" b="0" i="0" u="none">
                <a:solidFill>
                  <a:schemeClr val="dk1"/>
                </a:solidFill>
                <a:latin typeface="Calibri"/>
                <a:ea typeface="Calibri"/>
                <a:cs typeface="Calibri"/>
                <a:sym typeface="Calibri"/>
              </a:rPr>
              <a:t> </a:t>
            </a:r>
            <a:endParaRPr/>
          </a:p>
        </p:txBody>
      </p:sp>
      <p:sp>
        <p:nvSpPr>
          <p:cNvPr id="300" name="Google Shape;300;p3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20</a:t>
            </a:fld>
            <a:endParaRPr/>
          </a:p>
        </p:txBody>
      </p:sp>
      <p:sp>
        <p:nvSpPr>
          <p:cNvPr id="301" name="Google Shape;301;p32"/>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02" name="Google Shape;302;p32"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03" name="Google Shape;303;p32"/>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04" name="Google Shape;304;p32"/>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05" name="Google Shape;305;p32"/>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3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EXPOSICIÓN DE MOTIVOS</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LEY 9003 (Nov. 2017)</a:t>
            </a:r>
            <a:endParaRPr/>
          </a:p>
        </p:txBody>
      </p:sp>
      <p:sp>
        <p:nvSpPr>
          <p:cNvPr id="311" name="Google Shape;311;p33"/>
          <p:cNvSpPr txBox="1">
            <a:spLocks noGrp="1"/>
          </p:cNvSpPr>
          <p:nvPr>
            <p:ph type="body" idx="1"/>
          </p:nvPr>
        </p:nvSpPr>
        <p:spPr>
          <a:xfrm>
            <a:off x="468312" y="1628775"/>
            <a:ext cx="7138987" cy="4530725"/>
          </a:xfrm>
          <a:prstGeom prst="rect">
            <a:avLst/>
          </a:prstGeom>
          <a:noFill/>
          <a:ln>
            <a:noFill/>
          </a:ln>
        </p:spPr>
        <p:txBody>
          <a:bodyPr spcFirstLastPara="1" wrap="square" lIns="91425" tIns="45700" rIns="91425" bIns="45700" anchor="t" anchorCtr="0">
            <a:noAutofit/>
          </a:bodyPr>
          <a:lstStyle/>
          <a:p>
            <a:pPr marL="1143000" marR="0" lvl="2" indent="-228600" algn="ctr" rtl="0">
              <a:lnSpc>
                <a:spcPct val="80000"/>
              </a:lnSpc>
              <a:spcBef>
                <a:spcPts val="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1143000" marR="0" lvl="2" indent="-228600" algn="ctr" rtl="0">
              <a:lnSpc>
                <a:spcPct val="8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Los principios engendran, inspiran, informan, iluminan y son fundamento de los derechos y deberes correlativos, que serán positivos y concretos cuando sean exigibles ante un Juez, al amparo de las constituciones y leyes. </a:t>
            </a:r>
            <a:endParaRPr/>
          </a:p>
          <a:p>
            <a:pPr marL="1143000" marR="0" lvl="2" indent="-228600" algn="ctr" rtl="0">
              <a:lnSpc>
                <a:spcPct val="8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 (Ejemplo: dignidad humana) </a:t>
            </a:r>
            <a:endParaRPr/>
          </a:p>
        </p:txBody>
      </p:sp>
      <p:sp>
        <p:nvSpPr>
          <p:cNvPr id="312" name="Google Shape;312;p3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21</a:t>
            </a:fld>
            <a:endParaRPr/>
          </a:p>
        </p:txBody>
      </p:sp>
      <p:sp>
        <p:nvSpPr>
          <p:cNvPr id="313" name="Google Shape;313;p33"/>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14" name="Google Shape;314;p33"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15" name="Google Shape;315;p33"/>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16" name="Google Shape;316;p33"/>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17" name="Google Shape;317;p33"/>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5400"/>
              <a:buFont typeface="Calibri"/>
              <a:buNone/>
            </a:pPr>
            <a:r>
              <a:rPr lang="en-US" sz="5400" b="1" i="0" u="none" strike="noStrike" cap="none">
                <a:solidFill>
                  <a:schemeClr val="dk1"/>
                </a:solidFill>
                <a:latin typeface="Calibri"/>
                <a:ea typeface="Calibri"/>
                <a:cs typeface="Calibri"/>
                <a:sym typeface="Calibri"/>
              </a:rPr>
              <a:t>LEY Nº 9.003</a:t>
            </a:r>
            <a:endParaRPr/>
          </a:p>
        </p:txBody>
      </p:sp>
      <p:sp>
        <p:nvSpPr>
          <p:cNvPr id="323" name="Google Shape;323;p34"/>
          <p:cNvSpPr txBox="1">
            <a:spLocks noGrp="1"/>
          </p:cNvSpPr>
          <p:nvPr>
            <p:ph type="body" idx="1"/>
          </p:nvPr>
        </p:nvSpPr>
        <p:spPr>
          <a:xfrm>
            <a:off x="0" y="1628775"/>
            <a:ext cx="9144000" cy="48244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1" i="0" u="none">
              <a:solidFill>
                <a:schemeClr val="dk1"/>
              </a:solidFill>
              <a:latin typeface="Calibri"/>
              <a:ea typeface="Calibri"/>
              <a:cs typeface="Calibri"/>
              <a:sym typeface="Calibri"/>
            </a:endParaRPr>
          </a:p>
          <a:p>
            <a:pPr marL="342900" marR="0" lvl="0" indent="-342900" algn="ctr" rtl="0">
              <a:lnSpc>
                <a:spcPct val="10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ART. 1: ÁMBITO DE APLICACIÓN. TODA LA ACTIVIDAD ADMINISTRATIVA ESTATAL</a:t>
            </a:r>
            <a:endParaRPr/>
          </a:p>
          <a:p>
            <a:pPr marL="342900" marR="0" lvl="0" indent="-342900" algn="ctr" rtl="0">
              <a:lnSpc>
                <a:spcPct val="10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Y LA QUE POR ATRIBUCIÓN LEGAL DESARROLLEN SUJETOS</a:t>
            </a:r>
            <a:endParaRPr/>
          </a:p>
          <a:p>
            <a:pPr marL="342900" marR="0" lvl="0" indent="-342900" algn="ctr" rtl="0">
              <a:lnSpc>
                <a:spcPct val="10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NO ESTATALES</a:t>
            </a:r>
            <a:r>
              <a:rPr lang="en-US" sz="3200" b="0" i="0" u="none">
                <a:solidFill>
                  <a:schemeClr val="dk1"/>
                </a:solidFill>
                <a:latin typeface="Calibri"/>
                <a:ea typeface="Calibri"/>
                <a:cs typeface="Calibri"/>
                <a:sym typeface="Calibri"/>
              </a:rPr>
              <a:t> </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
        <p:nvSpPr>
          <p:cNvPr id="324" name="Google Shape;324;p3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22</a:t>
            </a:fld>
            <a:endParaRPr/>
          </a:p>
        </p:txBody>
      </p:sp>
      <p:sp>
        <p:nvSpPr>
          <p:cNvPr id="325" name="Google Shape;325;p34"/>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26" name="Google Shape;326;p34"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27" name="Google Shape;327;p34"/>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28" name="Google Shape;328;p34"/>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29" name="Google Shape;329;p34"/>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5"/>
          <p:cNvSpPr txBox="1">
            <a:spLocks noGrp="1"/>
          </p:cNvSpPr>
          <p:nvPr>
            <p:ph type="body" idx="1"/>
          </p:nvPr>
        </p:nvSpPr>
        <p:spPr>
          <a:xfrm>
            <a:off x="539750" y="1196975"/>
            <a:ext cx="82296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LOS PRINCIPIOS DEL</a:t>
            </a:r>
            <a:endParaRPr/>
          </a:p>
          <a:p>
            <a:pPr marL="342900" marR="0" lvl="0" indent="-342900" algn="ctr" rtl="0">
              <a:lnSpc>
                <a:spcPct val="100000"/>
              </a:lnSpc>
              <a:spcBef>
                <a:spcPts val="116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PROCEDIMIENTO</a:t>
            </a:r>
            <a:endParaRPr/>
          </a:p>
          <a:p>
            <a:pPr marL="342900" marR="0" lvl="0" indent="-342900" algn="ctr" rtl="0">
              <a:lnSpc>
                <a:spcPct val="100000"/>
              </a:lnSpc>
              <a:spcBef>
                <a:spcPts val="116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ADMINISTRATIVO</a:t>
            </a:r>
            <a:endParaRPr/>
          </a:p>
          <a:p>
            <a:pPr marL="342900" marR="0" lvl="0" indent="-342900" algn="ctr" rtl="0">
              <a:lnSpc>
                <a:spcPct val="100000"/>
              </a:lnSpc>
              <a:spcBef>
                <a:spcPts val="1160"/>
              </a:spcBef>
              <a:spcAft>
                <a:spcPts val="0"/>
              </a:spcAft>
              <a:buClr>
                <a:schemeClr val="dk1"/>
              </a:buClr>
              <a:buSzPts val="5800"/>
              <a:buFont typeface="Arial"/>
              <a:buNone/>
            </a:pPr>
            <a:r>
              <a:rPr lang="en-US" sz="5800" b="1" i="0" u="none">
                <a:solidFill>
                  <a:schemeClr val="dk1"/>
                </a:solidFill>
                <a:latin typeface="Arial"/>
                <a:ea typeface="Arial"/>
                <a:cs typeface="Arial"/>
                <a:sym typeface="Arial"/>
              </a:rPr>
              <a:t>EN LA LEY Nº 9.003</a:t>
            </a:r>
            <a:endParaRPr/>
          </a:p>
        </p:txBody>
      </p:sp>
      <p:sp>
        <p:nvSpPr>
          <p:cNvPr id="335" name="Google Shape;335;p3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23</a:t>
            </a:fld>
            <a:endParaRPr/>
          </a:p>
        </p:txBody>
      </p:sp>
      <p:sp>
        <p:nvSpPr>
          <p:cNvPr id="336" name="Google Shape;336;p3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37" name="Google Shape;337;p35"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38" name="Google Shape;338;p35"/>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39" name="Google Shape;339;p3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40" name="Google Shape;340;p3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3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6000"/>
              <a:buFont typeface="Arial"/>
              <a:buNone/>
            </a:pPr>
            <a:r>
              <a:rPr lang="en-US" sz="6000" b="1" i="0" u="none">
                <a:solidFill>
                  <a:schemeClr val="dk1"/>
                </a:solidFill>
                <a:latin typeface="Calibri"/>
                <a:ea typeface="Calibri"/>
                <a:cs typeface="Calibri"/>
                <a:sym typeface="Calibri"/>
              </a:rPr>
              <a:t>Art. 1º de la LPA menciona los esenciales de manera enunciativa </a:t>
            </a:r>
            <a:endParaRPr/>
          </a:p>
          <a:p>
            <a:pPr marL="342900" marR="0" lvl="0" indent="0" algn="l" rtl="0">
              <a:spcBef>
                <a:spcPts val="1200"/>
              </a:spcBef>
              <a:spcAft>
                <a:spcPts val="0"/>
              </a:spcAft>
              <a:buClr>
                <a:schemeClr val="dk1"/>
              </a:buClr>
              <a:buSzPts val="6000"/>
              <a:buFont typeface="Arial"/>
              <a:buNone/>
            </a:pPr>
            <a:endParaRPr sz="6000" b="1" i="0" u="none">
              <a:solidFill>
                <a:schemeClr val="dk1"/>
              </a:solidFill>
              <a:latin typeface="Calibri"/>
              <a:ea typeface="Calibri"/>
              <a:cs typeface="Calibri"/>
              <a:sym typeface="Calibri"/>
            </a:endParaRPr>
          </a:p>
        </p:txBody>
      </p:sp>
      <p:sp>
        <p:nvSpPr>
          <p:cNvPr id="346" name="Google Shape;346;p3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24</a:t>
            </a:fld>
            <a:endParaRPr/>
          </a:p>
        </p:txBody>
      </p:sp>
      <p:sp>
        <p:nvSpPr>
          <p:cNvPr id="347" name="Google Shape;347;p3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48" name="Google Shape;348;p3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49" name="Google Shape;349;p3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50" name="Google Shape;350;p3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51" name="Google Shape;351;p3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3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357" name="Google Shape;357;p37"/>
          <p:cNvSpPr txBox="1">
            <a:spLocks noGrp="1"/>
          </p:cNvSpPr>
          <p:nvPr>
            <p:ph type="body" idx="1"/>
          </p:nvPr>
        </p:nvSpPr>
        <p:spPr>
          <a:xfrm>
            <a:off x="0" y="260350"/>
            <a:ext cx="9144000" cy="587057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960"/>
              </a:spcBef>
              <a:spcAft>
                <a:spcPts val="0"/>
              </a:spcAft>
              <a:buClr>
                <a:schemeClr val="dk1"/>
              </a:buClr>
              <a:buSzPts val="4800"/>
              <a:buFont typeface="Arial"/>
              <a:buNone/>
            </a:pPr>
            <a:r>
              <a:rPr lang="en-US" sz="4800" b="1" i="0" u="none">
                <a:solidFill>
                  <a:schemeClr val="dk1"/>
                </a:solidFill>
                <a:latin typeface="Calibri"/>
                <a:ea typeface="Calibri"/>
                <a:cs typeface="Calibri"/>
                <a:sym typeface="Calibri"/>
              </a:rPr>
              <a:t>PRINCIPIO PRO HOMINE:</a:t>
            </a:r>
            <a:endParaRPr/>
          </a:p>
          <a:p>
            <a:pPr marL="342900" marR="0" lvl="0" indent="-342900" algn="ctr" rtl="0">
              <a:lnSpc>
                <a:spcPct val="100000"/>
              </a:lnSpc>
              <a:spcBef>
                <a:spcPts val="56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342900" marR="0" lvl="0" indent="-342900" algn="ctr" rtl="0">
              <a:lnSpc>
                <a:spcPct val="100000"/>
              </a:lnSpc>
              <a:spcBef>
                <a:spcPts val="88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El intérprete debe preferir el resultado jurídico que proteja en mayor medida a la persona humana, </a:t>
            </a:r>
            <a:endParaRPr/>
          </a:p>
          <a:p>
            <a:pPr marL="342900" marR="0" lvl="0" indent="-342900" algn="ctr" rtl="0">
              <a:lnSpc>
                <a:spcPct val="100000"/>
              </a:lnSpc>
              <a:spcBef>
                <a:spcPts val="88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su dignidad y sus derechos.</a:t>
            </a:r>
            <a:endParaRPr/>
          </a:p>
          <a:p>
            <a:pPr marL="342900" marR="0" lvl="0" indent="-342900" algn="ctr" rtl="0">
              <a:lnSpc>
                <a:spcPct val="100000"/>
              </a:lnSpc>
              <a:spcBef>
                <a:spcPts val="8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a:p>
            <a:pPr marL="342900" marR="0" lvl="0" indent="-88900" algn="l" rtl="0">
              <a:spcBef>
                <a:spcPts val="8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p:txBody>
      </p:sp>
      <p:sp>
        <p:nvSpPr>
          <p:cNvPr id="358" name="Google Shape;358;p3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25</a:t>
            </a:fld>
            <a:endParaRPr/>
          </a:p>
        </p:txBody>
      </p:sp>
      <p:sp>
        <p:nvSpPr>
          <p:cNvPr id="359" name="Google Shape;359;p3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60" name="Google Shape;360;p3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61" name="Google Shape;361;p3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62" name="Google Shape;362;p3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63" name="Google Shape;363;p3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3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369" name="Google Shape;369;p38"/>
          <p:cNvSpPr txBox="1">
            <a:spLocks noGrp="1"/>
          </p:cNvSpPr>
          <p:nvPr>
            <p:ph type="body" idx="1"/>
          </p:nvPr>
        </p:nvSpPr>
        <p:spPr>
          <a:xfrm>
            <a:off x="457200" y="620712"/>
            <a:ext cx="8229600" cy="59039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3700"/>
              <a:buFont typeface="Arial"/>
              <a:buNone/>
            </a:pPr>
            <a:r>
              <a:rPr lang="en-US" sz="3700" b="1" i="0" u="none">
                <a:solidFill>
                  <a:schemeClr val="dk1"/>
                </a:solidFill>
                <a:latin typeface="Calibri"/>
                <a:ea typeface="Calibri"/>
                <a:cs typeface="Calibri"/>
                <a:sym typeface="Calibri"/>
              </a:rPr>
              <a:t>PRINCIPIO DE JURIDICIDAD:</a:t>
            </a:r>
            <a:endParaRPr/>
          </a:p>
          <a:p>
            <a:pPr marL="342900" marR="0" lvl="0" indent="-342900" algn="just" rtl="0">
              <a:lnSpc>
                <a:spcPct val="80000"/>
              </a:lnSpc>
              <a:spcBef>
                <a:spcPts val="740"/>
              </a:spcBef>
              <a:spcAft>
                <a:spcPts val="0"/>
              </a:spcAft>
              <a:buClr>
                <a:schemeClr val="dk1"/>
              </a:buClr>
              <a:buSzPts val="3700"/>
              <a:buFont typeface="Arial"/>
              <a:buNone/>
            </a:pPr>
            <a:r>
              <a:rPr lang="en-US" sz="3700" b="1" i="0" u="none">
                <a:solidFill>
                  <a:schemeClr val="dk1"/>
                </a:solidFill>
                <a:latin typeface="Calibri"/>
                <a:ea typeface="Calibri"/>
                <a:cs typeface="Calibri"/>
                <a:sym typeface="Calibri"/>
              </a:rPr>
              <a:t>	La administración debe actuar para asegurar la vigencia del ordenamiento legal, de la norma objetiva, puesto que su accionar debe siempre someterse a la legalidad y no debe ver al particular o interesado como un adversario, sino como un colaborador más que ejerce sus derechos y  ayuda a la administración a fin de detectar posibles violaciones a la ley.</a:t>
            </a:r>
            <a:endParaRPr/>
          </a:p>
          <a:p>
            <a:pPr marL="342900" marR="0" lvl="0" indent="-342900" algn="ctr" rtl="0">
              <a:lnSpc>
                <a:spcPct val="80000"/>
              </a:lnSpc>
              <a:spcBef>
                <a:spcPts val="620"/>
              </a:spcBef>
              <a:spcAft>
                <a:spcPts val="0"/>
              </a:spcAft>
              <a:buClr>
                <a:schemeClr val="dk1"/>
              </a:buClr>
              <a:buSzPts val="3100"/>
              <a:buFont typeface="Arial"/>
              <a:buNone/>
            </a:pPr>
            <a:endParaRPr sz="3100" b="1" i="0" u="none">
              <a:solidFill>
                <a:schemeClr val="dk1"/>
              </a:solidFill>
              <a:latin typeface="Calibri"/>
              <a:ea typeface="Calibri"/>
              <a:cs typeface="Calibri"/>
              <a:sym typeface="Calibri"/>
            </a:endParaRPr>
          </a:p>
          <a:p>
            <a:pPr marL="342900" marR="0" lvl="0" indent="-146050" algn="l" rtl="0">
              <a:spcBef>
                <a:spcPts val="620"/>
              </a:spcBef>
              <a:spcAft>
                <a:spcPts val="0"/>
              </a:spcAft>
              <a:buClr>
                <a:schemeClr val="dk1"/>
              </a:buClr>
              <a:buSzPts val="3100"/>
              <a:buFont typeface="Arial"/>
              <a:buNone/>
            </a:pPr>
            <a:endParaRPr sz="3100" b="1" i="0" u="none">
              <a:solidFill>
                <a:schemeClr val="dk1"/>
              </a:solidFill>
              <a:latin typeface="Calibri"/>
              <a:ea typeface="Calibri"/>
              <a:cs typeface="Calibri"/>
              <a:sym typeface="Calibri"/>
            </a:endParaRPr>
          </a:p>
        </p:txBody>
      </p:sp>
      <p:sp>
        <p:nvSpPr>
          <p:cNvPr id="370" name="Google Shape;370;p3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26</a:t>
            </a:fld>
            <a:endParaRPr/>
          </a:p>
        </p:txBody>
      </p:sp>
      <p:sp>
        <p:nvSpPr>
          <p:cNvPr id="371" name="Google Shape;371;p3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72" name="Google Shape;372;p3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73" name="Google Shape;373;p3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74" name="Google Shape;374;p3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75" name="Google Shape;375;p3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9"/>
          <p:cNvSpPr txBox="1">
            <a:spLocks noGrp="1"/>
          </p:cNvSpPr>
          <p:nvPr>
            <p:ph type="body" idx="1"/>
          </p:nvPr>
        </p:nvSpPr>
        <p:spPr>
          <a:xfrm>
            <a:off x="457200" y="549275"/>
            <a:ext cx="8229600" cy="5576887"/>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ORDENAMIENTO JURÍDICO.</a:t>
            </a:r>
            <a:endParaRPr/>
          </a:p>
          <a:p>
            <a:pPr marL="342900" marR="0" lvl="0" indent="-342900" algn="ctr" rtl="0">
              <a:lnSpc>
                <a:spcPct val="80000"/>
              </a:lnSpc>
              <a:spcBef>
                <a:spcPts val="600"/>
              </a:spcBef>
              <a:spcAft>
                <a:spcPts val="0"/>
              </a:spcAft>
              <a:buClr>
                <a:schemeClr val="dk1"/>
              </a:buClr>
              <a:buSzPts val="3000"/>
              <a:buFont typeface="Arial"/>
              <a:buNone/>
            </a:pPr>
            <a:endParaRPr sz="3000" b="1" i="0" u="none">
              <a:solidFill>
                <a:schemeClr val="dk1"/>
              </a:solidFill>
              <a:latin typeface="Calibri"/>
              <a:ea typeface="Calibri"/>
              <a:cs typeface="Calibri"/>
              <a:sym typeface="Calibri"/>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Verdad material: La administración tiene el derecho y el deber de reunir toda la prueba relativa al conocimiento real de los hechos sobre los que debe resolver.</a:t>
            </a:r>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(Art. 163 y sgtes. LPAM)</a:t>
            </a:r>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La administración realizará diligencias para la averiguación de los hechos. Derecho a ofrecer prueba.</a:t>
            </a:r>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Carga  de la prueba: La Administración.</a:t>
            </a:r>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Oficialidad- Legalidad Objetiva-Derecho de Defensa.</a:t>
            </a:r>
            <a:endParaRPr sz="3000" b="1" i="0" u="none">
              <a:solidFill>
                <a:schemeClr val="dk1"/>
              </a:solidFill>
              <a:latin typeface="Calibri"/>
              <a:ea typeface="Calibri"/>
              <a:cs typeface="Calibri"/>
              <a:sym typeface="Calibri"/>
            </a:endParaRPr>
          </a:p>
          <a:p>
            <a:pPr marL="342900" marR="0" lvl="0" indent="-152400" algn="l" rtl="0">
              <a:spcBef>
                <a:spcPts val="600"/>
              </a:spcBef>
              <a:spcAft>
                <a:spcPts val="0"/>
              </a:spcAft>
              <a:buClr>
                <a:schemeClr val="dk1"/>
              </a:buClr>
              <a:buSzPts val="3000"/>
              <a:buFont typeface="Arial"/>
              <a:buNone/>
            </a:pPr>
            <a:endParaRPr sz="3000" b="1" i="0" u="none">
              <a:solidFill>
                <a:schemeClr val="dk1"/>
              </a:solidFill>
              <a:latin typeface="Calibri"/>
              <a:ea typeface="Calibri"/>
              <a:cs typeface="Calibri"/>
              <a:sym typeface="Calibri"/>
            </a:endParaRPr>
          </a:p>
        </p:txBody>
      </p:sp>
      <p:sp>
        <p:nvSpPr>
          <p:cNvPr id="381" name="Google Shape;381;p3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27</a:t>
            </a:fld>
            <a:endParaRPr/>
          </a:p>
        </p:txBody>
      </p:sp>
      <p:sp>
        <p:nvSpPr>
          <p:cNvPr id="382" name="Google Shape;382;p3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83" name="Google Shape;383;p3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84" name="Google Shape;384;p3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85" name="Google Shape;385;p3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86" name="Google Shape;386;p3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4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392" name="Google Shape;392;p40"/>
          <p:cNvSpPr txBox="1">
            <a:spLocks noGrp="1"/>
          </p:cNvSpPr>
          <p:nvPr>
            <p:ph type="body" idx="1"/>
          </p:nvPr>
        </p:nvSpPr>
        <p:spPr>
          <a:xfrm>
            <a:off x="457200" y="692150"/>
            <a:ext cx="8229600" cy="540067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3400"/>
              <a:buFont typeface="Arial"/>
              <a:buNone/>
            </a:pPr>
            <a:r>
              <a:rPr lang="en-US" sz="3400" b="1" i="0" u="none">
                <a:solidFill>
                  <a:schemeClr val="dk1"/>
                </a:solidFill>
                <a:latin typeface="Calibri"/>
                <a:ea typeface="Calibri"/>
                <a:cs typeface="Calibri"/>
                <a:sym typeface="Calibri"/>
              </a:rPr>
              <a:t>PRINCIPIO DEL DEBIDO PROCESO ADJETIVO: Art. 18 CN.</a:t>
            </a:r>
            <a:endParaRPr/>
          </a:p>
          <a:p>
            <a:pPr marL="342900" marR="0" lvl="0" indent="-342900" algn="ctr" rtl="0">
              <a:lnSpc>
                <a:spcPct val="80000"/>
              </a:lnSpc>
              <a:spcBef>
                <a:spcPts val="540"/>
              </a:spcBef>
              <a:spcAft>
                <a:spcPts val="0"/>
              </a:spcAft>
              <a:buClr>
                <a:schemeClr val="dk1"/>
              </a:buClr>
              <a:buSzPts val="2700"/>
              <a:buFont typeface="Arial"/>
              <a:buNone/>
            </a:pPr>
            <a:endParaRPr sz="2700" b="1" i="0" u="none">
              <a:solidFill>
                <a:schemeClr val="dk1"/>
              </a:solidFill>
              <a:latin typeface="Calibri"/>
              <a:ea typeface="Calibri"/>
              <a:cs typeface="Calibri"/>
              <a:sym typeface="Calibri"/>
            </a:endParaRPr>
          </a:p>
          <a:p>
            <a:pPr marL="342900" marR="0" lvl="0" indent="-342900" algn="ctr" rtl="0">
              <a:lnSpc>
                <a:spcPct val="80000"/>
              </a:lnSpc>
              <a:spcBef>
                <a:spcPts val="620"/>
              </a:spcBef>
              <a:spcAft>
                <a:spcPts val="0"/>
              </a:spcAft>
              <a:buClr>
                <a:schemeClr val="dk1"/>
              </a:buClr>
              <a:buSzPts val="3100"/>
              <a:buFont typeface="Arial"/>
              <a:buNone/>
            </a:pPr>
            <a:r>
              <a:rPr lang="en-US" sz="3100" b="1" i="0" u="none">
                <a:solidFill>
                  <a:schemeClr val="dk1"/>
                </a:solidFill>
                <a:latin typeface="Calibri"/>
                <a:ea typeface="Calibri"/>
                <a:cs typeface="Calibri"/>
                <a:sym typeface="Calibri"/>
              </a:rPr>
              <a:t>Acceso irrestricto actuaciones, a la documentación e información para el mejor ejercicio de la defensa en sede administrativa. (Art. 144, 145 y 146 LPAM).</a:t>
            </a:r>
            <a:endParaRPr/>
          </a:p>
          <a:p>
            <a:pPr marL="342900" marR="0" lvl="0" indent="-342900" algn="ctr" rtl="0">
              <a:lnSpc>
                <a:spcPct val="80000"/>
              </a:lnSpc>
              <a:spcBef>
                <a:spcPts val="620"/>
              </a:spcBef>
              <a:spcAft>
                <a:spcPts val="0"/>
              </a:spcAft>
              <a:buClr>
                <a:schemeClr val="dk1"/>
              </a:buClr>
              <a:buSzPts val="3100"/>
              <a:buFont typeface="Arial"/>
              <a:buNone/>
            </a:pPr>
            <a:r>
              <a:rPr lang="en-US" sz="3100" b="1" i="0" u="none">
                <a:solidFill>
                  <a:schemeClr val="dk1"/>
                </a:solidFill>
                <a:latin typeface="Calibri"/>
                <a:ea typeface="Calibri"/>
                <a:cs typeface="Calibri"/>
                <a:sym typeface="Calibri"/>
              </a:rPr>
              <a:t>Derecho a ser oído previamente a la decisión que se tome.</a:t>
            </a:r>
            <a:endParaRPr/>
          </a:p>
          <a:p>
            <a:pPr marL="342900" marR="0" lvl="0" indent="-342900" algn="ctr" rtl="0">
              <a:lnSpc>
                <a:spcPct val="80000"/>
              </a:lnSpc>
              <a:spcBef>
                <a:spcPts val="620"/>
              </a:spcBef>
              <a:spcAft>
                <a:spcPts val="0"/>
              </a:spcAft>
              <a:buClr>
                <a:schemeClr val="dk1"/>
              </a:buClr>
              <a:buSzPts val="3100"/>
              <a:buFont typeface="Arial"/>
              <a:buNone/>
            </a:pPr>
            <a:r>
              <a:rPr lang="en-US" sz="3100" b="1" i="0" u="none">
                <a:solidFill>
                  <a:schemeClr val="dk1"/>
                </a:solidFill>
                <a:latin typeface="Calibri"/>
                <a:ea typeface="Calibri"/>
                <a:cs typeface="Calibri"/>
                <a:sym typeface="Calibri"/>
              </a:rPr>
              <a:t>Decisión fundada: análisis de los argumentos y pruebas.</a:t>
            </a:r>
            <a:endParaRPr/>
          </a:p>
          <a:p>
            <a:pPr marL="342900" marR="0" lvl="0" indent="-342900" algn="ctr" rtl="0">
              <a:lnSpc>
                <a:spcPct val="80000"/>
              </a:lnSpc>
              <a:spcBef>
                <a:spcPts val="620"/>
              </a:spcBef>
              <a:spcAft>
                <a:spcPts val="0"/>
              </a:spcAft>
              <a:buClr>
                <a:schemeClr val="dk1"/>
              </a:buClr>
              <a:buSzPts val="3100"/>
              <a:buFont typeface="Arial"/>
              <a:buNone/>
            </a:pPr>
            <a:r>
              <a:rPr lang="en-US" sz="3100" b="1" i="0" u="none">
                <a:solidFill>
                  <a:schemeClr val="dk1"/>
                </a:solidFill>
                <a:latin typeface="Calibri"/>
                <a:ea typeface="Calibri"/>
                <a:cs typeface="Calibri"/>
                <a:sym typeface="Calibri"/>
              </a:rPr>
              <a:t>Derecho a las medidas de prueba y demás.</a:t>
            </a:r>
            <a:endParaRPr/>
          </a:p>
        </p:txBody>
      </p:sp>
      <p:sp>
        <p:nvSpPr>
          <p:cNvPr id="393" name="Google Shape;393;p4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28</a:t>
            </a:fld>
            <a:endParaRPr/>
          </a:p>
        </p:txBody>
      </p:sp>
      <p:sp>
        <p:nvSpPr>
          <p:cNvPr id="394" name="Google Shape;394;p4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395" name="Google Shape;395;p4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396" name="Google Shape;396;p4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97" name="Google Shape;397;p4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398" name="Google Shape;398;p4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4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r>
              <a:rPr lang="en-US" sz="4300" b="1" i="0" u="none" strike="noStrike" cap="none">
                <a:solidFill>
                  <a:schemeClr val="dk1"/>
                </a:solidFill>
                <a:latin typeface="Calibri"/>
                <a:ea typeface="Calibri"/>
                <a:cs typeface="Calibri"/>
                <a:sym typeface="Calibri"/>
              </a:rPr>
              <a:t/>
            </a:r>
            <a:br>
              <a:rPr lang="en-US" sz="4300" b="1" i="0" u="none" strike="noStrike" cap="none">
                <a:solidFill>
                  <a:schemeClr val="dk1"/>
                </a:solidFill>
                <a:latin typeface="Calibri"/>
                <a:ea typeface="Calibri"/>
                <a:cs typeface="Calibri"/>
                <a:sym typeface="Calibri"/>
              </a:rPr>
            </a:br>
            <a:endParaRPr/>
          </a:p>
        </p:txBody>
      </p:sp>
      <p:sp>
        <p:nvSpPr>
          <p:cNvPr id="404" name="Google Shape;404;p41"/>
          <p:cNvSpPr txBox="1">
            <a:spLocks noGrp="1"/>
          </p:cNvSpPr>
          <p:nvPr>
            <p:ph type="body" idx="1"/>
          </p:nvPr>
        </p:nvSpPr>
        <p:spPr>
          <a:xfrm>
            <a:off x="457200" y="188912"/>
            <a:ext cx="8229600" cy="59420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PRINCIPIO DEL</a:t>
            </a:r>
            <a:endParaRPr/>
          </a:p>
          <a:p>
            <a:pPr marL="342900" marR="0" lvl="0" indent="-342900" algn="ctr" rtl="0">
              <a:lnSpc>
                <a:spcPct val="9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PLAZO RAZONABLE:</a:t>
            </a:r>
            <a:endParaRPr/>
          </a:p>
          <a:p>
            <a:pPr marL="342900" marR="0" lvl="0" indent="-342900" algn="ctr" rtl="0">
              <a:lnSpc>
                <a:spcPct val="9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(Art. 113, 114, 115 y 116 LPAM)</a:t>
            </a:r>
            <a:endParaRPr/>
          </a:p>
          <a:p>
            <a:pPr marL="342900" marR="0" lvl="0" indent="-342900" algn="ctr" rtl="0">
              <a:lnSpc>
                <a:spcPct val="90000"/>
              </a:lnSpc>
              <a:spcBef>
                <a:spcPts val="56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342900" marR="0" lvl="0" indent="-342900" algn="ctr" rtl="0">
              <a:lnSpc>
                <a:spcPct val="9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Economía, eficacia, eficiencia, celeridad, sencillez.</a:t>
            </a:r>
            <a:endParaRPr/>
          </a:p>
          <a:p>
            <a:pPr marL="342900" marR="0" lvl="0" indent="-342900" algn="ctr" rtl="0">
              <a:lnSpc>
                <a:spcPct val="9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Asegurar una vía rápida de tutela de los intereses públicos y privados.</a:t>
            </a:r>
            <a:endParaRPr/>
          </a:p>
          <a:p>
            <a:pPr marL="342900" marR="0" lvl="0" indent="-342900" algn="ctr" rtl="0">
              <a:lnSpc>
                <a:spcPct val="9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Plazo más breve y adecuado.</a:t>
            </a:r>
            <a:endParaRPr/>
          </a:p>
          <a:p>
            <a:pPr marL="342900" marR="0" lvl="0" indent="-342900" algn="ctr" rtl="0">
              <a:lnSpc>
                <a:spcPct val="90000"/>
              </a:lnSpc>
              <a:spcBef>
                <a:spcPts val="640"/>
              </a:spcBef>
              <a:spcAft>
                <a:spcPts val="0"/>
              </a:spcAft>
              <a:buClr>
                <a:srgbClr val="990099"/>
              </a:buClr>
              <a:buSzPts val="3200"/>
              <a:buFont typeface="Arial"/>
              <a:buNone/>
            </a:pPr>
            <a:r>
              <a:rPr lang="en-US" sz="3200" b="1" i="0" u="none">
                <a:solidFill>
                  <a:srgbClr val="990099"/>
                </a:solidFill>
                <a:latin typeface="Calibri"/>
                <a:ea typeface="Calibri"/>
                <a:cs typeface="Calibri"/>
                <a:sym typeface="Calibri"/>
              </a:rPr>
              <a:t>Trámites dilatorios, ritualismos inútiles, requerimientos innecesarios.</a:t>
            </a:r>
            <a:endParaRPr/>
          </a:p>
        </p:txBody>
      </p:sp>
      <p:sp>
        <p:nvSpPr>
          <p:cNvPr id="405" name="Google Shape;405;p4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29</a:t>
            </a:fld>
            <a:endParaRPr/>
          </a:p>
        </p:txBody>
      </p:sp>
      <p:sp>
        <p:nvSpPr>
          <p:cNvPr id="406" name="Google Shape;406;p41"/>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07" name="Google Shape;407;p41"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08" name="Google Shape;408;p41"/>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09" name="Google Shape;409;p41"/>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10" name="Google Shape;410;p41"/>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El Estado</a:t>
            </a:r>
            <a:endParaRPr/>
          </a:p>
        </p:txBody>
      </p:sp>
      <p:sp>
        <p:nvSpPr>
          <p:cNvPr id="103" name="Google Shape;103;p1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strike="noStrike" cap="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a:t>
            </a:fld>
            <a:endParaRPr/>
          </a:p>
        </p:txBody>
      </p:sp>
      <p:pic>
        <p:nvPicPr>
          <p:cNvPr id="104" name="Google Shape;104;p15" descr="C:\Users\Vivi\Desktop\estadop.png"/>
          <p:cNvPicPr preferRelativeResize="0">
            <a:picLocks noGrp="1"/>
          </p:cNvPicPr>
          <p:nvPr>
            <p:ph type="body" idx="1"/>
          </p:nvPr>
        </p:nvPicPr>
        <p:blipFill rotWithShape="1">
          <a:blip r:embed="rId3">
            <a:alphaModFix/>
          </a:blip>
          <a:srcRect/>
          <a:stretch/>
        </p:blipFill>
        <p:spPr>
          <a:xfrm>
            <a:off x="852487" y="1484312"/>
            <a:ext cx="7439025" cy="4321175"/>
          </a:xfrm>
          <a:prstGeom prst="rect">
            <a:avLst/>
          </a:prstGeom>
          <a:noFill/>
          <a:ln>
            <a:noFill/>
          </a:ln>
        </p:spPr>
      </p:pic>
      <p:sp>
        <p:nvSpPr>
          <p:cNvPr id="105" name="Google Shape;105;p1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06" name="Google Shape;106;p15" descr="IPAB horizontal.png"/>
          <p:cNvPicPr preferRelativeResize="0"/>
          <p:nvPr/>
        </p:nvPicPr>
        <p:blipFill rotWithShape="1">
          <a:blip r:embed="rId4">
            <a:alphaModFix/>
          </a:blip>
          <a:srcRect/>
          <a:stretch/>
        </p:blipFill>
        <p:spPr>
          <a:xfrm>
            <a:off x="5902325" y="6165850"/>
            <a:ext cx="2978150" cy="620712"/>
          </a:xfrm>
          <a:prstGeom prst="rect">
            <a:avLst/>
          </a:prstGeom>
          <a:noFill/>
          <a:ln>
            <a:noFill/>
          </a:ln>
        </p:spPr>
      </p:pic>
      <p:sp>
        <p:nvSpPr>
          <p:cNvPr id="107" name="Google Shape;107;p15"/>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08" name="Google Shape;108;p1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09" name="Google Shape;109;p1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42"/>
          <p:cNvSpPr txBox="1">
            <a:spLocks noGrp="1"/>
          </p:cNvSpPr>
          <p:nvPr>
            <p:ph type="title"/>
          </p:nvPr>
        </p:nvSpPr>
        <p:spPr>
          <a:xfrm>
            <a:off x="457200" y="274637"/>
            <a:ext cx="8229600" cy="19304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
            </a:r>
            <a:br>
              <a:rPr lang="en-US" sz="4400" b="1" i="0" u="none" strike="noStrike" cap="none">
                <a:solidFill>
                  <a:schemeClr val="dk1"/>
                </a:solidFill>
                <a:latin typeface="Calibri"/>
                <a:ea typeface="Calibri"/>
                <a:cs typeface="Calibri"/>
                <a:sym typeface="Calibri"/>
              </a:rPr>
            </a:br>
            <a:endParaRPr/>
          </a:p>
        </p:txBody>
      </p:sp>
      <p:sp>
        <p:nvSpPr>
          <p:cNvPr id="416" name="Google Shape;416;p42"/>
          <p:cNvSpPr txBox="1">
            <a:spLocks noGrp="1"/>
          </p:cNvSpPr>
          <p:nvPr>
            <p:ph type="body" idx="1"/>
          </p:nvPr>
        </p:nvSpPr>
        <p:spPr>
          <a:xfrm>
            <a:off x="468312" y="0"/>
            <a:ext cx="8229600" cy="60928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	IMPULSIÓN E INSTRUCCIÓN DE OFICIO </a:t>
            </a:r>
            <a:endParaRPr/>
          </a:p>
          <a:p>
            <a:pPr marL="342900" marR="0" lvl="0" indent="-342900" algn="ctr"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(Art. 148 LPAM)</a:t>
            </a:r>
            <a:endParaRPr/>
          </a:p>
          <a:p>
            <a:pPr marL="342900" marR="0" lvl="0" indent="-342900" algn="l" rtl="0">
              <a:lnSpc>
                <a:spcPct val="80000"/>
              </a:lnSpc>
              <a:spcBef>
                <a:spcPts val="600"/>
              </a:spcBef>
              <a:spcAft>
                <a:spcPts val="0"/>
              </a:spcAft>
              <a:buClr>
                <a:schemeClr val="dk1"/>
              </a:buClr>
              <a:buSzPts val="3000"/>
              <a:buFont typeface="Arial"/>
              <a:buNone/>
            </a:pPr>
            <a:r>
              <a:rPr lang="en-US" sz="3000" b="1" i="0" u="none">
                <a:solidFill>
                  <a:schemeClr val="dk1"/>
                </a:solidFill>
                <a:latin typeface="Calibri"/>
                <a:ea typeface="Calibri"/>
                <a:cs typeface="Calibri"/>
                <a:sym typeface="Calibri"/>
              </a:rPr>
              <a:t>	</a:t>
            </a:r>
            <a:r>
              <a:rPr lang="en-US" sz="3000" b="0" i="0" u="none">
                <a:solidFill>
                  <a:schemeClr val="dk1"/>
                </a:solidFill>
                <a:latin typeface="Calibri"/>
                <a:ea typeface="Calibri"/>
                <a:cs typeface="Calibri"/>
                <a:sym typeface="Calibri"/>
              </a:rPr>
              <a:t>Aún ante el abandono e inactividad del interesado.</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Excepción: Administrado interesado directo en el impulso.</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Caducidad: </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-90 días paralizado por administrado.</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-Notificación 30 días.</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-Caducidad de oficio-Archivo.</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-Excepciones: Previsión social, circunstancias particulares o predominio de interés público.</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-Nuevo expediente con mismas pruebas.</a:t>
            </a:r>
            <a:endParaRPr/>
          </a:p>
          <a:p>
            <a:pPr marL="342900" marR="0" lvl="0" indent="-152400" algn="l" rtl="0">
              <a:spcBef>
                <a:spcPts val="600"/>
              </a:spcBef>
              <a:spcAft>
                <a:spcPts val="0"/>
              </a:spcAft>
              <a:buClr>
                <a:schemeClr val="dk1"/>
              </a:buClr>
              <a:buSzPts val="3000"/>
              <a:buFont typeface="Arial"/>
              <a:buNone/>
            </a:pPr>
            <a:endParaRPr sz="3000" b="0" i="0" u="none">
              <a:solidFill>
                <a:schemeClr val="dk1"/>
              </a:solidFill>
              <a:latin typeface="Calibri"/>
              <a:ea typeface="Calibri"/>
              <a:cs typeface="Calibri"/>
              <a:sym typeface="Calibri"/>
            </a:endParaRPr>
          </a:p>
        </p:txBody>
      </p:sp>
      <p:sp>
        <p:nvSpPr>
          <p:cNvPr id="417" name="Google Shape;417;p4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30</a:t>
            </a:fld>
            <a:endParaRPr/>
          </a:p>
        </p:txBody>
      </p:sp>
      <p:sp>
        <p:nvSpPr>
          <p:cNvPr id="418" name="Google Shape;418;p42"/>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19" name="Google Shape;419;p42"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20" name="Google Shape;420;p42"/>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21" name="Google Shape;421;p42"/>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22" name="Google Shape;422;p42"/>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43"/>
          <p:cNvSpPr txBox="1">
            <a:spLocks noGrp="1"/>
          </p:cNvSpPr>
          <p:nvPr>
            <p:ph type="title"/>
          </p:nvPr>
        </p:nvSpPr>
        <p:spPr>
          <a:xfrm>
            <a:off x="457200" y="404812"/>
            <a:ext cx="8229600" cy="18002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IMPULSIÓN E INSTRUCCIÓN DE OFICIO </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SILENCIO</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(Art. 160 LPAM)</a:t>
            </a:r>
            <a:endParaRPr/>
          </a:p>
        </p:txBody>
      </p:sp>
      <p:sp>
        <p:nvSpPr>
          <p:cNvPr id="428" name="Google Shape;428;p43"/>
          <p:cNvSpPr txBox="1">
            <a:spLocks noGrp="1"/>
          </p:cNvSpPr>
          <p:nvPr>
            <p:ph type="body" idx="1"/>
          </p:nvPr>
        </p:nvSpPr>
        <p:spPr>
          <a:xfrm>
            <a:off x="457200" y="2708275"/>
            <a:ext cx="8229600" cy="34178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t>
            </a:r>
            <a:r>
              <a:rPr lang="en-US" sz="3200" b="1" i="0" u="none">
                <a:solidFill>
                  <a:schemeClr val="dk1"/>
                </a:solidFill>
                <a:latin typeface="Calibri"/>
                <a:ea typeface="Calibri"/>
                <a:cs typeface="Calibri"/>
                <a:sym typeface="Calibri"/>
              </a:rPr>
              <a:t>10 días: </a:t>
            </a:r>
            <a:r>
              <a:rPr lang="en-US" sz="3200" b="0" i="0" u="none">
                <a:solidFill>
                  <a:schemeClr val="dk1"/>
                </a:solidFill>
                <a:latin typeface="Calibri"/>
                <a:ea typeface="Calibri"/>
                <a:cs typeface="Calibri"/>
                <a:sym typeface="Calibri"/>
              </a:rPr>
              <a:t>citación, intimación, emplazamiento: </a:t>
            </a:r>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t>
            </a:r>
            <a:r>
              <a:rPr lang="en-US" sz="3200" b="1" i="0" u="none">
                <a:solidFill>
                  <a:schemeClr val="dk1"/>
                </a:solidFill>
                <a:latin typeface="Calibri"/>
                <a:ea typeface="Calibri"/>
                <a:cs typeface="Calibri"/>
                <a:sym typeface="Calibri"/>
              </a:rPr>
              <a:t>3 días</a:t>
            </a:r>
            <a:r>
              <a:rPr lang="en-US" sz="3200" b="0" i="0" u="none">
                <a:solidFill>
                  <a:schemeClr val="dk1"/>
                </a:solidFill>
                <a:latin typeface="Calibri"/>
                <a:ea typeface="Calibri"/>
                <a:cs typeface="Calibri"/>
                <a:sym typeface="Calibri"/>
              </a:rPr>
              <a:t>: mero trámite.</a:t>
            </a:r>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t>
            </a:r>
            <a:r>
              <a:rPr lang="en-US" sz="3200" b="1" i="0" u="none">
                <a:solidFill>
                  <a:schemeClr val="dk1"/>
                </a:solidFill>
                <a:latin typeface="Calibri"/>
                <a:ea typeface="Calibri"/>
                <a:cs typeface="Calibri"/>
                <a:sym typeface="Calibri"/>
              </a:rPr>
              <a:t>5 días: </a:t>
            </a:r>
            <a:r>
              <a:rPr lang="en-US" sz="3200" b="0" i="0" u="none">
                <a:solidFill>
                  <a:schemeClr val="dk1"/>
                </a:solidFill>
                <a:latin typeface="Calibri"/>
                <a:ea typeface="Calibri"/>
                <a:cs typeface="Calibri"/>
                <a:sym typeface="Calibri"/>
              </a:rPr>
              <a:t>notificaciones</a:t>
            </a:r>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t>
            </a:r>
            <a:r>
              <a:rPr lang="en-US" sz="3200" b="1" i="0" u="none">
                <a:solidFill>
                  <a:schemeClr val="dk1"/>
                </a:solidFill>
                <a:latin typeface="Calibri"/>
                <a:ea typeface="Calibri"/>
                <a:cs typeface="Calibri"/>
                <a:sym typeface="Calibri"/>
              </a:rPr>
              <a:t>10 días: </a:t>
            </a:r>
            <a:r>
              <a:rPr lang="en-US" sz="3200" b="0" i="0" u="none">
                <a:solidFill>
                  <a:schemeClr val="dk1"/>
                </a:solidFill>
                <a:latin typeface="Calibri"/>
                <a:ea typeface="Calibri"/>
                <a:cs typeface="Calibri"/>
                <a:sym typeface="Calibri"/>
              </a:rPr>
              <a:t>incidentales.</a:t>
            </a:r>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a:t>
            </a:r>
            <a:r>
              <a:rPr lang="en-US" sz="3200" b="1" i="0" u="none">
                <a:solidFill>
                  <a:schemeClr val="dk1"/>
                </a:solidFill>
                <a:latin typeface="Calibri"/>
                <a:ea typeface="Calibri"/>
                <a:cs typeface="Calibri"/>
                <a:sym typeface="Calibri"/>
              </a:rPr>
              <a:t>20 días: </a:t>
            </a:r>
            <a:r>
              <a:rPr lang="en-US" sz="3200" b="0" i="0" u="none">
                <a:solidFill>
                  <a:schemeClr val="dk1"/>
                </a:solidFill>
                <a:latin typeface="Calibri"/>
                <a:ea typeface="Calibri"/>
                <a:cs typeface="Calibri"/>
                <a:sym typeface="Calibri"/>
              </a:rPr>
              <a:t>cuestiones de fondo.</a:t>
            </a:r>
            <a:endParaRPr/>
          </a:p>
        </p:txBody>
      </p:sp>
      <p:sp>
        <p:nvSpPr>
          <p:cNvPr id="429" name="Google Shape;429;p4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31</a:t>
            </a:fld>
            <a:endParaRPr/>
          </a:p>
        </p:txBody>
      </p:sp>
      <p:sp>
        <p:nvSpPr>
          <p:cNvPr id="430" name="Google Shape;430;p43"/>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31" name="Google Shape;431;p43"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32" name="Google Shape;432;p43"/>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33" name="Google Shape;433;p43"/>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44"/>
          <p:cNvSpPr txBox="1">
            <a:spLocks noGrp="1"/>
          </p:cNvSpPr>
          <p:nvPr>
            <p:ph type="body" idx="1"/>
          </p:nvPr>
        </p:nvSpPr>
        <p:spPr>
          <a:xfrm>
            <a:off x="250825" y="188912"/>
            <a:ext cx="8686800" cy="633571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80000"/>
              </a:lnSpc>
              <a:spcBef>
                <a:spcPts val="0"/>
              </a:spcBef>
              <a:spcAft>
                <a:spcPts val="0"/>
              </a:spcAft>
              <a:buClr>
                <a:schemeClr val="dk1"/>
              </a:buClr>
              <a:buSzPts val="1900"/>
              <a:buFont typeface="Arial"/>
              <a:buNone/>
            </a:pPr>
            <a:endParaRPr sz="1900" b="0" i="0" u="none">
              <a:solidFill>
                <a:schemeClr val="dk1"/>
              </a:solidFill>
              <a:latin typeface="Calibri"/>
              <a:ea typeface="Calibri"/>
              <a:cs typeface="Calibri"/>
              <a:sym typeface="Calibri"/>
            </a:endParaRPr>
          </a:p>
          <a:p>
            <a:pPr marL="342900" marR="0" lvl="0" indent="-342900" algn="ctr" rtl="0">
              <a:lnSpc>
                <a:spcPct val="80000"/>
              </a:lnSpc>
              <a:spcBef>
                <a:spcPts val="820"/>
              </a:spcBef>
              <a:spcAft>
                <a:spcPts val="0"/>
              </a:spcAft>
              <a:buClr>
                <a:schemeClr val="dk1"/>
              </a:buClr>
              <a:buSzPts val="4100"/>
              <a:buFont typeface="Arial"/>
              <a:buNone/>
            </a:pPr>
            <a:r>
              <a:rPr lang="en-US" sz="4100" b="1" i="0" u="none">
                <a:solidFill>
                  <a:schemeClr val="dk1"/>
                </a:solidFill>
                <a:latin typeface="Calibri"/>
                <a:ea typeface="Calibri"/>
                <a:cs typeface="Calibri"/>
                <a:sym typeface="Calibri"/>
              </a:rPr>
              <a:t>PRINCIPIO DEL</a:t>
            </a:r>
            <a:endParaRPr/>
          </a:p>
          <a:p>
            <a:pPr marL="342900" marR="0" lvl="0" indent="-342900" algn="ctr" rtl="0">
              <a:lnSpc>
                <a:spcPct val="80000"/>
              </a:lnSpc>
              <a:spcBef>
                <a:spcPts val="820"/>
              </a:spcBef>
              <a:spcAft>
                <a:spcPts val="0"/>
              </a:spcAft>
              <a:buClr>
                <a:schemeClr val="dk1"/>
              </a:buClr>
              <a:buSzPts val="4100"/>
              <a:buFont typeface="Arial"/>
              <a:buNone/>
            </a:pPr>
            <a:r>
              <a:rPr lang="en-US" sz="4100" b="1" i="0" u="none">
                <a:solidFill>
                  <a:schemeClr val="dk1"/>
                </a:solidFill>
                <a:latin typeface="Calibri"/>
                <a:ea typeface="Calibri"/>
                <a:cs typeface="Calibri"/>
                <a:sym typeface="Calibri"/>
              </a:rPr>
              <a:t>INFORMALISMO A FAVOR DEL ADMINISTRADO:</a:t>
            </a:r>
            <a:endParaRPr/>
          </a:p>
          <a:p>
            <a:pPr marL="342900" marR="0" lvl="0" indent="-342900" algn="ctr" rtl="0">
              <a:lnSpc>
                <a:spcPct val="80000"/>
              </a:lnSpc>
              <a:spcBef>
                <a:spcPts val="660"/>
              </a:spcBef>
              <a:spcAft>
                <a:spcPts val="0"/>
              </a:spcAft>
              <a:buClr>
                <a:schemeClr val="dk1"/>
              </a:buClr>
              <a:buSzPts val="3300"/>
              <a:buFont typeface="Arial"/>
              <a:buNone/>
            </a:pPr>
            <a:endParaRPr sz="3300" b="1" i="0" u="none">
              <a:solidFill>
                <a:schemeClr val="dk1"/>
              </a:solidFill>
              <a:latin typeface="Calibri"/>
              <a:ea typeface="Calibri"/>
              <a:cs typeface="Calibri"/>
              <a:sym typeface="Calibri"/>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Dispensa de exigencia formal innecesaria o subsanable por la Administración.</a:t>
            </a:r>
            <a:endParaRPr/>
          </a:p>
          <a:p>
            <a:pPr marL="342900" marR="0" lvl="0" indent="-342900" algn="ctr" rtl="0">
              <a:lnSpc>
                <a:spcPct val="80000"/>
              </a:lnSpc>
              <a:spcBef>
                <a:spcPts val="660"/>
              </a:spcBef>
              <a:spcAft>
                <a:spcPts val="0"/>
              </a:spcAft>
              <a:buClr>
                <a:schemeClr val="dk1"/>
              </a:buClr>
              <a:buSzPts val="3300"/>
              <a:buFont typeface="Arial"/>
              <a:buNone/>
            </a:pPr>
            <a:r>
              <a:rPr lang="en-US" sz="3300" b="1" i="0" u="none">
                <a:solidFill>
                  <a:schemeClr val="dk1"/>
                </a:solidFill>
                <a:latin typeface="Calibri"/>
                <a:ea typeface="Calibri"/>
                <a:cs typeface="Calibri"/>
                <a:sym typeface="Calibri"/>
              </a:rPr>
              <a:t>“INFORMALISMO PARA EL ADMINISTRADO, FORMALISMO PARA LA ADMINISTRACIÓN”</a:t>
            </a:r>
            <a:endParaRPr/>
          </a:p>
          <a:p>
            <a:pPr marL="342900" marR="0" lvl="0" indent="-342900" algn="ctr" rtl="0">
              <a:lnSpc>
                <a:spcPct val="80000"/>
              </a:lnSpc>
              <a:spcBef>
                <a:spcPts val="660"/>
              </a:spcBef>
              <a:spcAft>
                <a:spcPts val="0"/>
              </a:spcAft>
              <a:buClr>
                <a:srgbClr val="404040"/>
              </a:buClr>
              <a:buSzPts val="3300"/>
              <a:buFont typeface="Arial"/>
              <a:buNone/>
            </a:pPr>
            <a:r>
              <a:rPr lang="en-US" sz="3300" b="1" i="0" u="none">
                <a:solidFill>
                  <a:srgbClr val="404040"/>
                </a:solidFill>
                <a:latin typeface="Calibri"/>
                <a:ea typeface="Calibri"/>
                <a:cs typeface="Calibri"/>
                <a:sym typeface="Calibri"/>
              </a:rPr>
              <a:t>Casos de no aplicabilidad: </a:t>
            </a:r>
            <a:endParaRPr/>
          </a:p>
          <a:p>
            <a:pPr marL="342900" marR="0" lvl="0" indent="-342900" algn="ctr" rtl="0">
              <a:lnSpc>
                <a:spcPct val="80000"/>
              </a:lnSpc>
              <a:spcBef>
                <a:spcPts val="660"/>
              </a:spcBef>
              <a:spcAft>
                <a:spcPts val="0"/>
              </a:spcAft>
              <a:buClr>
                <a:srgbClr val="990099"/>
              </a:buClr>
              <a:buSzPts val="3300"/>
              <a:buFont typeface="Arial"/>
              <a:buChar char="•"/>
            </a:pPr>
            <a:r>
              <a:rPr lang="en-US" sz="3300" b="1" i="0" u="none">
                <a:solidFill>
                  <a:srgbClr val="990099"/>
                </a:solidFill>
                <a:latin typeface="Calibri"/>
                <a:ea typeface="Calibri"/>
                <a:cs typeface="Calibri"/>
                <a:sym typeface="Calibri"/>
              </a:rPr>
              <a:t>Daño a terceros. </a:t>
            </a:r>
            <a:endParaRPr/>
          </a:p>
          <a:p>
            <a:pPr marL="342900" marR="0" lvl="0" indent="-342900" algn="ctr" rtl="0">
              <a:lnSpc>
                <a:spcPct val="80000"/>
              </a:lnSpc>
              <a:spcBef>
                <a:spcPts val="660"/>
              </a:spcBef>
              <a:spcAft>
                <a:spcPts val="0"/>
              </a:spcAft>
              <a:buClr>
                <a:srgbClr val="990099"/>
              </a:buClr>
              <a:buSzPts val="3300"/>
              <a:buFont typeface="Arial"/>
              <a:buChar char="•"/>
            </a:pPr>
            <a:r>
              <a:rPr lang="en-US" sz="3300" b="1" i="0" u="none">
                <a:solidFill>
                  <a:srgbClr val="990099"/>
                </a:solidFill>
                <a:latin typeface="Calibri"/>
                <a:ea typeface="Calibri"/>
                <a:cs typeface="Calibri"/>
                <a:sym typeface="Calibri"/>
              </a:rPr>
              <a:t>Daño a intereses públicos.</a:t>
            </a:r>
            <a:endParaRPr/>
          </a:p>
          <a:p>
            <a:pPr marL="342900" marR="0" lvl="0" indent="-342900" algn="ctr" rtl="0">
              <a:lnSpc>
                <a:spcPct val="80000"/>
              </a:lnSpc>
              <a:spcBef>
                <a:spcPts val="660"/>
              </a:spcBef>
              <a:spcAft>
                <a:spcPts val="0"/>
              </a:spcAft>
              <a:buClr>
                <a:schemeClr val="dk1"/>
              </a:buClr>
              <a:buSzPts val="3300"/>
              <a:buFont typeface="Arial"/>
              <a:buNone/>
            </a:pPr>
            <a:endParaRPr sz="3300" b="0" i="1" u="none">
              <a:solidFill>
                <a:schemeClr val="dk1"/>
              </a:solidFill>
              <a:latin typeface="Calibri"/>
              <a:ea typeface="Calibri"/>
              <a:cs typeface="Calibri"/>
              <a:sym typeface="Calibri"/>
            </a:endParaRPr>
          </a:p>
          <a:p>
            <a:pPr marL="342900" marR="0" lvl="0" indent="-342900" algn="ctr" rtl="0">
              <a:lnSpc>
                <a:spcPct val="80000"/>
              </a:lnSpc>
              <a:spcBef>
                <a:spcPts val="380"/>
              </a:spcBef>
              <a:spcAft>
                <a:spcPts val="0"/>
              </a:spcAft>
              <a:buClr>
                <a:schemeClr val="dk1"/>
              </a:buClr>
              <a:buSzPts val="1900"/>
              <a:buFont typeface="Arial"/>
              <a:buNone/>
            </a:pPr>
            <a:endParaRPr sz="1900" b="0" i="0" u="none">
              <a:solidFill>
                <a:schemeClr val="dk1"/>
              </a:solidFill>
              <a:latin typeface="Calibri"/>
              <a:ea typeface="Calibri"/>
              <a:cs typeface="Calibri"/>
              <a:sym typeface="Calibri"/>
            </a:endParaRPr>
          </a:p>
          <a:p>
            <a:pPr marL="342900" marR="0" lvl="0" indent="-222250" algn="l" rtl="0">
              <a:spcBef>
                <a:spcPts val="380"/>
              </a:spcBef>
              <a:spcAft>
                <a:spcPts val="0"/>
              </a:spcAft>
              <a:buClr>
                <a:schemeClr val="dk1"/>
              </a:buClr>
              <a:buSzPts val="1900"/>
              <a:buFont typeface="Arial"/>
              <a:buNone/>
            </a:pPr>
            <a:endParaRPr sz="1900" b="0" i="0" u="none">
              <a:solidFill>
                <a:schemeClr val="dk1"/>
              </a:solidFill>
              <a:latin typeface="Calibri"/>
              <a:ea typeface="Calibri"/>
              <a:cs typeface="Calibri"/>
              <a:sym typeface="Calibri"/>
            </a:endParaRPr>
          </a:p>
        </p:txBody>
      </p:sp>
      <p:sp>
        <p:nvSpPr>
          <p:cNvPr id="439" name="Google Shape;439;p4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32</a:t>
            </a:fld>
            <a:endParaRPr/>
          </a:p>
        </p:txBody>
      </p:sp>
      <p:sp>
        <p:nvSpPr>
          <p:cNvPr id="440" name="Google Shape;440;p44"/>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41" name="Google Shape;441;p44"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42" name="Google Shape;442;p44"/>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43" name="Google Shape;443;p44"/>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44" name="Google Shape;444;p44"/>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45"/>
          <p:cNvSpPr txBox="1">
            <a:spLocks noGrp="1"/>
          </p:cNvSpPr>
          <p:nvPr>
            <p:ph type="body" idx="1"/>
          </p:nvPr>
        </p:nvSpPr>
        <p:spPr>
          <a:xfrm>
            <a:off x="457200" y="908050"/>
            <a:ext cx="8229600" cy="522287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La SCJM </a:t>
            </a:r>
            <a:endParaRPr/>
          </a:p>
          <a:p>
            <a:pPr marL="342900" marR="0" lvl="0" indent="-342900" algn="ctr" rtl="0">
              <a:lnSpc>
                <a:spcPct val="100000"/>
              </a:lnSpc>
              <a:spcBef>
                <a:spcPts val="720"/>
              </a:spcBef>
              <a:spcAft>
                <a:spcPts val="0"/>
              </a:spcAft>
              <a:buClr>
                <a:schemeClr val="dk1"/>
              </a:buClr>
              <a:buSzPts val="3600"/>
              <a:buFont typeface="Arial"/>
              <a:buNone/>
            </a:pPr>
            <a:r>
              <a:rPr lang="en-US" sz="3600" b="1" i="0" u="none">
                <a:solidFill>
                  <a:schemeClr val="dk1"/>
                </a:solidFill>
                <a:latin typeface="Calibri"/>
                <a:ea typeface="Calibri"/>
                <a:cs typeface="Calibri"/>
                <a:sym typeface="Calibri"/>
              </a:rPr>
              <a:t>lo define como:</a:t>
            </a:r>
            <a:endParaRPr/>
          </a:p>
          <a:p>
            <a:pPr marL="342900" marR="0" lvl="0" indent="-342900" algn="ctr" rtl="0">
              <a:lnSpc>
                <a:spcPct val="100000"/>
              </a:lnSpc>
              <a:spcBef>
                <a:spcPts val="72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342900" marR="0" lvl="0" indent="-342900" algn="ctr" rtl="0">
              <a:lnSpc>
                <a:spcPct val="100000"/>
              </a:lnSpc>
              <a:spcBef>
                <a:spcPts val="720"/>
              </a:spcBef>
              <a:spcAft>
                <a:spcPts val="0"/>
              </a:spcAft>
              <a:buClr>
                <a:schemeClr val="dk1"/>
              </a:buClr>
              <a:buSzPts val="3600"/>
              <a:buFont typeface="Arial"/>
              <a:buNone/>
            </a:pPr>
            <a:r>
              <a:rPr lang="en-US" sz="3600" b="1" i="1" u="none">
                <a:solidFill>
                  <a:schemeClr val="dk1"/>
                </a:solidFill>
                <a:latin typeface="Calibri"/>
                <a:ea typeface="Calibri"/>
                <a:cs typeface="Calibri"/>
                <a:sym typeface="Calibri"/>
              </a:rPr>
              <a:t>“Excusación de la inobservancia por los interesados de exigencias formales no esenciales y que pueden ser cumplidas posteriormente”</a:t>
            </a:r>
            <a:endParaRPr/>
          </a:p>
          <a:p>
            <a:pPr marL="342900" marR="0" lvl="0" indent="-114300" algn="l" rtl="0">
              <a:spcBef>
                <a:spcPts val="720"/>
              </a:spcBef>
              <a:spcAft>
                <a:spcPts val="0"/>
              </a:spcAft>
              <a:buClr>
                <a:schemeClr val="dk1"/>
              </a:buClr>
              <a:buSzPts val="3600"/>
              <a:buFont typeface="Arial"/>
              <a:buNone/>
            </a:pPr>
            <a:endParaRPr sz="3600" b="1" i="1" u="none">
              <a:solidFill>
                <a:schemeClr val="dk1"/>
              </a:solidFill>
              <a:latin typeface="Calibri"/>
              <a:ea typeface="Calibri"/>
              <a:cs typeface="Calibri"/>
              <a:sym typeface="Calibri"/>
            </a:endParaRPr>
          </a:p>
        </p:txBody>
      </p:sp>
      <p:sp>
        <p:nvSpPr>
          <p:cNvPr id="450" name="Google Shape;450;p4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33</a:t>
            </a:fld>
            <a:endParaRPr/>
          </a:p>
        </p:txBody>
      </p:sp>
      <p:sp>
        <p:nvSpPr>
          <p:cNvPr id="451" name="Google Shape;451;p4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52" name="Google Shape;452;p45"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53" name="Google Shape;453;p45"/>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54" name="Google Shape;454;p4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55" name="Google Shape;455;p4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Google Shape;460;p4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endParaRPr/>
          </a:p>
        </p:txBody>
      </p:sp>
      <p:sp>
        <p:nvSpPr>
          <p:cNvPr id="461" name="Google Shape;461;p4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INEXISTENCIA TOTAL</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342900" marR="0" lvl="0" indent="-342900" algn="ctr" rtl="0">
              <a:lnSpc>
                <a:spcPct val="80000"/>
              </a:lnSpc>
              <a:spcBef>
                <a:spcPts val="56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NO ES INEXIGIBILIDAD</a:t>
            </a:r>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DE FORMAS</a:t>
            </a:r>
            <a:endParaRPr/>
          </a:p>
          <a:p>
            <a:pPr marL="342900" marR="0" lvl="0" indent="-342900" algn="ctr" rtl="0">
              <a:lnSpc>
                <a:spcPct val="80000"/>
              </a:lnSpc>
              <a:spcBef>
                <a:spcPts val="560"/>
              </a:spcBef>
              <a:spcAft>
                <a:spcPts val="0"/>
              </a:spcAft>
              <a:buClr>
                <a:schemeClr val="dk1"/>
              </a:buClr>
              <a:buSzPts val="2800"/>
              <a:buFont typeface="Arial"/>
              <a:buNone/>
            </a:pPr>
            <a:endParaRPr sz="2800" b="1" i="0" u="none">
              <a:solidFill>
                <a:schemeClr val="dk1"/>
              </a:solidFill>
              <a:latin typeface="Calibri"/>
              <a:ea typeface="Calibri"/>
              <a:cs typeface="Calibri"/>
              <a:sym typeface="Calibri"/>
            </a:endParaRPr>
          </a:p>
          <a:p>
            <a:pPr marL="342900" marR="0" lvl="0" indent="-342900" algn="ctr" rtl="0">
              <a:lnSpc>
                <a:spcPct val="80000"/>
              </a:lnSpc>
              <a:spcBef>
                <a:spcPts val="560"/>
              </a:spcBef>
              <a:spcAft>
                <a:spcPts val="0"/>
              </a:spcAft>
              <a:buClr>
                <a:schemeClr val="dk1"/>
              </a:buClr>
              <a:buSzPts val="2800"/>
              <a:buFont typeface="Arial"/>
              <a:buNone/>
            </a:pPr>
            <a:r>
              <a:rPr lang="en-US" sz="2800" b="1" i="0" u="none">
                <a:solidFill>
                  <a:schemeClr val="dk1"/>
                </a:solidFill>
                <a:latin typeface="Calibri"/>
                <a:ea typeface="Calibri"/>
                <a:cs typeface="Calibri"/>
                <a:sym typeface="Calibri"/>
              </a:rPr>
              <a:t>- ES RELATIVIZACIÓN, SI NO SON ESENCIALES, Y SIN AFECTAR A TERCEROS NI AL INTERÉS PÚBLICO  </a:t>
            </a:r>
            <a:endParaRPr/>
          </a:p>
        </p:txBody>
      </p:sp>
      <p:sp>
        <p:nvSpPr>
          <p:cNvPr id="462" name="Google Shape;462;p4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34</a:t>
            </a:fld>
            <a:endParaRPr/>
          </a:p>
        </p:txBody>
      </p:sp>
      <p:sp>
        <p:nvSpPr>
          <p:cNvPr id="463" name="Google Shape;463;p4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64" name="Google Shape;464;p4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65" name="Google Shape;465;p4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66" name="Google Shape;466;p4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67" name="Google Shape;467;p4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4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1" i="0" u="none" strike="noStrike" cap="none">
                <a:solidFill>
                  <a:schemeClr val="dk1"/>
                </a:solidFill>
                <a:latin typeface="Calibri"/>
                <a:ea typeface="Calibri"/>
                <a:cs typeface="Calibri"/>
                <a:sym typeface="Calibri"/>
              </a:rPr>
              <a:t>INFORMALISMO </a:t>
            </a:r>
            <a:br>
              <a:rPr lang="en-US" sz="3600" b="1" i="0" u="none" strike="noStrike" cap="none">
                <a:solidFill>
                  <a:schemeClr val="dk1"/>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A FAVOR DEL ADMINISTRADO</a:t>
            </a:r>
            <a:endParaRPr/>
          </a:p>
        </p:txBody>
      </p:sp>
      <p:sp>
        <p:nvSpPr>
          <p:cNvPr id="473" name="Google Shape;473;p47"/>
          <p:cNvSpPr txBox="1">
            <a:spLocks noGrp="1"/>
          </p:cNvSpPr>
          <p:nvPr>
            <p:ph type="body" idx="1"/>
          </p:nvPr>
        </p:nvSpPr>
        <p:spPr>
          <a:xfrm>
            <a:off x="457200" y="908050"/>
            <a:ext cx="8229600" cy="521811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3000"/>
              <a:buFont typeface="Arial"/>
              <a:buNone/>
            </a:pPr>
            <a:endParaRPr sz="3000" b="0" i="0" u="none">
              <a:solidFill>
                <a:schemeClr val="dk1"/>
              </a:solidFill>
              <a:latin typeface="Calibri"/>
              <a:ea typeface="Calibri"/>
              <a:cs typeface="Calibri"/>
              <a:sym typeface="Calibri"/>
            </a:endParaRPr>
          </a:p>
          <a:p>
            <a:pPr marL="342900" marR="0" lvl="0" indent="-342900" algn="l" rtl="0">
              <a:lnSpc>
                <a:spcPct val="80000"/>
              </a:lnSpc>
              <a:spcBef>
                <a:spcPts val="600"/>
              </a:spcBef>
              <a:spcAft>
                <a:spcPts val="0"/>
              </a:spcAft>
              <a:buClr>
                <a:schemeClr val="dk1"/>
              </a:buClr>
              <a:buSzPts val="3000"/>
              <a:buFont typeface="Arial"/>
              <a:buNone/>
            </a:pPr>
            <a:endParaRPr sz="3000" b="0" i="0" u="none">
              <a:solidFill>
                <a:schemeClr val="dk1"/>
              </a:solidFill>
              <a:latin typeface="Calibri"/>
              <a:ea typeface="Calibri"/>
              <a:cs typeface="Calibri"/>
              <a:sym typeface="Calibri"/>
            </a:endParaRPr>
          </a:p>
          <a:p>
            <a:pPr marL="342900" marR="0" lvl="0" indent="-342900" algn="ctr" rtl="0">
              <a:lnSpc>
                <a:spcPct val="80000"/>
              </a:lnSpc>
              <a:spcBef>
                <a:spcPts val="740"/>
              </a:spcBef>
              <a:spcAft>
                <a:spcPts val="0"/>
              </a:spcAft>
              <a:buClr>
                <a:schemeClr val="dk1"/>
              </a:buClr>
              <a:buSzPts val="3700"/>
              <a:buFont typeface="Arial"/>
              <a:buNone/>
            </a:pPr>
            <a:r>
              <a:rPr lang="en-US" sz="3700" b="1" i="0" u="none">
                <a:solidFill>
                  <a:schemeClr val="dk1"/>
                </a:solidFill>
                <a:latin typeface="Calibri"/>
                <a:ea typeface="Calibri"/>
                <a:cs typeface="Calibri"/>
                <a:sym typeface="Calibri"/>
              </a:rPr>
              <a:t>-Morigeración a favor del administrado de las formas que no sean substanciales.</a:t>
            </a:r>
            <a:endParaRPr/>
          </a:p>
          <a:p>
            <a:pPr marL="342900" marR="0" lvl="0" indent="-342900" algn="ctr" rtl="0">
              <a:lnSpc>
                <a:spcPct val="80000"/>
              </a:lnSpc>
              <a:spcBef>
                <a:spcPts val="740"/>
              </a:spcBef>
              <a:spcAft>
                <a:spcPts val="0"/>
              </a:spcAft>
              <a:buClr>
                <a:schemeClr val="dk1"/>
              </a:buClr>
              <a:buSzPts val="3700"/>
              <a:buFont typeface="Arial"/>
              <a:buNone/>
            </a:pPr>
            <a:r>
              <a:rPr lang="en-US" sz="3700" b="1" i="0" u="none">
                <a:solidFill>
                  <a:schemeClr val="dk1"/>
                </a:solidFill>
                <a:latin typeface="Calibri"/>
                <a:ea typeface="Calibri"/>
                <a:cs typeface="Calibri"/>
                <a:sym typeface="Calibri"/>
              </a:rPr>
              <a:t>-Evitar formas estrictas que obstaculicen o impidan la participación del interesado</a:t>
            </a:r>
            <a:endParaRPr/>
          </a:p>
          <a:p>
            <a:pPr marL="342900" marR="0" lvl="0" indent="-342900" algn="ctr" rtl="0">
              <a:lnSpc>
                <a:spcPct val="80000"/>
              </a:lnSpc>
              <a:spcBef>
                <a:spcPts val="740"/>
              </a:spcBef>
              <a:spcAft>
                <a:spcPts val="0"/>
              </a:spcAft>
              <a:buClr>
                <a:schemeClr val="dk1"/>
              </a:buClr>
              <a:buSzPts val="3700"/>
              <a:buFont typeface="Arial"/>
              <a:buNone/>
            </a:pPr>
            <a:r>
              <a:rPr lang="en-US" sz="3700" b="1" i="0" u="none">
                <a:solidFill>
                  <a:schemeClr val="dk1"/>
                </a:solidFill>
                <a:latin typeface="Calibri"/>
                <a:ea typeface="Calibri"/>
                <a:cs typeface="Calibri"/>
                <a:sym typeface="Calibri"/>
              </a:rPr>
              <a:t>-Se relaciona con la legalidad objetiva, la verdad material, y la celeridad-eficacia</a:t>
            </a:r>
            <a:endParaRPr/>
          </a:p>
          <a:p>
            <a:pPr marL="342900" marR="0" lvl="0" indent="-342900" algn="ctr" rtl="0">
              <a:lnSpc>
                <a:spcPct val="80000"/>
              </a:lnSpc>
              <a:spcBef>
                <a:spcPts val="740"/>
              </a:spcBef>
              <a:spcAft>
                <a:spcPts val="0"/>
              </a:spcAft>
              <a:buClr>
                <a:schemeClr val="dk1"/>
              </a:buClr>
              <a:buSzPts val="3700"/>
              <a:buFont typeface="Arial"/>
              <a:buNone/>
            </a:pPr>
            <a:endParaRPr sz="3700" b="1" i="0" u="none">
              <a:solidFill>
                <a:schemeClr val="dk1"/>
              </a:solidFill>
              <a:latin typeface="Calibri"/>
              <a:ea typeface="Calibri"/>
              <a:cs typeface="Calibri"/>
              <a:sym typeface="Calibri"/>
            </a:endParaRPr>
          </a:p>
          <a:p>
            <a:pPr marL="342900" marR="0" lvl="0" indent="-107950" algn="l" rtl="0">
              <a:spcBef>
                <a:spcPts val="740"/>
              </a:spcBef>
              <a:spcAft>
                <a:spcPts val="0"/>
              </a:spcAft>
              <a:buClr>
                <a:schemeClr val="dk1"/>
              </a:buClr>
              <a:buSzPts val="3700"/>
              <a:buFont typeface="Arial"/>
              <a:buNone/>
            </a:pPr>
            <a:endParaRPr sz="3700" b="1" i="0" u="none">
              <a:solidFill>
                <a:schemeClr val="dk1"/>
              </a:solidFill>
              <a:latin typeface="Calibri"/>
              <a:ea typeface="Calibri"/>
              <a:cs typeface="Calibri"/>
              <a:sym typeface="Calibri"/>
            </a:endParaRPr>
          </a:p>
        </p:txBody>
      </p:sp>
      <p:sp>
        <p:nvSpPr>
          <p:cNvPr id="474" name="Google Shape;474;p4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35</a:t>
            </a:fld>
            <a:endParaRPr/>
          </a:p>
        </p:txBody>
      </p:sp>
      <p:sp>
        <p:nvSpPr>
          <p:cNvPr id="475" name="Google Shape;475;p4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76" name="Google Shape;476;p4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77" name="Google Shape;477;p4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78" name="Google Shape;478;p4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79" name="Google Shape;479;p4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48"/>
          <p:cNvSpPr txBox="1">
            <a:spLocks noGrp="1"/>
          </p:cNvSpPr>
          <p:nvPr>
            <p:ph type="body" idx="1"/>
          </p:nvPr>
        </p:nvSpPr>
        <p:spPr>
          <a:xfrm>
            <a:off x="468312" y="549275"/>
            <a:ext cx="8229600" cy="67405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4400"/>
              <a:buFont typeface="Arial"/>
              <a:buNone/>
            </a:pPr>
            <a:r>
              <a:rPr lang="en-US" sz="4400" b="1" i="0" u="none">
                <a:solidFill>
                  <a:schemeClr val="dk1"/>
                </a:solidFill>
                <a:latin typeface="Calibri"/>
                <a:ea typeface="Calibri"/>
                <a:cs typeface="Calibri"/>
                <a:sym typeface="Calibri"/>
              </a:rPr>
              <a:t>PRINCIPIO DE BUENA ADMINISTRACIÓN:</a:t>
            </a:r>
            <a:endParaRPr/>
          </a:p>
          <a:p>
            <a:pPr marL="342900" marR="0" lvl="0" indent="-342900" algn="ctr" rtl="0">
              <a:lnSpc>
                <a:spcPct val="100000"/>
              </a:lnSpc>
              <a:spcBef>
                <a:spcPts val="28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Equidad, justicia, objetividad, imparcialidad.</a:t>
            </a:r>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Dignidad de la persona y  </a:t>
            </a:r>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Bien común.</a:t>
            </a:r>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Lealtad, colaboración, buena fe, veracidad. </a:t>
            </a:r>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Responsabilidad, respecto, decoro.</a:t>
            </a:r>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Derechos humanos.</a:t>
            </a:r>
            <a:endParaRPr/>
          </a:p>
          <a:p>
            <a:pPr marL="342900" marR="0" lvl="0" indent="-139700" algn="l" rtl="0">
              <a:spcBef>
                <a:spcPts val="640"/>
              </a:spcBef>
              <a:spcAft>
                <a:spcPts val="0"/>
              </a:spcAft>
              <a:buClr>
                <a:schemeClr val="dk1"/>
              </a:buClr>
              <a:buSzPts val="3200"/>
              <a:buFont typeface="Arial"/>
              <a:buNone/>
            </a:pPr>
            <a:endParaRPr sz="3200" b="1" i="0" u="none">
              <a:solidFill>
                <a:schemeClr val="dk1"/>
              </a:solidFill>
              <a:latin typeface="Calibri"/>
              <a:ea typeface="Calibri"/>
              <a:cs typeface="Calibri"/>
              <a:sym typeface="Calibri"/>
            </a:endParaRPr>
          </a:p>
        </p:txBody>
      </p:sp>
      <p:sp>
        <p:nvSpPr>
          <p:cNvPr id="485" name="Google Shape;485;p4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36</a:t>
            </a:fld>
            <a:endParaRPr/>
          </a:p>
        </p:txBody>
      </p:sp>
      <p:sp>
        <p:nvSpPr>
          <p:cNvPr id="486" name="Google Shape;486;p4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487" name="Google Shape;487;p4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488" name="Google Shape;488;p4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89" name="Google Shape;489;p4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490" name="Google Shape;490;p4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p49"/>
          <p:cNvSpPr txBox="1">
            <a:spLocks noGrp="1"/>
          </p:cNvSpPr>
          <p:nvPr>
            <p:ph type="title"/>
          </p:nvPr>
        </p:nvSpPr>
        <p:spPr>
          <a:xfrm>
            <a:off x="457200" y="-603250"/>
            <a:ext cx="8229600" cy="16557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00"/>
              </a:buClr>
              <a:buSzPts val="3600"/>
              <a:buFont typeface="Calibri"/>
              <a:buNone/>
            </a:pP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rgbClr val="FFFF00"/>
                </a:solidFill>
                <a:latin typeface="Calibri"/>
                <a:ea typeface="Calibri"/>
                <a:cs typeface="Calibri"/>
                <a:sym typeface="Calibri"/>
              </a:rPr>
              <a:t/>
            </a:r>
            <a:br>
              <a:rPr lang="en-US" sz="3600" b="1" i="0" u="none" strike="noStrike" cap="none">
                <a:solidFill>
                  <a:srgbClr val="FFFF00"/>
                </a:solidFill>
                <a:latin typeface="Calibri"/>
                <a:ea typeface="Calibri"/>
                <a:cs typeface="Calibri"/>
                <a:sym typeface="Calibri"/>
              </a:rPr>
            </a:br>
            <a:r>
              <a:rPr lang="en-US" sz="3600" b="1" i="0" u="none" strike="noStrike" cap="none">
                <a:solidFill>
                  <a:schemeClr val="dk1"/>
                </a:solidFill>
                <a:latin typeface="Calibri"/>
                <a:ea typeface="Calibri"/>
                <a:cs typeface="Calibri"/>
                <a:sym typeface="Calibri"/>
              </a:rPr>
              <a:t>PPIOS. ESPECIALES aplicables a PERSONAS EN CONDICIONES  DE VULNERABILIDAD:</a:t>
            </a:r>
            <a:endParaRPr/>
          </a:p>
        </p:txBody>
      </p:sp>
      <p:sp>
        <p:nvSpPr>
          <p:cNvPr id="496" name="Google Shape;496;p49"/>
          <p:cNvSpPr txBox="1">
            <a:spLocks noGrp="1"/>
          </p:cNvSpPr>
          <p:nvPr>
            <p:ph type="body" idx="1"/>
          </p:nvPr>
        </p:nvSpPr>
        <p:spPr>
          <a:xfrm>
            <a:off x="468312" y="1916112"/>
            <a:ext cx="82296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a:p>
            <a:pPr marL="342900" marR="0" lvl="0" indent="-114300" algn="l" rtl="0">
              <a:spcBef>
                <a:spcPts val="720"/>
              </a:spcBef>
              <a:spcAft>
                <a:spcPts val="0"/>
              </a:spcAft>
              <a:buClr>
                <a:schemeClr val="dk1"/>
              </a:buClr>
              <a:buSzPts val="3600"/>
              <a:buFont typeface="Arial"/>
              <a:buNone/>
            </a:pPr>
            <a:endParaRPr sz="3600" b="1" i="0" u="none">
              <a:solidFill>
                <a:schemeClr val="dk1"/>
              </a:solidFill>
              <a:latin typeface="Calibri"/>
              <a:ea typeface="Calibri"/>
              <a:cs typeface="Calibri"/>
              <a:sym typeface="Calibri"/>
            </a:endParaRPr>
          </a:p>
        </p:txBody>
      </p:sp>
      <p:sp>
        <p:nvSpPr>
          <p:cNvPr id="497" name="Google Shape;497;p4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37</a:t>
            </a:fld>
            <a:endParaRPr/>
          </a:p>
        </p:txBody>
      </p:sp>
      <p:sp>
        <p:nvSpPr>
          <p:cNvPr id="498" name="Google Shape;498;p49"/>
          <p:cNvSpPr txBox="1"/>
          <p:nvPr/>
        </p:nvSpPr>
        <p:spPr>
          <a:xfrm>
            <a:off x="684212" y="1268412"/>
            <a:ext cx="7775575" cy="4524375"/>
          </a:xfrm>
          <a:prstGeom prst="rect">
            <a:avLst/>
          </a:prstGeom>
          <a:noFill/>
          <a:ln>
            <a:noFill/>
          </a:ln>
        </p:spPr>
        <p:txBody>
          <a:bodyPr spcFirstLastPara="1" wrap="square" lIns="91425" tIns="45700" rIns="91425" bIns="45700" anchor="t" anchorCtr="0">
            <a:noAutofit/>
          </a:bodyPr>
          <a:lstStyle/>
          <a:p>
            <a:pPr marL="0" marR="0" lvl="0" indent="-152400" algn="ctr" rtl="0">
              <a:lnSpc>
                <a:spcPct val="100000"/>
              </a:lnSpc>
              <a:spcBef>
                <a:spcPts val="0"/>
              </a:spcBef>
              <a:spcAft>
                <a:spcPts val="0"/>
              </a:spcAft>
              <a:buClr>
                <a:srgbClr val="604A7B"/>
              </a:buClr>
              <a:buSzPts val="2400"/>
              <a:buFont typeface="Verdana"/>
              <a:buChar char="-"/>
            </a:pPr>
            <a:r>
              <a:rPr lang="en-US" sz="2400" b="1" i="0" u="none">
                <a:solidFill>
                  <a:srgbClr val="604A7B"/>
                </a:solidFill>
                <a:latin typeface="Verdana"/>
                <a:ea typeface="Verdana"/>
                <a:cs typeface="Verdana"/>
                <a:sym typeface="Verdana"/>
              </a:rPr>
              <a:t> </a:t>
            </a:r>
            <a:r>
              <a:rPr lang="en-US" sz="2400" b="1" i="0" u="none">
                <a:solidFill>
                  <a:srgbClr val="604A7B"/>
                </a:solidFill>
                <a:latin typeface="Arial"/>
                <a:ea typeface="Arial"/>
                <a:cs typeface="Arial"/>
                <a:sym typeface="Arial"/>
              </a:rPr>
              <a:t>Pleno goce tutela administrativa efectiva.</a:t>
            </a:r>
            <a:endParaRPr/>
          </a:p>
          <a:p>
            <a:pPr marL="0" marR="0" lvl="0" indent="0" algn="ctr" rtl="0">
              <a:lnSpc>
                <a:spcPct val="100000"/>
              </a:lnSpc>
              <a:spcBef>
                <a:spcPts val="0"/>
              </a:spcBef>
              <a:spcAft>
                <a:spcPts val="0"/>
              </a:spcAft>
              <a:buClr>
                <a:schemeClr val="dk1"/>
              </a:buClr>
              <a:buSzPts val="2400"/>
              <a:buFont typeface="Verdana"/>
              <a:buNone/>
            </a:pPr>
            <a:endParaRPr sz="2400" b="1" i="0" u="none">
              <a:solidFill>
                <a:srgbClr val="604A7B"/>
              </a:solidFill>
              <a:latin typeface="Arial"/>
              <a:ea typeface="Arial"/>
              <a:cs typeface="Arial"/>
              <a:sym typeface="Arial"/>
            </a:endParaRPr>
          </a:p>
          <a:p>
            <a:pPr marL="0" marR="0" lvl="0" indent="-152400" algn="ctr" rtl="0">
              <a:lnSpc>
                <a:spcPct val="100000"/>
              </a:lnSpc>
              <a:spcBef>
                <a:spcPts val="0"/>
              </a:spcBef>
              <a:spcAft>
                <a:spcPts val="0"/>
              </a:spcAft>
              <a:buClr>
                <a:srgbClr val="604A7B"/>
              </a:buClr>
              <a:buSzPts val="2400"/>
              <a:buFont typeface="Arial"/>
              <a:buChar char="-"/>
            </a:pPr>
            <a:r>
              <a:rPr lang="en-US" sz="2400" b="1" i="0" u="none">
                <a:solidFill>
                  <a:srgbClr val="604A7B"/>
                </a:solidFill>
                <a:latin typeface="Arial"/>
                <a:ea typeface="Arial"/>
                <a:cs typeface="Arial"/>
                <a:sym typeface="Arial"/>
              </a:rPr>
              <a:t> Edad; minorías; victimización; migraciones; pobreza; privación de la libertad; condición sexual, física o mental; circunstancias sociales, económicas, étnicas o culturales.</a:t>
            </a:r>
            <a:endParaRPr/>
          </a:p>
          <a:p>
            <a:pPr marL="0" marR="0" lvl="0" indent="0" algn="ctr" rtl="0">
              <a:lnSpc>
                <a:spcPct val="100000"/>
              </a:lnSpc>
              <a:spcBef>
                <a:spcPts val="0"/>
              </a:spcBef>
              <a:spcAft>
                <a:spcPts val="0"/>
              </a:spcAft>
              <a:buClr>
                <a:schemeClr val="dk1"/>
              </a:buClr>
              <a:buSzPts val="2400"/>
              <a:buFont typeface="Verdana"/>
              <a:buNone/>
            </a:pPr>
            <a:endParaRPr sz="2400" b="1" i="0" u="none">
              <a:solidFill>
                <a:srgbClr val="604A7B"/>
              </a:solidFill>
              <a:latin typeface="Arial"/>
              <a:ea typeface="Arial"/>
              <a:cs typeface="Arial"/>
              <a:sym typeface="Arial"/>
            </a:endParaRPr>
          </a:p>
          <a:p>
            <a:pPr marL="0" marR="0" lvl="0" indent="-152400" algn="ctr" rtl="0">
              <a:lnSpc>
                <a:spcPct val="100000"/>
              </a:lnSpc>
              <a:spcBef>
                <a:spcPts val="0"/>
              </a:spcBef>
              <a:spcAft>
                <a:spcPts val="0"/>
              </a:spcAft>
              <a:buClr>
                <a:srgbClr val="604A7B"/>
              </a:buClr>
              <a:buSzPts val="2400"/>
              <a:buFont typeface="Arial"/>
              <a:buChar char="-"/>
            </a:pPr>
            <a:r>
              <a:rPr lang="en-US" sz="2400" b="1" i="0" u="none">
                <a:solidFill>
                  <a:srgbClr val="604A7B"/>
                </a:solidFill>
                <a:latin typeface="Arial"/>
                <a:ea typeface="Arial"/>
                <a:cs typeface="Arial"/>
                <a:sym typeface="Arial"/>
              </a:rPr>
              <a:t> Adecuación a necesidades y particularidades  - Asistencia y asesoramiento interdisciplinario y jurídico gratuito.</a:t>
            </a:r>
            <a:endParaRPr/>
          </a:p>
          <a:p>
            <a:pPr marL="0" marR="0" lvl="0" indent="0" algn="ctr" rtl="0">
              <a:lnSpc>
                <a:spcPct val="100000"/>
              </a:lnSpc>
              <a:spcBef>
                <a:spcPts val="0"/>
              </a:spcBef>
              <a:spcAft>
                <a:spcPts val="0"/>
              </a:spcAft>
              <a:buClr>
                <a:schemeClr val="dk1"/>
              </a:buClr>
              <a:buSzPts val="2400"/>
              <a:buFont typeface="Verdana"/>
              <a:buNone/>
            </a:pPr>
            <a:endParaRPr sz="2400" b="1" i="0" u="none">
              <a:solidFill>
                <a:srgbClr val="604A7B"/>
              </a:solidFill>
              <a:latin typeface="Arial"/>
              <a:ea typeface="Arial"/>
              <a:cs typeface="Arial"/>
              <a:sym typeface="Arial"/>
            </a:endParaRPr>
          </a:p>
          <a:p>
            <a:pPr marL="0" marR="0" lvl="0" indent="-152400" algn="ctr" rtl="0">
              <a:lnSpc>
                <a:spcPct val="100000"/>
              </a:lnSpc>
              <a:spcBef>
                <a:spcPts val="0"/>
              </a:spcBef>
              <a:spcAft>
                <a:spcPts val="0"/>
              </a:spcAft>
              <a:buClr>
                <a:srgbClr val="604A7B"/>
              </a:buClr>
              <a:buSzPts val="2400"/>
              <a:buFont typeface="Arial"/>
              <a:buChar char="-"/>
            </a:pPr>
            <a:r>
              <a:rPr lang="en-US" sz="2400" b="1" i="0" u="none">
                <a:solidFill>
                  <a:srgbClr val="604A7B"/>
                </a:solidFill>
                <a:latin typeface="Arial"/>
                <a:ea typeface="Arial"/>
                <a:cs typeface="Arial"/>
                <a:sym typeface="Arial"/>
              </a:rPr>
              <a:t> Suministrar información. –Atención prioritaria.</a:t>
            </a:r>
            <a:r>
              <a:rPr lang="en-US" sz="1800" b="1" i="0" u="none">
                <a:solidFill>
                  <a:srgbClr val="604A7B"/>
                </a:solidFill>
                <a:latin typeface="Arial"/>
                <a:ea typeface="Arial"/>
                <a:cs typeface="Arial"/>
                <a:sym typeface="Arial"/>
              </a:rPr>
              <a:t> </a:t>
            </a:r>
            <a:endParaRPr/>
          </a:p>
        </p:txBody>
      </p:sp>
      <p:sp>
        <p:nvSpPr>
          <p:cNvPr id="499" name="Google Shape;499;p4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00" name="Google Shape;500;p4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01" name="Google Shape;501;p4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02" name="Google Shape;502;p4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03" name="Google Shape;503;p4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Google Shape;508;p5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38</a:t>
            </a:fld>
            <a:endParaRPr/>
          </a:p>
        </p:txBody>
      </p:sp>
      <p:sp>
        <p:nvSpPr>
          <p:cNvPr id="509" name="Google Shape;509;p50"/>
          <p:cNvSpPr txBox="1">
            <a:spLocks noGrp="1"/>
          </p:cNvSpPr>
          <p:nvPr>
            <p:ph type="title"/>
          </p:nvPr>
        </p:nvSpPr>
        <p:spPr>
          <a:xfrm>
            <a:off x="457200" y="277812"/>
            <a:ext cx="8229600" cy="207168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TUTELA ADMINISTRATIVA</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EFECTIVA</a:t>
            </a:r>
            <a:endParaRPr/>
          </a:p>
        </p:txBody>
      </p:sp>
      <p:sp>
        <p:nvSpPr>
          <p:cNvPr id="510" name="Google Shape;510;p50"/>
          <p:cNvSpPr txBox="1">
            <a:spLocks noGrp="1"/>
          </p:cNvSpPr>
          <p:nvPr>
            <p:ph type="body" idx="1"/>
          </p:nvPr>
        </p:nvSpPr>
        <p:spPr>
          <a:xfrm>
            <a:off x="457200" y="1844675"/>
            <a:ext cx="8229600" cy="428625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r>
              <a:rPr lang="en-US" sz="3600" b="0" i="0" u="none">
                <a:solidFill>
                  <a:schemeClr val="dk1"/>
                </a:solidFill>
                <a:latin typeface="Calibri"/>
                <a:ea typeface="Calibri"/>
                <a:cs typeface="Calibri"/>
                <a:sym typeface="Calibri"/>
              </a:rPr>
              <a:t>TUTELA JUDICIAL EFECTIVA</a:t>
            </a:r>
            <a:endParaRPr/>
          </a:p>
          <a:p>
            <a:pPr marL="342900" marR="0" lvl="0" indent="-342900" algn="just" rtl="0">
              <a:lnSpc>
                <a:spcPct val="100000"/>
              </a:lnSpc>
              <a:spcBef>
                <a:spcPts val="640"/>
              </a:spcBef>
              <a:spcAft>
                <a:spcPts val="0"/>
              </a:spcAft>
              <a:buClr>
                <a:srgbClr val="FFFF00"/>
              </a:buClr>
              <a:buSzPts val="3200"/>
              <a:buFont typeface="Arial"/>
              <a:buNone/>
            </a:pPr>
            <a:r>
              <a:rPr lang="en-US" sz="3200" b="0" i="0" u="none">
                <a:solidFill>
                  <a:srgbClr val="FFFF00"/>
                </a:solidFill>
                <a:latin typeface="Calibri"/>
                <a:ea typeface="Calibri"/>
                <a:cs typeface="Calibri"/>
                <a:sym typeface="Calibri"/>
              </a:rPr>
              <a:t>	</a:t>
            </a:r>
            <a:r>
              <a:rPr lang="en-US" sz="3200" b="0" i="0" u="none">
                <a:solidFill>
                  <a:srgbClr val="404040"/>
                </a:solidFill>
                <a:latin typeface="Calibri"/>
                <a:ea typeface="Calibri"/>
                <a:cs typeface="Calibri"/>
                <a:sym typeface="Calibri"/>
              </a:rPr>
              <a:t>CSJN: “Astorga Bracht”</a:t>
            </a:r>
            <a:r>
              <a:rPr lang="en-US" sz="2000" b="0" i="0" u="none">
                <a:solidFill>
                  <a:srgbClr val="404040"/>
                </a:solidFill>
                <a:latin typeface="Calibri"/>
                <a:ea typeface="Calibri"/>
                <a:cs typeface="Calibri"/>
                <a:sym typeface="Calibri"/>
              </a:rPr>
              <a:t>14/10/2004 </a:t>
            </a:r>
            <a:r>
              <a:rPr lang="en-US" sz="1400" b="0" i="0" u="none">
                <a:solidFill>
                  <a:srgbClr val="404040"/>
                </a:solidFill>
                <a:latin typeface="Calibri"/>
                <a:ea typeface="Calibri"/>
                <a:cs typeface="Calibri"/>
                <a:sym typeface="Calibri"/>
              </a:rPr>
              <a:t>En lo referido a la </a:t>
            </a:r>
            <a:r>
              <a:rPr lang="en-US" sz="1400" b="1" i="0" u="none">
                <a:solidFill>
                  <a:srgbClr val="404040"/>
                </a:solidFill>
                <a:latin typeface="Calibri"/>
                <a:ea typeface="Calibri"/>
                <a:cs typeface="Calibri"/>
                <a:sym typeface="Calibri"/>
              </a:rPr>
              <a:t>publicidad y vista </a:t>
            </a:r>
            <a:r>
              <a:rPr lang="en-US" sz="1400" b="0" i="0" u="none">
                <a:solidFill>
                  <a:srgbClr val="404040"/>
                </a:solidFill>
                <a:latin typeface="Calibri"/>
                <a:ea typeface="Calibri"/>
                <a:cs typeface="Calibri"/>
                <a:sym typeface="Calibri"/>
              </a:rPr>
              <a:t>de los expedientes, -Canosa en su comentario al caso "Astorga Bracht-, implica la exigencia de que los </a:t>
            </a:r>
            <a:r>
              <a:rPr lang="en-US" sz="1400" b="1" i="0" u="none">
                <a:solidFill>
                  <a:srgbClr val="404040"/>
                </a:solidFill>
                <a:latin typeface="Calibri"/>
                <a:ea typeface="Calibri"/>
                <a:cs typeface="Calibri"/>
                <a:sym typeface="Calibri"/>
              </a:rPr>
              <a:t>procedimientos administrativos sean públicos;</a:t>
            </a:r>
            <a:r>
              <a:rPr lang="en-US" sz="1400" b="0" i="0" u="none">
                <a:solidFill>
                  <a:srgbClr val="404040"/>
                </a:solidFill>
                <a:latin typeface="Calibri"/>
                <a:ea typeface="Calibri"/>
                <a:cs typeface="Calibri"/>
                <a:sym typeface="Calibri"/>
              </a:rPr>
              <a:t> teniendo, consecuentemente, carácter restrictivo el secreto del expediente, el que sólo se justifica en casos excepcionales y mediando una resolución fundada de autoridad competente, con intervención previa del servicio jurídico correspondiente. Mario Rejtman Farah en sentido concordante, destaca que la publicidad en el marco del procedimiento administrativo supone el </a:t>
            </a:r>
            <a:r>
              <a:rPr lang="en-US" sz="1400" b="1" i="0" u="none">
                <a:solidFill>
                  <a:srgbClr val="404040"/>
                </a:solidFill>
                <a:latin typeface="Calibri"/>
                <a:ea typeface="Calibri"/>
                <a:cs typeface="Calibri"/>
                <a:sym typeface="Calibri"/>
              </a:rPr>
              <a:t>leal conocimiento e información</a:t>
            </a:r>
            <a:r>
              <a:rPr lang="en-US" sz="1400" b="0" i="0" u="none">
                <a:solidFill>
                  <a:srgbClr val="404040"/>
                </a:solidFill>
                <a:latin typeface="Calibri"/>
                <a:ea typeface="Calibri"/>
                <a:cs typeface="Calibri"/>
                <a:sym typeface="Calibri"/>
              </a:rPr>
              <a:t>, lo cual vincula con el </a:t>
            </a:r>
            <a:r>
              <a:rPr lang="en-US" sz="1400" b="1" i="0" u="none">
                <a:solidFill>
                  <a:srgbClr val="404040"/>
                </a:solidFill>
                <a:latin typeface="Calibri"/>
                <a:ea typeface="Calibri"/>
                <a:cs typeface="Calibri"/>
                <a:sym typeface="Calibri"/>
              </a:rPr>
              <a:t>principio de transparencia</a:t>
            </a:r>
            <a:r>
              <a:rPr lang="en-US" sz="1400" b="0" i="0" u="none">
                <a:solidFill>
                  <a:srgbClr val="404040"/>
                </a:solidFill>
                <a:latin typeface="Calibri"/>
                <a:ea typeface="Calibri"/>
                <a:cs typeface="Calibri"/>
                <a:sym typeface="Calibri"/>
              </a:rPr>
              <a:t>, ya que </a:t>
            </a:r>
            <a:r>
              <a:rPr lang="en-US" sz="1200" b="1" i="0" u="none">
                <a:solidFill>
                  <a:srgbClr val="404040"/>
                </a:solidFill>
                <a:latin typeface="Calibri"/>
                <a:ea typeface="Calibri"/>
                <a:cs typeface="Calibri"/>
                <a:sym typeface="Calibri"/>
              </a:rPr>
              <a:t>SIN PUBLICIDAD NO HAY TRANSPARENCIA</a:t>
            </a:r>
            <a:r>
              <a:rPr lang="en-US" sz="1400" b="0" i="0" u="none">
                <a:solidFill>
                  <a:srgbClr val="404040"/>
                </a:solidFill>
                <a:latin typeface="Calibri"/>
                <a:ea typeface="Calibri"/>
                <a:cs typeface="Calibri"/>
                <a:sym typeface="Calibri"/>
              </a:rPr>
              <a:t>; sosteniendo que no es sino una manifestación del principio de </a:t>
            </a:r>
            <a:r>
              <a:rPr lang="en-US" sz="1400" b="1" i="0" u="none">
                <a:solidFill>
                  <a:srgbClr val="404040"/>
                </a:solidFill>
                <a:latin typeface="Calibri"/>
                <a:ea typeface="Calibri"/>
                <a:cs typeface="Calibri"/>
                <a:sym typeface="Calibri"/>
              </a:rPr>
              <a:t>publicidad de los actos de gobierno</a:t>
            </a:r>
            <a:r>
              <a:rPr lang="en-US" sz="1400" b="0" i="0" u="none">
                <a:solidFill>
                  <a:srgbClr val="404040"/>
                </a:solidFill>
                <a:latin typeface="Calibri"/>
                <a:ea typeface="Calibri"/>
                <a:cs typeface="Calibri"/>
                <a:sym typeface="Calibri"/>
              </a:rPr>
              <a:t>, propio del sistema republicano  (Ob. cit Urrutigoity)</a:t>
            </a:r>
            <a:endParaRPr/>
          </a:p>
          <a:p>
            <a:pPr marL="342900" marR="0" lvl="0" indent="-342900" algn="just" rtl="0">
              <a:lnSpc>
                <a:spcPct val="100000"/>
              </a:lnSpc>
              <a:spcBef>
                <a:spcPts val="400"/>
              </a:spcBef>
              <a:spcAft>
                <a:spcPts val="0"/>
              </a:spcAft>
              <a:buClr>
                <a:srgbClr val="404040"/>
              </a:buClr>
              <a:buSzPts val="2000"/>
              <a:buFont typeface="Arial"/>
              <a:buNone/>
            </a:pPr>
            <a:r>
              <a:rPr lang="en-US" sz="2000" b="0" i="0" u="none">
                <a:solidFill>
                  <a:srgbClr val="404040"/>
                </a:solidFill>
                <a:latin typeface="Calibri"/>
                <a:ea typeface="Calibri"/>
                <a:cs typeface="Calibri"/>
                <a:sym typeface="Calibri"/>
              </a:rPr>
              <a:t>	</a:t>
            </a:r>
            <a:endParaRPr/>
          </a:p>
          <a:p>
            <a:pPr marL="342900" marR="0" lvl="0" indent="-215900" algn="l" rtl="0">
              <a:spcBef>
                <a:spcPts val="400"/>
              </a:spcBef>
              <a:spcAft>
                <a:spcPts val="0"/>
              </a:spcAft>
              <a:buClr>
                <a:schemeClr val="dk1"/>
              </a:buClr>
              <a:buSzPts val="2000"/>
              <a:buFont typeface="Arial"/>
              <a:buNone/>
            </a:pPr>
            <a:endParaRPr sz="2000" b="0" i="0" u="none">
              <a:solidFill>
                <a:srgbClr val="404040"/>
              </a:solidFill>
              <a:latin typeface="Calibri"/>
              <a:ea typeface="Calibri"/>
              <a:cs typeface="Calibri"/>
              <a:sym typeface="Calibri"/>
            </a:endParaRPr>
          </a:p>
        </p:txBody>
      </p:sp>
      <p:sp>
        <p:nvSpPr>
          <p:cNvPr id="511" name="Google Shape;511;p5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12" name="Google Shape;512;p5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13" name="Google Shape;513;p5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14" name="Google Shape;514;p5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15" name="Google Shape;515;p5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51"/>
          <p:cNvSpPr txBox="1">
            <a:spLocks noGrp="1"/>
          </p:cNvSpPr>
          <p:nvPr>
            <p:ph type="body" idx="1"/>
          </p:nvPr>
        </p:nvSpPr>
        <p:spPr>
          <a:xfrm>
            <a:off x="-180975" y="0"/>
            <a:ext cx="9324975" cy="6858000"/>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chemeClr val="dk1"/>
              </a:buClr>
              <a:buSzPts val="1400"/>
              <a:buFont typeface="Arial"/>
              <a:buNone/>
            </a:pPr>
            <a:endParaRPr sz="1400" b="1" i="0" u="none">
              <a:solidFill>
                <a:schemeClr val="dk1"/>
              </a:solidFill>
              <a:latin typeface="Calibri"/>
              <a:ea typeface="Calibri"/>
              <a:cs typeface="Calibri"/>
              <a:sym typeface="Calibri"/>
            </a:endParaRPr>
          </a:p>
          <a:p>
            <a:pPr marL="342900" marR="0" lvl="0" indent="-342900" algn="just" rtl="0">
              <a:lnSpc>
                <a:spcPct val="100000"/>
              </a:lnSpc>
              <a:spcBef>
                <a:spcPts val="280"/>
              </a:spcBef>
              <a:spcAft>
                <a:spcPts val="0"/>
              </a:spcAft>
              <a:buClr>
                <a:srgbClr val="404040"/>
              </a:buClr>
              <a:buSzPts val="1400"/>
              <a:buFont typeface="Arial"/>
              <a:buNone/>
            </a:pPr>
            <a:r>
              <a:rPr lang="en-US" sz="1400" b="1" i="0" u="none">
                <a:solidFill>
                  <a:srgbClr val="404040"/>
                </a:solidFill>
                <a:latin typeface="Calibri"/>
                <a:ea typeface="Calibri"/>
                <a:cs typeface="Calibri"/>
                <a:sym typeface="Calibri"/>
              </a:rPr>
              <a:t>	</a:t>
            </a:r>
            <a:endParaRPr/>
          </a:p>
          <a:p>
            <a:pPr marL="342900" marR="0" lvl="0" indent="-342900" algn="just" rtl="0">
              <a:lnSpc>
                <a:spcPct val="100000"/>
              </a:lnSpc>
              <a:spcBef>
                <a:spcPts val="320"/>
              </a:spcBef>
              <a:spcAft>
                <a:spcPts val="0"/>
              </a:spcAft>
              <a:buClr>
                <a:srgbClr val="404040"/>
              </a:buClr>
              <a:buSzPts val="1400"/>
              <a:buFont typeface="Arial"/>
              <a:buNone/>
            </a:pPr>
            <a:r>
              <a:rPr lang="en-US" sz="1400" b="1" i="0" u="none">
                <a:solidFill>
                  <a:srgbClr val="404040"/>
                </a:solidFill>
                <a:latin typeface="Calibri"/>
                <a:ea typeface="Calibri"/>
                <a:cs typeface="Calibri"/>
                <a:sym typeface="Calibri"/>
              </a:rPr>
              <a:t>	EL CASO "ASTORGA BRACHT“ </a:t>
            </a:r>
            <a:r>
              <a:rPr lang="en-US" sz="1600" b="0" i="0" u="none">
                <a:solidFill>
                  <a:srgbClr val="404040"/>
                </a:solidFill>
                <a:latin typeface="Calibri"/>
                <a:ea typeface="Calibri"/>
                <a:cs typeface="Calibri"/>
                <a:sym typeface="Calibri"/>
              </a:rPr>
              <a:t>En un amparo promovido para obtener la declaración de inconstitucionalidad del art. 3 Ver Texto resolución Comfer 16/1999, la Corte confirma, rechazando el recurso extraordinario articulado por el Comfer, la sentencia de la sala 2ª de la C. Nac. Cont. Adm. Fed., confirmatoria, a su vez, de la de primera instancia.Ambas sentencias de grado habían hecho lugar al amparo. </a:t>
            </a:r>
            <a:endParaRPr/>
          </a:p>
          <a:p>
            <a:pPr marL="342900" marR="0" lvl="0" indent="-241300" algn="just" rtl="0">
              <a:lnSpc>
                <a:spcPct val="100000"/>
              </a:lnSpc>
              <a:spcBef>
                <a:spcPts val="320"/>
              </a:spcBef>
              <a:spcAft>
                <a:spcPts val="0"/>
              </a:spcAft>
              <a:buClr>
                <a:schemeClr val="dk1"/>
              </a:buClr>
              <a:buSzPts val="1600"/>
              <a:buFont typeface="Arial"/>
              <a:buNone/>
            </a:pPr>
            <a:endParaRPr sz="1600" b="1" i="0" u="none">
              <a:solidFill>
                <a:srgbClr val="404040"/>
              </a:solidFill>
              <a:latin typeface="Calibri"/>
              <a:ea typeface="Calibri"/>
              <a:cs typeface="Calibri"/>
              <a:sym typeface="Calibri"/>
            </a:endParaRPr>
          </a:p>
          <a:p>
            <a:pPr marL="342900" marR="0" lvl="0" indent="-342900" algn="just" rtl="0">
              <a:lnSpc>
                <a:spcPct val="100000"/>
              </a:lnSpc>
              <a:spcBef>
                <a:spcPts val="320"/>
              </a:spcBef>
              <a:spcAft>
                <a:spcPts val="0"/>
              </a:spcAft>
              <a:buClr>
                <a:srgbClr val="404040"/>
              </a:buClr>
              <a:buSzPts val="1600"/>
              <a:buFont typeface="Arial"/>
              <a:buNone/>
            </a:pPr>
            <a:r>
              <a:rPr lang="en-US" sz="1600" b="1" i="0" u="none">
                <a:solidFill>
                  <a:srgbClr val="404040"/>
                </a:solidFill>
                <a:latin typeface="Calibri"/>
                <a:ea typeface="Calibri"/>
                <a:cs typeface="Calibri"/>
                <a:sym typeface="Calibri"/>
              </a:rPr>
              <a:t>	</a:t>
            </a:r>
            <a:endParaRPr/>
          </a:p>
          <a:p>
            <a:pPr marL="342900" marR="0" lvl="0" indent="-342900" algn="just" rtl="0">
              <a:lnSpc>
                <a:spcPct val="100000"/>
              </a:lnSpc>
              <a:spcBef>
                <a:spcPts val="320"/>
              </a:spcBef>
              <a:spcAft>
                <a:spcPts val="0"/>
              </a:spcAft>
              <a:buClr>
                <a:srgbClr val="404040"/>
              </a:buClr>
              <a:buSzPts val="1600"/>
              <a:buFont typeface="Arial"/>
              <a:buNone/>
            </a:pPr>
            <a:r>
              <a:rPr lang="en-US" sz="1600" b="1" i="0" u="none">
                <a:solidFill>
                  <a:srgbClr val="404040"/>
                </a:solidFill>
                <a:latin typeface="Calibri"/>
                <a:ea typeface="Calibri"/>
                <a:cs typeface="Calibri"/>
                <a:sym typeface="Calibri"/>
              </a:rPr>
              <a:t>	Mediante la resolución impugnada el interventor del Comfer había aprobado el pliego de bases y condiciones generales y particulares que regirían los llamados a concurso público para la adjudicación de estaciones de radiodifusión sonora por modulación de frecuencia</a:t>
            </a:r>
            <a:r>
              <a:rPr lang="en-US" sz="1600" b="0" i="0" u="none">
                <a:solidFill>
                  <a:srgbClr val="404040"/>
                </a:solidFill>
                <a:latin typeface="Calibri"/>
                <a:ea typeface="Calibri"/>
                <a:cs typeface="Calibri"/>
                <a:sym typeface="Calibri"/>
              </a:rPr>
              <a:t>. El cuestionamiento constitucional, del inc. a del referido art.  Fue porque, en él, se exigía a los interesados en participar en el concurso el </a:t>
            </a:r>
            <a:r>
              <a:rPr lang="en-US" sz="1600" b="1" i="0" u="none">
                <a:solidFill>
                  <a:srgbClr val="404040"/>
                </a:solidFill>
                <a:latin typeface="Calibri"/>
                <a:ea typeface="Calibri"/>
                <a:cs typeface="Calibri"/>
                <a:sym typeface="Calibri"/>
              </a:rPr>
              <a:t>desistimiento de cualquier recurso administrativo o judicial que hubieren interpuesto contra las disposiciones legales o reglamentarias que regulaban el servicio de radiodifusión</a:t>
            </a:r>
            <a:r>
              <a:rPr lang="en-US" sz="1600" b="0" i="0" u="none">
                <a:solidFill>
                  <a:srgbClr val="404040"/>
                </a:solidFill>
                <a:latin typeface="Calibri"/>
                <a:ea typeface="Calibri"/>
                <a:cs typeface="Calibri"/>
                <a:sym typeface="Calibri"/>
              </a:rPr>
              <a:t>; o contra cualquier acto administrativo emitido por el Comfer o la Comisión Nacional de Comunicaciones. En los consids. 6 y 7 la Corte declara que dicha exigencia es </a:t>
            </a:r>
            <a:r>
              <a:rPr lang="en-US" sz="1600" b="0" i="0" u="sng">
                <a:solidFill>
                  <a:srgbClr val="404040"/>
                </a:solidFill>
                <a:latin typeface="Calibri"/>
                <a:ea typeface="Calibri"/>
                <a:cs typeface="Calibri"/>
                <a:sym typeface="Calibri"/>
              </a:rPr>
              <a:t>violatoria</a:t>
            </a:r>
            <a:r>
              <a:rPr lang="en-US" sz="1600" b="0" i="0" u="none">
                <a:solidFill>
                  <a:srgbClr val="404040"/>
                </a:solidFill>
                <a:latin typeface="Calibri"/>
                <a:ea typeface="Calibri"/>
                <a:cs typeface="Calibri"/>
                <a:sym typeface="Calibri"/>
              </a:rPr>
              <a:t> del art. 18 Ver Texto CN. y de los tratados de derechos humanos que cuentan con jerarquía constitucional, en cuanto los mismos resguardan el derecho a la tutela administrativa y judicial efectivas (cita los arts. XVIII Ver Texto y XXIV Ver Texto de la Declaración Americana de los Derechos y Deberes del Hombre (LA 1994-B-1607); 8 y 10 Declaración Universal de Derechos Humanos (LA 1994-B-1611); 8 Ver Texto y 25 Ver Texto Convención Americana sobre Derechos Humanos (LA 1994-B-1639); 2 Ver Texto inc. 3, aps. a y b; y 14 Ver Texto inc. 1 Pacto Internacional de Derechos Civiles y Políticos,). </a:t>
            </a:r>
            <a:r>
              <a:rPr lang="en-US" sz="1600" b="1" i="0" u="none">
                <a:solidFill>
                  <a:srgbClr val="404040"/>
                </a:solidFill>
                <a:latin typeface="Calibri"/>
                <a:ea typeface="Calibri"/>
                <a:cs typeface="Calibri"/>
                <a:sym typeface="Calibri"/>
              </a:rPr>
              <a:t>Restringir de esta forma la posibilidad de impugnar administrativamente actos de las autoridades públicas, para la Corte, resulta incompatible con la garantía de tutela efectiva </a:t>
            </a:r>
            <a:r>
              <a:rPr lang="en-US" sz="1600" b="0" i="0" u="none">
                <a:solidFill>
                  <a:srgbClr val="404040"/>
                </a:solidFill>
                <a:latin typeface="Calibri"/>
                <a:ea typeface="Calibri"/>
                <a:cs typeface="Calibri"/>
                <a:sym typeface="Calibri"/>
              </a:rPr>
              <a:t>(Ob cit- </a:t>
            </a:r>
            <a:r>
              <a:rPr lang="en-US" sz="1600" b="1" i="0" u="none">
                <a:solidFill>
                  <a:srgbClr val="404040"/>
                </a:solidFill>
                <a:latin typeface="Calibri"/>
                <a:ea typeface="Calibri"/>
                <a:cs typeface="Calibri"/>
                <a:sym typeface="Calibri"/>
              </a:rPr>
              <a:t>Urrutigoity).-</a:t>
            </a:r>
            <a:endParaRPr/>
          </a:p>
        </p:txBody>
      </p:sp>
      <p:sp>
        <p:nvSpPr>
          <p:cNvPr id="521" name="Google Shape;521;p5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39</a:t>
            </a:fld>
            <a:endParaRPr/>
          </a:p>
        </p:txBody>
      </p:sp>
      <p:sp>
        <p:nvSpPr>
          <p:cNvPr id="522" name="Google Shape;522;p51"/>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23" name="Google Shape;523;p51"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24" name="Google Shape;524;p51"/>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25" name="Google Shape;525;p51"/>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26" name="Google Shape;526;p51"/>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6"/>
          <p:cNvSpPr txBox="1">
            <a:spLocks noGrp="1"/>
          </p:cNvSpPr>
          <p:nvPr>
            <p:ph type="title"/>
          </p:nvPr>
        </p:nvSpPr>
        <p:spPr>
          <a:xfrm>
            <a:off x="457200" y="274637"/>
            <a:ext cx="8229600" cy="596265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FUNCIONES DEL PODER</a:t>
            </a: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Legislativa</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Jurisdiccional</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Administrativa</a:t>
            </a:r>
            <a:br>
              <a:rPr lang="en-US" sz="4400" b="0" i="0" u="none" strike="noStrike" cap="none">
                <a:solidFill>
                  <a:schemeClr val="dk1"/>
                </a:solidFill>
                <a:latin typeface="Calibri"/>
                <a:ea typeface="Calibri"/>
                <a:cs typeface="Calibri"/>
                <a:sym typeface="Calibri"/>
              </a:rPr>
            </a:br>
            <a:endParaRPr/>
          </a:p>
        </p:txBody>
      </p:sp>
      <p:sp>
        <p:nvSpPr>
          <p:cNvPr id="115" name="Google Shape;115;p1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a:t>
            </a:fld>
            <a:endParaRPr/>
          </a:p>
        </p:txBody>
      </p:sp>
      <p:sp>
        <p:nvSpPr>
          <p:cNvPr id="116" name="Google Shape;116;p1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17" name="Google Shape;117;p1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18" name="Google Shape;118;p1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19" name="Google Shape;119;p1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20" name="Google Shape;120;p1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5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40</a:t>
            </a:fld>
            <a:endParaRPr/>
          </a:p>
        </p:txBody>
      </p:sp>
      <p:sp>
        <p:nvSpPr>
          <p:cNvPr id="532" name="Google Shape;532;p5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TUTELA ADMINISTRATIVA</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EFECTIVA</a:t>
            </a:r>
            <a:endParaRPr/>
          </a:p>
        </p:txBody>
      </p:sp>
      <p:sp>
        <p:nvSpPr>
          <p:cNvPr id="533" name="Google Shape;533;p5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ctr" rtl="0">
              <a:lnSpc>
                <a:spcPct val="100000"/>
              </a:lnSpc>
              <a:spcBef>
                <a:spcPts val="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342900" algn="ctr" rtl="0">
              <a:lnSpc>
                <a:spcPct val="100000"/>
              </a:lnSpc>
              <a:spcBef>
                <a:spcPts val="8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POSIBILIDAD DE OCURRIR</a:t>
            </a:r>
            <a:endParaRPr/>
          </a:p>
          <a:p>
            <a:pPr marL="342900" marR="0" lvl="0" indent="-342900" algn="ctr" rtl="0">
              <a:lnSpc>
                <a:spcPct val="100000"/>
              </a:lnSpc>
              <a:spcBef>
                <a:spcPts val="8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ANTE LA </a:t>
            </a:r>
            <a:r>
              <a:rPr lang="en-US" sz="4000" b="1" i="0" u="sng">
                <a:solidFill>
                  <a:schemeClr val="dk1"/>
                </a:solidFill>
                <a:latin typeface="Calibri"/>
                <a:ea typeface="Calibri"/>
                <a:cs typeface="Calibri"/>
                <a:sym typeface="Calibri"/>
              </a:rPr>
              <a:t>AUTORIDAD ADMINISTRATIVA EN DEFENSA</a:t>
            </a:r>
            <a:r>
              <a:rPr lang="en-US" sz="4000" b="1" i="0" u="none">
                <a:solidFill>
                  <a:schemeClr val="dk1"/>
                </a:solidFill>
                <a:latin typeface="Calibri"/>
                <a:ea typeface="Calibri"/>
                <a:cs typeface="Calibri"/>
                <a:sym typeface="Calibri"/>
              </a:rPr>
              <a:t> DE SUS DERECHOS</a:t>
            </a:r>
            <a:endParaRPr/>
          </a:p>
          <a:p>
            <a:pPr marL="342900" marR="0" lvl="0" indent="-88900" algn="l" rtl="0">
              <a:spcBef>
                <a:spcPts val="800"/>
              </a:spcBef>
              <a:spcAft>
                <a:spcPts val="0"/>
              </a:spcAft>
              <a:buClr>
                <a:schemeClr val="dk1"/>
              </a:buClr>
              <a:buSzPts val="4000"/>
              <a:buFont typeface="Arial"/>
              <a:buNone/>
            </a:pPr>
            <a:endParaRPr sz="4000" b="1" i="0" u="none">
              <a:solidFill>
                <a:schemeClr val="dk1"/>
              </a:solidFill>
              <a:latin typeface="Calibri"/>
              <a:ea typeface="Calibri"/>
              <a:cs typeface="Calibri"/>
              <a:sym typeface="Calibri"/>
            </a:endParaRPr>
          </a:p>
        </p:txBody>
      </p:sp>
      <p:sp>
        <p:nvSpPr>
          <p:cNvPr id="534" name="Google Shape;534;p52"/>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35" name="Google Shape;535;p52"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36" name="Google Shape;536;p52"/>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37" name="Google Shape;537;p52"/>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38" name="Google Shape;538;p52"/>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41</a:t>
            </a:fld>
            <a:endParaRPr/>
          </a:p>
        </p:txBody>
      </p:sp>
      <p:sp>
        <p:nvSpPr>
          <p:cNvPr id="544" name="Google Shape;544;p5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TUTELA ADMINISTRATIVA EFECTIVA</a:t>
            </a:r>
            <a:endParaRPr/>
          </a:p>
        </p:txBody>
      </p:sp>
      <p:sp>
        <p:nvSpPr>
          <p:cNvPr id="545" name="Google Shape;545;p53"/>
          <p:cNvSpPr txBox="1">
            <a:spLocks noGrp="1"/>
          </p:cNvSpPr>
          <p:nvPr>
            <p:ph type="body" idx="1"/>
          </p:nvPr>
        </p:nvSpPr>
        <p:spPr>
          <a:xfrm>
            <a:off x="428625" y="1712912"/>
            <a:ext cx="82296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342900" algn="ctr" rtl="0">
              <a:lnSpc>
                <a:spcPct val="100000"/>
              </a:lnSpc>
              <a:spcBef>
                <a:spcPts val="8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SIN QUE SE PRIVE A NADIE DE LA </a:t>
            </a:r>
            <a:r>
              <a:rPr lang="en-US" sz="4000" b="1" i="0" u="sng">
                <a:solidFill>
                  <a:schemeClr val="dk1"/>
                </a:solidFill>
                <a:latin typeface="Calibri"/>
                <a:ea typeface="Calibri"/>
                <a:cs typeface="Calibri"/>
                <a:sym typeface="Calibri"/>
              </a:rPr>
              <a:t>ADECUADA Y OPORTUNA TUTELA</a:t>
            </a:r>
            <a:r>
              <a:rPr lang="en-US" sz="4000" b="1" i="0" u="none">
                <a:solidFill>
                  <a:schemeClr val="dk1"/>
                </a:solidFill>
                <a:latin typeface="Calibri"/>
                <a:ea typeface="Calibri"/>
                <a:cs typeface="Calibri"/>
                <a:sym typeface="Calibri"/>
              </a:rPr>
              <a:t> DE LOS DERECHOS</a:t>
            </a:r>
            <a:endParaRPr/>
          </a:p>
          <a:p>
            <a:pPr marL="342900" marR="0" lvl="0" indent="-139700" algn="ctr" rtl="0">
              <a:lnSpc>
                <a:spcPct val="100000"/>
              </a:lnSpc>
              <a:spcBef>
                <a:spcPts val="64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139700" algn="ctr" rtl="0">
              <a:lnSpc>
                <a:spcPct val="100000"/>
              </a:lnSpc>
              <a:spcBef>
                <a:spcPts val="64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1397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
        <p:nvSpPr>
          <p:cNvPr id="546" name="Google Shape;546;p53"/>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47" name="Google Shape;547;p53"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48" name="Google Shape;548;p53"/>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49" name="Google Shape;549;p53"/>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50" name="Google Shape;550;p53"/>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p5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42</a:t>
            </a:fld>
            <a:endParaRPr/>
          </a:p>
        </p:txBody>
      </p:sp>
      <p:sp>
        <p:nvSpPr>
          <p:cNvPr id="556" name="Google Shape;556;p5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TUTELA ADMINISTRATIVA</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EFECTIVA</a:t>
            </a:r>
            <a:endParaRPr/>
          </a:p>
        </p:txBody>
      </p:sp>
      <p:sp>
        <p:nvSpPr>
          <p:cNvPr id="557" name="Google Shape;557;p5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342900" algn="ctr" rtl="0">
              <a:lnSpc>
                <a:spcPct val="100000"/>
              </a:lnSpc>
              <a:spcBef>
                <a:spcPts val="800"/>
              </a:spcBef>
              <a:spcAft>
                <a:spcPts val="0"/>
              </a:spcAft>
              <a:buClr>
                <a:schemeClr val="dk1"/>
              </a:buClr>
              <a:buSzPts val="4000"/>
              <a:buFont typeface="Arial"/>
              <a:buNone/>
            </a:pPr>
            <a:r>
              <a:rPr lang="en-US" sz="4000" b="1" i="0" u="none">
                <a:solidFill>
                  <a:schemeClr val="dk1"/>
                </a:solidFill>
                <a:latin typeface="Calibri"/>
                <a:ea typeface="Calibri"/>
                <a:cs typeface="Calibri"/>
                <a:sym typeface="Calibri"/>
              </a:rPr>
              <a:t>POR MEDIO DE UN </a:t>
            </a:r>
            <a:r>
              <a:rPr lang="en-US" sz="4000" b="1" i="0" u="sng">
                <a:solidFill>
                  <a:schemeClr val="dk1"/>
                </a:solidFill>
                <a:latin typeface="Calibri"/>
                <a:ea typeface="Calibri"/>
                <a:cs typeface="Calibri"/>
                <a:sym typeface="Calibri"/>
              </a:rPr>
              <a:t>PROCEDIMIENTO CONDUCIDO EN LEGAL FORMA</a:t>
            </a:r>
            <a:endParaRPr/>
          </a:p>
          <a:p>
            <a:pPr marL="342900" marR="0" lvl="0" indent="-88900" algn="l" rtl="0">
              <a:spcBef>
                <a:spcPts val="800"/>
              </a:spcBef>
              <a:spcAft>
                <a:spcPts val="0"/>
              </a:spcAft>
              <a:buClr>
                <a:schemeClr val="dk1"/>
              </a:buClr>
              <a:buSzPts val="4000"/>
              <a:buFont typeface="Arial"/>
              <a:buNone/>
            </a:pPr>
            <a:endParaRPr sz="4000" b="1" i="0" u="sng">
              <a:solidFill>
                <a:schemeClr val="dk1"/>
              </a:solidFill>
              <a:latin typeface="Calibri"/>
              <a:ea typeface="Calibri"/>
              <a:cs typeface="Calibri"/>
              <a:sym typeface="Calibri"/>
            </a:endParaRPr>
          </a:p>
        </p:txBody>
      </p:sp>
      <p:sp>
        <p:nvSpPr>
          <p:cNvPr id="558" name="Google Shape;558;p54"/>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59" name="Google Shape;559;p54"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60" name="Google Shape;560;p54"/>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61" name="Google Shape;561;p54"/>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62" name="Google Shape;562;p54"/>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Google Shape;567;p5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43</a:t>
            </a:fld>
            <a:endParaRPr/>
          </a:p>
        </p:txBody>
      </p:sp>
      <p:sp>
        <p:nvSpPr>
          <p:cNvPr id="568" name="Google Shape;568;p5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TUTELA ADMINISTRATIVA</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EFECTIVA</a:t>
            </a:r>
            <a:endParaRPr/>
          </a:p>
        </p:txBody>
      </p:sp>
      <p:sp>
        <p:nvSpPr>
          <p:cNvPr id="569" name="Google Shape;569;p55"/>
          <p:cNvSpPr txBox="1">
            <a:spLocks noGrp="1"/>
          </p:cNvSpPr>
          <p:nvPr>
            <p:ph type="body" idx="1"/>
          </p:nvPr>
        </p:nvSpPr>
        <p:spPr>
          <a:xfrm>
            <a:off x="457200" y="1600200"/>
            <a:ext cx="8229600" cy="49799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None/>
            </a:pPr>
            <a:endParaRPr sz="3200" b="0" i="0" u="none">
              <a:solidFill>
                <a:srgbClr val="FFFF00"/>
              </a:solidFill>
              <a:latin typeface="Calibri"/>
              <a:ea typeface="Calibri"/>
              <a:cs typeface="Calibri"/>
              <a:sym typeface="Calibri"/>
            </a:endParaRPr>
          </a:p>
          <a:p>
            <a:pPr marL="342900" marR="0" lvl="0" indent="-342900" algn="ctr" rtl="0">
              <a:lnSpc>
                <a:spcPct val="100000"/>
              </a:lnSpc>
              <a:spcBef>
                <a:spcPts val="640"/>
              </a:spcBef>
              <a:spcAft>
                <a:spcPts val="0"/>
              </a:spcAft>
              <a:buClr>
                <a:schemeClr val="dk1"/>
              </a:buClr>
              <a:buSzPts val="3200"/>
              <a:buFont typeface="Arial"/>
              <a:buNone/>
            </a:pPr>
            <a:r>
              <a:rPr lang="en-US" sz="3200" b="1" i="0" u="none">
                <a:solidFill>
                  <a:schemeClr val="dk1"/>
                </a:solidFill>
                <a:latin typeface="Calibri"/>
                <a:ea typeface="Calibri"/>
                <a:cs typeface="Calibri"/>
                <a:sym typeface="Calibri"/>
              </a:rPr>
              <a:t>QUE CONCLUYA CON EL DICTADO DE UNA </a:t>
            </a:r>
            <a:r>
              <a:rPr lang="en-US" sz="3200" b="1" i="0" u="sng">
                <a:solidFill>
                  <a:schemeClr val="dk1"/>
                </a:solidFill>
                <a:latin typeface="Calibri"/>
                <a:ea typeface="Calibri"/>
                <a:cs typeface="Calibri"/>
                <a:sym typeface="Calibri"/>
              </a:rPr>
              <a:t>DECISIÓN FUNDADA</a:t>
            </a:r>
            <a:endParaRPr/>
          </a:p>
          <a:p>
            <a:pPr marL="342900" marR="0" lvl="0" indent="-342900" algn="ctr" rtl="0">
              <a:lnSpc>
                <a:spcPct val="100000"/>
              </a:lnSpc>
              <a:spcBef>
                <a:spcPts val="640"/>
              </a:spcBef>
              <a:spcAft>
                <a:spcPts val="0"/>
              </a:spcAft>
              <a:buClr>
                <a:schemeClr val="dk1"/>
              </a:buClr>
              <a:buSzPts val="3200"/>
              <a:buFont typeface="Arial"/>
              <a:buNone/>
            </a:pPr>
            <a:endParaRPr sz="3200" b="1" i="0" u="sng">
              <a:solidFill>
                <a:schemeClr val="dk1"/>
              </a:solidFill>
              <a:latin typeface="Calibri"/>
              <a:ea typeface="Calibri"/>
              <a:cs typeface="Calibri"/>
              <a:sym typeface="Calibri"/>
            </a:endParaRPr>
          </a:p>
          <a:p>
            <a:pPr marL="342900" marR="0" lvl="0" indent="-342900" algn="just" rtl="0">
              <a:lnSpc>
                <a:spcPct val="100000"/>
              </a:lnSpc>
              <a:spcBef>
                <a:spcPts val="640"/>
              </a:spcBef>
              <a:spcAft>
                <a:spcPts val="0"/>
              </a:spcAft>
              <a:buClr>
                <a:srgbClr val="FFFF00"/>
              </a:buClr>
              <a:buSzPts val="3200"/>
              <a:buFont typeface="Arial"/>
              <a:buNone/>
            </a:pPr>
            <a:r>
              <a:rPr lang="en-US" sz="3200" b="0" i="0" u="none">
                <a:solidFill>
                  <a:srgbClr val="FFFF00"/>
                </a:solidFill>
                <a:latin typeface="Calibri"/>
                <a:ea typeface="Calibri"/>
                <a:cs typeface="Calibri"/>
                <a:sym typeface="Calibri"/>
              </a:rPr>
              <a:t>	</a:t>
            </a:r>
            <a:r>
              <a:rPr lang="en-US" sz="3200" b="0" i="0" u="none">
                <a:solidFill>
                  <a:srgbClr val="FF99FF"/>
                </a:solidFill>
                <a:latin typeface="Calibri"/>
                <a:ea typeface="Calibri"/>
                <a:cs typeface="Calibri"/>
                <a:sym typeface="Calibri"/>
              </a:rPr>
              <a:t>Cassagne: "la tutela efectiva, no sólo en el ámbito de la justicia sino que también opera como una garantía exigible a la Administración" </a:t>
            </a:r>
            <a:endParaRPr/>
          </a:p>
        </p:txBody>
      </p:sp>
      <p:sp>
        <p:nvSpPr>
          <p:cNvPr id="570" name="Google Shape;570;p5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71" name="Google Shape;571;p55"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72" name="Google Shape;572;p5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73" name="Google Shape;573;p5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Google Shape;578;p5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OTRAS REGLAS DE LA LPAM</a:t>
            </a:r>
            <a:endParaRPr/>
          </a:p>
        </p:txBody>
      </p:sp>
      <p:sp>
        <p:nvSpPr>
          <p:cNvPr id="579" name="Google Shape;579;p56"/>
          <p:cNvSpPr txBox="1">
            <a:spLocks noGrp="1"/>
          </p:cNvSpPr>
          <p:nvPr>
            <p:ph type="body" idx="1"/>
          </p:nvPr>
        </p:nvSpPr>
        <p:spPr>
          <a:xfrm>
            <a:off x="457200" y="1916112"/>
            <a:ext cx="8229600" cy="511333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000"/>
              <a:buFont typeface="Arial"/>
              <a:buChar char="•"/>
            </a:pPr>
            <a:r>
              <a:rPr lang="en-US" sz="4000" b="0" i="0" u="none">
                <a:solidFill>
                  <a:schemeClr val="dk1"/>
                </a:solidFill>
                <a:latin typeface="Calibri"/>
                <a:ea typeface="Calibri"/>
                <a:cs typeface="Calibri"/>
                <a:sym typeface="Calibri"/>
              </a:rPr>
              <a:t>Contradicción (Art. 118)</a:t>
            </a:r>
            <a:endParaRPr/>
          </a:p>
          <a:p>
            <a:pPr marL="342900" marR="0" lvl="0" indent="-342900" algn="l" rtl="0">
              <a:lnSpc>
                <a:spcPct val="100000"/>
              </a:lnSpc>
              <a:spcBef>
                <a:spcPts val="800"/>
              </a:spcBef>
              <a:spcAft>
                <a:spcPts val="0"/>
              </a:spcAft>
              <a:buClr>
                <a:schemeClr val="dk1"/>
              </a:buClr>
              <a:buSzPts val="4000"/>
              <a:buFont typeface="Arial"/>
              <a:buChar char="•"/>
            </a:pPr>
            <a:r>
              <a:rPr lang="en-US" sz="4000" b="0" i="0" u="none">
                <a:solidFill>
                  <a:schemeClr val="dk1"/>
                </a:solidFill>
                <a:latin typeface="Calibri"/>
                <a:ea typeface="Calibri"/>
                <a:cs typeface="Calibri"/>
                <a:sym typeface="Calibri"/>
              </a:rPr>
              <a:t>Escritura (Art. 128, 129 y 132)</a:t>
            </a:r>
            <a:endParaRPr/>
          </a:p>
          <a:p>
            <a:pPr marL="342900" marR="0" lvl="0" indent="-342900" algn="l" rtl="0">
              <a:lnSpc>
                <a:spcPct val="100000"/>
              </a:lnSpc>
              <a:spcBef>
                <a:spcPts val="800"/>
              </a:spcBef>
              <a:spcAft>
                <a:spcPts val="0"/>
              </a:spcAft>
              <a:buClr>
                <a:schemeClr val="dk1"/>
              </a:buClr>
              <a:buSzPts val="4000"/>
              <a:buFont typeface="Arial"/>
              <a:buChar char="•"/>
            </a:pPr>
            <a:r>
              <a:rPr lang="en-US" sz="4000" b="0" i="0" u="none">
                <a:solidFill>
                  <a:schemeClr val="dk1"/>
                </a:solidFill>
                <a:latin typeface="Calibri"/>
                <a:ea typeface="Calibri"/>
                <a:cs typeface="Calibri"/>
                <a:sym typeface="Calibri"/>
              </a:rPr>
              <a:t>Gratuidad</a:t>
            </a:r>
            <a:endParaRPr/>
          </a:p>
          <a:p>
            <a:pPr marL="342900" marR="0" lvl="0" indent="-342900" algn="l" rtl="0">
              <a:lnSpc>
                <a:spcPct val="100000"/>
              </a:lnSpc>
              <a:spcBef>
                <a:spcPts val="800"/>
              </a:spcBef>
              <a:spcAft>
                <a:spcPts val="0"/>
              </a:spcAft>
              <a:buClr>
                <a:schemeClr val="dk1"/>
              </a:buClr>
              <a:buSzPts val="4000"/>
              <a:buFont typeface="Arial"/>
              <a:buChar char="•"/>
            </a:pPr>
            <a:r>
              <a:rPr lang="en-US" sz="4000" b="0" i="0" u="none">
                <a:solidFill>
                  <a:schemeClr val="dk1"/>
                </a:solidFill>
                <a:latin typeface="Calibri"/>
                <a:ea typeface="Calibri"/>
                <a:cs typeface="Calibri"/>
                <a:sym typeface="Calibri"/>
              </a:rPr>
              <a:t>Buen orden y decoro (Art. 114 y 135)</a:t>
            </a:r>
            <a:endParaRPr/>
          </a:p>
        </p:txBody>
      </p:sp>
      <p:sp>
        <p:nvSpPr>
          <p:cNvPr id="580" name="Google Shape;580;p5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44</a:t>
            </a:fld>
            <a:endParaRPr/>
          </a:p>
        </p:txBody>
      </p:sp>
      <p:sp>
        <p:nvSpPr>
          <p:cNvPr id="581" name="Google Shape;581;p5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82" name="Google Shape;582;p5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83" name="Google Shape;583;p5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84" name="Google Shape;584;p5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85" name="Google Shape;585;p5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0" name="Google Shape;590;p5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ES DECIR…</a:t>
            </a:r>
            <a:endParaRPr/>
          </a:p>
        </p:txBody>
      </p:sp>
      <p:sp>
        <p:nvSpPr>
          <p:cNvPr id="591" name="Google Shape;591;p5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ADMINISTRACIÓN PÚBLICA DE CALIDAD</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RENDICIÓN DE CUENTAS.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DECISIONES MOTIVADAS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TRANSPARENCIA.</a:t>
            </a:r>
            <a:endParaRPr/>
          </a:p>
        </p:txBody>
      </p:sp>
      <p:sp>
        <p:nvSpPr>
          <p:cNvPr id="592" name="Google Shape;592;p5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45</a:t>
            </a:fld>
            <a:endParaRPr/>
          </a:p>
        </p:txBody>
      </p:sp>
      <p:sp>
        <p:nvSpPr>
          <p:cNvPr id="593" name="Google Shape;593;p5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594" name="Google Shape;594;p5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595" name="Google Shape;595;p5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96" name="Google Shape;596;p5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597" name="Google Shape;597;p5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5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EFECTIVIZACIÓN DE LOS DERECHOS.</a:t>
            </a:r>
            <a:endParaRPr/>
          </a:p>
        </p:txBody>
      </p:sp>
      <p:sp>
        <p:nvSpPr>
          <p:cNvPr id="603" name="Google Shape;603;p5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ctr"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ctr"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GARANTIZAR ACCESO</a:t>
            </a:r>
            <a:endParaRPr/>
          </a:p>
          <a:p>
            <a:pPr marL="342900" marR="0" lvl="0" indent="-342900" algn="ctr"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EXTREMAR ESFUERZOS</a:t>
            </a:r>
            <a:endParaRPr/>
          </a:p>
          <a:p>
            <a:pPr marL="342900" marR="0" lvl="0" indent="-342900" algn="ctr"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ELIMINAR OBSTÁCULOS</a:t>
            </a:r>
            <a:endParaRPr/>
          </a:p>
        </p:txBody>
      </p:sp>
      <p:sp>
        <p:nvSpPr>
          <p:cNvPr id="604" name="Google Shape;604;p5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46</a:t>
            </a:fld>
            <a:endParaRPr/>
          </a:p>
        </p:txBody>
      </p:sp>
      <p:sp>
        <p:nvSpPr>
          <p:cNvPr id="605" name="Google Shape;605;p5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06" name="Google Shape;606;p5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07" name="Google Shape;607;p5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08" name="Google Shape;608;p5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09" name="Google Shape;609;p5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Google Shape;614;p5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COMPETENCIA</a:t>
            </a:r>
            <a:br>
              <a:rPr lang="en-US" sz="4000" b="1" i="0" u="none" strike="noStrike" cap="none">
                <a:solidFill>
                  <a:schemeClr val="dk1"/>
                </a:solidFill>
                <a:latin typeface="Calibri"/>
                <a:ea typeface="Calibri"/>
                <a:cs typeface="Calibri"/>
                <a:sym typeface="Calibri"/>
              </a:rPr>
            </a:br>
            <a:r>
              <a:rPr lang="en-US" sz="4000" b="1" i="0" u="none" strike="noStrike" cap="none">
                <a:solidFill>
                  <a:schemeClr val="dk1"/>
                </a:solidFill>
                <a:latin typeface="Calibri"/>
                <a:ea typeface="Calibri"/>
                <a:cs typeface="Calibri"/>
                <a:sym typeface="Calibri"/>
              </a:rPr>
              <a:t>(Art. 2 LPAM)</a:t>
            </a:r>
            <a:endParaRPr/>
          </a:p>
        </p:txBody>
      </p:sp>
      <p:sp>
        <p:nvSpPr>
          <p:cNvPr id="615" name="Google Shape;615;p5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Conjunto de atribuciones determinadas por el ordenamiento jurídico que un ´organo puede y debe ejercer. </a:t>
            </a:r>
            <a:endParaRPr/>
          </a:p>
          <a:p>
            <a:pPr marL="342900" marR="0" lvl="0" indent="-342900" algn="l" rtl="0">
              <a:lnSpc>
                <a:spcPct val="9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9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Conjunto de facultades que el agente puede legítimamente ejercer.</a:t>
            </a:r>
            <a:endParaRPr/>
          </a:p>
          <a:p>
            <a:pPr marL="342900" marR="0" lvl="0" indent="-342900" algn="l" rtl="0">
              <a:lnSpc>
                <a:spcPct val="9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a:t>
            </a:r>
            <a:endParaRPr/>
          </a:p>
          <a:p>
            <a:pPr marL="342900" marR="0" lvl="0" indent="-342900" algn="l" rtl="0">
              <a:lnSpc>
                <a:spcPct val="9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a:t>
            </a:r>
            <a:r>
              <a:rPr lang="en-US" sz="3200" b="0" i="1" u="none">
                <a:solidFill>
                  <a:schemeClr val="dk1"/>
                </a:solidFill>
                <a:latin typeface="Calibri"/>
                <a:ea typeface="Calibri"/>
                <a:cs typeface="Calibri"/>
                <a:sym typeface="Calibri"/>
              </a:rPr>
              <a:t>“La competencia es para el órgano, lo que la capacidad es para la persona”</a:t>
            </a:r>
            <a:endParaRPr/>
          </a:p>
        </p:txBody>
      </p:sp>
      <p:sp>
        <p:nvSpPr>
          <p:cNvPr id="616" name="Google Shape;616;p5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47</a:t>
            </a:fld>
            <a:endParaRPr/>
          </a:p>
        </p:txBody>
      </p:sp>
      <p:sp>
        <p:nvSpPr>
          <p:cNvPr id="617" name="Google Shape;617;p5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18" name="Google Shape;618;p5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19" name="Google Shape;619;p5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20" name="Google Shape;620;p5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21" name="Google Shape;621;p5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26" name="Google Shape;626;p6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a:t>
            </a:r>
            <a:r>
              <a:rPr lang="en-US" sz="4000" b="1" i="0" u="none">
                <a:solidFill>
                  <a:schemeClr val="dk1"/>
                </a:solidFill>
                <a:latin typeface="Calibri"/>
                <a:ea typeface="Calibri"/>
                <a:cs typeface="Calibri"/>
                <a:sym typeface="Calibri"/>
              </a:rPr>
              <a:t>El fin de la competencia es el servicio a la persona humana, atendiendo a las necesidades públicas y al desarrollo como cometidos del bien común.</a:t>
            </a:r>
            <a:endParaRPr/>
          </a:p>
        </p:txBody>
      </p:sp>
      <p:sp>
        <p:nvSpPr>
          <p:cNvPr id="627" name="Google Shape;627;p6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48</a:t>
            </a:fld>
            <a:endParaRPr/>
          </a:p>
        </p:txBody>
      </p:sp>
      <p:sp>
        <p:nvSpPr>
          <p:cNvPr id="628" name="Google Shape;628;p6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29" name="Google Shape;629;p6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30" name="Google Shape;630;p6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31" name="Google Shape;631;p6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32" name="Google Shape;632;p6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636"/>
        <p:cNvGrpSpPr/>
        <p:nvPr/>
      </p:nvGrpSpPr>
      <p:grpSpPr>
        <a:xfrm>
          <a:off x="0" y="0"/>
          <a:ext cx="0" cy="0"/>
          <a:chOff x="0" y="0"/>
          <a:chExt cx="0" cy="0"/>
        </a:xfrm>
      </p:grpSpPr>
      <p:sp>
        <p:nvSpPr>
          <p:cNvPr id="637" name="Google Shape;637;p61"/>
          <p:cNvSpPr txBox="1">
            <a:spLocks noGrp="1"/>
          </p:cNvSpPr>
          <p:nvPr>
            <p:ph type="title"/>
          </p:nvPr>
        </p:nvSpPr>
        <p:spPr>
          <a:xfrm>
            <a:off x="457200" y="274637"/>
            <a:ext cx="8229600" cy="42338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404040"/>
              </a:buClr>
              <a:buSzPts val="4400"/>
              <a:buFont typeface="Calibri"/>
              <a:buNone/>
            </a:pPr>
            <a:r>
              <a:rPr lang="en-US" sz="4400" b="1" i="0" u="none" strike="noStrike" cap="none">
                <a:solidFill>
                  <a:srgbClr val="404040"/>
                </a:solidFill>
                <a:latin typeface="Calibri"/>
                <a:ea typeface="Calibri"/>
                <a:cs typeface="Calibri"/>
                <a:sym typeface="Calibri"/>
              </a:rPr>
              <a:t>LA COMPETENCIA ES IRRENUNCIABLE E IMPRORROGABLE DE EJERCICIO DIRECTO Y EXCLUSIVO.</a:t>
            </a:r>
            <a:endParaRPr/>
          </a:p>
        </p:txBody>
      </p:sp>
      <p:sp>
        <p:nvSpPr>
          <p:cNvPr id="638" name="Google Shape;638;p6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49</a:t>
            </a:fld>
            <a:endParaRPr/>
          </a:p>
        </p:txBody>
      </p:sp>
      <p:sp>
        <p:nvSpPr>
          <p:cNvPr id="639" name="Google Shape;639;p61"/>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40" name="Google Shape;640;p61"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41" name="Google Shape;641;p61"/>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42" name="Google Shape;642;p61"/>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43" name="Google Shape;643;p61"/>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7"/>
          <p:cNvSpPr txBox="1">
            <a:spLocks noGrp="1"/>
          </p:cNvSpPr>
          <p:nvPr>
            <p:ph type="body" idx="1"/>
          </p:nvPr>
        </p:nvSpPr>
        <p:spPr>
          <a:xfrm>
            <a:off x="250825" y="0"/>
            <a:ext cx="8642350" cy="5589587"/>
          </a:xfrm>
          <a:prstGeom prst="rect">
            <a:avLst/>
          </a:prstGeom>
          <a:noFill/>
          <a:ln>
            <a:noFill/>
          </a:ln>
        </p:spPr>
        <p:txBody>
          <a:bodyPr spcFirstLastPara="1" wrap="square" lIns="91425" tIns="45700" rIns="91425" bIns="45700" anchor="t" anchorCtr="0">
            <a:noAutofit/>
          </a:bodyPr>
          <a:lstStyle/>
          <a:p>
            <a:pPr marL="346075" marR="0" lvl="0" indent="-346075" algn="just" rtl="0">
              <a:lnSpc>
                <a:spcPct val="100000"/>
              </a:lnSpc>
              <a:spcBef>
                <a:spcPts val="0"/>
              </a:spcBef>
              <a:spcAft>
                <a:spcPts val="0"/>
              </a:spcAft>
              <a:buClr>
                <a:srgbClr val="FFFFFF"/>
              </a:buClr>
              <a:buSzPts val="3200"/>
              <a:buFont typeface="Arial"/>
              <a:buNone/>
            </a:pPr>
            <a:r>
              <a:rPr lang="en-US" sz="3200" b="0" i="0" u="none" strike="noStrike" cap="none">
                <a:solidFill>
                  <a:srgbClr val="FFFFFF"/>
                </a:solidFill>
                <a:latin typeface="Arial"/>
                <a:ea typeface="Arial"/>
                <a:cs typeface="Arial"/>
                <a:sym typeface="Arial"/>
              </a:rPr>
              <a:t>	</a:t>
            </a:r>
            <a:r>
              <a:rPr lang="en-US" sz="2100" b="0" i="0" u="none" strike="noStrike" cap="none">
                <a:solidFill>
                  <a:srgbClr val="404040"/>
                </a:solidFill>
                <a:latin typeface="Arial"/>
                <a:ea typeface="Arial"/>
                <a:cs typeface="Arial"/>
                <a:sym typeface="Arial"/>
              </a:rPr>
              <a:t>El FEDERALISMO tiene su base política constitucional en la participación de las provincias, en la conformación de la unión nacional. Estado Federal- Provincias. Arts. 75 inc 12, 121,122 y 123 CN. </a:t>
            </a:r>
            <a:endParaRPr sz="2100" b="0" i="0" u="none" strike="noStrike" cap="none">
              <a:solidFill>
                <a:srgbClr val="404040"/>
              </a:solidFill>
              <a:latin typeface="Calibri"/>
              <a:ea typeface="Calibri"/>
              <a:cs typeface="Calibri"/>
              <a:sym typeface="Calibri"/>
            </a:endParaRPr>
          </a:p>
          <a:p>
            <a:pPr marL="346075" marR="0" lvl="0" indent="-346075" algn="just" rtl="0">
              <a:lnSpc>
                <a:spcPct val="100000"/>
              </a:lnSpc>
              <a:spcBef>
                <a:spcPts val="600"/>
              </a:spcBef>
              <a:spcAft>
                <a:spcPts val="0"/>
              </a:spcAft>
              <a:buClr>
                <a:srgbClr val="404040"/>
              </a:buClr>
              <a:buSzPts val="2100"/>
              <a:buFont typeface="Arial"/>
              <a:buNone/>
            </a:pPr>
            <a:r>
              <a:rPr lang="en-US" sz="2100" b="0" i="0" u="none" strike="noStrike" cap="none">
                <a:solidFill>
                  <a:srgbClr val="404040"/>
                </a:solidFill>
                <a:latin typeface="Arial"/>
                <a:ea typeface="Arial"/>
                <a:cs typeface="Arial"/>
                <a:sym typeface="Arial"/>
              </a:rPr>
              <a:t>	LEYES ADMINISTRATIVAS </a:t>
            </a:r>
            <a:r>
              <a:rPr lang="en-US" sz="2100" b="1" i="0" u="none" strike="noStrike" cap="none">
                <a:solidFill>
                  <a:srgbClr val="404040"/>
                </a:solidFill>
                <a:latin typeface="Arial"/>
                <a:ea typeface="Arial"/>
                <a:cs typeface="Arial"/>
                <a:sym typeface="Arial"/>
              </a:rPr>
              <a:t>SON DE CARÁCTER LOCAL </a:t>
            </a:r>
            <a:r>
              <a:rPr lang="en-US" sz="2100" b="0" i="0" u="none" strike="noStrike" cap="none">
                <a:solidFill>
                  <a:srgbClr val="404040"/>
                </a:solidFill>
                <a:latin typeface="Arial"/>
                <a:ea typeface="Arial"/>
                <a:cs typeface="Arial"/>
                <a:sym typeface="Arial"/>
              </a:rPr>
              <a:t>sea que emanen del Congreso o de las Legislaturas. Es una facultad </a:t>
            </a:r>
            <a:r>
              <a:rPr lang="en-US" sz="2100" b="0" i="0" u="sng" strike="noStrike" cap="none">
                <a:solidFill>
                  <a:srgbClr val="404040"/>
                </a:solidFill>
                <a:latin typeface="Arial"/>
                <a:ea typeface="Arial"/>
                <a:cs typeface="Arial"/>
                <a:sym typeface="Arial"/>
              </a:rPr>
              <a:t>NO DELEGADA</a:t>
            </a:r>
            <a:r>
              <a:rPr lang="en-US" sz="2100" b="0" i="0" u="none" strike="noStrike" cap="none">
                <a:solidFill>
                  <a:srgbClr val="404040"/>
                </a:solidFill>
                <a:latin typeface="Arial"/>
                <a:ea typeface="Arial"/>
                <a:cs typeface="Arial"/>
                <a:sym typeface="Arial"/>
              </a:rPr>
              <a:t> por la constitución (por las pcias) al gobierno central.</a:t>
            </a:r>
            <a:endParaRPr sz="2100" b="0" i="0" u="none" strike="noStrike" cap="none">
              <a:solidFill>
                <a:srgbClr val="404040"/>
              </a:solidFill>
              <a:latin typeface="Calibri"/>
              <a:ea typeface="Calibri"/>
              <a:cs typeface="Calibri"/>
              <a:sym typeface="Calibri"/>
            </a:endParaRPr>
          </a:p>
          <a:p>
            <a:pPr marL="346075" marR="0" lvl="0" indent="-346075" algn="just" rtl="0">
              <a:lnSpc>
                <a:spcPct val="100000"/>
              </a:lnSpc>
              <a:spcBef>
                <a:spcPts val="600"/>
              </a:spcBef>
              <a:spcAft>
                <a:spcPts val="0"/>
              </a:spcAft>
              <a:buClr>
                <a:srgbClr val="404040"/>
              </a:buClr>
              <a:buSzPts val="2100"/>
              <a:buFont typeface="Arial"/>
              <a:buNone/>
            </a:pPr>
            <a:r>
              <a:rPr lang="en-US" sz="2100" b="0" i="0" u="none" strike="noStrike" cap="none">
                <a:solidFill>
                  <a:srgbClr val="404040"/>
                </a:solidFill>
                <a:latin typeface="Arial"/>
                <a:ea typeface="Arial"/>
                <a:cs typeface="Arial"/>
                <a:sym typeface="Arial"/>
              </a:rPr>
              <a:t>	LA NACIÓN sólo debe y puede ejercer las COMPETENCIAS “DELEGADAS” por las provincias, siendo éstas quienes conservan todo el poder no delegado (Art. 121 CN) y el que expresamente se hayan reservado al tiempo de su incorporación. Las provincias “no son soberanas”, pero sí son “autónomas”</a:t>
            </a:r>
            <a:endParaRPr sz="2100" b="0" i="0" u="none" strike="noStrike" cap="none">
              <a:solidFill>
                <a:srgbClr val="404040"/>
              </a:solidFill>
              <a:latin typeface="Calibri"/>
              <a:ea typeface="Calibri"/>
              <a:cs typeface="Calibri"/>
              <a:sym typeface="Calibri"/>
            </a:endParaRPr>
          </a:p>
          <a:p>
            <a:pPr marL="346075" marR="0" lvl="0" indent="-346075" algn="just" rtl="0">
              <a:lnSpc>
                <a:spcPct val="100000"/>
              </a:lnSpc>
              <a:spcBef>
                <a:spcPts val="600"/>
              </a:spcBef>
              <a:spcAft>
                <a:spcPts val="0"/>
              </a:spcAft>
              <a:buClr>
                <a:srgbClr val="404040"/>
              </a:buClr>
              <a:buSzPts val="2100"/>
              <a:buFont typeface="Arial"/>
              <a:buNone/>
            </a:pPr>
            <a:r>
              <a:rPr lang="en-US" sz="2100" b="0" i="0" u="none" strike="noStrike" cap="none">
                <a:solidFill>
                  <a:srgbClr val="404040"/>
                </a:solidFill>
                <a:latin typeface="Arial"/>
                <a:ea typeface="Arial"/>
                <a:cs typeface="Arial"/>
                <a:sym typeface="Arial"/>
              </a:rPr>
              <a:t>	Las Provincias y la ciudad de Bs. As., se dan sus propias instituciones locales y se rigen por ellas, eligiendo a sus gobernadores, legisladores y demás funcionarios, sin intervención del gobierno federal (art. 122 y 5)</a:t>
            </a:r>
            <a:endParaRPr/>
          </a:p>
        </p:txBody>
      </p:sp>
      <p:sp>
        <p:nvSpPr>
          <p:cNvPr id="126" name="Google Shape;126;p1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a:t>
            </a:fld>
            <a:endParaRPr/>
          </a:p>
        </p:txBody>
      </p:sp>
      <p:sp>
        <p:nvSpPr>
          <p:cNvPr id="127" name="Google Shape;127;p1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28" name="Google Shape;128;p1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29" name="Google Shape;129;p1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0" name="Google Shape;130;p1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1" name="Google Shape;131;p1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647"/>
        <p:cNvGrpSpPr/>
        <p:nvPr/>
      </p:nvGrpSpPr>
      <p:grpSpPr>
        <a:xfrm>
          <a:off x="0" y="0"/>
          <a:ext cx="0" cy="0"/>
          <a:chOff x="0" y="0"/>
          <a:chExt cx="0" cy="0"/>
        </a:xfrm>
      </p:grpSpPr>
      <p:sp>
        <p:nvSpPr>
          <p:cNvPr id="648" name="Google Shape;648;p6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ACTO ADMINISTRATIVO</a:t>
            </a:r>
            <a:endParaRPr/>
          </a:p>
        </p:txBody>
      </p:sp>
      <p:sp>
        <p:nvSpPr>
          <p:cNvPr id="649" name="Google Shape;649;p6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	“Entiéndase por acto administrativo toda </a:t>
            </a:r>
            <a:r>
              <a:rPr lang="en-US" sz="2700" b="1" i="0" u="none">
                <a:solidFill>
                  <a:schemeClr val="dk1"/>
                </a:solidFill>
                <a:latin typeface="Calibri"/>
                <a:ea typeface="Calibri"/>
                <a:cs typeface="Calibri"/>
                <a:sym typeface="Calibri"/>
              </a:rPr>
              <a:t>declaración unilateral</a:t>
            </a:r>
            <a:r>
              <a:rPr lang="en-US" sz="2700" b="0" i="0" u="none">
                <a:solidFill>
                  <a:schemeClr val="dk1"/>
                </a:solidFill>
                <a:latin typeface="Calibri"/>
                <a:ea typeface="Calibri"/>
                <a:cs typeface="Calibri"/>
                <a:sym typeface="Calibri"/>
              </a:rPr>
              <a:t> efectuada en </a:t>
            </a:r>
            <a:r>
              <a:rPr lang="en-US" sz="2700" b="1" i="0" u="none">
                <a:solidFill>
                  <a:schemeClr val="dk1"/>
                </a:solidFill>
                <a:latin typeface="Calibri"/>
                <a:ea typeface="Calibri"/>
                <a:cs typeface="Calibri"/>
                <a:sym typeface="Calibri"/>
              </a:rPr>
              <a:t>ejercicio de función administrativa</a:t>
            </a:r>
            <a:r>
              <a:rPr lang="en-US" sz="2700" b="0" i="0" u="none">
                <a:solidFill>
                  <a:schemeClr val="dk1"/>
                </a:solidFill>
                <a:latin typeface="Calibri"/>
                <a:ea typeface="Calibri"/>
                <a:cs typeface="Calibri"/>
                <a:sym typeface="Calibri"/>
              </a:rPr>
              <a:t> que produce </a:t>
            </a:r>
            <a:r>
              <a:rPr lang="en-US" sz="2700" b="1" i="0" u="none">
                <a:solidFill>
                  <a:schemeClr val="dk1"/>
                </a:solidFill>
                <a:latin typeface="Calibri"/>
                <a:ea typeface="Calibri"/>
                <a:cs typeface="Calibri"/>
                <a:sym typeface="Calibri"/>
              </a:rPr>
              <a:t>efectos jurídicos individuales</a:t>
            </a:r>
            <a:r>
              <a:rPr lang="en-US" sz="2700" b="0" i="0" u="none">
                <a:solidFill>
                  <a:schemeClr val="dk1"/>
                </a:solidFill>
                <a:latin typeface="Calibri"/>
                <a:ea typeface="Calibri"/>
                <a:cs typeface="Calibri"/>
                <a:sym typeface="Calibri"/>
              </a:rPr>
              <a:t> en </a:t>
            </a:r>
            <a:r>
              <a:rPr lang="en-US" sz="2700" b="1" i="0" u="none">
                <a:solidFill>
                  <a:schemeClr val="dk1"/>
                </a:solidFill>
                <a:latin typeface="Calibri"/>
                <a:ea typeface="Calibri"/>
                <a:cs typeface="Calibri"/>
                <a:sym typeface="Calibri"/>
              </a:rPr>
              <a:t>forma directa</a:t>
            </a:r>
            <a:r>
              <a:rPr lang="en-US" sz="2700" b="0" i="0" u="none">
                <a:solidFill>
                  <a:schemeClr val="dk1"/>
                </a:solidFill>
                <a:latin typeface="Calibri"/>
                <a:ea typeface="Calibri"/>
                <a:cs typeface="Calibri"/>
                <a:sym typeface="Calibri"/>
              </a:rPr>
              <a:t>” (Art 28. LPAM).</a:t>
            </a:r>
            <a:endParaRPr/>
          </a:p>
          <a:p>
            <a:pPr marL="342900" marR="0" lvl="0" indent="-342900" algn="l" rtl="0">
              <a:lnSpc>
                <a:spcPct val="90000"/>
              </a:lnSpc>
              <a:spcBef>
                <a:spcPts val="540"/>
              </a:spcBef>
              <a:spcAft>
                <a:spcPts val="0"/>
              </a:spcAft>
              <a:buClr>
                <a:schemeClr val="dk1"/>
              </a:buClr>
              <a:buSzPts val="2700"/>
              <a:buFont typeface="Arial"/>
              <a:buNone/>
            </a:pPr>
            <a:endParaRPr sz="2700" b="0" i="0" u="none">
              <a:solidFill>
                <a:schemeClr val="dk1"/>
              </a:solidFill>
              <a:latin typeface="Calibri"/>
              <a:ea typeface="Calibri"/>
              <a:cs typeface="Calibri"/>
              <a:sym typeface="Calibri"/>
            </a:endParaRPr>
          </a:p>
          <a:p>
            <a:pPr marL="342900" marR="0" lvl="0" indent="-342900" algn="l" rtl="0">
              <a:lnSpc>
                <a:spcPct val="90000"/>
              </a:lnSpc>
              <a:spcBef>
                <a:spcPts val="54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	No son meros pronunciamientos administrativos.</a:t>
            </a:r>
            <a:endParaRPr/>
          </a:p>
          <a:p>
            <a:pPr marL="342900" marR="0" lvl="0" indent="-342900" algn="l" rtl="0">
              <a:lnSpc>
                <a:spcPct val="90000"/>
              </a:lnSpc>
              <a:spcBef>
                <a:spcPts val="540"/>
              </a:spcBef>
              <a:spcAft>
                <a:spcPts val="0"/>
              </a:spcAft>
              <a:buClr>
                <a:schemeClr val="dk1"/>
              </a:buClr>
              <a:buSzPts val="2700"/>
              <a:buFont typeface="Arial"/>
              <a:buNone/>
            </a:pPr>
            <a:endParaRPr sz="2700" b="0" i="0" u="none">
              <a:solidFill>
                <a:schemeClr val="dk1"/>
              </a:solidFill>
              <a:latin typeface="Calibri"/>
              <a:ea typeface="Calibri"/>
              <a:cs typeface="Calibri"/>
              <a:sym typeface="Calibri"/>
            </a:endParaRPr>
          </a:p>
          <a:p>
            <a:pPr marL="342900" marR="0" lvl="0" indent="-342900" algn="l" rtl="0">
              <a:lnSpc>
                <a:spcPct val="90000"/>
              </a:lnSpc>
              <a:spcBef>
                <a:spcPts val="54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	Los dictámenes tampoco son actos administrativos.</a:t>
            </a:r>
            <a:endParaRPr/>
          </a:p>
          <a:p>
            <a:pPr marL="342900" marR="0" lvl="0" indent="-342900" algn="l" rtl="0">
              <a:lnSpc>
                <a:spcPct val="90000"/>
              </a:lnSpc>
              <a:spcBef>
                <a:spcPts val="540"/>
              </a:spcBef>
              <a:spcAft>
                <a:spcPts val="0"/>
              </a:spcAft>
              <a:buClr>
                <a:schemeClr val="dk1"/>
              </a:buClr>
              <a:buSzPts val="2700"/>
              <a:buFont typeface="Arial"/>
              <a:buNone/>
            </a:pPr>
            <a:endParaRPr sz="2700" b="0" i="0" u="none">
              <a:solidFill>
                <a:schemeClr val="dk1"/>
              </a:solidFill>
              <a:latin typeface="Calibri"/>
              <a:ea typeface="Calibri"/>
              <a:cs typeface="Calibri"/>
              <a:sym typeface="Calibri"/>
            </a:endParaRPr>
          </a:p>
          <a:p>
            <a:pPr marL="342900" marR="0" lvl="0" indent="-342900" algn="l" rtl="0">
              <a:lnSpc>
                <a:spcPct val="90000"/>
              </a:lnSpc>
              <a:spcBef>
                <a:spcPts val="54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	Silencio: Conducta inexpresiva administrativa.</a:t>
            </a:r>
            <a:endParaRPr/>
          </a:p>
        </p:txBody>
      </p:sp>
      <p:sp>
        <p:nvSpPr>
          <p:cNvPr id="650" name="Google Shape;650;p6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50</a:t>
            </a:fld>
            <a:endParaRPr/>
          </a:p>
        </p:txBody>
      </p:sp>
      <p:sp>
        <p:nvSpPr>
          <p:cNvPr id="651" name="Google Shape;651;p62"/>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52" name="Google Shape;652;p62"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53" name="Google Shape;653;p62"/>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54" name="Google Shape;654;p62"/>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55" name="Google Shape;655;p62"/>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659"/>
        <p:cNvGrpSpPr/>
        <p:nvPr/>
      </p:nvGrpSpPr>
      <p:grpSpPr>
        <a:xfrm>
          <a:off x="0" y="0"/>
          <a:ext cx="0" cy="0"/>
          <a:chOff x="0" y="0"/>
          <a:chExt cx="0" cy="0"/>
        </a:xfrm>
      </p:grpSpPr>
      <p:sp>
        <p:nvSpPr>
          <p:cNvPr id="660" name="Google Shape;660;p6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REGLAMENTOS</a:t>
            </a:r>
            <a:endParaRPr/>
          </a:p>
        </p:txBody>
      </p:sp>
      <p:sp>
        <p:nvSpPr>
          <p:cNvPr id="661" name="Google Shape;661;p6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“Entiéndase por reglamento administrativo toda </a:t>
            </a:r>
            <a:r>
              <a:rPr lang="en-US" sz="3200" b="1" i="0" u="none">
                <a:solidFill>
                  <a:schemeClr val="dk1"/>
                </a:solidFill>
                <a:latin typeface="Calibri"/>
                <a:ea typeface="Calibri"/>
                <a:cs typeface="Calibri"/>
                <a:sym typeface="Calibri"/>
              </a:rPr>
              <a:t>declaración unilateral</a:t>
            </a:r>
            <a:r>
              <a:rPr lang="en-US" sz="3200" b="0" i="0" u="none">
                <a:solidFill>
                  <a:schemeClr val="dk1"/>
                </a:solidFill>
                <a:latin typeface="Calibri"/>
                <a:ea typeface="Calibri"/>
                <a:cs typeface="Calibri"/>
                <a:sym typeface="Calibri"/>
              </a:rPr>
              <a:t> efectuada en </a:t>
            </a:r>
            <a:r>
              <a:rPr lang="en-US" sz="3200" b="1" i="0" u="none">
                <a:solidFill>
                  <a:schemeClr val="dk1"/>
                </a:solidFill>
                <a:latin typeface="Calibri"/>
                <a:ea typeface="Calibri"/>
                <a:cs typeface="Calibri"/>
                <a:sym typeface="Calibri"/>
              </a:rPr>
              <a:t>ejercicio de función administrativa</a:t>
            </a:r>
            <a:r>
              <a:rPr lang="en-US" sz="3200" b="0" i="0" u="none">
                <a:solidFill>
                  <a:schemeClr val="dk1"/>
                </a:solidFill>
                <a:latin typeface="Calibri"/>
                <a:ea typeface="Calibri"/>
                <a:cs typeface="Calibri"/>
                <a:sym typeface="Calibri"/>
              </a:rPr>
              <a:t> que produce </a:t>
            </a:r>
            <a:r>
              <a:rPr lang="en-US" sz="3200" b="1" i="0" u="none">
                <a:solidFill>
                  <a:schemeClr val="dk1"/>
                </a:solidFill>
                <a:latin typeface="Calibri"/>
                <a:ea typeface="Calibri"/>
                <a:cs typeface="Calibri"/>
                <a:sym typeface="Calibri"/>
              </a:rPr>
              <a:t>efectos jurídicos generales</a:t>
            </a:r>
            <a:r>
              <a:rPr lang="en-US" sz="3200" b="0" i="0" u="none">
                <a:solidFill>
                  <a:schemeClr val="dk1"/>
                </a:solidFill>
                <a:latin typeface="Calibri"/>
                <a:ea typeface="Calibri"/>
                <a:cs typeface="Calibri"/>
                <a:sym typeface="Calibri"/>
              </a:rPr>
              <a:t> en </a:t>
            </a:r>
            <a:r>
              <a:rPr lang="en-US" sz="3200" b="1" i="0" u="none">
                <a:solidFill>
                  <a:schemeClr val="dk1"/>
                </a:solidFill>
                <a:latin typeface="Calibri"/>
                <a:ea typeface="Calibri"/>
                <a:cs typeface="Calibri"/>
                <a:sym typeface="Calibri"/>
              </a:rPr>
              <a:t>forma directa</a:t>
            </a:r>
            <a:r>
              <a:rPr lang="en-US" sz="3200" b="0" i="0" u="none">
                <a:solidFill>
                  <a:schemeClr val="dk1"/>
                </a:solidFill>
                <a:latin typeface="Calibri"/>
                <a:ea typeface="Calibri"/>
                <a:cs typeface="Calibri"/>
                <a:sym typeface="Calibri"/>
              </a:rPr>
              <a:t>”.</a:t>
            </a:r>
            <a:endParaRPr/>
          </a:p>
          <a:p>
            <a:pPr marL="342900" marR="0" lvl="0" indent="-3429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Exigencia de publicidad del reglamento. (Art. 105)</a:t>
            </a:r>
            <a:endParaRPr/>
          </a:p>
        </p:txBody>
      </p:sp>
      <p:sp>
        <p:nvSpPr>
          <p:cNvPr id="662" name="Google Shape;662;p6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51</a:t>
            </a:fld>
            <a:endParaRPr/>
          </a:p>
        </p:txBody>
      </p:sp>
      <p:sp>
        <p:nvSpPr>
          <p:cNvPr id="663" name="Google Shape;663;p63"/>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64" name="Google Shape;664;p63"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65" name="Google Shape;665;p63"/>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66" name="Google Shape;666;p63"/>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67" name="Google Shape;667;p63"/>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Google Shape;672;p6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RECURSOS</a:t>
            </a:r>
            <a:endParaRPr/>
          </a:p>
        </p:txBody>
      </p:sp>
      <p:sp>
        <p:nvSpPr>
          <p:cNvPr id="673" name="Google Shape;673;p6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Art. 174 a 186 LPAM.</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Contra toda declaración administrativa que produce efectos jurídicos individuales e inmediatos, sea definitiva, incidental, de mero trámite, unilateral y bilateral.</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Defensa derechos e intereses jurídicamente protegidos.</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a:t>
            </a:r>
            <a:endParaRPr/>
          </a:p>
          <a:p>
            <a:pPr marL="342900" marR="0" lvl="0" indent="-342900" algn="l" rtl="0">
              <a:lnSpc>
                <a:spcPct val="8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	La Ley 9003 unifica el plazo de los recursos en 15 días.</a:t>
            </a:r>
            <a:endParaRPr/>
          </a:p>
        </p:txBody>
      </p:sp>
      <p:sp>
        <p:nvSpPr>
          <p:cNvPr id="674" name="Google Shape;674;p6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52</a:t>
            </a:fld>
            <a:endParaRPr/>
          </a:p>
        </p:txBody>
      </p:sp>
      <p:sp>
        <p:nvSpPr>
          <p:cNvPr id="675" name="Google Shape;675;p64"/>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76" name="Google Shape;676;p64"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77" name="Google Shape;677;p64"/>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78" name="Google Shape;678;p64"/>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79" name="Google Shape;679;p64"/>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6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ACLARATORIA</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(Art. 176)</a:t>
            </a:r>
            <a:endParaRPr/>
          </a:p>
        </p:txBody>
      </p:sp>
      <p:sp>
        <p:nvSpPr>
          <p:cNvPr id="685" name="Google Shape;685;p6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none">
                <a:solidFill>
                  <a:schemeClr val="dk1"/>
                </a:solidFill>
                <a:latin typeface="Calibri"/>
                <a:ea typeface="Calibri"/>
                <a:cs typeface="Calibri"/>
                <a:sym typeface="Calibri"/>
              </a:rPr>
              <a:t>Errores materiales, omisiones, conceptos oscuros, que no impliquen modificación sustancial.</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a:solidFill>
                  <a:schemeClr val="dk1"/>
                </a:solidFill>
                <a:latin typeface="Calibri"/>
                <a:ea typeface="Calibri"/>
                <a:cs typeface="Calibri"/>
                <a:sym typeface="Calibri"/>
              </a:rPr>
              <a:t>Suspende plazo otros recursos.</a:t>
            </a:r>
            <a:endParaRPr/>
          </a:p>
        </p:txBody>
      </p:sp>
      <p:sp>
        <p:nvSpPr>
          <p:cNvPr id="686" name="Google Shape;686;p6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53</a:t>
            </a:fld>
            <a:endParaRPr/>
          </a:p>
        </p:txBody>
      </p:sp>
      <p:sp>
        <p:nvSpPr>
          <p:cNvPr id="687" name="Google Shape;687;p65"/>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688" name="Google Shape;688;p65"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689" name="Google Shape;689;p65"/>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90" name="Google Shape;690;p65"/>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691" name="Google Shape;691;p65"/>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Google Shape;696;p6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REVOCATORIA</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(Art. 177 y sgtes.)</a:t>
            </a:r>
            <a:endParaRPr/>
          </a:p>
        </p:txBody>
      </p:sp>
      <p:sp>
        <p:nvSpPr>
          <p:cNvPr id="697" name="Google Shape;697;p6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Ante el órgano emisor.</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Decisiones definitivas, incidentales o de mero trámite.</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No audiencia previa a la declaración contraria a sus pretensiones.</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
        <p:nvSpPr>
          <p:cNvPr id="698" name="Google Shape;698;p6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54</a:t>
            </a:fld>
            <a:endParaRPr/>
          </a:p>
        </p:txBody>
      </p:sp>
      <p:sp>
        <p:nvSpPr>
          <p:cNvPr id="699" name="Google Shape;699;p66"/>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00" name="Google Shape;700;p66"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701" name="Google Shape;701;p66"/>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02" name="Google Shape;702;p66"/>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03" name="Google Shape;703;p66"/>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p6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JERÁRQUICO</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(Art.179 y sgtes.)</a:t>
            </a:r>
            <a:endParaRPr/>
          </a:p>
        </p:txBody>
      </p:sp>
      <p:sp>
        <p:nvSpPr>
          <p:cNvPr id="709" name="Google Shape;709;p67"/>
          <p:cNvSpPr txBox="1">
            <a:spLocks noGrp="1"/>
          </p:cNvSpPr>
          <p:nvPr>
            <p:ph type="body" idx="1"/>
          </p:nvPr>
        </p:nvSpPr>
        <p:spPr>
          <a:xfrm>
            <a:off x="395287" y="1341437"/>
            <a:ext cx="8229600" cy="4525962"/>
          </a:xfrm>
          <a:prstGeom prst="rect">
            <a:avLst/>
          </a:prstGeom>
          <a:noFill/>
          <a:ln>
            <a:noFill/>
          </a:ln>
        </p:spPr>
        <p:txBody>
          <a:bodyPr spcFirstLastPara="1" wrap="square" lIns="91425" tIns="45700" rIns="91425" bIns="45700" anchor="t" anchorCtr="0">
            <a:noAutofit/>
          </a:bodyPr>
          <a:lstStyle/>
          <a:p>
            <a:pPr marL="342900" marR="0" lvl="0" indent="-139700" algn="l" rtl="0">
              <a:lnSpc>
                <a:spcPct val="100000"/>
              </a:lnSpc>
              <a:spcBef>
                <a:spcPts val="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Ante el superior jerárquico del emisor, a fin de que lo revoque, modifique o sustituya.</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No necesidad de revocatoria.</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Actos definitivos o asimilables.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No necesaria revocatoria previa.</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Sólo causa Estado cuando es resuelto por gobernador u órgano máximo.</a:t>
            </a:r>
            <a:endParaRPr/>
          </a:p>
        </p:txBody>
      </p:sp>
      <p:sp>
        <p:nvSpPr>
          <p:cNvPr id="710" name="Google Shape;710;p6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55</a:t>
            </a:fld>
            <a:endParaRPr/>
          </a:p>
        </p:txBody>
      </p:sp>
      <p:sp>
        <p:nvSpPr>
          <p:cNvPr id="711" name="Google Shape;711;p67"/>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12" name="Google Shape;712;p67"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713" name="Google Shape;713;p67"/>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14" name="Google Shape;714;p67"/>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15" name="Google Shape;715;p67"/>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Google Shape;720;p6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ALZADA</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(Art. 183 y sgtes.)</a:t>
            </a:r>
            <a:endParaRPr/>
          </a:p>
        </p:txBody>
      </p:sp>
      <p:sp>
        <p:nvSpPr>
          <p:cNvPr id="721" name="Google Shape;721;p6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Contra decisiones definitivas de las autoridades superiores de entidades descentralizada, procede el recurso ante el Poder Ejecutivo, o autoridad superior que deba ejercer respecto a sus actos el control de tutela administrativa.</a:t>
            </a:r>
            <a:endParaRPr/>
          </a:p>
        </p:txBody>
      </p:sp>
      <p:sp>
        <p:nvSpPr>
          <p:cNvPr id="722" name="Google Shape;722;p6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56</a:t>
            </a:fld>
            <a:endParaRPr/>
          </a:p>
        </p:txBody>
      </p:sp>
      <p:sp>
        <p:nvSpPr>
          <p:cNvPr id="723" name="Google Shape;723;p6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24" name="Google Shape;724;p6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725" name="Google Shape;725;p6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26" name="Google Shape;726;p6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27" name="Google Shape;727;p6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31"/>
        <p:cNvGrpSpPr/>
        <p:nvPr/>
      </p:nvGrpSpPr>
      <p:grpSpPr>
        <a:xfrm>
          <a:off x="0" y="0"/>
          <a:ext cx="0" cy="0"/>
          <a:chOff x="0" y="0"/>
          <a:chExt cx="0" cy="0"/>
        </a:xfrm>
      </p:grpSpPr>
      <p:sp>
        <p:nvSpPr>
          <p:cNvPr id="732" name="Google Shape;732;p6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1" i="0" u="none" strike="noStrike" cap="none">
                <a:solidFill>
                  <a:schemeClr val="dk1"/>
                </a:solidFill>
                <a:latin typeface="Calibri"/>
                <a:ea typeface="Calibri"/>
                <a:cs typeface="Calibri"/>
                <a:sym typeface="Calibri"/>
              </a:rPr>
              <a:t>DENUNCIA DE ILEGITIMIDAD:</a:t>
            </a:r>
            <a:br>
              <a:rPr lang="en-US" sz="4400" b="1" i="0" u="none" strike="noStrike" cap="none">
                <a:solidFill>
                  <a:schemeClr val="dk1"/>
                </a:solidFill>
                <a:latin typeface="Calibri"/>
                <a:ea typeface="Calibri"/>
                <a:cs typeface="Calibri"/>
                <a:sym typeface="Calibri"/>
              </a:rPr>
            </a:br>
            <a:r>
              <a:rPr lang="en-US" sz="4400" b="1" i="0" u="none" strike="noStrike" cap="none">
                <a:solidFill>
                  <a:schemeClr val="dk1"/>
                </a:solidFill>
                <a:latin typeface="Calibri"/>
                <a:ea typeface="Calibri"/>
                <a:cs typeface="Calibri"/>
                <a:sym typeface="Calibri"/>
              </a:rPr>
              <a:t>(Art. 173)</a:t>
            </a:r>
            <a:endParaRPr/>
          </a:p>
        </p:txBody>
      </p:sp>
      <p:sp>
        <p:nvSpPr>
          <p:cNvPr id="733" name="Google Shape;733;p69"/>
          <p:cNvSpPr txBox="1">
            <a:spLocks noGrp="1"/>
          </p:cNvSpPr>
          <p:nvPr>
            <p:ph type="body" idx="1"/>
          </p:nvPr>
        </p:nvSpPr>
        <p:spPr>
          <a:xfrm>
            <a:off x="457200" y="1268412"/>
            <a:ext cx="8229600" cy="5400675"/>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500"/>
              <a:buFont typeface="Arial"/>
              <a:buNone/>
            </a:pPr>
            <a:endParaRPr sz="2500" b="1" i="0" u="none">
              <a:solidFill>
                <a:srgbClr val="404040"/>
              </a:solidFill>
              <a:latin typeface="Calibri"/>
              <a:ea typeface="Calibri"/>
              <a:cs typeface="Calibri"/>
              <a:sym typeface="Calibri"/>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PLAZOS RECURSIVOS VENCIDOS</a:t>
            </a:r>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CASO RECURSO FUERA DE PLAZO</a:t>
            </a:r>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DENUNCIA DIRECTAMENTE</a:t>
            </a:r>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SALVO: SEGURIDAD JURÍDICA, TERCEROS, INTERESES PÚBLICOS</a:t>
            </a:r>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EXCEDIDA RAZONABLES PAUTAS TEMPORALES, PRESUNCIÓN ABANDONO</a:t>
            </a:r>
            <a:endParaRPr/>
          </a:p>
          <a:p>
            <a:pPr marL="342900" marR="0" lvl="0" indent="-342900" algn="l" rtl="0">
              <a:lnSpc>
                <a:spcPct val="100000"/>
              </a:lnSpc>
              <a:spcBef>
                <a:spcPts val="500"/>
              </a:spcBef>
              <a:spcAft>
                <a:spcPts val="0"/>
              </a:spcAft>
              <a:buClr>
                <a:srgbClr val="404040"/>
              </a:buClr>
              <a:buSzPts val="2500"/>
              <a:buFont typeface="Arial"/>
              <a:buChar char="•"/>
            </a:pPr>
            <a:r>
              <a:rPr lang="en-US" sz="2500" b="1" i="0" u="none">
                <a:solidFill>
                  <a:srgbClr val="404040"/>
                </a:solidFill>
                <a:latin typeface="Calibri"/>
                <a:ea typeface="Calibri"/>
                <a:cs typeface="Calibri"/>
                <a:sym typeface="Calibri"/>
              </a:rPr>
              <a:t>RECHAZO FUNDADO, NO RECURSOS</a:t>
            </a:r>
            <a:endParaRPr/>
          </a:p>
        </p:txBody>
      </p:sp>
      <p:sp>
        <p:nvSpPr>
          <p:cNvPr id="734" name="Google Shape;734;p6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35" name="Google Shape;735;p6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736" name="Google Shape;736;p6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37" name="Google Shape;737;p6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38" name="Google Shape;738;p6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Google Shape;743;p7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1" i="0" u="none" strike="noStrike" cap="none">
                <a:solidFill>
                  <a:schemeClr val="dk1"/>
                </a:solidFill>
                <a:latin typeface="Calibri"/>
                <a:ea typeface="Calibri"/>
                <a:cs typeface="Calibri"/>
                <a:sym typeface="Calibri"/>
              </a:rPr>
              <a:t>CASO PRACTICO</a:t>
            </a:r>
            <a:endParaRPr/>
          </a:p>
        </p:txBody>
      </p:sp>
      <p:sp>
        <p:nvSpPr>
          <p:cNvPr id="744" name="Google Shape;744;p70"/>
          <p:cNvSpPr txBox="1">
            <a:spLocks noGrp="1"/>
          </p:cNvSpPr>
          <p:nvPr>
            <p:ph type="body" idx="1"/>
          </p:nvPr>
        </p:nvSpPr>
        <p:spPr>
          <a:xfrm>
            <a:off x="179387" y="1125537"/>
            <a:ext cx="8507412" cy="5000625"/>
          </a:xfrm>
          <a:prstGeom prst="rect">
            <a:avLst/>
          </a:prstGeom>
          <a:noFill/>
          <a:ln>
            <a:noFill/>
          </a:ln>
        </p:spPr>
        <p:txBody>
          <a:bodyPr spcFirstLastPara="1" wrap="square" lIns="91425" tIns="45700" rIns="91425" bIns="45700" anchor="t" anchorCtr="0">
            <a:noAutofit/>
          </a:bodyPr>
          <a:lstStyle/>
          <a:p>
            <a:pPr marL="1143000" marR="0" lvl="2" indent="-228600" algn="just" rtl="0">
              <a:lnSpc>
                <a:spcPct val="100000"/>
              </a:lnSpc>
              <a:spcBef>
                <a:spcPts val="0"/>
              </a:spcBef>
              <a:spcAft>
                <a:spcPts val="0"/>
              </a:spcAft>
              <a:buClr>
                <a:srgbClr val="404040"/>
              </a:buClr>
              <a:buSzPts val="2400"/>
              <a:buFont typeface="Arial"/>
              <a:buNone/>
            </a:pPr>
            <a:r>
              <a:rPr lang="en-US" sz="2400" b="0" i="0" u="none" strike="noStrike" cap="none">
                <a:solidFill>
                  <a:srgbClr val="404040"/>
                </a:solidFill>
                <a:latin typeface="Calibri"/>
                <a:ea typeface="Calibri"/>
                <a:cs typeface="Calibri"/>
                <a:sym typeface="Calibri"/>
              </a:rPr>
              <a:t>	Edwin Cardona se presenta en Asesoría Letrada del Ministerio de Gobierno y solicita ver el expediente en el que tramita su reclamo por denegatorias de licencias. </a:t>
            </a:r>
            <a:endParaRPr/>
          </a:p>
          <a:p>
            <a:pPr marL="1143000" marR="0" lvl="2" indent="-228600" algn="just" rtl="0">
              <a:lnSpc>
                <a:spcPct val="100000"/>
              </a:lnSpc>
              <a:spcBef>
                <a:spcPts val="480"/>
              </a:spcBef>
              <a:spcAft>
                <a:spcPts val="0"/>
              </a:spcAft>
              <a:buClr>
                <a:srgbClr val="404040"/>
              </a:buClr>
              <a:buSzPts val="2400"/>
              <a:buFont typeface="Arial"/>
              <a:buNone/>
            </a:pPr>
            <a:r>
              <a:rPr lang="en-US" sz="2400" b="0" i="0" u="none" strike="noStrike" cap="none">
                <a:solidFill>
                  <a:srgbClr val="404040"/>
                </a:solidFill>
                <a:latin typeface="Calibri"/>
                <a:ea typeface="Calibri"/>
                <a:cs typeface="Calibri"/>
                <a:sym typeface="Calibri"/>
              </a:rPr>
              <a:t>	El Director de la Asesoría le dice que “está para dictamen”, que vuelva en una semana y lo pida por Mesa de Entradas. </a:t>
            </a:r>
            <a:endParaRPr/>
          </a:p>
          <a:p>
            <a:pPr marL="1143000" marR="0" lvl="2" indent="-228600" algn="just" rtl="0">
              <a:lnSpc>
                <a:spcPct val="100000"/>
              </a:lnSpc>
              <a:spcBef>
                <a:spcPts val="480"/>
              </a:spcBef>
              <a:spcAft>
                <a:spcPts val="0"/>
              </a:spcAft>
              <a:buClr>
                <a:srgbClr val="404040"/>
              </a:buClr>
              <a:buSzPts val="2400"/>
              <a:buFont typeface="Arial"/>
              <a:buNone/>
            </a:pPr>
            <a:r>
              <a:rPr lang="en-US" sz="2400" b="0" i="0" u="none" strike="noStrike" cap="none">
                <a:solidFill>
                  <a:srgbClr val="404040"/>
                </a:solidFill>
                <a:latin typeface="Calibri"/>
                <a:ea typeface="Calibri"/>
                <a:cs typeface="Calibri"/>
                <a:sym typeface="Calibri"/>
              </a:rPr>
              <a:t>	Edwin se enoja, se va y queda a la espera de que la semana que viene se emita el dictamen y se remita a Mesa de Entradas.</a:t>
            </a:r>
            <a:endParaRPr/>
          </a:p>
          <a:p>
            <a:pPr marL="1143000" marR="0" lvl="2" indent="-228600" algn="just" rtl="0">
              <a:lnSpc>
                <a:spcPct val="100000"/>
              </a:lnSpc>
              <a:spcBef>
                <a:spcPts val="480"/>
              </a:spcBef>
              <a:spcAft>
                <a:spcPts val="0"/>
              </a:spcAft>
              <a:buClr>
                <a:srgbClr val="404040"/>
              </a:buClr>
              <a:buSzPts val="2400"/>
              <a:buFont typeface="Arial"/>
              <a:buNone/>
            </a:pPr>
            <a:r>
              <a:rPr lang="en-US" sz="2400" b="0" i="0" u="none" strike="noStrike" cap="none">
                <a:solidFill>
                  <a:srgbClr val="404040"/>
                </a:solidFill>
                <a:latin typeface="Calibri"/>
                <a:ea typeface="Calibri"/>
                <a:cs typeface="Calibri"/>
                <a:sym typeface="Calibri"/>
              </a:rPr>
              <a:t>	Actuó bien el Director de la Asesoría? Cómo tendría que haber actuado? Edwin podía haber actuado de otra manera?</a:t>
            </a:r>
            <a:endParaRPr/>
          </a:p>
          <a:p>
            <a:pPr marL="342900" marR="0" lvl="0" indent="-190500" algn="l" rtl="0">
              <a:spcBef>
                <a:spcPts val="480"/>
              </a:spcBef>
              <a:spcAft>
                <a:spcPts val="0"/>
              </a:spcAft>
              <a:buClr>
                <a:schemeClr val="dk1"/>
              </a:buClr>
              <a:buSzPts val="2400"/>
              <a:buFont typeface="Arial"/>
              <a:buNone/>
            </a:pPr>
            <a:endParaRPr sz="2400" b="0" i="0" u="none" strike="noStrike" cap="none">
              <a:solidFill>
                <a:srgbClr val="404040"/>
              </a:solidFill>
              <a:latin typeface="Calibri"/>
              <a:ea typeface="Calibri"/>
              <a:cs typeface="Calibri"/>
              <a:sym typeface="Calibri"/>
            </a:endParaRPr>
          </a:p>
        </p:txBody>
      </p:sp>
      <p:sp>
        <p:nvSpPr>
          <p:cNvPr id="745" name="Google Shape;745;p7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58</a:t>
            </a:fld>
            <a:endParaRPr/>
          </a:p>
        </p:txBody>
      </p:sp>
      <p:sp>
        <p:nvSpPr>
          <p:cNvPr id="746" name="Google Shape;746;p7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7" name="Google Shape;747;p7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8" name="Google Shape;748;p7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49" name="Google Shape;749;p7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50" name="Google Shape;750;p7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54"/>
        <p:cNvGrpSpPr/>
        <p:nvPr/>
      </p:nvGrpSpPr>
      <p:grpSpPr>
        <a:xfrm>
          <a:off x="0" y="0"/>
          <a:ext cx="0" cy="0"/>
          <a:chOff x="0" y="0"/>
          <a:chExt cx="0" cy="0"/>
        </a:xfrm>
      </p:grpSpPr>
      <p:sp>
        <p:nvSpPr>
          <p:cNvPr id="755" name="Google Shape;755;p71"/>
          <p:cNvSpPr txBox="1"/>
          <p:nvPr/>
        </p:nvSpPr>
        <p:spPr>
          <a:xfrm>
            <a:off x="1587" y="765175"/>
            <a:ext cx="9144000" cy="6092825"/>
          </a:xfrm>
          <a:prstGeom prst="rect">
            <a:avLst/>
          </a:prstGeom>
          <a:solidFill>
            <a:srgbClr val="7030A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6" name="Google Shape;756;p71"/>
          <p:cNvSpPr txBox="1"/>
          <p:nvPr/>
        </p:nvSpPr>
        <p:spPr>
          <a:xfrm>
            <a:off x="3175" y="620712"/>
            <a:ext cx="2332037" cy="144462"/>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7" name="Google Shape;757;p71"/>
          <p:cNvSpPr txBox="1"/>
          <p:nvPr/>
        </p:nvSpPr>
        <p:spPr>
          <a:xfrm>
            <a:off x="1489075" y="620712"/>
            <a:ext cx="4105275" cy="144462"/>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758" name="Google Shape;758;p71"/>
          <p:cNvSpPr txBox="1"/>
          <p:nvPr/>
        </p:nvSpPr>
        <p:spPr>
          <a:xfrm>
            <a:off x="4211637" y="620712"/>
            <a:ext cx="4932362" cy="144462"/>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759" name="Google Shape;759;p71" descr="mendoza gobierno.png"/>
          <p:cNvPicPr preferRelativeResize="0"/>
          <p:nvPr/>
        </p:nvPicPr>
        <p:blipFill rotWithShape="1">
          <a:blip r:embed="rId3">
            <a:alphaModFix/>
          </a:blip>
          <a:srcRect/>
          <a:stretch/>
        </p:blipFill>
        <p:spPr>
          <a:xfrm>
            <a:off x="2671762" y="3141662"/>
            <a:ext cx="3800475" cy="111918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8"/>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7" name="Google Shape;137;p18"/>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8" name="Google Shape;138;p18"/>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39" name="Google Shape;139;p18"/>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40" name="Google Shape;140;p18"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41" name="Google Shape;141;p18"/>
          <p:cNvSpPr txBox="1">
            <a:spLocks noGrp="1"/>
          </p:cNvSpPr>
          <p:nvPr>
            <p:ph type="title"/>
          </p:nvPr>
        </p:nvSpPr>
        <p:spPr>
          <a:xfrm>
            <a:off x="642937" y="5715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000" b="0" i="0" u="none" strike="noStrike" cap="none">
                <a:solidFill>
                  <a:schemeClr val="dk1"/>
                </a:solidFill>
                <a:latin typeface="Calibri"/>
                <a:ea typeface="Calibri"/>
                <a:cs typeface="Calibri"/>
                <a:sym typeface="Calibri"/>
              </a:rPr>
              <a:t/>
            </a:r>
            <a:br>
              <a:rPr lang="en-US" sz="4000" b="0" i="0" u="none" strike="noStrike" cap="none">
                <a:solidFill>
                  <a:schemeClr val="dk1"/>
                </a:solidFill>
                <a:latin typeface="Calibri"/>
                <a:ea typeface="Calibri"/>
                <a:cs typeface="Calibri"/>
                <a:sym typeface="Calibri"/>
              </a:rPr>
            </a:br>
            <a:r>
              <a:rPr lang="en-US" sz="4500" b="1" i="0" u="none" strike="noStrike" cap="none">
                <a:solidFill>
                  <a:schemeClr val="dk1"/>
                </a:solidFill>
                <a:latin typeface="Calibri"/>
                <a:ea typeface="Calibri"/>
                <a:cs typeface="Calibri"/>
                <a:sym typeface="Calibri"/>
              </a:rPr>
              <a:t>PROCEDIMIENTO</a:t>
            </a:r>
            <a:br>
              <a:rPr lang="en-US" sz="4500" b="1" i="0" u="none" strike="noStrike" cap="none">
                <a:solidFill>
                  <a:schemeClr val="dk1"/>
                </a:solidFill>
                <a:latin typeface="Calibri"/>
                <a:ea typeface="Calibri"/>
                <a:cs typeface="Calibri"/>
                <a:sym typeface="Calibri"/>
              </a:rPr>
            </a:br>
            <a:r>
              <a:rPr lang="en-US" sz="4500" b="1" i="0" u="none" strike="noStrike" cap="none">
                <a:solidFill>
                  <a:schemeClr val="dk1"/>
                </a:solidFill>
                <a:latin typeface="Calibri"/>
                <a:ea typeface="Calibri"/>
                <a:cs typeface="Calibri"/>
                <a:sym typeface="Calibri"/>
              </a:rPr>
              <a:t>ADMINISTRATIVO:</a:t>
            </a:r>
            <a:br>
              <a:rPr lang="en-US" sz="4500" b="1" i="0" u="none" strike="noStrike" cap="none">
                <a:solidFill>
                  <a:schemeClr val="dk1"/>
                </a:solidFill>
                <a:latin typeface="Calibri"/>
                <a:ea typeface="Calibri"/>
                <a:cs typeface="Calibri"/>
                <a:sym typeface="Calibri"/>
              </a:rPr>
            </a:br>
            <a:r>
              <a:rPr lang="en-US" sz="4500" b="1" i="0" u="none" strike="noStrike" cap="none">
                <a:solidFill>
                  <a:schemeClr val="dk1"/>
                </a:solidFill>
                <a:latin typeface="Calibri"/>
                <a:ea typeface="Calibri"/>
                <a:cs typeface="Calibri"/>
                <a:sym typeface="Calibri"/>
              </a:rPr>
              <a:t/>
            </a:r>
            <a:br>
              <a:rPr lang="en-US" sz="4500" b="1" i="0" u="none" strike="noStrike" cap="none">
                <a:solidFill>
                  <a:schemeClr val="dk1"/>
                </a:solidFill>
                <a:latin typeface="Calibri"/>
                <a:ea typeface="Calibri"/>
                <a:cs typeface="Calibri"/>
                <a:sym typeface="Calibri"/>
              </a:rPr>
            </a:b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txBox="1">
            <a:spLocks noGrp="1"/>
          </p:cNvSpPr>
          <p:nvPr>
            <p:ph type="title"/>
          </p:nvPr>
        </p:nvSpPr>
        <p:spPr>
          <a:xfrm>
            <a:off x="457200" y="274637"/>
            <a:ext cx="8218487" cy="221773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3600" b="0" i="0" u="none" strike="noStrike" cap="none">
                <a:solidFill>
                  <a:schemeClr val="dk1"/>
                </a:solidFill>
                <a:latin typeface="Calibri"/>
                <a:ea typeface="Calibri"/>
                <a:cs typeface="Calibri"/>
                <a:sym typeface="Calibri"/>
              </a:rPr>
              <a:t/>
            </a:r>
            <a:br>
              <a:rPr lang="en-US" sz="3600" b="0" i="0" u="none" strike="noStrike" cap="none">
                <a:solidFill>
                  <a:schemeClr val="dk1"/>
                </a:solidFill>
                <a:latin typeface="Calibri"/>
                <a:ea typeface="Calibri"/>
                <a:cs typeface="Calibri"/>
                <a:sym typeface="Calibri"/>
              </a:rPr>
            </a:br>
            <a:r>
              <a:rPr lang="en-US" sz="5900" b="1" i="0" u="none" strike="noStrike" cap="none">
                <a:solidFill>
                  <a:schemeClr val="dk1"/>
                </a:solidFill>
                <a:latin typeface="Calibri"/>
                <a:ea typeface="Calibri"/>
                <a:cs typeface="Calibri"/>
                <a:sym typeface="Calibri"/>
              </a:rPr>
              <a:t>¿Qué es el PROCEDIMIENTO ADMINISTRATIVO?</a:t>
            </a:r>
            <a:r>
              <a:rPr lang="en-US" sz="3600" b="0" i="0" u="none" strike="noStrike" cap="none">
                <a:solidFill>
                  <a:schemeClr val="dk1"/>
                </a:solidFill>
                <a:latin typeface="Calibri"/>
                <a:ea typeface="Calibri"/>
                <a:cs typeface="Calibri"/>
                <a:sym typeface="Calibri"/>
              </a:rPr>
              <a:t> </a:t>
            </a:r>
            <a:endParaRPr/>
          </a:p>
        </p:txBody>
      </p:sp>
      <p:sp>
        <p:nvSpPr>
          <p:cNvPr id="147" name="Google Shape;147;p1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7</a:t>
            </a:fld>
            <a:endParaRPr/>
          </a:p>
        </p:txBody>
      </p:sp>
      <p:sp>
        <p:nvSpPr>
          <p:cNvPr id="148" name="Google Shape;148;p19"/>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49" name="Google Shape;149;p19"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50" name="Google Shape;150;p19"/>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51" name="Google Shape;151;p19"/>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52" name="Google Shape;152;p19"/>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0"/>
          <p:cNvSpPr txBox="1">
            <a:spLocks noGrp="1"/>
          </p:cNvSpPr>
          <p:nvPr>
            <p:ph type="ctrTitle"/>
          </p:nvPr>
        </p:nvSpPr>
        <p:spPr>
          <a:xfrm>
            <a:off x="611187" y="908050"/>
            <a:ext cx="7772400" cy="14700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300"/>
              <a:buFont typeface="Calibri"/>
              <a:buNone/>
            </a:pP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r>
              <a:rPr lang="en-US" sz="4300" b="0" i="0" u="none" strike="noStrike" cap="none">
                <a:solidFill>
                  <a:schemeClr val="dk1"/>
                </a:solidFill>
                <a:latin typeface="Calibri"/>
                <a:ea typeface="Calibri"/>
                <a:cs typeface="Calibri"/>
                <a:sym typeface="Calibri"/>
              </a:rPr>
              <a:t/>
            </a:r>
            <a:br>
              <a:rPr lang="en-US" sz="4300" b="0" i="0" u="none" strike="noStrike" cap="none">
                <a:solidFill>
                  <a:schemeClr val="dk1"/>
                </a:solidFill>
                <a:latin typeface="Calibri"/>
                <a:ea typeface="Calibri"/>
                <a:cs typeface="Calibri"/>
                <a:sym typeface="Calibri"/>
              </a:rPr>
            </a:br>
            <a:endParaRPr/>
          </a:p>
        </p:txBody>
      </p:sp>
      <p:sp>
        <p:nvSpPr>
          <p:cNvPr id="158" name="Google Shape;158;p20"/>
          <p:cNvSpPr txBox="1">
            <a:spLocks noGrp="1"/>
          </p:cNvSpPr>
          <p:nvPr>
            <p:ph type="subTitle" idx="1"/>
          </p:nvPr>
        </p:nvSpPr>
        <p:spPr>
          <a:xfrm>
            <a:off x="684212" y="981075"/>
            <a:ext cx="7704137" cy="5545137"/>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6000"/>
              <a:buFont typeface="Arial"/>
              <a:buNone/>
            </a:pPr>
            <a:r>
              <a:rPr lang="en-US" sz="6000" b="1" i="0" u="none" strike="noStrike" cap="none">
                <a:solidFill>
                  <a:schemeClr val="dk1"/>
                </a:solidFill>
                <a:latin typeface="Calibri"/>
                <a:ea typeface="Calibri"/>
                <a:cs typeface="Calibri"/>
                <a:sym typeface="Calibri"/>
              </a:rPr>
              <a:t>Secuencia de actos (pasos) necesarios para el ejercicio de la función administrativa</a:t>
            </a:r>
            <a:r>
              <a:rPr lang="en-US" sz="2800" b="0" i="0" u="none" strike="noStrike" cap="none">
                <a:solidFill>
                  <a:schemeClr val="dk1"/>
                </a:solidFill>
                <a:latin typeface="Calibri"/>
                <a:ea typeface="Calibri"/>
                <a:cs typeface="Calibri"/>
                <a:sym typeface="Calibri"/>
              </a:rPr>
              <a:t/>
            </a:r>
            <a:br>
              <a:rPr lang="en-US" sz="2800" b="0" i="0" u="none" strike="noStrike" cap="none">
                <a:solidFill>
                  <a:schemeClr val="dk1"/>
                </a:solidFill>
                <a:latin typeface="Calibri"/>
                <a:ea typeface="Calibri"/>
                <a:cs typeface="Calibri"/>
                <a:sym typeface="Calibri"/>
              </a:rPr>
            </a:br>
            <a:r>
              <a:rPr lang="en-US" sz="2800" b="0" i="0" u="none" strike="noStrike" cap="none">
                <a:solidFill>
                  <a:schemeClr val="dk1"/>
                </a:solidFill>
                <a:latin typeface="Calibri"/>
                <a:ea typeface="Calibri"/>
                <a:cs typeface="Calibri"/>
                <a:sym typeface="Calibri"/>
              </a:rPr>
              <a:t>(relación con el acto administrativo)</a:t>
            </a:r>
            <a:endParaRPr/>
          </a:p>
        </p:txBody>
      </p:sp>
      <p:sp>
        <p:nvSpPr>
          <p:cNvPr id="159" name="Google Shape;159;p2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8</a:t>
            </a:fld>
            <a:endParaRPr/>
          </a:p>
        </p:txBody>
      </p:sp>
      <p:sp>
        <p:nvSpPr>
          <p:cNvPr id="160" name="Google Shape;160;p20"/>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61" name="Google Shape;161;p20"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62" name="Google Shape;162;p20"/>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63" name="Google Shape;163;p20"/>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64" name="Google Shape;164;p20"/>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1"/>
          <p:cNvSpPr txBox="1">
            <a:spLocks noGrp="1"/>
          </p:cNvSpPr>
          <p:nvPr>
            <p:ph type="body" idx="1"/>
          </p:nvPr>
        </p:nvSpPr>
        <p:spPr>
          <a:xfrm>
            <a:off x="0" y="692150"/>
            <a:ext cx="9144000" cy="4530725"/>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342900" marR="0" lvl="0" indent="-342900" algn="ctr" rtl="0">
              <a:lnSpc>
                <a:spcPct val="100000"/>
              </a:lnSpc>
              <a:spcBef>
                <a:spcPts val="56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342900" marR="0" lvl="0" indent="-342900" algn="ctr" rtl="0">
              <a:lnSpc>
                <a:spcPct val="100000"/>
              </a:lnSpc>
              <a:spcBef>
                <a:spcPts val="1240"/>
              </a:spcBef>
              <a:spcAft>
                <a:spcPts val="0"/>
              </a:spcAft>
              <a:buClr>
                <a:schemeClr val="dk1"/>
              </a:buClr>
              <a:buSzPts val="6200"/>
              <a:buFont typeface="Arial"/>
              <a:buNone/>
            </a:pPr>
            <a:r>
              <a:rPr lang="en-US" sz="6200" b="1" i="0" u="none" strike="noStrike" cap="none">
                <a:solidFill>
                  <a:schemeClr val="dk1"/>
                </a:solidFill>
                <a:latin typeface="Calibri"/>
                <a:ea typeface="Calibri"/>
                <a:cs typeface="Calibri"/>
                <a:sym typeface="Calibri"/>
              </a:rPr>
              <a:t>¿Qué es la FUNCIÓN ADMINISTRATIVA?</a:t>
            </a:r>
            <a:endParaRPr/>
          </a:p>
          <a:p>
            <a:pPr marL="342900" marR="0" lvl="0" indent="-342900" algn="ctr" rtl="0">
              <a:lnSpc>
                <a:spcPct val="100000"/>
              </a:lnSpc>
              <a:spcBef>
                <a:spcPts val="1240"/>
              </a:spcBef>
              <a:spcAft>
                <a:spcPts val="0"/>
              </a:spcAft>
              <a:buClr>
                <a:schemeClr val="dk1"/>
              </a:buClr>
              <a:buSzPts val="6200"/>
              <a:buFont typeface="Arial"/>
              <a:buNone/>
            </a:pPr>
            <a:endParaRPr sz="6200" b="0" i="0" u="none" strike="noStrike" cap="none">
              <a:solidFill>
                <a:schemeClr val="dk1"/>
              </a:solidFill>
              <a:latin typeface="Calibri"/>
              <a:ea typeface="Calibri"/>
              <a:cs typeface="Calibri"/>
              <a:sym typeface="Calibri"/>
            </a:endParaRPr>
          </a:p>
          <a:p>
            <a:pPr marL="342900" marR="0" lvl="0" indent="0" algn="l" rtl="0">
              <a:spcBef>
                <a:spcPts val="1240"/>
              </a:spcBef>
              <a:spcAft>
                <a:spcPts val="0"/>
              </a:spcAft>
              <a:buClr>
                <a:schemeClr val="dk1"/>
              </a:buClr>
              <a:buSzPts val="6200"/>
              <a:buFont typeface="Arial"/>
              <a:buNone/>
            </a:pPr>
            <a:endParaRPr sz="6200" b="0" i="0" u="none">
              <a:solidFill>
                <a:schemeClr val="dk1"/>
              </a:solidFill>
              <a:latin typeface="Calibri"/>
              <a:ea typeface="Calibri"/>
              <a:cs typeface="Calibri"/>
              <a:sym typeface="Calibri"/>
            </a:endParaRPr>
          </a:p>
        </p:txBody>
      </p:sp>
      <p:sp>
        <p:nvSpPr>
          <p:cNvPr id="170" name="Google Shape;170;p2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Verdana"/>
              <a:buNone/>
            </a:pPr>
            <a:fld id="{00000000-1234-1234-1234-123412341234}" type="slidenum">
              <a:rPr lang="en-US" sz="1200" b="0" i="0" u="none">
                <a:solidFill>
                  <a:srgbClr val="898989"/>
                </a:solidFill>
                <a:latin typeface="Verdana"/>
                <a:ea typeface="Verdana"/>
                <a:cs typeface="Verdana"/>
                <a:sym typeface="Verdana"/>
              </a:rPr>
              <a:pPr marL="0" marR="0" lvl="0" indent="0" algn="r" rtl="0">
                <a:lnSpc>
                  <a:spcPct val="100000"/>
                </a:lnSpc>
                <a:spcBef>
                  <a:spcPts val="0"/>
                </a:spcBef>
                <a:spcAft>
                  <a:spcPts val="0"/>
                </a:spcAft>
                <a:buClr>
                  <a:srgbClr val="898989"/>
                </a:buClr>
                <a:buSzPts val="1200"/>
                <a:buFont typeface="Verdana"/>
                <a:buNone/>
              </a:pPr>
              <a:t>9</a:t>
            </a:fld>
            <a:endParaRPr/>
          </a:p>
        </p:txBody>
      </p:sp>
      <p:sp>
        <p:nvSpPr>
          <p:cNvPr id="171" name="Google Shape;171;p21"/>
          <p:cNvSpPr txBox="1"/>
          <p:nvPr/>
        </p:nvSpPr>
        <p:spPr>
          <a:xfrm>
            <a:off x="2268537" y="3141662"/>
            <a:ext cx="4562475"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2" name="Google Shape;172;p21"/>
          <p:cNvSpPr txBox="1"/>
          <p:nvPr/>
        </p:nvSpPr>
        <p:spPr>
          <a:xfrm>
            <a:off x="1587" y="6165850"/>
            <a:ext cx="9144000" cy="692150"/>
          </a:xfrm>
          <a:prstGeom prst="rect">
            <a:avLst/>
          </a:prstGeom>
          <a:solidFill>
            <a:srgbClr val="642A7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pic>
        <p:nvPicPr>
          <p:cNvPr id="173" name="Google Shape;173;p21" descr="IPAB horizontal.png"/>
          <p:cNvPicPr preferRelativeResize="0"/>
          <p:nvPr/>
        </p:nvPicPr>
        <p:blipFill rotWithShape="1">
          <a:blip r:embed="rId3">
            <a:alphaModFix/>
          </a:blip>
          <a:srcRect/>
          <a:stretch/>
        </p:blipFill>
        <p:spPr>
          <a:xfrm>
            <a:off x="5902325" y="6165850"/>
            <a:ext cx="2978150" cy="620712"/>
          </a:xfrm>
          <a:prstGeom prst="rect">
            <a:avLst/>
          </a:prstGeom>
          <a:noFill/>
          <a:ln>
            <a:noFill/>
          </a:ln>
        </p:spPr>
      </p:pic>
      <p:sp>
        <p:nvSpPr>
          <p:cNvPr id="174" name="Google Shape;174;p21"/>
          <p:cNvSpPr txBox="1"/>
          <p:nvPr/>
        </p:nvSpPr>
        <p:spPr>
          <a:xfrm rot="10800000" flipH="1">
            <a:off x="3175" y="6105525"/>
            <a:ext cx="2332037" cy="60325"/>
          </a:xfrm>
          <a:prstGeom prst="rect">
            <a:avLst/>
          </a:prstGeom>
          <a:solidFill>
            <a:srgbClr val="109FD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5" name="Google Shape;175;p21"/>
          <p:cNvSpPr txBox="1"/>
          <p:nvPr/>
        </p:nvSpPr>
        <p:spPr>
          <a:xfrm rot="10800000" flipH="1">
            <a:off x="1489075" y="6119812"/>
            <a:ext cx="4105275" cy="46037"/>
          </a:xfrm>
          <a:prstGeom prst="rect">
            <a:avLst/>
          </a:prstGeom>
          <a:solidFill>
            <a:srgbClr val="FDC32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
        <p:nvSpPr>
          <p:cNvPr id="176" name="Google Shape;176;p21"/>
          <p:cNvSpPr txBox="1"/>
          <p:nvPr/>
        </p:nvSpPr>
        <p:spPr>
          <a:xfrm rot="10800000" flipH="1">
            <a:off x="4211637" y="6105525"/>
            <a:ext cx="4932362" cy="60325"/>
          </a:xfrm>
          <a:prstGeom prst="rect">
            <a:avLst/>
          </a:prstGeom>
          <a:solidFill>
            <a:srgbClr val="7DAE57"/>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1186</Words>
  <PresentationFormat>Presentación en pantalla (4:3)</PresentationFormat>
  <Paragraphs>345</Paragraphs>
  <Slides>59</Slides>
  <Notes>59</Notes>
  <HiddenSlides>0</HiddenSlides>
  <MMClips>0</MMClips>
  <ScaleCrop>false</ScaleCrop>
  <HeadingPairs>
    <vt:vector size="4" baseType="variant">
      <vt:variant>
        <vt:lpstr>Tema</vt:lpstr>
      </vt:variant>
      <vt:variant>
        <vt:i4>1</vt:i4>
      </vt:variant>
      <vt:variant>
        <vt:lpstr>Títulos de diapositiva</vt:lpstr>
      </vt:variant>
      <vt:variant>
        <vt:i4>59</vt:i4>
      </vt:variant>
    </vt:vector>
  </HeadingPairs>
  <TitlesOfParts>
    <vt:vector size="60" baseType="lpstr">
      <vt:lpstr>Tema de Office</vt:lpstr>
      <vt:lpstr>Diapositiva 1</vt:lpstr>
      <vt:lpstr>Diapositiva 2</vt:lpstr>
      <vt:lpstr>El Estado</vt:lpstr>
      <vt:lpstr>FUNCIONES DEL PODER  Legislativa Jurisdiccional Administrativa </vt:lpstr>
      <vt:lpstr>Diapositiva 5</vt:lpstr>
      <vt:lpstr>     PROCEDIMIENTO ADMINISTRATIVO:  </vt:lpstr>
      <vt:lpstr>      ¿Qué es el PROCEDIMIENTO ADMINISTRATIVO? </vt:lpstr>
      <vt:lpstr>     </vt:lpstr>
      <vt:lpstr>Diapositiva 9</vt:lpstr>
      <vt:lpstr> Negativo y residual:</vt:lpstr>
      <vt:lpstr>   FUNCIÓN JURISDICCIONAL: </vt:lpstr>
      <vt:lpstr>  FUNCIÓN LEGISLATIVA: </vt:lpstr>
      <vt:lpstr>FUNCIÓN ADMINISTRATIVA:</vt:lpstr>
      <vt:lpstr>EJEMPLOS:</vt:lpstr>
      <vt:lpstr>ENTONCES:</vt:lpstr>
      <vt:lpstr>Diapositiva 16</vt:lpstr>
      <vt:lpstr>Diapositiva 17</vt:lpstr>
      <vt:lpstr>  Conjunto de principios y reglas que rigen la emisión de la voluntad administrativa </vt:lpstr>
      <vt:lpstr>Diapositiva 19</vt:lpstr>
      <vt:lpstr>  ¿PRINCIPIOS? </vt:lpstr>
      <vt:lpstr>EXPOSICIÓN DE MOTIVOS LEY 9003 (Nov. 2017)</vt:lpstr>
      <vt:lpstr>LEY Nº 9.003</vt:lpstr>
      <vt:lpstr>Diapositiva 23</vt:lpstr>
      <vt:lpstr>Diapositiva 24</vt:lpstr>
      <vt:lpstr> </vt:lpstr>
      <vt:lpstr> </vt:lpstr>
      <vt:lpstr>Diapositiva 27</vt:lpstr>
      <vt:lpstr>  </vt:lpstr>
      <vt:lpstr>  </vt:lpstr>
      <vt:lpstr>  </vt:lpstr>
      <vt:lpstr>IMPULSIÓN E INSTRUCCIÓN DE OFICIO  SILENCIO (Art. 160 LPAM)</vt:lpstr>
      <vt:lpstr>Diapositiva 32</vt:lpstr>
      <vt:lpstr>Diapositiva 33</vt:lpstr>
      <vt:lpstr>INFORMALISMO  A FAVOR DEL ADMINISTRADO</vt:lpstr>
      <vt:lpstr>INFORMALISMO  A FAVOR DEL ADMINISTRADO</vt:lpstr>
      <vt:lpstr>Diapositiva 36</vt:lpstr>
      <vt:lpstr>  PPIOS. ESPECIALES aplicables a PERSONAS EN CONDICIONES  DE VULNERABILIDAD:</vt:lpstr>
      <vt:lpstr>TUTELA ADMINISTRATIVA EFECTIVA</vt:lpstr>
      <vt:lpstr>Diapositiva 39</vt:lpstr>
      <vt:lpstr> TUTELA ADMINISTRATIVA EFECTIVA</vt:lpstr>
      <vt:lpstr> TUTELA ADMINISTRATIVA EFECTIVA</vt:lpstr>
      <vt:lpstr> TUTELA ADMINISTRATIVA EFECTIVA</vt:lpstr>
      <vt:lpstr> TUTELA ADMINISTRATIVA EFECTIVA</vt:lpstr>
      <vt:lpstr>OTRAS REGLAS DE LA LPAM</vt:lpstr>
      <vt:lpstr>ES DECIR…</vt:lpstr>
      <vt:lpstr>EFECTIVIZACIÓN DE LOS DERECHOS.</vt:lpstr>
      <vt:lpstr>COMPETENCIA (Art. 2 LPAM)</vt:lpstr>
      <vt:lpstr>Diapositiva 48</vt:lpstr>
      <vt:lpstr>LA COMPETENCIA ES IRRENUNCIABLE E IMPRORROGABLE DE EJERCICIO DIRECTO Y EXCLUSIVO.</vt:lpstr>
      <vt:lpstr>ACTO ADMINISTRATIVO</vt:lpstr>
      <vt:lpstr>REGLAMENTOS</vt:lpstr>
      <vt:lpstr>RECURSOS</vt:lpstr>
      <vt:lpstr>ACLARATORIA (Art. 176)</vt:lpstr>
      <vt:lpstr>REVOCATORIA (Art. 177 y sgtes.)</vt:lpstr>
      <vt:lpstr>JERÁRQUICO (Art.179 y sgtes.)</vt:lpstr>
      <vt:lpstr>ALZADA (Art. 183 y sgtes.)</vt:lpstr>
      <vt:lpstr>DENUNCIA DE ILEGITIMIDAD: (Art. 173)</vt:lpstr>
      <vt:lpstr>CASO PRACTICO</vt:lpstr>
      <vt:lpstr>Diapositiva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Walter Alberto Tonelli</dc:creator>
  <cp:lastModifiedBy>jmestres</cp:lastModifiedBy>
  <cp:revision>1</cp:revision>
  <dcterms:modified xsi:type="dcterms:W3CDTF">2018-09-17T15:08:43Z</dcterms:modified>
</cp:coreProperties>
</file>