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0080625" cy="7559675"/>
  <p:notesSz cx="7559675" cy="10691813"/>
  <p:embeddedFontLst>
    <p:embeddedFont>
      <p:font typeface="Verdana" pitchFamily="34" charset="0"/>
      <p:regular r:id="rId54"/>
      <p:bold r:id="rId55"/>
      <p:italic r:id="rId56"/>
      <p:boldItalic r:id="rId57"/>
    </p:embeddedFont>
    <p:embeddedFont>
      <p:font typeface="Calibri" pitchFamily="34" charset="0"/>
      <p:regular r:id="rId58"/>
      <p:bold r:id="rId59"/>
      <p:italic r:id="rId60"/>
      <p:boldItalic r:id="rId61"/>
    </p:embeddedFont>
    <p:embeddedFont>
      <p:font typeface="Arial Narrow"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2F5A4514-2DF6-4021-8FDF-2497D56E085D}">
  <a:tblStyle styleId="{2F5A4514-2DF6-4021-8FDF-2497D56E085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2" d="100"/>
          <a:sy n="62" d="100"/>
        </p:scale>
        <p:origin x="-1416" y="-72"/>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7559675" cy="10691812"/>
          </a:xfrm>
          <a:prstGeom prst="roundRect">
            <a:avLst>
              <a:gd name="adj" fmla="val 4"/>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 name="Google Shape;4;n"/>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55650" y="5078412"/>
            <a:ext cx="6045200" cy="4808537"/>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hdr" idx="3"/>
          </p:nvPr>
        </p:nvSpPr>
        <p:spPr>
          <a:xfrm>
            <a:off x="0" y="0"/>
            <a:ext cx="3278187" cy="531812"/>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dt" idx="10"/>
          </p:nvPr>
        </p:nvSpPr>
        <p:spPr>
          <a:xfrm>
            <a:off x="4278312" y="0"/>
            <a:ext cx="3278187" cy="531812"/>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ftr" idx="11"/>
          </p:nvPr>
        </p:nvSpPr>
        <p:spPr>
          <a:xfrm>
            <a:off x="0" y="10156825"/>
            <a:ext cx="3278187" cy="531812"/>
          </a:xfrm>
          <a:prstGeom prst="rect">
            <a:avLst/>
          </a:prstGeom>
          <a:noFill/>
          <a:ln>
            <a:noFill/>
          </a:ln>
        </p:spPr>
        <p:txBody>
          <a:bodyPr spcFirstLastPara="1" wrap="square" lIns="0" tIns="0" rIns="0" bIns="0" anchor="b" anchorCtr="0"/>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9" name="Google Shape;9;n"/>
          <p:cNvSpPr txBox="1">
            <a:spLocks noGrp="1"/>
          </p:cNvSpPr>
          <p:nvPr>
            <p:ph type="sldNum" idx="12"/>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‹Nº›</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87" name="Google Shape;87;p1: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189" name="Google Shape;189;p10: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200" name="Google Shape;200;p11: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211" name="Google Shape;211;p12: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225" name="Google Shape;225;p13: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236" name="Google Shape;236;p14: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247" name="Google Shape;247;p15: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258" name="Google Shape;258;p16: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269" name="Google Shape;269;p17: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281" name="Google Shape;281;p18: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292" name="Google Shape;292;p19: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92" name="Google Shape;92;p2: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303" name="Google Shape;303;p20: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314" name="Google Shape;314;p21: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2: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326" name="Google Shape;326;p22: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342" name="Google Shape;342;p23: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4: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353" name="Google Shape;353;p24: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5: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363" name="Google Shape;363;p25: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6: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373" name="Google Shape;373;p26: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7: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384" name="Google Shape;384;p27: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8: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395" name="Google Shape;395;p28: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9: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406" name="Google Shape;406;p29: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100" name="Google Shape;100;p3: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0: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416" name="Google Shape;416;p30: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1: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427" name="Google Shape;427;p31: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2: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437" name="Google Shape;437;p32: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3: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447" name="Google Shape;447;p33: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4: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456" name="Google Shape;456;p34: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5: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467" name="Google Shape;467;p35: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6: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477" name="Google Shape;477;p36: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7: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488" name="Google Shape;488;p37: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8: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499" name="Google Shape;499;p38: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9: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10" name="Google Shape;510;p39: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111" name="Google Shape;111;p4: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0: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21" name="Google Shape;521;p40: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1: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32" name="Google Shape;532;p41: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2: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43" name="Google Shape;543;p42: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3: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54" name="Google Shape;554;p43: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4: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65" name="Google Shape;565;p44: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5: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76" name="Google Shape;576;p45: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6: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87" name="Google Shape;587;p46: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7: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98" name="Google Shape;598;p47: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8: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609" name="Google Shape;609;p48: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49: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620" name="Google Shape;620;p49: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122" name="Google Shape;122;p5: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0: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630" name="Google Shape;630;p50: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51: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641" name="Google Shape;641;p51: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143" name="Google Shape;143;p6: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154" name="Google Shape;154;p7: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165" name="Google Shape;165;p8: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176" name="Google Shape;176;p9: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8" name="Google Shape;18;p2"/>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9" name="Google Shape;19;p2"/>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796925" y="4857750"/>
            <a:ext cx="8567738" cy="150177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4000" b="1"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75" name="Google Shape;75;p11"/>
          <p:cNvSpPr txBox="1">
            <a:spLocks noGrp="1"/>
          </p:cNvSpPr>
          <p:nvPr>
            <p:ph type="body" idx="1"/>
          </p:nvPr>
        </p:nvSpPr>
        <p:spPr>
          <a:xfrm>
            <a:off x="796925" y="3203575"/>
            <a:ext cx="8567738" cy="1654175"/>
          </a:xfrm>
          <a:prstGeom prst="rect">
            <a:avLst/>
          </a:prstGeom>
          <a:noFill/>
          <a:ln>
            <a:noFill/>
          </a:ln>
        </p:spPr>
        <p:txBody>
          <a:bodyPr spcFirstLastPara="1" wrap="square" lIns="0" tIns="28075" rIns="0" bIns="0" anchor="b" anchorCtr="0"/>
          <a:lstStyle>
            <a:lvl1pPr marL="457200" marR="0" lvl="0" indent="-228600" algn="l" rtl="0">
              <a:lnSpc>
                <a:spcPct val="93000"/>
              </a:lnSpc>
              <a:spcBef>
                <a:spcPts val="0"/>
              </a:spcBef>
              <a:spcAft>
                <a:spcPts val="0"/>
              </a:spcAft>
              <a:buClr>
                <a:srgbClr val="000000"/>
              </a:buClr>
              <a:buSzPts val="2000"/>
              <a:buFont typeface="Times New Roman"/>
              <a:buNone/>
              <a:defRPr sz="2000">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Clr>
                <a:srgbClr val="000000"/>
              </a:buClr>
              <a:buSzPts val="1400"/>
              <a:buFont typeface="Times New Roman"/>
              <a:buNone/>
              <a:defRPr sz="1400" b="0" i="0" u="none" strike="noStrike" cap="none">
                <a:solidFill>
                  <a:srgbClr val="000000"/>
                </a:solidFill>
                <a:latin typeface="Arial"/>
                <a:ea typeface="Arial"/>
                <a:cs typeface="Arial"/>
                <a:sym typeface="Arial"/>
              </a:defRPr>
            </a:lvl9pPr>
          </a:lstStyle>
          <a:p>
            <a:endParaRPr/>
          </a:p>
        </p:txBody>
      </p:sp>
      <p:sp>
        <p:nvSpPr>
          <p:cNvPr id="76" name="Google Shape;76;p11"/>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7" name="Google Shape;77;p11"/>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8" name="Google Shape;78;p11"/>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79"/>
        <p:cNvGrpSpPr/>
        <p:nvPr/>
      </p:nvGrpSpPr>
      <p:grpSpPr>
        <a:xfrm>
          <a:off x="0" y="0"/>
          <a:ext cx="0" cy="0"/>
          <a:chOff x="0" y="0"/>
          <a:chExt cx="0" cy="0"/>
        </a:xfrm>
      </p:grpSpPr>
      <p:sp>
        <p:nvSpPr>
          <p:cNvPr id="80" name="Google Shape;80;p12"/>
          <p:cNvSpPr txBox="1">
            <a:spLocks noGrp="1"/>
          </p:cNvSpPr>
          <p:nvPr>
            <p:ph type="ctrTitle"/>
          </p:nvPr>
        </p:nvSpPr>
        <p:spPr>
          <a:xfrm>
            <a:off x="755650" y="2347913"/>
            <a:ext cx="8569325" cy="1620837"/>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81" name="Google Shape;81;p12"/>
          <p:cNvSpPr txBox="1">
            <a:spLocks noGrp="1"/>
          </p:cNvSpPr>
          <p:nvPr>
            <p:ph type="subTitle" idx="1"/>
          </p:nvPr>
        </p:nvSpPr>
        <p:spPr>
          <a:xfrm>
            <a:off x="1512888" y="4283075"/>
            <a:ext cx="7056437" cy="1931988"/>
          </a:xfrm>
          <a:prstGeom prst="rect">
            <a:avLst/>
          </a:prstGeom>
          <a:noFill/>
          <a:ln>
            <a:noFill/>
          </a:ln>
        </p:spPr>
        <p:txBody>
          <a:bodyPr spcFirstLastPara="1" wrap="square" lIns="0" tIns="28075" rIns="0" bIns="0" anchor="t" anchorCtr="0"/>
          <a:lstStyle>
            <a:lvl1pPr marR="0" lvl="0" algn="ctr" rtl="0">
              <a:lnSpc>
                <a:spcPct val="93000"/>
              </a:lnSpc>
              <a:spcBef>
                <a:spcPts val="0"/>
              </a:spcBef>
              <a:spcAft>
                <a:spcPts val="0"/>
              </a:spcAft>
              <a:buClr>
                <a:srgbClr val="000000"/>
              </a:buClr>
              <a:buSzPts val="3200"/>
              <a:buFont typeface="Times New Roman"/>
              <a:buNone/>
              <a:defRPr sz="3200">
                <a:solidFill>
                  <a:srgbClr val="000000"/>
                </a:solidFill>
                <a:latin typeface="Arial"/>
                <a:ea typeface="Arial"/>
                <a:cs typeface="Arial"/>
                <a:sym typeface="Arial"/>
              </a:defRPr>
            </a:lvl1pPr>
            <a:lvl2pPr marR="0" lvl="1" algn="ctr" rtl="0">
              <a:lnSpc>
                <a:spcPct val="93000"/>
              </a:lnSpc>
              <a:spcBef>
                <a:spcPts val="1413"/>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ctr" rtl="0">
              <a:lnSpc>
                <a:spcPct val="93000"/>
              </a:lnSpc>
              <a:spcBef>
                <a:spcPts val="1138"/>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ctr" rtl="0">
              <a:lnSpc>
                <a:spcPct val="93000"/>
              </a:lnSpc>
              <a:spcBef>
                <a:spcPts val="85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ctr" rtl="0">
              <a:lnSpc>
                <a:spcPct val="93000"/>
              </a:lnSpc>
              <a:spcBef>
                <a:spcPts val="575"/>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ctr" rtl="0">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ctr" rtl="0">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ctr" rtl="0">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ctr" rtl="0">
              <a:lnSpc>
                <a:spcPct val="93000"/>
              </a:lnSpc>
              <a:spcBef>
                <a:spcPts val="288"/>
              </a:spcBef>
              <a:spcAft>
                <a:spcPts val="288"/>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82" name="Google Shape;82;p12"/>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3" name="Google Shape;83;p12"/>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4" name="Google Shape;84;p12"/>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body" idx="1"/>
          </p:nvPr>
        </p:nvSpPr>
        <p:spPr>
          <a:xfrm>
            <a:off x="503237" y="1768475"/>
            <a:ext cx="9067800" cy="4986337"/>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SzPts val="1400"/>
              <a:buNone/>
              <a:defRPr sz="20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4" name="Google Shape;24;p3"/>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5" name="Google Shape;25;p3"/>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28" name="Google Shape;28;p4"/>
          <p:cNvSpPr txBox="1">
            <a:spLocks noGrp="1"/>
          </p:cNvSpPr>
          <p:nvPr>
            <p:ph type="body" idx="1"/>
          </p:nvPr>
        </p:nvSpPr>
        <p:spPr>
          <a:xfrm>
            <a:off x="503238" y="1768475"/>
            <a:ext cx="4457700" cy="4986338"/>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2800">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SzPts val="1400"/>
              <a:buNone/>
              <a:defRPr sz="1800" b="0" i="0" u="none" strike="noStrike" cap="none">
                <a:solidFill>
                  <a:srgbClr val="000000"/>
                </a:solidFill>
                <a:latin typeface="Arial"/>
                <a:ea typeface="Arial"/>
                <a:cs typeface="Arial"/>
                <a:sym typeface="Arial"/>
              </a:defRPr>
            </a:lvl9pPr>
          </a:lstStyle>
          <a:p>
            <a:endParaRPr/>
          </a:p>
        </p:txBody>
      </p:sp>
      <p:sp>
        <p:nvSpPr>
          <p:cNvPr id="29" name="Google Shape;29;p4"/>
          <p:cNvSpPr txBox="1">
            <a:spLocks noGrp="1"/>
          </p:cNvSpPr>
          <p:nvPr>
            <p:ph type="body" idx="2"/>
          </p:nvPr>
        </p:nvSpPr>
        <p:spPr>
          <a:xfrm>
            <a:off x="5113338" y="1768475"/>
            <a:ext cx="4457700" cy="4986338"/>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2800">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SzPts val="1400"/>
              <a:buNone/>
              <a:defRPr sz="1800" b="0" i="0" u="none" strike="noStrike" cap="none">
                <a:solidFill>
                  <a:srgbClr val="000000"/>
                </a:solidFill>
                <a:latin typeface="Arial"/>
                <a:ea typeface="Arial"/>
                <a:cs typeface="Arial"/>
                <a:sym typeface="Arial"/>
              </a:defRPr>
            </a:lvl9pPr>
          </a:lstStyle>
          <a:p>
            <a:endParaRPr/>
          </a:p>
        </p:txBody>
      </p:sp>
      <p:sp>
        <p:nvSpPr>
          <p:cNvPr id="30" name="Google Shape;30;p4"/>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1" name="Google Shape;31;p4"/>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rot="5400000">
            <a:off x="5210969" y="2394744"/>
            <a:ext cx="6453188" cy="226695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rot="5400000">
            <a:off x="600869" y="203994"/>
            <a:ext cx="6453188" cy="6648450"/>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SzPts val="1400"/>
              <a:buNone/>
              <a:defRPr sz="2000" b="0" i="0" u="none" strike="noStrike" cap="none">
                <a:solidFill>
                  <a:srgbClr val="000000"/>
                </a:solidFill>
                <a:latin typeface="Arial"/>
                <a:ea typeface="Arial"/>
                <a:cs typeface="Arial"/>
                <a:sym typeface="Arial"/>
              </a:defRPr>
            </a:lvl9pPr>
          </a:lstStyle>
          <a:p>
            <a:endParaRPr/>
          </a:p>
        </p:txBody>
      </p:sp>
      <p:sp>
        <p:nvSpPr>
          <p:cNvPr id="36" name="Google Shape;36;p5"/>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7" name="Google Shape;37;p5"/>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8" name="Google Shape;38;p5"/>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41" name="Google Shape;41;p6"/>
          <p:cNvSpPr txBox="1">
            <a:spLocks noGrp="1"/>
          </p:cNvSpPr>
          <p:nvPr>
            <p:ph type="body" idx="1"/>
          </p:nvPr>
        </p:nvSpPr>
        <p:spPr>
          <a:xfrm rot="5400000">
            <a:off x="2543968" y="-272256"/>
            <a:ext cx="4986337" cy="9067800"/>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SzPts val="1400"/>
              <a:buNone/>
              <a:defRPr sz="2000" b="0" i="0" u="none" strike="noStrike" cap="none">
                <a:solidFill>
                  <a:srgbClr val="000000"/>
                </a:solidFill>
                <a:latin typeface="Arial"/>
                <a:ea typeface="Arial"/>
                <a:cs typeface="Arial"/>
                <a:sym typeface="Arial"/>
              </a:defRPr>
            </a:lvl9pPr>
          </a:lstStyle>
          <a:p>
            <a:endParaRPr/>
          </a:p>
        </p:txBody>
      </p:sp>
      <p:sp>
        <p:nvSpPr>
          <p:cNvPr id="42" name="Google Shape;42;p6"/>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3" name="Google Shape;43;p6"/>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4" name="Google Shape;44;p6"/>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976438" y="5291138"/>
            <a:ext cx="6048375" cy="625475"/>
          </a:xfrm>
          <a:prstGeom prst="rect">
            <a:avLst/>
          </a:prstGeom>
          <a:noFill/>
          <a:ln>
            <a:noFill/>
          </a:ln>
        </p:spPr>
        <p:txBody>
          <a:bodyPr spcFirstLastPara="1" wrap="square" lIns="0" tIns="0" rIns="0" bIns="0" anchor="b" anchorCtr="0"/>
          <a:lstStyle>
            <a:lvl1pPr marR="0" lvl="0" algn="l" rtl="0">
              <a:lnSpc>
                <a:spcPct val="93000"/>
              </a:lnSpc>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47" name="Google Shape;47;p7"/>
          <p:cNvSpPr>
            <a:spLocks noGrp="1"/>
          </p:cNvSpPr>
          <p:nvPr>
            <p:ph type="pic" idx="2"/>
          </p:nvPr>
        </p:nvSpPr>
        <p:spPr>
          <a:xfrm>
            <a:off x="1976438" y="674688"/>
            <a:ext cx="6048375" cy="4537075"/>
          </a:xfrm>
          <a:prstGeom prst="rect">
            <a:avLst/>
          </a:prstGeom>
          <a:noFill/>
          <a:ln>
            <a:noFill/>
          </a:ln>
        </p:spPr>
        <p:txBody>
          <a:bodyPr spcFirstLastPara="1" wrap="square" lIns="0" tIns="28075" rIns="0" bIns="0" anchor="t" anchorCtr="0"/>
          <a:lstStyle>
            <a:lvl1pPr marR="0" lvl="0" algn="l" rtl="0">
              <a:lnSpc>
                <a:spcPct val="93000"/>
              </a:lnSpc>
              <a:spcBef>
                <a:spcPts val="0"/>
              </a:spcBef>
              <a:spcAft>
                <a:spcPts val="0"/>
              </a:spcAft>
              <a:buClr>
                <a:srgbClr val="000000"/>
              </a:buClr>
              <a:buSzPts val="3200"/>
              <a:buFont typeface="Times New Roman"/>
              <a:buNone/>
              <a:defRPr sz="3200">
                <a:solidFill>
                  <a:srgbClr val="000000"/>
                </a:solidFill>
                <a:latin typeface="Arial"/>
                <a:ea typeface="Arial"/>
                <a:cs typeface="Arial"/>
                <a:sym typeface="Arial"/>
              </a:defRPr>
            </a:lvl1pPr>
            <a:lvl2pPr marR="0" lvl="1" algn="l" rtl="0">
              <a:lnSpc>
                <a:spcPct val="93000"/>
              </a:lnSpc>
              <a:spcBef>
                <a:spcPts val="1413"/>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lnSpc>
                <a:spcPct val="93000"/>
              </a:lnSpc>
              <a:spcBef>
                <a:spcPts val="1138"/>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lnSpc>
                <a:spcPct val="93000"/>
              </a:lnSpc>
              <a:spcBef>
                <a:spcPts val="85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lnSpc>
                <a:spcPct val="93000"/>
              </a:lnSpc>
              <a:spcBef>
                <a:spcPts val="575"/>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l" rtl="0">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l" rtl="0">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l" rtl="0">
              <a:lnSpc>
                <a:spcPct val="93000"/>
              </a:lnSpc>
              <a:spcBef>
                <a:spcPts val="288"/>
              </a:spcBef>
              <a:spcAft>
                <a:spcPts val="288"/>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48" name="Google Shape;48;p7"/>
          <p:cNvSpPr txBox="1">
            <a:spLocks noGrp="1"/>
          </p:cNvSpPr>
          <p:nvPr>
            <p:ph type="body" idx="1"/>
          </p:nvPr>
        </p:nvSpPr>
        <p:spPr>
          <a:xfrm>
            <a:off x="1976438" y="5916613"/>
            <a:ext cx="6048375" cy="887412"/>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Clr>
                <a:srgbClr val="000000"/>
              </a:buClr>
              <a:buSzPts val="900"/>
              <a:buFont typeface="Times New Roman"/>
              <a:buNone/>
              <a:defRPr sz="900" b="0" i="0" u="none" strike="noStrike" cap="none">
                <a:solidFill>
                  <a:srgbClr val="000000"/>
                </a:solidFill>
                <a:latin typeface="Arial"/>
                <a:ea typeface="Arial"/>
                <a:cs typeface="Arial"/>
                <a:sym typeface="Arial"/>
              </a:defRPr>
            </a:lvl9pPr>
          </a:lstStyle>
          <a:p>
            <a:endParaRPr/>
          </a:p>
        </p:txBody>
      </p:sp>
      <p:sp>
        <p:nvSpPr>
          <p:cNvPr id="49" name="Google Shape;49;p7"/>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0" name="Google Shape;50;p7"/>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1" name="Google Shape;51;p7"/>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504825" y="301625"/>
            <a:ext cx="3316288" cy="1279525"/>
          </a:xfrm>
          <a:prstGeom prst="rect">
            <a:avLst/>
          </a:prstGeom>
          <a:noFill/>
          <a:ln>
            <a:noFill/>
          </a:ln>
        </p:spPr>
        <p:txBody>
          <a:bodyPr spcFirstLastPara="1" wrap="square" lIns="0" tIns="0" rIns="0" bIns="0" anchor="b" anchorCtr="0"/>
          <a:lstStyle>
            <a:lvl1pPr marR="0" lvl="0" algn="l" rtl="0">
              <a:lnSpc>
                <a:spcPct val="93000"/>
              </a:lnSpc>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54" name="Google Shape;54;p8"/>
          <p:cNvSpPr txBox="1">
            <a:spLocks noGrp="1"/>
          </p:cNvSpPr>
          <p:nvPr>
            <p:ph type="body" idx="1"/>
          </p:nvPr>
        </p:nvSpPr>
        <p:spPr>
          <a:xfrm>
            <a:off x="3941763" y="301625"/>
            <a:ext cx="5635625" cy="6451600"/>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SzPts val="1400"/>
              <a:buNone/>
              <a:defRPr sz="2000" b="0" i="0" u="none" strike="noStrike" cap="none">
                <a:solidFill>
                  <a:srgbClr val="000000"/>
                </a:solidFill>
                <a:latin typeface="Arial"/>
                <a:ea typeface="Arial"/>
                <a:cs typeface="Arial"/>
                <a:sym typeface="Arial"/>
              </a:defRPr>
            </a:lvl9pPr>
          </a:lstStyle>
          <a:p>
            <a:endParaRPr/>
          </a:p>
        </p:txBody>
      </p:sp>
      <p:sp>
        <p:nvSpPr>
          <p:cNvPr id="55" name="Google Shape;55;p8"/>
          <p:cNvSpPr txBox="1">
            <a:spLocks noGrp="1"/>
          </p:cNvSpPr>
          <p:nvPr>
            <p:ph type="body" idx="2"/>
          </p:nvPr>
        </p:nvSpPr>
        <p:spPr>
          <a:xfrm>
            <a:off x="504825" y="1581150"/>
            <a:ext cx="3316288" cy="5172075"/>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Clr>
                <a:srgbClr val="000000"/>
              </a:buClr>
              <a:buSzPts val="900"/>
              <a:buFont typeface="Times New Roman"/>
              <a:buNone/>
              <a:defRPr sz="900" b="0" i="0" u="none" strike="noStrike" cap="none">
                <a:solidFill>
                  <a:srgbClr val="000000"/>
                </a:solidFill>
                <a:latin typeface="Arial"/>
                <a:ea typeface="Arial"/>
                <a:cs typeface="Arial"/>
                <a:sym typeface="Arial"/>
              </a:defRPr>
            </a:lvl9pPr>
          </a:lstStyle>
          <a:p>
            <a:endParaRPr/>
          </a:p>
        </p:txBody>
      </p:sp>
      <p:sp>
        <p:nvSpPr>
          <p:cNvPr id="56" name="Google Shape;56;p8"/>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7" name="Google Shape;57;p8"/>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8" name="Google Shape;58;p8"/>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61" name="Google Shape;61;p9"/>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2" name="Google Shape;62;p9"/>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3" name="Google Shape;63;p9"/>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504825" y="303213"/>
            <a:ext cx="9072563" cy="1258887"/>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66" name="Google Shape;66;p10"/>
          <p:cNvSpPr txBox="1">
            <a:spLocks noGrp="1"/>
          </p:cNvSpPr>
          <p:nvPr>
            <p:ph type="body" idx="1"/>
          </p:nvPr>
        </p:nvSpPr>
        <p:spPr>
          <a:xfrm>
            <a:off x="504825" y="1692275"/>
            <a:ext cx="4452938" cy="704850"/>
          </a:xfrm>
          <a:prstGeom prst="rect">
            <a:avLst/>
          </a:prstGeom>
          <a:noFill/>
          <a:ln>
            <a:noFill/>
          </a:ln>
        </p:spPr>
        <p:txBody>
          <a:bodyPr spcFirstLastPara="1" wrap="square" lIns="0" tIns="28075" rIns="0" bIns="0" anchor="b" anchorCtr="0"/>
          <a:lstStyle>
            <a:lvl1pPr marL="457200" marR="0" lvl="0" indent="-228600" algn="l" rtl="0">
              <a:lnSpc>
                <a:spcPct val="93000"/>
              </a:lnSpc>
              <a:spcBef>
                <a:spcPts val="0"/>
              </a:spcBef>
              <a:spcAft>
                <a:spcPts val="0"/>
              </a:spcAft>
              <a:buClr>
                <a:srgbClr val="000000"/>
              </a:buClr>
              <a:buSzPts val="2400"/>
              <a:buFont typeface="Times New Roman"/>
              <a:buNone/>
              <a:defRPr sz="2400" b="1">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Clr>
                <a:srgbClr val="000000"/>
              </a:buClr>
              <a:buSzPts val="1600"/>
              <a:buFont typeface="Times New Roman"/>
              <a:buNone/>
              <a:defRPr sz="1600" b="1" i="0" u="none" strike="noStrike" cap="none">
                <a:solidFill>
                  <a:srgbClr val="000000"/>
                </a:solidFill>
                <a:latin typeface="Arial"/>
                <a:ea typeface="Arial"/>
                <a:cs typeface="Arial"/>
                <a:sym typeface="Arial"/>
              </a:defRPr>
            </a:lvl9pPr>
          </a:lstStyle>
          <a:p>
            <a:endParaRPr/>
          </a:p>
        </p:txBody>
      </p:sp>
      <p:sp>
        <p:nvSpPr>
          <p:cNvPr id="67" name="Google Shape;67;p10"/>
          <p:cNvSpPr txBox="1">
            <a:spLocks noGrp="1"/>
          </p:cNvSpPr>
          <p:nvPr>
            <p:ph type="body" idx="2"/>
          </p:nvPr>
        </p:nvSpPr>
        <p:spPr>
          <a:xfrm>
            <a:off x="504825" y="2397125"/>
            <a:ext cx="4452938" cy="4356100"/>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2400">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SzPts val="1400"/>
              <a:buNone/>
              <a:defRPr sz="1600" b="0" i="0" u="none" strike="noStrike" cap="none">
                <a:solidFill>
                  <a:srgbClr val="000000"/>
                </a:solidFill>
                <a:latin typeface="Arial"/>
                <a:ea typeface="Arial"/>
                <a:cs typeface="Arial"/>
                <a:sym typeface="Arial"/>
              </a:defRPr>
            </a:lvl9pPr>
          </a:lstStyle>
          <a:p>
            <a:endParaRPr/>
          </a:p>
        </p:txBody>
      </p:sp>
      <p:sp>
        <p:nvSpPr>
          <p:cNvPr id="68" name="Google Shape;68;p10"/>
          <p:cNvSpPr txBox="1">
            <a:spLocks noGrp="1"/>
          </p:cNvSpPr>
          <p:nvPr>
            <p:ph type="body" idx="3"/>
          </p:nvPr>
        </p:nvSpPr>
        <p:spPr>
          <a:xfrm>
            <a:off x="5121275" y="1692275"/>
            <a:ext cx="4456113" cy="704850"/>
          </a:xfrm>
          <a:prstGeom prst="rect">
            <a:avLst/>
          </a:prstGeom>
          <a:noFill/>
          <a:ln>
            <a:noFill/>
          </a:ln>
        </p:spPr>
        <p:txBody>
          <a:bodyPr spcFirstLastPara="1" wrap="square" lIns="0" tIns="28075" rIns="0" bIns="0" anchor="b" anchorCtr="0"/>
          <a:lstStyle>
            <a:lvl1pPr marL="457200" marR="0" lvl="0" indent="-228600" algn="l" rtl="0">
              <a:lnSpc>
                <a:spcPct val="93000"/>
              </a:lnSpc>
              <a:spcBef>
                <a:spcPts val="0"/>
              </a:spcBef>
              <a:spcAft>
                <a:spcPts val="0"/>
              </a:spcAft>
              <a:buClr>
                <a:srgbClr val="000000"/>
              </a:buClr>
              <a:buSzPts val="2400"/>
              <a:buFont typeface="Times New Roman"/>
              <a:buNone/>
              <a:defRPr sz="2400" b="1">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Clr>
                <a:srgbClr val="000000"/>
              </a:buClr>
              <a:buSzPts val="1600"/>
              <a:buFont typeface="Times New Roman"/>
              <a:buNone/>
              <a:defRPr sz="1600" b="1" i="0" u="none" strike="noStrike" cap="none">
                <a:solidFill>
                  <a:srgbClr val="000000"/>
                </a:solidFill>
                <a:latin typeface="Arial"/>
                <a:ea typeface="Arial"/>
                <a:cs typeface="Arial"/>
                <a:sym typeface="Arial"/>
              </a:defRPr>
            </a:lvl9pPr>
          </a:lstStyle>
          <a:p>
            <a:endParaRPr/>
          </a:p>
        </p:txBody>
      </p:sp>
      <p:sp>
        <p:nvSpPr>
          <p:cNvPr id="69" name="Google Shape;69;p10"/>
          <p:cNvSpPr txBox="1">
            <a:spLocks noGrp="1"/>
          </p:cNvSpPr>
          <p:nvPr>
            <p:ph type="body" idx="4"/>
          </p:nvPr>
        </p:nvSpPr>
        <p:spPr>
          <a:xfrm>
            <a:off x="5121275" y="2397125"/>
            <a:ext cx="4456113" cy="4356100"/>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2400">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SzPts val="1400"/>
              <a:buNone/>
              <a:defRPr sz="1600" b="0" i="0" u="none" strike="noStrike" cap="none">
                <a:solidFill>
                  <a:srgbClr val="000000"/>
                </a:solidFill>
                <a:latin typeface="Arial"/>
                <a:ea typeface="Arial"/>
                <a:cs typeface="Arial"/>
                <a:sym typeface="Arial"/>
              </a:defRPr>
            </a:lvl9pPr>
          </a:lstStyle>
          <a:p>
            <a:endParaRPr/>
          </a:p>
        </p:txBody>
      </p:sp>
      <p:sp>
        <p:nvSpPr>
          <p:cNvPr id="70" name="Google Shape;70;p10"/>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1" name="Google Shape;71;p10"/>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2" name="Google Shape;72;p10"/>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0"/>
        <p:cNvGrpSpPr/>
        <p:nvPr/>
      </p:nvGrpSpPr>
      <p:grpSpPr>
        <a:xfrm>
          <a:off x="0" y="0"/>
          <a:ext cx="0" cy="0"/>
          <a:chOff x="0" y="0"/>
          <a:chExt cx="0" cy="0"/>
        </a:xfrm>
      </p:grpSpPr>
      <p:sp>
        <p:nvSpPr>
          <p:cNvPr id="11" name="Google Shape;11;p1"/>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503237" y="1768475"/>
            <a:ext cx="9067800" cy="4986337"/>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SzPts val="1400"/>
              <a:buNone/>
              <a:defRPr sz="20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‹Nº›</a:t>
            </a:fld>
            <a:endParaRPr sz="14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descr="IPAP morado.png"/>
          <p:cNvPicPr preferRelativeResize="0"/>
          <p:nvPr/>
        </p:nvPicPr>
        <p:blipFill rotWithShape="1">
          <a:blip r:embed="rId3">
            <a:alphaModFix/>
          </a:blip>
          <a:srcRect/>
          <a:stretch/>
        </p:blipFill>
        <p:spPr>
          <a:xfrm>
            <a:off x="2820987" y="2414587"/>
            <a:ext cx="4438650" cy="2730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92" name="Google Shape;192;p22"/>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93" name="Google Shape;193;p22"/>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94" name="Google Shape;194;p22"/>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195" name="Google Shape;195;p22"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196" name="Google Shape;196;p22"/>
          <p:cNvSpPr txBox="1"/>
          <p:nvPr/>
        </p:nvSpPr>
        <p:spPr>
          <a:xfrm>
            <a:off x="1511300" y="323850"/>
            <a:ext cx="7416800" cy="120015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CONSTITUCIÓN DE MENDOZA (1916): SISTEMA ESTATUTARIO</a:t>
            </a:r>
            <a:r>
              <a:rPr lang="en-US" sz="3600" b="1" i="0" u="none">
                <a:solidFill>
                  <a:schemeClr val="dk1"/>
                </a:solidFill>
                <a:latin typeface="Calibri"/>
                <a:ea typeface="Calibri"/>
                <a:cs typeface="Calibri"/>
                <a:sym typeface="Calibri"/>
              </a:rPr>
              <a:t>.</a:t>
            </a:r>
            <a:endParaRPr/>
          </a:p>
        </p:txBody>
      </p:sp>
      <p:sp>
        <p:nvSpPr>
          <p:cNvPr id="197" name="Google Shape;197;p22"/>
          <p:cNvSpPr txBox="1"/>
          <p:nvPr/>
        </p:nvSpPr>
        <p:spPr>
          <a:xfrm>
            <a:off x="503237" y="1908175"/>
            <a:ext cx="8858250" cy="4665662"/>
          </a:xfrm>
          <a:prstGeom prst="rect">
            <a:avLst/>
          </a:prstGeom>
          <a:noFill/>
          <a:ln>
            <a:noFill/>
          </a:ln>
        </p:spPr>
        <p:txBody>
          <a:bodyPr spcFirstLastPara="1" wrap="square" lIns="91425" tIns="45700" rIns="91425" bIns="45700" anchor="t" anchorCtr="0">
            <a:noAutofit/>
          </a:bodyPr>
          <a:lstStyle/>
          <a:p>
            <a:pPr marL="365125" marR="0" lvl="0" indent="-252412" algn="l" rtl="0">
              <a:lnSpc>
                <a:spcPct val="9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Reserva de ley </a:t>
            </a:r>
            <a:r>
              <a:rPr lang="en-US" sz="1800" b="0" i="0" u="none">
                <a:solidFill>
                  <a:schemeClr val="dk1"/>
                </a:solidFill>
                <a:latin typeface="Calibri"/>
                <a:ea typeface="Calibri"/>
                <a:cs typeface="Calibri"/>
                <a:sym typeface="Calibri"/>
              </a:rPr>
              <a:t>:</a:t>
            </a:r>
            <a:endParaRPr/>
          </a:p>
          <a:p>
            <a:pPr marL="365125" marR="0" lvl="0" indent="-252412" algn="l" rtl="0">
              <a:lnSpc>
                <a:spcPct val="90000"/>
              </a:lnSpc>
              <a:spcBef>
                <a:spcPts val="600"/>
              </a:spcBef>
              <a:spcAft>
                <a:spcPts val="0"/>
              </a:spcAft>
              <a:buClr>
                <a:schemeClr val="lt1"/>
              </a:buClr>
              <a:buSzPts val="1800"/>
              <a:buFont typeface="Arial"/>
              <a:buNone/>
            </a:pPr>
            <a:endParaRPr sz="1800" b="1" i="0" u="none">
              <a:solidFill>
                <a:schemeClr val="dk1"/>
              </a:solidFill>
              <a:latin typeface="Calibri"/>
              <a:ea typeface="Calibri"/>
              <a:cs typeface="Calibri"/>
              <a:sym typeface="Calibri"/>
            </a:endParaRPr>
          </a:p>
          <a:p>
            <a:pPr marL="365125" marR="0" lvl="0" indent="-252412" algn="l" rtl="0">
              <a:lnSpc>
                <a:spcPct val="90000"/>
              </a:lnSpc>
              <a:spcBef>
                <a:spcPts val="60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Art. 30, </a:t>
            </a:r>
            <a:r>
              <a:rPr lang="en-US" sz="1800" b="0" i="0" u="none">
                <a:solidFill>
                  <a:schemeClr val="dk1"/>
                </a:solidFill>
                <a:latin typeface="Calibri"/>
                <a:ea typeface="Calibri"/>
                <a:cs typeface="Calibri"/>
                <a:sym typeface="Calibri"/>
              </a:rPr>
              <a:t>la Legislatura debe dictar una “ley especial” que rija las materias de “</a:t>
            </a:r>
            <a:r>
              <a:rPr lang="en-US" sz="1800" b="0" i="1" u="none">
                <a:solidFill>
                  <a:schemeClr val="dk1"/>
                </a:solidFill>
                <a:latin typeface="Calibri"/>
                <a:ea typeface="Calibri"/>
                <a:cs typeface="Calibri"/>
                <a:sym typeface="Calibri"/>
              </a:rPr>
              <a:t>duración, estabilidad, retribución y promoción o ascenso</a:t>
            </a:r>
            <a:r>
              <a:rPr lang="en-US" sz="1800" b="0" i="0" u="none">
                <a:solidFill>
                  <a:schemeClr val="dk1"/>
                </a:solidFill>
                <a:latin typeface="Calibri"/>
                <a:ea typeface="Calibri"/>
                <a:cs typeface="Calibri"/>
                <a:sym typeface="Calibri"/>
              </a:rPr>
              <a:t>” del empleo público.</a:t>
            </a:r>
            <a:endParaRPr/>
          </a:p>
          <a:p>
            <a:pPr marL="365125" marR="0" lvl="0" indent="-252412" algn="l" rtl="0">
              <a:lnSpc>
                <a:spcPct val="90000"/>
              </a:lnSpc>
              <a:spcBef>
                <a:spcPts val="1100"/>
              </a:spcBef>
              <a:spcAft>
                <a:spcPts val="0"/>
              </a:spcAft>
              <a:buClr>
                <a:schemeClr val="lt1"/>
              </a:buClr>
              <a:buSzPts val="1600"/>
              <a:buFont typeface="Arial"/>
              <a:buNone/>
            </a:pPr>
            <a:endParaRPr sz="1600" b="1" i="0" u="none">
              <a:solidFill>
                <a:schemeClr val="dk1"/>
              </a:solidFill>
              <a:latin typeface="Calibri"/>
              <a:ea typeface="Calibri"/>
              <a:cs typeface="Calibri"/>
              <a:sym typeface="Calibri"/>
            </a:endParaRPr>
          </a:p>
          <a:p>
            <a:pPr marL="365125" marR="0" lvl="0" indent="-252412" algn="l" rtl="0">
              <a:lnSpc>
                <a:spcPct val="90000"/>
              </a:lnSpc>
              <a:spcBef>
                <a:spcPts val="110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Vinculación con el presupuesto:</a:t>
            </a:r>
            <a:endParaRPr/>
          </a:p>
          <a:p>
            <a:pPr marL="365125" marR="0" lvl="0" indent="-252412" algn="l" rtl="0">
              <a:lnSpc>
                <a:spcPct val="90000"/>
              </a:lnSpc>
              <a:spcBef>
                <a:spcPts val="110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Art. 99, inc. 9),</a:t>
            </a:r>
            <a:r>
              <a:rPr lang="en-US" sz="1800" b="0" i="0" u="none">
                <a:solidFill>
                  <a:schemeClr val="dk1"/>
                </a:solidFill>
                <a:latin typeface="Calibri"/>
                <a:ea typeface="Calibri"/>
                <a:cs typeface="Calibri"/>
                <a:sym typeface="Calibri"/>
              </a:rPr>
              <a:t> atribuye a la Legislatura la </a:t>
            </a:r>
            <a:r>
              <a:rPr lang="en-US" sz="1800" b="1" i="0" u="none">
                <a:solidFill>
                  <a:schemeClr val="dk1"/>
                </a:solidFill>
                <a:latin typeface="Calibri"/>
                <a:ea typeface="Calibri"/>
                <a:cs typeface="Calibri"/>
                <a:sym typeface="Calibri"/>
              </a:rPr>
              <a:t>potestad de “</a:t>
            </a:r>
            <a:r>
              <a:rPr lang="en-US" sz="1800" b="1" i="1" u="none">
                <a:solidFill>
                  <a:schemeClr val="dk1"/>
                </a:solidFill>
                <a:latin typeface="Calibri"/>
                <a:ea typeface="Calibri"/>
                <a:cs typeface="Calibri"/>
                <a:sym typeface="Calibri"/>
              </a:rPr>
              <a:t>crear y suprimir empleos</a:t>
            </a:r>
            <a:r>
              <a:rPr lang="en-US" sz="1800" b="0" i="1" u="none">
                <a:solidFill>
                  <a:schemeClr val="dk1"/>
                </a:solidFill>
                <a:latin typeface="Calibri"/>
                <a:ea typeface="Calibri"/>
                <a:cs typeface="Calibri"/>
                <a:sym typeface="Calibri"/>
              </a:rPr>
              <a:t>… determinando sus atribuciones y responsabilidades, y dictar la ley general de </a:t>
            </a:r>
            <a:r>
              <a:rPr lang="en-US" sz="1800" b="1" i="1" u="none">
                <a:solidFill>
                  <a:schemeClr val="dk1"/>
                </a:solidFill>
                <a:latin typeface="Calibri"/>
                <a:ea typeface="Calibri"/>
                <a:cs typeface="Calibri"/>
                <a:sym typeface="Calibri"/>
              </a:rPr>
              <a:t>sueldos</a:t>
            </a:r>
            <a:r>
              <a:rPr lang="en-US" sz="1800" b="0" i="0" u="none">
                <a:solidFill>
                  <a:schemeClr val="dk1"/>
                </a:solidFill>
                <a:latin typeface="Calibri"/>
                <a:ea typeface="Calibri"/>
                <a:cs typeface="Calibri"/>
                <a:sym typeface="Calibri"/>
              </a:rPr>
              <a:t>”: relación con la potestad presupuestaria de la Legislatura (Art. 99, inc.3).</a:t>
            </a:r>
            <a:endParaRPr/>
          </a:p>
          <a:p>
            <a:pPr marL="365125" marR="0" lvl="0" indent="-252412" algn="l" rtl="0">
              <a:lnSpc>
                <a:spcPct val="90000"/>
              </a:lnSpc>
              <a:spcBef>
                <a:spcPts val="110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Coto a la potestad de organización interna de la administración del Poder Ejecutivo </a:t>
            </a:r>
            <a:r>
              <a:rPr lang="en-US" sz="1600" b="0" i="0" u="none">
                <a:solidFill>
                  <a:schemeClr val="dk1"/>
                </a:solidFill>
                <a:latin typeface="Calibri"/>
                <a:ea typeface="Calibri"/>
                <a:cs typeface="Calibri"/>
                <a:sym typeface="Calibri"/>
              </a:rPr>
              <a:t>(Gobernador, art. 128, inc.1), </a:t>
            </a:r>
            <a:r>
              <a:rPr lang="en-US" sz="1600" b="1" i="0" u="none">
                <a:solidFill>
                  <a:schemeClr val="dk1"/>
                </a:solidFill>
                <a:latin typeface="Calibri"/>
                <a:ea typeface="Calibri"/>
                <a:cs typeface="Calibri"/>
                <a:sym typeface="Calibri"/>
              </a:rPr>
              <a:t>y a la autonomía municipal </a:t>
            </a:r>
            <a:r>
              <a:rPr lang="en-US" sz="1600" b="0" i="0" u="none">
                <a:solidFill>
                  <a:schemeClr val="dk1"/>
                </a:solidFill>
                <a:latin typeface="Calibri"/>
                <a:ea typeface="Calibri"/>
                <a:cs typeface="Calibri"/>
                <a:sym typeface="Calibri"/>
              </a:rPr>
              <a:t>(art. 200, inc. 2).</a:t>
            </a:r>
            <a:endParaRPr/>
          </a:p>
          <a:p>
            <a:pPr marL="365125" marR="0" lvl="0" indent="-252412" algn="l" rtl="0">
              <a:lnSpc>
                <a:spcPct val="93000"/>
              </a:lnSpc>
              <a:spcBef>
                <a:spcPts val="0"/>
              </a:spcBef>
              <a:spcAft>
                <a:spcPts val="0"/>
              </a:spcAft>
              <a:buClr>
                <a:schemeClr val="lt1"/>
              </a:buClr>
              <a:buSzPts val="1600"/>
              <a:buFont typeface="Arial"/>
              <a:buNone/>
            </a:pPr>
            <a:endParaRPr sz="1600" b="0" i="0" u="none">
              <a:solidFill>
                <a:schemeClr val="dk1"/>
              </a:solidFill>
              <a:latin typeface="Calibri"/>
              <a:ea typeface="Calibri"/>
              <a:cs typeface="Calibri"/>
              <a:sym typeface="Calibri"/>
            </a:endParaRPr>
          </a:p>
          <a:p>
            <a:pPr marL="365125" marR="0" lvl="0" indent="-252412" algn="l" rtl="0">
              <a:lnSpc>
                <a:spcPct val="93000"/>
              </a:lnSpc>
              <a:spcBef>
                <a:spcPts val="0"/>
              </a:spcBef>
              <a:spcAft>
                <a:spcPts val="0"/>
              </a:spcAft>
              <a:buClr>
                <a:schemeClr val="lt1"/>
              </a:buClr>
              <a:buSzPts val="1600"/>
              <a:buFont typeface="Arial"/>
              <a:buNone/>
            </a:pPr>
            <a:endParaRPr sz="1600" b="1" i="0" u="none">
              <a:solidFill>
                <a:schemeClr val="dk1"/>
              </a:solidFill>
              <a:latin typeface="Times New Roman"/>
              <a:ea typeface="Times New Roman"/>
              <a:cs typeface="Times New Roman"/>
              <a:sym typeface="Times New Roman"/>
            </a:endParaRPr>
          </a:p>
          <a:p>
            <a:pPr marL="365125" marR="0" lvl="0" indent="-252412" algn="l" rtl="0">
              <a:lnSpc>
                <a:spcPct val="93000"/>
              </a:lnSpc>
              <a:spcBef>
                <a:spcPts val="0"/>
              </a:spcBef>
              <a:spcAft>
                <a:spcPts val="0"/>
              </a:spcAft>
              <a:buClr>
                <a:schemeClr val="dk1"/>
              </a:buClr>
              <a:buSzPts val="1600"/>
              <a:buFont typeface="Times New Roman"/>
              <a:buNone/>
            </a:pPr>
            <a:r>
              <a:rPr lang="en-US" sz="1600" b="1" i="0" u="none">
                <a:solidFill>
                  <a:schemeClr val="dk1"/>
                </a:solidFill>
                <a:latin typeface="Times New Roman"/>
                <a:ea typeface="Times New Roman"/>
                <a:cs typeface="Times New Roman"/>
                <a:sym typeface="Times New Roman"/>
              </a:rPr>
              <a:t>Marienhoff vs. </a:t>
            </a:r>
            <a:r>
              <a:rPr lang="en-US" sz="1600" b="1" i="0" u="none">
                <a:solidFill>
                  <a:schemeClr val="dk1"/>
                </a:solidFill>
                <a:latin typeface="Calibri"/>
                <a:ea typeface="Calibri"/>
                <a:cs typeface="Calibri"/>
                <a:sym typeface="Calibri"/>
              </a:rPr>
              <a:t>Bielsa, Fiorini y Scola: </a:t>
            </a:r>
            <a:r>
              <a:rPr lang="en-US" sz="1600" b="0" i="0" u="none">
                <a:solidFill>
                  <a:schemeClr val="dk1"/>
                </a:solidFill>
                <a:latin typeface="Calibri"/>
                <a:ea typeface="Calibri"/>
                <a:cs typeface="Calibri"/>
                <a:sym typeface="Calibri"/>
              </a:rPr>
              <a:t>corresponde al Poder Legislativo, y no al Poder Ejecutivo reglamentar derechos y garantías, más en el caso de la estabilidad.</a:t>
            </a:r>
            <a:endParaRPr/>
          </a:p>
          <a:p>
            <a:pPr marL="0" marR="0" lvl="0" indent="0" algn="l" rtl="0">
              <a:lnSpc>
                <a:spcPct val="93000"/>
              </a:lnSpc>
              <a:spcBef>
                <a:spcPts val="0"/>
              </a:spcBef>
              <a:spcAft>
                <a:spcPts val="0"/>
              </a:spcAft>
              <a:buNone/>
            </a:pPr>
            <a:endParaRPr sz="1600" b="0" i="0" u="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3"/>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03" name="Google Shape;203;p23"/>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04" name="Google Shape;204;p23"/>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05" name="Google Shape;205;p23"/>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06" name="Google Shape;206;p23"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207" name="Google Shape;207;p23"/>
          <p:cNvSpPr txBox="1"/>
          <p:nvPr/>
        </p:nvSpPr>
        <p:spPr>
          <a:xfrm>
            <a:off x="1511300" y="323850"/>
            <a:ext cx="7416800" cy="1322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EMPLEO PÚBLICO Y SISTEMA ESTATUTARIO</a:t>
            </a:r>
            <a:endParaRPr/>
          </a:p>
        </p:txBody>
      </p:sp>
      <p:sp>
        <p:nvSpPr>
          <p:cNvPr id="208" name="Google Shape;208;p23"/>
          <p:cNvSpPr txBox="1"/>
          <p:nvPr/>
        </p:nvSpPr>
        <p:spPr>
          <a:xfrm>
            <a:off x="503237" y="1763712"/>
            <a:ext cx="8858250" cy="5094287"/>
          </a:xfrm>
          <a:prstGeom prst="rect">
            <a:avLst/>
          </a:prstGeom>
          <a:noFill/>
          <a:ln>
            <a:noFill/>
          </a:ln>
        </p:spPr>
        <p:txBody>
          <a:bodyPr spcFirstLastPara="1" wrap="square" lIns="91425" tIns="45700" rIns="91425" bIns="45700" anchor="t" anchorCtr="0">
            <a:noAutofit/>
          </a:bodyPr>
          <a:lstStyle/>
          <a:p>
            <a:pPr marL="365125" marR="0" lvl="0" indent="-252412" algn="l" rtl="0">
              <a:lnSpc>
                <a:spcPct val="90000"/>
              </a:lnSpc>
              <a:spcBef>
                <a:spcPts val="0"/>
              </a:spcBef>
              <a:spcAft>
                <a:spcPts val="0"/>
              </a:spcAft>
              <a:buClr>
                <a:srgbClr val="FFFFFF"/>
              </a:buClr>
              <a:buSzPts val="2700"/>
              <a:buFont typeface="Arial"/>
              <a:buChar char="•"/>
            </a:pPr>
            <a:r>
              <a:rPr lang="en-US" sz="2700" b="0" i="0" u="none">
                <a:solidFill>
                  <a:schemeClr val="dk1"/>
                </a:solidFill>
                <a:latin typeface="Calibri"/>
                <a:ea typeface="Calibri"/>
                <a:cs typeface="Calibri"/>
                <a:sym typeface="Calibri"/>
              </a:rPr>
              <a:t>Origen francés, predominante desde mediados del S.XX</a:t>
            </a:r>
            <a:endParaRPr/>
          </a:p>
          <a:p>
            <a:pPr marL="365125" marR="0" lvl="0" indent="-252412" algn="l" rtl="0">
              <a:lnSpc>
                <a:spcPct val="90000"/>
              </a:lnSpc>
              <a:spcBef>
                <a:spcPts val="1200"/>
              </a:spcBef>
              <a:spcAft>
                <a:spcPts val="0"/>
              </a:spcAft>
              <a:buClr>
                <a:srgbClr val="FFFFFF"/>
              </a:buClr>
              <a:buSzPts val="2600"/>
              <a:buFont typeface="Arial"/>
              <a:buChar char="•"/>
            </a:pPr>
            <a:r>
              <a:rPr lang="en-US" sz="2600" b="0" i="0" u="none">
                <a:solidFill>
                  <a:schemeClr val="dk1"/>
                </a:solidFill>
                <a:latin typeface="Calibri"/>
                <a:ea typeface="Calibri"/>
                <a:cs typeface="Calibri"/>
                <a:sym typeface="Calibri"/>
              </a:rPr>
              <a:t>Regulación por </a:t>
            </a:r>
            <a:r>
              <a:rPr lang="en-US" sz="2600" b="1" i="1" u="none">
                <a:solidFill>
                  <a:schemeClr val="dk1"/>
                </a:solidFill>
                <a:latin typeface="Calibri"/>
                <a:ea typeface="Calibri"/>
                <a:cs typeface="Calibri"/>
                <a:sym typeface="Calibri"/>
              </a:rPr>
              <a:t>leyes</a:t>
            </a:r>
            <a:r>
              <a:rPr lang="en-US" sz="2600" b="1" i="0" u="none">
                <a:solidFill>
                  <a:schemeClr val="dk1"/>
                </a:solidFill>
                <a:latin typeface="Calibri"/>
                <a:ea typeface="Calibri"/>
                <a:cs typeface="Calibri"/>
                <a:sym typeface="Calibri"/>
              </a:rPr>
              <a:t> </a:t>
            </a:r>
            <a:r>
              <a:rPr lang="en-US" sz="2600" b="0" i="0" u="none">
                <a:solidFill>
                  <a:schemeClr val="dk1"/>
                </a:solidFill>
                <a:latin typeface="Calibri"/>
                <a:ea typeface="Calibri"/>
                <a:cs typeface="Calibri"/>
                <a:sym typeface="Calibri"/>
              </a:rPr>
              <a:t>(en sentido formal) </a:t>
            </a:r>
            <a:r>
              <a:rPr lang="en-US" sz="2600" b="0" i="1" u="none">
                <a:solidFill>
                  <a:schemeClr val="dk1"/>
                </a:solidFill>
                <a:latin typeface="Calibri"/>
                <a:ea typeface="Calibri"/>
                <a:cs typeface="Calibri"/>
                <a:sym typeface="Calibri"/>
              </a:rPr>
              <a:t>de derecho público</a:t>
            </a:r>
            <a:r>
              <a:rPr lang="en-US" sz="2600" b="0" i="0" u="none">
                <a:solidFill>
                  <a:schemeClr val="dk1"/>
                </a:solidFill>
                <a:latin typeface="Calibri"/>
                <a:ea typeface="Calibri"/>
                <a:cs typeface="Calibri"/>
                <a:sym typeface="Calibri"/>
              </a:rPr>
              <a:t>, establecidas en forma general y permanente </a:t>
            </a:r>
            <a:r>
              <a:rPr lang="en-US" sz="2600" b="0" i="1" u="none">
                <a:solidFill>
                  <a:schemeClr val="dk1"/>
                </a:solidFill>
                <a:latin typeface="Calibri"/>
                <a:ea typeface="Calibri"/>
                <a:cs typeface="Calibri"/>
                <a:sym typeface="Calibri"/>
              </a:rPr>
              <a:t>con el fin de garantir a los agentes sus derechos</a:t>
            </a:r>
            <a:r>
              <a:rPr lang="en-US" sz="2600" b="0" i="0" u="none">
                <a:solidFill>
                  <a:schemeClr val="dk1"/>
                </a:solidFill>
                <a:latin typeface="Calibri"/>
                <a:ea typeface="Calibri"/>
                <a:cs typeface="Calibri"/>
                <a:sym typeface="Calibri"/>
              </a:rPr>
              <a:t> y determinar a la vez sus principales deberes y prohibiciones.</a:t>
            </a:r>
            <a:endParaRPr/>
          </a:p>
          <a:p>
            <a:pPr marL="965200" marR="0" lvl="1" indent="-500062" algn="l" rtl="0">
              <a:lnSpc>
                <a:spcPct val="90000"/>
              </a:lnSpc>
              <a:spcBef>
                <a:spcPts val="600"/>
              </a:spcBef>
              <a:spcAft>
                <a:spcPts val="0"/>
              </a:spcAft>
              <a:buClr>
                <a:srgbClr val="FFFFFF"/>
              </a:buClr>
              <a:buSzPts val="2400"/>
              <a:buFont typeface="Calibri"/>
              <a:buAutoNum type="alphaLcPeriod"/>
            </a:pPr>
            <a:r>
              <a:rPr lang="en-US" sz="2400" b="0" i="0" u="none" strike="noStrike" cap="none">
                <a:solidFill>
                  <a:schemeClr val="dk1"/>
                </a:solidFill>
                <a:latin typeface="Calibri"/>
                <a:ea typeface="Calibri"/>
                <a:cs typeface="Calibri"/>
                <a:sym typeface="Calibri"/>
              </a:rPr>
              <a:t>mediante un </a:t>
            </a:r>
            <a:r>
              <a:rPr lang="en-US" sz="2400" b="1" i="0" u="none" strike="noStrike" cap="none">
                <a:solidFill>
                  <a:schemeClr val="dk1"/>
                </a:solidFill>
                <a:latin typeface="Calibri"/>
                <a:ea typeface="Calibri"/>
                <a:cs typeface="Calibri"/>
                <a:sym typeface="Calibri"/>
              </a:rPr>
              <a:t>estatuto </a:t>
            </a:r>
            <a:r>
              <a:rPr lang="en-US" sz="2400" b="1" i="1" u="none" strike="noStrike" cap="none">
                <a:solidFill>
                  <a:schemeClr val="dk1"/>
                </a:solidFill>
                <a:latin typeface="Calibri"/>
                <a:ea typeface="Calibri"/>
                <a:cs typeface="Calibri"/>
                <a:sym typeface="Calibri"/>
              </a:rPr>
              <a:t>"general"</a:t>
            </a:r>
            <a:r>
              <a:rPr lang="en-US" sz="2400" b="0" i="0" u="none" strike="noStrike" cap="none">
                <a:solidFill>
                  <a:schemeClr val="dk1"/>
                </a:solidFill>
                <a:latin typeface="Calibri"/>
                <a:ea typeface="Calibri"/>
                <a:cs typeface="Calibri"/>
                <a:sym typeface="Calibri"/>
              </a:rPr>
              <a:t> aplicable a </a:t>
            </a:r>
            <a:r>
              <a:rPr lang="en-US" sz="2400" b="0" i="1" u="none" strike="noStrike" cap="none">
                <a:solidFill>
                  <a:schemeClr val="dk1"/>
                </a:solidFill>
                <a:latin typeface="Calibri"/>
                <a:ea typeface="Calibri"/>
                <a:cs typeface="Calibri"/>
                <a:sym typeface="Calibri"/>
              </a:rPr>
              <a:t>todos</a:t>
            </a:r>
            <a:r>
              <a:rPr lang="en-US" sz="2400" b="0" i="0" u="none" strike="noStrike" cap="none">
                <a:solidFill>
                  <a:schemeClr val="dk1"/>
                </a:solidFill>
                <a:latin typeface="Calibri"/>
                <a:ea typeface="Calibri"/>
                <a:cs typeface="Calibri"/>
                <a:sym typeface="Calibri"/>
              </a:rPr>
              <a:t> los funcionarios o empleados; </a:t>
            </a:r>
            <a:endParaRPr/>
          </a:p>
          <a:p>
            <a:pPr marL="965200" marR="0" lvl="1" indent="-500062" algn="l" rtl="0">
              <a:lnSpc>
                <a:spcPct val="90000"/>
              </a:lnSpc>
              <a:spcBef>
                <a:spcPts val="600"/>
              </a:spcBef>
              <a:spcAft>
                <a:spcPts val="0"/>
              </a:spcAft>
              <a:buClr>
                <a:srgbClr val="FFFFFF"/>
              </a:buClr>
              <a:buSzPts val="2400"/>
              <a:buFont typeface="Calibri"/>
              <a:buAutoNum type="alphaLcPeriod"/>
            </a:pPr>
            <a:r>
              <a:rPr lang="en-US" sz="2400" b="0" i="0" u="none" strike="noStrike" cap="none">
                <a:solidFill>
                  <a:schemeClr val="dk1"/>
                </a:solidFill>
                <a:latin typeface="Calibri"/>
                <a:ea typeface="Calibri"/>
                <a:cs typeface="Calibri"/>
                <a:sym typeface="Calibri"/>
              </a:rPr>
              <a:t>mediante </a:t>
            </a:r>
            <a:r>
              <a:rPr lang="en-US" sz="2400" b="1" i="0" u="none" strike="noStrike" cap="none">
                <a:solidFill>
                  <a:schemeClr val="dk1"/>
                </a:solidFill>
                <a:latin typeface="Calibri"/>
                <a:ea typeface="Calibri"/>
                <a:cs typeface="Calibri"/>
                <a:sym typeface="Calibri"/>
              </a:rPr>
              <a:t>estatutos </a:t>
            </a:r>
            <a:r>
              <a:rPr lang="en-US" sz="2400" b="1" i="1" u="none" strike="noStrike" cap="none">
                <a:solidFill>
                  <a:schemeClr val="dk1"/>
                </a:solidFill>
                <a:latin typeface="Calibri"/>
                <a:ea typeface="Calibri"/>
                <a:cs typeface="Calibri"/>
                <a:sym typeface="Calibri"/>
              </a:rPr>
              <a:t>"especiales"</a:t>
            </a:r>
            <a:r>
              <a:rPr lang="en-US" sz="2400" b="0" i="0" u="none" strike="noStrike" cap="none">
                <a:solidFill>
                  <a:schemeClr val="dk1"/>
                </a:solidFill>
                <a:latin typeface="Calibri"/>
                <a:ea typeface="Calibri"/>
                <a:cs typeface="Calibri"/>
                <a:sym typeface="Calibri"/>
              </a:rPr>
              <a:t> aplicables solo a grupos de agentes diferenciados por sectores (ej. : parques y zoológicos) o actividad (ej.: docentes); </a:t>
            </a:r>
            <a:endParaRPr/>
          </a:p>
          <a:p>
            <a:pPr marL="965200" marR="0" lvl="1" indent="-500062" algn="l" rtl="0">
              <a:lnSpc>
                <a:spcPct val="90000"/>
              </a:lnSpc>
              <a:spcBef>
                <a:spcPts val="600"/>
              </a:spcBef>
              <a:spcAft>
                <a:spcPts val="0"/>
              </a:spcAft>
              <a:buClr>
                <a:srgbClr val="FFFFFF"/>
              </a:buClr>
              <a:buSzPts val="2400"/>
              <a:buFont typeface="Calibri"/>
              <a:buAutoNum type="alphaLcPeriod"/>
            </a:pPr>
            <a:r>
              <a:rPr lang="en-US" sz="2400" b="0" i="0" u="none" strike="noStrike" cap="none">
                <a:solidFill>
                  <a:schemeClr val="dk1"/>
                </a:solidFill>
                <a:latin typeface="Calibri"/>
                <a:ea typeface="Calibri"/>
                <a:cs typeface="Calibri"/>
                <a:sym typeface="Calibri"/>
              </a:rPr>
              <a:t>mediante un estatuto aplicable a </a:t>
            </a:r>
            <a:r>
              <a:rPr lang="en-US" sz="2400" b="0" i="1" u="none" strike="noStrike" cap="none">
                <a:solidFill>
                  <a:schemeClr val="dk1"/>
                </a:solidFill>
                <a:latin typeface="Calibri"/>
                <a:ea typeface="Calibri"/>
                <a:cs typeface="Calibri"/>
                <a:sym typeface="Calibri"/>
              </a:rPr>
              <a:t>todos</a:t>
            </a:r>
            <a:r>
              <a:rPr lang="en-US" sz="2400" b="0" i="0" u="none" strike="noStrike" cap="none">
                <a:solidFill>
                  <a:schemeClr val="dk1"/>
                </a:solidFill>
                <a:latin typeface="Calibri"/>
                <a:ea typeface="Calibri"/>
                <a:cs typeface="Calibri"/>
                <a:sym typeface="Calibri"/>
              </a:rPr>
              <a:t> los funcionarios o empleados públicos, salvo las excepciones a que el mismo haga referencia.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p:nvPr/>
        </p:nvSpPr>
        <p:spPr>
          <a:xfrm>
            <a:off x="434975" y="0"/>
            <a:ext cx="9286875" cy="126841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LABORALIZACIÓN DEL EMPLEO PUBLICO.</a:t>
            </a:r>
            <a:endParaRPr/>
          </a:p>
        </p:txBody>
      </p:sp>
      <p:sp>
        <p:nvSpPr>
          <p:cNvPr id="214" name="Google Shape;214;p24"/>
          <p:cNvSpPr txBox="1">
            <a:spLocks noGrp="1"/>
          </p:cNvSpPr>
          <p:nvPr>
            <p:ph type="body" idx="1"/>
          </p:nvPr>
        </p:nvSpPr>
        <p:spPr>
          <a:xfrm>
            <a:off x="146050" y="4564062"/>
            <a:ext cx="4173537" cy="2790825"/>
          </a:xfrm>
          <a:prstGeom prst="rect">
            <a:avLst/>
          </a:prstGeom>
          <a:noFill/>
          <a:ln>
            <a:noFill/>
          </a:ln>
        </p:spPr>
        <p:txBody>
          <a:bodyPr spcFirstLastPara="1" wrap="square" lIns="90000" tIns="46800" rIns="90000" bIns="46800" anchor="t" anchorCtr="0">
            <a:noAutofit/>
          </a:bodyPr>
          <a:lstStyle/>
          <a:p>
            <a:pPr marL="342900" marR="0" lvl="0" indent="-336550" algn="ctr" rtl="0">
              <a:lnSpc>
                <a:spcPct val="100000"/>
              </a:lnSpc>
              <a:spcBef>
                <a:spcPts val="0"/>
              </a:spcBef>
              <a:spcAft>
                <a:spcPts val="0"/>
              </a:spcAft>
              <a:buClr>
                <a:srgbClr val="000000"/>
              </a:buClr>
              <a:buSzPts val="3200"/>
              <a:buFont typeface="Times New Roman"/>
              <a:buNone/>
            </a:pPr>
            <a:r>
              <a:rPr lang="en-US" sz="3200" b="0" i="0" u="none">
                <a:solidFill>
                  <a:schemeClr val="dk1"/>
                </a:solidFill>
                <a:latin typeface="Arial"/>
                <a:ea typeface="Arial"/>
                <a:cs typeface="Arial"/>
                <a:sym typeface="Arial"/>
              </a:rPr>
              <a:t>Huida / retirada del derecho administrativo hacia la L.C.T. y la L.R.T.</a:t>
            </a:r>
            <a:endParaRPr/>
          </a:p>
        </p:txBody>
      </p:sp>
      <p:sp>
        <p:nvSpPr>
          <p:cNvPr id="215" name="Google Shape;215;p24"/>
          <p:cNvSpPr txBox="1">
            <a:spLocks noGrp="1"/>
          </p:cNvSpPr>
          <p:nvPr>
            <p:ph type="body" idx="1"/>
          </p:nvPr>
        </p:nvSpPr>
        <p:spPr>
          <a:xfrm>
            <a:off x="5759450" y="4500562"/>
            <a:ext cx="3959225" cy="2995612"/>
          </a:xfrm>
          <a:prstGeom prst="rect">
            <a:avLst/>
          </a:prstGeom>
          <a:noFill/>
          <a:ln>
            <a:noFill/>
          </a:ln>
        </p:spPr>
        <p:txBody>
          <a:bodyPr spcFirstLastPara="1" wrap="square" lIns="90000" tIns="46800" rIns="90000" bIns="46800" anchor="t" anchorCtr="0">
            <a:noAutofit/>
          </a:bodyPr>
          <a:lstStyle/>
          <a:p>
            <a:pPr marL="342900" marR="0" lvl="0" indent="-336550" algn="ctr" rtl="0">
              <a:lnSpc>
                <a:spcPct val="93000"/>
              </a:lnSpc>
              <a:spcBef>
                <a:spcPts val="0"/>
              </a:spcBef>
              <a:spcAft>
                <a:spcPts val="0"/>
              </a:spcAft>
              <a:buClr>
                <a:srgbClr val="000000"/>
              </a:buClr>
              <a:buSzPts val="2800"/>
              <a:buFont typeface="Times New Roman"/>
              <a:buNone/>
            </a:pPr>
            <a:r>
              <a:rPr lang="en-US" sz="2800" b="0" i="0" u="none">
                <a:solidFill>
                  <a:schemeClr val="dk1"/>
                </a:solidFill>
                <a:latin typeface="Calibri"/>
                <a:ea typeface="Calibri"/>
                <a:cs typeface="Calibri"/>
                <a:sym typeface="Calibri"/>
              </a:rPr>
              <a:t>Derecho de sindicación y fomento de la negociación colectiva en el sector público.</a:t>
            </a:r>
            <a:endParaRPr/>
          </a:p>
        </p:txBody>
      </p:sp>
      <p:sp>
        <p:nvSpPr>
          <p:cNvPr id="216" name="Google Shape;216;p24"/>
          <p:cNvSpPr/>
          <p:nvPr/>
        </p:nvSpPr>
        <p:spPr>
          <a:xfrm rot="10800000">
            <a:off x="4343400" y="3416300"/>
            <a:ext cx="1390650" cy="1587500"/>
          </a:xfrm>
          <a:custGeom>
            <a:avLst/>
            <a:gdLst/>
            <a:ahLst/>
            <a:cxnLst/>
            <a:rect l="l" t="t" r="r" b="b"/>
            <a:pathLst>
              <a:path w="144" h="122" extrusionOk="0">
                <a:moveTo>
                  <a:pt x="85" y="69"/>
                </a:moveTo>
                <a:cubicBezTo>
                  <a:pt x="85" y="55"/>
                  <a:pt x="97" y="44"/>
                  <a:pt x="111" y="44"/>
                </a:cubicBezTo>
                <a:cubicBezTo>
                  <a:pt x="111" y="61"/>
                  <a:pt x="111" y="61"/>
                  <a:pt x="111" y="61"/>
                </a:cubicBezTo>
                <a:cubicBezTo>
                  <a:pt x="144" y="30"/>
                  <a:pt x="144" y="30"/>
                  <a:pt x="144" y="30"/>
                </a:cubicBezTo>
                <a:cubicBezTo>
                  <a:pt x="111" y="0"/>
                  <a:pt x="111" y="0"/>
                  <a:pt x="111" y="0"/>
                </a:cubicBezTo>
                <a:cubicBezTo>
                  <a:pt x="111" y="17"/>
                  <a:pt x="111" y="17"/>
                  <a:pt x="111" y="17"/>
                </a:cubicBezTo>
                <a:cubicBezTo>
                  <a:pt x="95" y="17"/>
                  <a:pt x="81" y="24"/>
                  <a:pt x="71" y="35"/>
                </a:cubicBezTo>
                <a:cubicBezTo>
                  <a:pt x="62" y="25"/>
                  <a:pt x="48" y="18"/>
                  <a:pt x="32" y="18"/>
                </a:cubicBezTo>
                <a:cubicBezTo>
                  <a:pt x="32" y="0"/>
                  <a:pt x="32" y="0"/>
                  <a:pt x="32" y="0"/>
                </a:cubicBezTo>
                <a:cubicBezTo>
                  <a:pt x="0" y="31"/>
                  <a:pt x="0" y="31"/>
                  <a:pt x="0" y="31"/>
                </a:cubicBezTo>
                <a:cubicBezTo>
                  <a:pt x="32" y="61"/>
                  <a:pt x="32" y="61"/>
                  <a:pt x="32" y="61"/>
                </a:cubicBezTo>
                <a:cubicBezTo>
                  <a:pt x="32" y="44"/>
                  <a:pt x="32" y="44"/>
                  <a:pt x="32" y="44"/>
                </a:cubicBezTo>
                <a:cubicBezTo>
                  <a:pt x="46" y="44"/>
                  <a:pt x="58" y="55"/>
                  <a:pt x="58" y="69"/>
                </a:cubicBezTo>
                <a:cubicBezTo>
                  <a:pt x="58" y="122"/>
                  <a:pt x="58" y="122"/>
                  <a:pt x="58" y="122"/>
                </a:cubicBezTo>
                <a:cubicBezTo>
                  <a:pt x="58" y="122"/>
                  <a:pt x="58" y="122"/>
                  <a:pt x="58" y="122"/>
                </a:cubicBezTo>
                <a:cubicBezTo>
                  <a:pt x="85" y="122"/>
                  <a:pt x="85" y="122"/>
                  <a:pt x="85" y="122"/>
                </a:cubicBezTo>
                <a:cubicBezTo>
                  <a:pt x="85" y="122"/>
                  <a:pt x="85" y="122"/>
                  <a:pt x="85" y="122"/>
                </a:cubicBezTo>
                <a:lnTo>
                  <a:pt x="85" y="69"/>
                </a:lnTo>
                <a:close/>
              </a:path>
            </a:pathLst>
          </a:custGeom>
          <a:solidFill>
            <a:srgbClr val="7030A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17" name="Google Shape;217;p24"/>
          <p:cNvSpPr txBox="1">
            <a:spLocks noGrp="1"/>
          </p:cNvSpPr>
          <p:nvPr>
            <p:ph type="title"/>
          </p:nvPr>
        </p:nvSpPr>
        <p:spPr>
          <a:xfrm>
            <a:off x="503237" y="1193800"/>
            <a:ext cx="9051925" cy="225425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200"/>
              <a:buFont typeface="Times New Roman"/>
              <a:buNone/>
            </a:pPr>
            <a:r>
              <a:rPr lang="en-US" sz="2200" b="1" i="0" u="none" strike="noStrike" cap="none">
                <a:solidFill>
                  <a:schemeClr val="dk1"/>
                </a:solidFill>
                <a:latin typeface="Calibri"/>
                <a:ea typeface="Calibri"/>
                <a:cs typeface="Calibri"/>
                <a:sym typeface="Calibri"/>
              </a:rPr>
              <a:t>El sistema de fuentes del régimen del empleo público ha sufrido “injerencias” desde el derecho del trabajo y de la seguridad social</a:t>
            </a:r>
            <a:br>
              <a:rPr lang="en-US" sz="2200" b="1" i="0" u="none" strike="noStrike" cap="none">
                <a:solidFill>
                  <a:schemeClr val="dk1"/>
                </a:solidFill>
                <a:latin typeface="Calibri"/>
                <a:ea typeface="Calibri"/>
                <a:cs typeface="Calibri"/>
                <a:sym typeface="Calibri"/>
              </a:rPr>
            </a:br>
            <a:r>
              <a:rPr lang="en-US" sz="2200" b="1" i="0" u="none" strike="noStrike" cap="none">
                <a:solidFill>
                  <a:schemeClr val="dk1"/>
                </a:solidFill>
                <a:latin typeface="Calibri"/>
                <a:ea typeface="Calibri"/>
                <a:cs typeface="Calibri"/>
                <a:sym typeface="Calibri"/>
              </a:rPr>
              <a:t/>
            </a:r>
            <a:br>
              <a:rPr lang="en-US" sz="2200" b="1" i="0" u="none" strike="noStrike" cap="none">
                <a:solidFill>
                  <a:schemeClr val="dk1"/>
                </a:solidFill>
                <a:latin typeface="Calibri"/>
                <a:ea typeface="Calibri"/>
                <a:cs typeface="Calibri"/>
                <a:sym typeface="Calibri"/>
              </a:rPr>
            </a:br>
            <a:r>
              <a:rPr lang="en-US" sz="2000" b="0" i="0" u="none" strike="noStrike" cap="none">
                <a:solidFill>
                  <a:schemeClr val="dk1"/>
                </a:solidFill>
                <a:latin typeface="Calibri"/>
                <a:ea typeface="Calibri"/>
                <a:cs typeface="Calibri"/>
                <a:sym typeface="Calibri"/>
              </a:rPr>
              <a:t> </a:t>
            </a:r>
            <a:r>
              <a:rPr lang="en-US" sz="2200" b="1" i="0" u="none" strike="noStrike" cap="none">
                <a:solidFill>
                  <a:schemeClr val="dk1"/>
                </a:solidFill>
                <a:latin typeface="Calibri"/>
                <a:ea typeface="Calibri"/>
                <a:cs typeface="Calibri"/>
                <a:sym typeface="Calibri"/>
              </a:rPr>
              <a:t>LCT 20.744 (1974) Art. 2º inc. a)</a:t>
            </a:r>
            <a:r>
              <a:rPr lang="en-US" sz="2000" b="0" i="0" u="none" strike="noStrike" cap="none">
                <a:solidFill>
                  <a:schemeClr val="dk1"/>
                </a:solidFill>
                <a:latin typeface="Calibri"/>
                <a:ea typeface="Calibri"/>
                <a:cs typeface="Calibri"/>
                <a:sym typeface="Calibri"/>
              </a:rPr>
              <a:t> prevé su aplicación a los dependientes del Estado “cuando por acto expreso” se los incluyera “en la misma” o “en el régimen de las convenciones colectivas de trabajo” (Ley 14.250).</a:t>
            </a:r>
            <a:endParaRPr/>
          </a:p>
        </p:txBody>
      </p:sp>
      <p:sp>
        <p:nvSpPr>
          <p:cNvPr id="218" name="Google Shape;218;p24"/>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19" name="Google Shape;219;p24"/>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20" name="Google Shape;220;p24"/>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21" name="Google Shape;221;p24"/>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22" name="Google Shape;222;p24"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5"/>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28" name="Google Shape;228;p25"/>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29" name="Google Shape;229;p25"/>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30" name="Google Shape;230;p25"/>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31" name="Google Shape;231;p25"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232" name="Google Shape;232;p25"/>
          <p:cNvSpPr txBox="1"/>
          <p:nvPr/>
        </p:nvSpPr>
        <p:spPr>
          <a:xfrm>
            <a:off x="1511300" y="107950"/>
            <a:ext cx="7416800" cy="1322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Times New Roman"/>
              <a:buNone/>
            </a:pPr>
            <a:r>
              <a:rPr lang="en-US" sz="4000" b="1" i="0" u="none">
                <a:solidFill>
                  <a:schemeClr val="dk1"/>
                </a:solidFill>
                <a:latin typeface="Times New Roman"/>
                <a:ea typeface="Times New Roman"/>
                <a:cs typeface="Times New Roman"/>
                <a:sym typeface="Times New Roman"/>
              </a:rPr>
              <a:t>Sindicación y fomento de la negociación colectiva</a:t>
            </a:r>
            <a:endParaRPr/>
          </a:p>
        </p:txBody>
      </p:sp>
      <p:sp>
        <p:nvSpPr>
          <p:cNvPr id="233" name="Google Shape;233;p25"/>
          <p:cNvSpPr txBox="1"/>
          <p:nvPr/>
        </p:nvSpPr>
        <p:spPr>
          <a:xfrm>
            <a:off x="360362" y="1474787"/>
            <a:ext cx="8856662" cy="53260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Ley 23.929  (1991) de negociación colectiva para los trabajadores docentes.</a:t>
            </a:r>
            <a:endParaRPr/>
          </a:p>
          <a:p>
            <a:pPr marL="0" marR="0" lvl="0" indent="0" algn="just" rtl="0">
              <a:lnSpc>
                <a:spcPct val="100000"/>
              </a:lnSpc>
              <a:spcBef>
                <a:spcPts val="160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Ley 24.185 (1992) de negociación colectiva entre la Administración pública y sus agentes.</a:t>
            </a:r>
            <a:endParaRPr/>
          </a:p>
          <a:p>
            <a:pPr marL="0" marR="0" lvl="0" indent="0" algn="just" rtl="0">
              <a:lnSpc>
                <a:spcPct val="100000"/>
              </a:lnSpc>
              <a:spcBef>
                <a:spcPts val="160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Ley 5563 (1990), adhirió al (decreto) ley 20.320 (Estatuto escalafón para agentes viales provinciales, 1973) y a la Convención Colectiva 55/89 (Régimen de Comisión Paritaria Nacional prevista en los arts. 50 y sgtes).</a:t>
            </a:r>
            <a:endParaRPr/>
          </a:p>
          <a:p>
            <a:pPr marL="0" marR="0" lvl="0" indent="0" algn="just" rtl="0">
              <a:lnSpc>
                <a:spcPct val="100000"/>
              </a:lnSpc>
              <a:spcBef>
                <a:spcPts val="160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Ley 5892 (1992) , Estatuto Escalafón para quienes prestan servicios en las municipalidades. Prevé que las condiciones de empleo y su remuneración sean acordadas mediante negociación colectiva en paritarias de nivel provincial y municipal (conf. Arts. 56 a 81).</a:t>
            </a:r>
            <a:endParaRPr/>
          </a:p>
          <a:p>
            <a:pPr marL="0" marR="0" lvl="0" indent="0" algn="just" rtl="0">
              <a:lnSpc>
                <a:spcPct val="100000"/>
              </a:lnSpc>
              <a:spcBef>
                <a:spcPts val="160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Ley 6656, art. 24 (Presupuesto 1999) adhesión a la Ley nacional 24.185. Ha generado la convocatoria a negociaciones paritarias (Decreto 955/04) y la </a:t>
            </a:r>
            <a:r>
              <a:rPr lang="en-US" sz="2000" b="0" i="0" u="none">
                <a:solidFill>
                  <a:schemeClr val="dk1"/>
                </a:solidFill>
                <a:latin typeface="Calibri"/>
                <a:ea typeface="Calibri"/>
                <a:cs typeface="Calibri"/>
                <a:sym typeface="Calibri"/>
              </a:rPr>
              <a:t>adopción de acuerdos entre el gobierno prov. , las entidades descentralizadas y sus empleados.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6"/>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39" name="Google Shape;239;p26"/>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40" name="Google Shape;240;p26"/>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41" name="Google Shape;241;p26"/>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42" name="Google Shape;242;p26"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243" name="Google Shape;243;p26"/>
          <p:cNvSpPr txBox="1"/>
          <p:nvPr/>
        </p:nvSpPr>
        <p:spPr>
          <a:xfrm>
            <a:off x="863600" y="107950"/>
            <a:ext cx="8569325" cy="1322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LABORIZACIÓN DEL EMPLEO PUBLICO EN MENDOZA:</a:t>
            </a:r>
            <a:endParaRPr/>
          </a:p>
        </p:txBody>
      </p:sp>
      <p:sp>
        <p:nvSpPr>
          <p:cNvPr id="244" name="Google Shape;244;p26"/>
          <p:cNvSpPr txBox="1"/>
          <p:nvPr/>
        </p:nvSpPr>
        <p:spPr>
          <a:xfrm>
            <a:off x="360362" y="1474787"/>
            <a:ext cx="8856662" cy="4818062"/>
          </a:xfrm>
          <a:prstGeom prst="rect">
            <a:avLst/>
          </a:prstGeom>
          <a:noFill/>
          <a:ln>
            <a:noFill/>
          </a:ln>
        </p:spPr>
        <p:txBody>
          <a:bodyPr spcFirstLastPara="1" wrap="square" lIns="91425" tIns="45700" rIns="91425" bIns="45700" anchor="t" anchorCtr="0">
            <a:noAutofit/>
          </a:bodyPr>
          <a:lstStyle/>
          <a:p>
            <a:pPr marL="147637" marR="0" lvl="0" indent="-146049" algn="l" rtl="0">
              <a:lnSpc>
                <a:spcPct val="100000"/>
              </a:lnSpc>
              <a:spcBef>
                <a:spcPts val="0"/>
              </a:spcBef>
              <a:spcAft>
                <a:spcPts val="0"/>
              </a:spcAft>
              <a:buClr>
                <a:srgbClr val="FFFFFF"/>
              </a:buClr>
              <a:buSzPts val="2000"/>
              <a:buFont typeface="Arial"/>
              <a:buChar char="•"/>
            </a:pPr>
            <a:r>
              <a:rPr lang="en-US" sz="2000" b="1" i="0" u="none">
                <a:solidFill>
                  <a:srgbClr val="FFFFFF"/>
                </a:solidFill>
                <a:latin typeface="Calibri"/>
                <a:ea typeface="Calibri"/>
                <a:cs typeface="Calibri"/>
                <a:sym typeface="Calibri"/>
              </a:rPr>
              <a:t> </a:t>
            </a:r>
            <a:r>
              <a:rPr lang="en-US" sz="2000" b="1" i="0" u="none">
                <a:solidFill>
                  <a:schemeClr val="dk1"/>
                </a:solidFill>
                <a:latin typeface="Calibri"/>
                <a:ea typeface="Calibri"/>
                <a:cs typeface="Calibri"/>
                <a:sym typeface="Calibri"/>
              </a:rPr>
              <a:t>Ley 5811 (1992)</a:t>
            </a:r>
            <a:r>
              <a:rPr lang="en-US" sz="2000" b="0" i="0" u="none">
                <a:solidFill>
                  <a:schemeClr val="dk1"/>
                </a:solidFill>
                <a:latin typeface="Calibri"/>
                <a:ea typeface="Calibri"/>
                <a:cs typeface="Calibri"/>
                <a:sym typeface="Calibri"/>
              </a:rPr>
              <a:t>, licencias : las suspensiones y demás consecuencias derivadas de las enfermedades y accidentes del trabajo, remiten al régimen de la seguridad social común, LRT 24.522 (conf. Art. 44)</a:t>
            </a:r>
            <a:endParaRPr/>
          </a:p>
          <a:p>
            <a:pPr marL="147637" marR="0" lvl="0" indent="-146049" algn="l" rtl="0">
              <a:lnSpc>
                <a:spcPct val="100000"/>
              </a:lnSpc>
              <a:spcBef>
                <a:spcPts val="1200"/>
              </a:spcBef>
              <a:spcAft>
                <a:spcPts val="0"/>
              </a:spcAft>
              <a:buClr>
                <a:schemeClr val="lt1"/>
              </a:buClr>
              <a:buSzPts val="1700"/>
              <a:buFont typeface="Arial"/>
              <a:buNone/>
            </a:pPr>
            <a:endParaRPr sz="1700" b="0" i="0" u="none">
              <a:solidFill>
                <a:schemeClr val="dk1"/>
              </a:solidFill>
              <a:latin typeface="Calibri"/>
              <a:ea typeface="Calibri"/>
              <a:cs typeface="Calibri"/>
              <a:sym typeface="Calibri"/>
            </a:endParaRPr>
          </a:p>
          <a:p>
            <a:pPr marL="147637" marR="0" lvl="0" indent="-146049" algn="l" rtl="0">
              <a:lnSpc>
                <a:spcPct val="100000"/>
              </a:lnSpc>
              <a:spcBef>
                <a:spcPts val="1200"/>
              </a:spcBef>
              <a:spcAft>
                <a:spcPts val="0"/>
              </a:spcAft>
              <a:buClr>
                <a:srgbClr val="FFFFFF"/>
              </a:buClr>
              <a:buSzPts val="2000"/>
              <a:buFont typeface="Arial"/>
              <a:buChar char="•"/>
            </a:pPr>
            <a:r>
              <a:rPr lang="en-US" sz="2000" b="1" i="0" u="none">
                <a:solidFill>
                  <a:schemeClr val="dk1"/>
                </a:solidFill>
                <a:latin typeface="Calibri"/>
                <a:ea typeface="Calibri"/>
                <a:cs typeface="Calibri"/>
                <a:sym typeface="Calibri"/>
              </a:rPr>
              <a:t> Ley 6497, art. 62 (1997)</a:t>
            </a:r>
            <a:r>
              <a:rPr lang="en-US" sz="2000" b="0" i="0" u="none">
                <a:solidFill>
                  <a:schemeClr val="dk1"/>
                </a:solidFill>
                <a:latin typeface="Calibri"/>
                <a:ea typeface="Calibri"/>
                <a:cs typeface="Calibri"/>
                <a:sym typeface="Calibri"/>
              </a:rPr>
              <a:t>, las relaciones entre el E.P.R.E. con su personal se rigen por la L.C.T., no siendo de aplicación el régimen jurídico básico de la función pública.</a:t>
            </a:r>
            <a:endParaRPr/>
          </a:p>
          <a:p>
            <a:pPr marL="147637" marR="0" lvl="0" indent="-146049" algn="l" rtl="0">
              <a:lnSpc>
                <a:spcPct val="100000"/>
              </a:lnSpc>
              <a:spcBef>
                <a:spcPts val="1200"/>
              </a:spcBef>
              <a:spcAft>
                <a:spcPts val="0"/>
              </a:spcAft>
              <a:buClr>
                <a:schemeClr val="lt1"/>
              </a:buClr>
              <a:buSzPts val="2000"/>
              <a:buFont typeface="Arial"/>
              <a:buNone/>
            </a:pPr>
            <a:endParaRPr sz="2000" b="0" i="0" u="none">
              <a:solidFill>
                <a:schemeClr val="dk1"/>
              </a:solidFill>
              <a:latin typeface="Calibri"/>
              <a:ea typeface="Calibri"/>
              <a:cs typeface="Calibri"/>
              <a:sym typeface="Calibri"/>
            </a:endParaRPr>
          </a:p>
          <a:p>
            <a:pPr marL="147637" marR="0" lvl="0" indent="-146049" algn="l" rtl="0">
              <a:lnSpc>
                <a:spcPct val="100000"/>
              </a:lnSpc>
              <a:spcBef>
                <a:spcPts val="1200"/>
              </a:spcBef>
              <a:spcAft>
                <a:spcPts val="0"/>
              </a:spcAft>
              <a:buClr>
                <a:srgbClr val="FFFFFF"/>
              </a:buClr>
              <a:buSzPts val="2000"/>
              <a:buFont typeface="Arial"/>
              <a:buChar char="•"/>
            </a:pPr>
            <a:r>
              <a:rPr lang="en-US" sz="2000" b="0" i="0" u="none">
                <a:solidFill>
                  <a:schemeClr val="dk1"/>
                </a:solidFill>
                <a:latin typeface="Calibri"/>
                <a:ea typeface="Calibri"/>
                <a:cs typeface="Calibri"/>
                <a:sym typeface="Calibri"/>
              </a:rPr>
              <a:t> Las “fundaciones” que el Estado provincial ha creado para ejercer actividades en forma descentralizada, en nexo con otras entidades estatales y privadas (p.ej.: ITU, FUESMEN, COPROSAMEN, IDR, IUSP) ha llevado consigo la sujeción de sus empleados a las leyes laborales comunes.</a:t>
            </a:r>
            <a:endParaRPr/>
          </a:p>
          <a:p>
            <a:pPr marL="0" marR="0" lvl="0" indent="0" algn="l" rtl="0">
              <a:lnSpc>
                <a:spcPct val="93000"/>
              </a:lnSpc>
              <a:spcBef>
                <a:spcPts val="0"/>
              </a:spcBef>
              <a:spcAft>
                <a:spcPts val="0"/>
              </a:spcAft>
              <a:buNone/>
            </a:pPr>
            <a:endParaRPr sz="2000" b="0" i="0" u="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7"/>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50" name="Google Shape;250;p27"/>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51" name="Google Shape;251;p27"/>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52" name="Google Shape;252;p27"/>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53" name="Google Shape;253;p27"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254" name="Google Shape;254;p27"/>
          <p:cNvSpPr txBox="1"/>
          <p:nvPr/>
        </p:nvSpPr>
        <p:spPr>
          <a:xfrm>
            <a:off x="863600" y="107950"/>
            <a:ext cx="8569325" cy="1322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Libertad sindical y negociación colectiva en el empleo público</a:t>
            </a:r>
            <a:endParaRPr/>
          </a:p>
        </p:txBody>
      </p:sp>
      <p:sp>
        <p:nvSpPr>
          <p:cNvPr id="255" name="Google Shape;255;p27"/>
          <p:cNvSpPr txBox="1"/>
          <p:nvPr/>
        </p:nvSpPr>
        <p:spPr>
          <a:xfrm>
            <a:off x="360362" y="1835150"/>
            <a:ext cx="8856662" cy="40163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1" i="0" u="none">
                <a:solidFill>
                  <a:schemeClr val="dk1"/>
                </a:solidFill>
                <a:latin typeface="Calibri"/>
                <a:ea typeface="Calibri"/>
                <a:cs typeface="Calibri"/>
                <a:sym typeface="Calibri"/>
              </a:rPr>
              <a:t>Los convenios Nº151 y Nº 154 de la OIT produjeron una trascendente innovación en el sistema de fuentes que si bien </a:t>
            </a:r>
            <a:r>
              <a:rPr lang="en-US" sz="2500" b="1" i="1" u="none">
                <a:solidFill>
                  <a:schemeClr val="dk1"/>
                </a:solidFill>
                <a:latin typeface="Calibri"/>
                <a:ea typeface="Calibri"/>
                <a:cs typeface="Calibri"/>
                <a:sym typeface="Calibri"/>
              </a:rPr>
              <a:t>no ha llevado a un abandono pleno del modelo unilateralista</a:t>
            </a:r>
            <a:r>
              <a:rPr lang="en-US" sz="2500" b="1" i="0" u="none">
                <a:solidFill>
                  <a:schemeClr val="dk1"/>
                </a:solidFill>
                <a:latin typeface="Calibri"/>
                <a:ea typeface="Calibri"/>
                <a:cs typeface="Calibri"/>
                <a:sym typeface="Calibri"/>
              </a:rPr>
              <a:t> (o estatutario), lo </a:t>
            </a:r>
            <a:r>
              <a:rPr lang="en-US" sz="2500" b="1" i="1" u="none">
                <a:solidFill>
                  <a:schemeClr val="dk1"/>
                </a:solidFill>
                <a:latin typeface="Calibri"/>
                <a:ea typeface="Calibri"/>
                <a:cs typeface="Calibri"/>
                <a:sym typeface="Calibri"/>
              </a:rPr>
              <a:t>atenúa</a:t>
            </a:r>
            <a:r>
              <a:rPr lang="en-US" sz="2500" b="1" i="0" u="none">
                <a:solidFill>
                  <a:schemeClr val="dk1"/>
                </a:solidFill>
                <a:latin typeface="Calibri"/>
                <a:ea typeface="Calibri"/>
                <a:cs typeface="Calibri"/>
                <a:sym typeface="Calibri"/>
              </a:rPr>
              <a:t> sensiblemente a partir del protagonismo normativo que se atribuye a la negociación colectiva</a:t>
            </a:r>
            <a:endParaRPr/>
          </a:p>
          <a:p>
            <a:pPr marL="0" marR="0" lvl="0" indent="0" algn="l" rtl="0">
              <a:lnSpc>
                <a:spcPct val="100000"/>
              </a:lnSpc>
              <a:spcBef>
                <a:spcPts val="0"/>
              </a:spcBef>
              <a:spcAft>
                <a:spcPts val="0"/>
              </a:spcAft>
              <a:buClr>
                <a:schemeClr val="lt1"/>
              </a:buClr>
              <a:buSzPts val="2500"/>
              <a:buFont typeface="Arial"/>
              <a:buNone/>
            </a:pPr>
            <a:endParaRPr sz="25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500"/>
              <a:buFont typeface="Calibri"/>
              <a:buNone/>
            </a:pPr>
            <a:r>
              <a:rPr lang="en-US" sz="2500" b="0" i="0" u="none">
                <a:solidFill>
                  <a:schemeClr val="dk1"/>
                </a:solidFill>
                <a:latin typeface="Calibri"/>
                <a:ea typeface="Calibri"/>
                <a:cs typeface="Calibri"/>
                <a:sym typeface="Calibri"/>
              </a:rPr>
              <a:t>(ACKERMAN, Mario E.; “</a:t>
            </a:r>
            <a:r>
              <a:rPr lang="en-US" sz="2500" b="0" i="1" u="none">
                <a:solidFill>
                  <a:schemeClr val="dk1"/>
                </a:solidFill>
                <a:latin typeface="Calibri"/>
                <a:ea typeface="Calibri"/>
                <a:cs typeface="Calibri"/>
                <a:sym typeface="Calibri"/>
              </a:rPr>
              <a:t>La relación de empleo público y el derecho del trabajo</a:t>
            </a:r>
            <a:r>
              <a:rPr lang="en-US" sz="2500" b="0" i="0" u="none">
                <a:solidFill>
                  <a:schemeClr val="dk1"/>
                </a:solidFill>
                <a:latin typeface="Calibri"/>
                <a:ea typeface="Calibri"/>
                <a:cs typeface="Calibri"/>
                <a:sym typeface="Calibri"/>
              </a:rPr>
              <a:t>”, en Revista de Derecho Laboral, 2003-2: Estatutos y otras actividades especiales, Rubinzal-Culzoni, Sta.Fe, p. 107)</a:t>
            </a:r>
            <a:endParaRPr/>
          </a:p>
          <a:p>
            <a:pPr marL="0" marR="0" lvl="0" indent="0" algn="l" rtl="0">
              <a:lnSpc>
                <a:spcPct val="93000"/>
              </a:lnSpc>
              <a:spcBef>
                <a:spcPts val="0"/>
              </a:spcBef>
              <a:spcAft>
                <a:spcPts val="0"/>
              </a:spcAft>
              <a:buNone/>
            </a:pPr>
            <a:endParaRPr sz="2500" b="0" i="0" u="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8"/>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61" name="Google Shape;261;p28"/>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62" name="Google Shape;262;p28"/>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63" name="Google Shape;263;p28"/>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64" name="Google Shape;264;p28"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265" name="Google Shape;265;p28"/>
          <p:cNvSpPr txBox="1"/>
          <p:nvPr/>
        </p:nvSpPr>
        <p:spPr>
          <a:xfrm>
            <a:off x="863600" y="107950"/>
            <a:ext cx="8569325" cy="1322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Libertad sindical y negociación colectiva en el empleo público</a:t>
            </a:r>
            <a:endParaRPr/>
          </a:p>
        </p:txBody>
      </p:sp>
      <p:sp>
        <p:nvSpPr>
          <p:cNvPr id="266" name="Google Shape;266;p28"/>
          <p:cNvSpPr txBox="1"/>
          <p:nvPr/>
        </p:nvSpPr>
        <p:spPr>
          <a:xfrm>
            <a:off x="360362" y="1835150"/>
            <a:ext cx="8856662" cy="4832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El reconocimiento de derechos a favor de las organizaciones de trabajadores dependientes de la Administración pública surge así como el fruto de un largo proceso, animado por los vientos de la democracia y la participación social, por oposición y retroceso de la teoría estatutaria de la relación unilateral, de imposición por el Estado de las condiciones de empleo</a:t>
            </a:r>
            <a:endParaRPr/>
          </a:p>
          <a:p>
            <a:pPr marL="0" marR="0" lvl="0" indent="0" algn="l" rtl="0">
              <a:lnSpc>
                <a:spcPct val="100000"/>
              </a:lnSpc>
              <a:spcBef>
                <a:spcPts val="0"/>
              </a:spcBef>
              <a:spcAft>
                <a:spcPts val="0"/>
              </a:spcAft>
              <a:buClr>
                <a:schemeClr val="lt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(Jairo Villegas Arbeláez; “</a:t>
            </a:r>
            <a:r>
              <a:rPr lang="en-US" sz="2800" b="0" i="1" u="none">
                <a:solidFill>
                  <a:schemeClr val="dk1"/>
                </a:solidFill>
                <a:latin typeface="Calibri"/>
                <a:ea typeface="Calibri"/>
                <a:cs typeface="Calibri"/>
                <a:sym typeface="Calibri"/>
              </a:rPr>
              <a:t>Empleados públicos y derecho de negociación colectiva</a:t>
            </a:r>
            <a:r>
              <a:rPr lang="en-US" sz="2800" b="0" i="0" u="none">
                <a:solidFill>
                  <a:schemeClr val="dk1"/>
                </a:solidFill>
                <a:latin typeface="Calibri"/>
                <a:ea typeface="Calibri"/>
                <a:cs typeface="Calibri"/>
                <a:sym typeface="Calibri"/>
              </a:rPr>
              <a:t>”, Universidad Externado de Colombia, Bogotá, 2001, pág. 59).</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9"/>
          <p:cNvSpPr txBox="1"/>
          <p:nvPr/>
        </p:nvSpPr>
        <p:spPr>
          <a:xfrm>
            <a:off x="503237" y="247650"/>
            <a:ext cx="9072562" cy="573087"/>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LA REFORMA CONSTITUCIONAL DE 1994</a:t>
            </a:r>
            <a:endParaRPr/>
          </a:p>
        </p:txBody>
      </p:sp>
      <p:sp>
        <p:nvSpPr>
          <p:cNvPr id="272" name="Google Shape;272;p29"/>
          <p:cNvSpPr txBox="1"/>
          <p:nvPr/>
        </p:nvSpPr>
        <p:spPr>
          <a:xfrm>
            <a:off x="314325" y="1160462"/>
            <a:ext cx="9445625" cy="6221412"/>
          </a:xfrm>
          <a:prstGeom prst="rect">
            <a:avLst/>
          </a:prstGeom>
          <a:noFill/>
          <a:ln>
            <a:noFill/>
          </a:ln>
        </p:spPr>
        <p:txBody>
          <a:bodyPr spcFirstLastPara="1" wrap="square" lIns="90000" tIns="45000" rIns="90000" bIns="45000" anchor="t" anchorCtr="0">
            <a:noAutofit/>
          </a:bodyPr>
          <a:lstStyle/>
          <a:p>
            <a:pPr marL="0" marR="0" lvl="0" indent="0" algn="l" rtl="0">
              <a:lnSpc>
                <a:spcPct val="80000"/>
              </a:lnSpc>
              <a:spcBef>
                <a:spcPts val="0"/>
              </a:spcBef>
              <a:spcAft>
                <a:spcPts val="0"/>
              </a:spcAft>
              <a:buClr>
                <a:schemeClr val="dk1"/>
              </a:buClr>
              <a:buSzPts val="2700"/>
              <a:buFont typeface="Calibri"/>
              <a:buNone/>
            </a:pPr>
            <a:r>
              <a:rPr lang="en-US" sz="2700" b="1" i="0" u="none">
                <a:solidFill>
                  <a:schemeClr val="dk1"/>
                </a:solidFill>
                <a:latin typeface="Calibri"/>
                <a:ea typeface="Calibri"/>
                <a:cs typeface="Calibri"/>
                <a:sym typeface="Calibri"/>
              </a:rPr>
              <a:t>Ha consolidado una fenomenal transformación en el sistema de fuentes de nuestro ordenamiento jurídico</a:t>
            </a:r>
            <a:endParaRPr/>
          </a:p>
          <a:p>
            <a:pPr marL="0" marR="0" lvl="0" indent="0" algn="l" rtl="0">
              <a:lnSpc>
                <a:spcPct val="80000"/>
              </a:lnSpc>
              <a:spcBef>
                <a:spcPts val="600"/>
              </a:spcBef>
              <a:spcAft>
                <a:spcPts val="0"/>
              </a:spcAft>
              <a:buClr>
                <a:schemeClr val="lt1"/>
              </a:buClr>
              <a:buSzPts val="2700"/>
              <a:buFont typeface="Arial"/>
              <a:buNone/>
            </a:pPr>
            <a:endParaRPr sz="2700" b="1" i="0" u="none">
              <a:solidFill>
                <a:schemeClr val="dk1"/>
              </a:solidFill>
              <a:latin typeface="Calibri"/>
              <a:ea typeface="Calibri"/>
              <a:cs typeface="Calibri"/>
              <a:sym typeface="Calibri"/>
            </a:endParaRPr>
          </a:p>
          <a:p>
            <a:pPr marL="1268412" marR="0" lvl="1" indent="-449262" algn="l" rtl="0">
              <a:lnSpc>
                <a:spcPct val="80000"/>
              </a:lnSpc>
              <a:spcBef>
                <a:spcPts val="600"/>
              </a:spcBef>
              <a:spcAft>
                <a:spcPts val="0"/>
              </a:spcAft>
              <a:buClr>
                <a:srgbClr val="FFFFFF"/>
              </a:buClr>
              <a:buSzPts val="2700"/>
              <a:buFont typeface="Arial"/>
              <a:buChar char="•"/>
            </a:pPr>
            <a:r>
              <a:rPr lang="en-US" sz="2700" b="1" i="0" u="none" strike="noStrike" cap="none">
                <a:solidFill>
                  <a:schemeClr val="dk1"/>
                </a:solidFill>
                <a:latin typeface="Calibri"/>
                <a:ea typeface="Calibri"/>
                <a:cs typeface="Calibri"/>
                <a:sym typeface="Calibri"/>
              </a:rPr>
              <a:t>1853-1860-1957: </a:t>
            </a:r>
            <a:r>
              <a:rPr lang="en-US" sz="2700" b="1" i="1" u="none" strike="noStrike" cap="none">
                <a:solidFill>
                  <a:schemeClr val="dk1"/>
                </a:solidFill>
                <a:latin typeface="Calibri"/>
                <a:ea typeface="Calibri"/>
                <a:cs typeface="Calibri"/>
                <a:sym typeface="Calibri"/>
              </a:rPr>
              <a:t>Arts. 31 y 75, inc. 12.</a:t>
            </a:r>
            <a:endParaRPr/>
          </a:p>
          <a:p>
            <a:pPr marL="0" marR="0" lvl="0" indent="0" algn="l" rtl="0">
              <a:lnSpc>
                <a:spcPct val="80000"/>
              </a:lnSpc>
              <a:spcBef>
                <a:spcPts val="600"/>
              </a:spcBef>
              <a:spcAft>
                <a:spcPts val="0"/>
              </a:spcAft>
              <a:buClr>
                <a:schemeClr val="lt1"/>
              </a:buClr>
              <a:buSzPts val="2700"/>
              <a:buFont typeface="Arial"/>
              <a:buNone/>
            </a:pPr>
            <a:endParaRPr sz="2700" b="1" i="0" u="none">
              <a:solidFill>
                <a:schemeClr val="dk1"/>
              </a:solidFill>
              <a:latin typeface="Calibri"/>
              <a:ea typeface="Calibri"/>
              <a:cs typeface="Calibri"/>
              <a:sym typeface="Calibri"/>
            </a:endParaRPr>
          </a:p>
          <a:p>
            <a:pPr marL="1268412" marR="0" lvl="1" indent="-449262" algn="l" rtl="0">
              <a:lnSpc>
                <a:spcPct val="80000"/>
              </a:lnSpc>
              <a:spcBef>
                <a:spcPts val="600"/>
              </a:spcBef>
              <a:spcAft>
                <a:spcPts val="0"/>
              </a:spcAft>
              <a:buClr>
                <a:srgbClr val="FFFFFF"/>
              </a:buClr>
              <a:buSzPts val="2700"/>
              <a:buFont typeface="Arial"/>
              <a:buChar char="•"/>
            </a:pPr>
            <a:r>
              <a:rPr lang="en-US" sz="2700" b="1" i="0" u="none" strike="noStrike" cap="none">
                <a:solidFill>
                  <a:schemeClr val="dk1"/>
                </a:solidFill>
                <a:latin typeface="Calibri"/>
                <a:ea typeface="Calibri"/>
                <a:cs typeface="Calibri"/>
                <a:sym typeface="Calibri"/>
              </a:rPr>
              <a:t>1994: </a:t>
            </a:r>
            <a:r>
              <a:rPr lang="en-US" sz="2700" b="1" i="1" u="none" strike="noStrike" cap="none">
                <a:solidFill>
                  <a:schemeClr val="dk1"/>
                </a:solidFill>
                <a:latin typeface="Calibri"/>
                <a:ea typeface="Calibri"/>
                <a:cs typeface="Calibri"/>
                <a:sym typeface="Calibri"/>
              </a:rPr>
              <a:t>Art. 75, inc. 22 C.N.</a:t>
            </a:r>
            <a:endParaRPr/>
          </a:p>
          <a:p>
            <a:pPr marL="0" marR="0" lvl="0" indent="0" algn="l" rtl="0">
              <a:lnSpc>
                <a:spcPct val="80000"/>
              </a:lnSpc>
              <a:spcBef>
                <a:spcPts val="600"/>
              </a:spcBef>
              <a:spcAft>
                <a:spcPts val="0"/>
              </a:spcAft>
              <a:buClr>
                <a:schemeClr val="lt1"/>
              </a:buClr>
              <a:buSzPts val="2700"/>
              <a:buFont typeface="Arial"/>
              <a:buNone/>
            </a:pPr>
            <a:endParaRPr sz="2700" b="1" i="0" u="none">
              <a:solidFill>
                <a:schemeClr val="dk1"/>
              </a:solidFill>
              <a:latin typeface="Calibri"/>
              <a:ea typeface="Calibri"/>
              <a:cs typeface="Calibri"/>
              <a:sym typeface="Calibri"/>
            </a:endParaRPr>
          </a:p>
          <a:p>
            <a:pPr marL="0" marR="0" lvl="0" indent="0" algn="l" rtl="0">
              <a:lnSpc>
                <a:spcPct val="80000"/>
              </a:lnSpc>
              <a:spcBef>
                <a:spcPts val="600"/>
              </a:spcBef>
              <a:spcAft>
                <a:spcPts val="0"/>
              </a:spcAft>
              <a:buClr>
                <a:schemeClr val="lt1"/>
              </a:buClr>
              <a:buSzPts val="2700"/>
              <a:buFont typeface="Arial"/>
              <a:buNone/>
            </a:pPr>
            <a:endParaRPr sz="2700" b="1" i="0" u="none">
              <a:solidFill>
                <a:schemeClr val="dk1"/>
              </a:solidFill>
              <a:latin typeface="Calibri"/>
              <a:ea typeface="Calibri"/>
              <a:cs typeface="Calibri"/>
              <a:sym typeface="Calibri"/>
            </a:endParaRPr>
          </a:p>
          <a:p>
            <a:pPr marL="0" marR="0" lvl="0" indent="0" algn="l" rtl="0">
              <a:lnSpc>
                <a:spcPct val="80000"/>
              </a:lnSpc>
              <a:spcBef>
                <a:spcPts val="600"/>
              </a:spcBef>
              <a:spcAft>
                <a:spcPts val="0"/>
              </a:spcAft>
              <a:buClr>
                <a:schemeClr val="lt1"/>
              </a:buClr>
              <a:buSzPts val="2700"/>
              <a:buFont typeface="Arial"/>
              <a:buNone/>
            </a:pPr>
            <a:endParaRPr sz="2700" b="1" i="0" u="none">
              <a:solidFill>
                <a:schemeClr val="dk1"/>
              </a:solidFill>
              <a:latin typeface="Calibri"/>
              <a:ea typeface="Calibri"/>
              <a:cs typeface="Calibri"/>
              <a:sym typeface="Calibri"/>
            </a:endParaRPr>
          </a:p>
          <a:p>
            <a:pPr marL="0" marR="0" lvl="0" indent="0" algn="l" rtl="0">
              <a:lnSpc>
                <a:spcPct val="80000"/>
              </a:lnSpc>
              <a:spcBef>
                <a:spcPts val="600"/>
              </a:spcBef>
              <a:spcAft>
                <a:spcPts val="0"/>
              </a:spcAft>
              <a:buClr>
                <a:schemeClr val="lt1"/>
              </a:buClr>
              <a:buSzPts val="2700"/>
              <a:buFont typeface="Arial"/>
              <a:buNone/>
            </a:pPr>
            <a:endParaRPr sz="2700" b="1" i="0" u="none">
              <a:solidFill>
                <a:srgbClr val="FFFFFF"/>
              </a:solidFill>
              <a:latin typeface="Calibri"/>
              <a:ea typeface="Calibri"/>
              <a:cs typeface="Calibri"/>
              <a:sym typeface="Calibri"/>
            </a:endParaRPr>
          </a:p>
          <a:p>
            <a:pPr marL="0" marR="0" lvl="0" indent="0" algn="ctr" rtl="0">
              <a:lnSpc>
                <a:spcPct val="80000"/>
              </a:lnSpc>
              <a:spcBef>
                <a:spcPts val="600"/>
              </a:spcBef>
              <a:spcAft>
                <a:spcPts val="0"/>
              </a:spcAft>
              <a:buClr>
                <a:schemeClr val="lt1"/>
              </a:buClr>
              <a:buSzPts val="2700"/>
              <a:buFont typeface="Arial"/>
              <a:buNone/>
            </a:pPr>
            <a:endParaRPr sz="2700" b="1" i="0" u="none">
              <a:solidFill>
                <a:srgbClr val="FFFFFF"/>
              </a:solidFill>
              <a:latin typeface="Calibri"/>
              <a:ea typeface="Calibri"/>
              <a:cs typeface="Calibri"/>
              <a:sym typeface="Calibri"/>
            </a:endParaRPr>
          </a:p>
          <a:p>
            <a:pPr marL="0" marR="0" lvl="0" indent="0" algn="ctr" rtl="0">
              <a:lnSpc>
                <a:spcPct val="80000"/>
              </a:lnSpc>
              <a:spcBef>
                <a:spcPts val="600"/>
              </a:spcBef>
              <a:spcAft>
                <a:spcPts val="0"/>
              </a:spcAft>
              <a:buClr>
                <a:schemeClr val="dk1"/>
              </a:buClr>
              <a:buSzPts val="2700"/>
              <a:buFont typeface="Calibri"/>
              <a:buNone/>
            </a:pPr>
            <a:r>
              <a:rPr lang="en-US" sz="2700" b="1" i="0" u="none">
                <a:solidFill>
                  <a:schemeClr val="dk1"/>
                </a:solidFill>
                <a:latin typeface="Calibri"/>
                <a:ea typeface="Calibri"/>
                <a:cs typeface="Calibri"/>
                <a:sym typeface="Calibri"/>
              </a:rPr>
              <a:t>LOS TRATADOS INTERNACIONALES TIENEN JERARQUÍA SUPERIOR A LAS LEYES.</a:t>
            </a:r>
            <a:endParaRPr/>
          </a:p>
        </p:txBody>
      </p:sp>
      <p:sp>
        <p:nvSpPr>
          <p:cNvPr id="273" name="Google Shape;273;p29"/>
          <p:cNvSpPr/>
          <p:nvPr/>
        </p:nvSpPr>
        <p:spPr>
          <a:xfrm>
            <a:off x="3095625" y="3995737"/>
            <a:ext cx="3314700" cy="911225"/>
          </a:xfrm>
          <a:prstGeom prst="downArrow">
            <a:avLst>
              <a:gd name="adj1" fmla="val 50000"/>
              <a:gd name="adj2" fmla="val 50000"/>
            </a:avLst>
          </a:prstGeom>
          <a:solidFill>
            <a:srgbClr val="7030A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74" name="Google Shape;274;p29"/>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75" name="Google Shape;275;p29"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276" name="Google Shape;276;p29"/>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77" name="Google Shape;277;p29"/>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78" name="Google Shape;278;p29"/>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0"/>
          <p:cNvSpPr txBox="1"/>
          <p:nvPr/>
        </p:nvSpPr>
        <p:spPr>
          <a:xfrm>
            <a:off x="196850" y="311150"/>
            <a:ext cx="9726612" cy="1390650"/>
          </a:xfrm>
          <a:prstGeom prst="rect">
            <a:avLst/>
          </a:prstGeom>
          <a:noFill/>
          <a:ln>
            <a:noFill/>
          </a:ln>
        </p:spPr>
        <p:txBody>
          <a:bodyPr spcFirstLastPara="1" wrap="square" lIns="90000" tIns="21225" rIns="90000" bIns="45000" anchor="t" anchorCtr="0">
            <a:noAutofit/>
          </a:bodyPr>
          <a:lstStyle/>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EL ANÁLISIS DEL RÉGIMEN JURÍDICO DEBE PARTIR DE...</a:t>
            </a:r>
            <a:endParaRPr/>
          </a:p>
        </p:txBody>
      </p:sp>
      <p:sp>
        <p:nvSpPr>
          <p:cNvPr id="284" name="Google Shape;284;p30"/>
          <p:cNvSpPr txBox="1"/>
          <p:nvPr/>
        </p:nvSpPr>
        <p:spPr>
          <a:xfrm>
            <a:off x="196850" y="1874837"/>
            <a:ext cx="9726612" cy="5686425"/>
          </a:xfrm>
          <a:prstGeom prst="rect">
            <a:avLst/>
          </a:prstGeom>
          <a:noFill/>
          <a:ln>
            <a:noFill/>
          </a:ln>
        </p:spPr>
        <p:txBody>
          <a:bodyPr spcFirstLastPara="1" wrap="square" lIns="90000" tIns="0" rIns="90000" bIns="45000" anchor="t" anchorCtr="0">
            <a:noAutofit/>
          </a:bodyPr>
          <a:lstStyle/>
          <a:p>
            <a:pPr marL="565150" marR="0" lvl="0" indent="-442912" algn="ctr" rtl="0">
              <a:lnSpc>
                <a:spcPct val="102000"/>
              </a:lnSpc>
              <a:spcBef>
                <a:spcPts val="0"/>
              </a:spcBef>
              <a:spcAft>
                <a:spcPts val="0"/>
              </a:spcAft>
              <a:buClr>
                <a:schemeClr val="dk1"/>
              </a:buClr>
              <a:buSzPts val="2600"/>
              <a:buFont typeface="Calibri"/>
              <a:buNone/>
            </a:pPr>
            <a:r>
              <a:rPr lang="en-US" sz="2600" b="1" i="0" u="none">
                <a:solidFill>
                  <a:schemeClr val="dk1"/>
                </a:solidFill>
                <a:latin typeface="Calibri"/>
                <a:ea typeface="Calibri"/>
                <a:cs typeface="Calibri"/>
                <a:sym typeface="Calibri"/>
              </a:rPr>
              <a:t>INTERNACIONALIZACIÓN DEL DERECHO:</a:t>
            </a:r>
            <a:endParaRPr/>
          </a:p>
          <a:p>
            <a:pPr marL="565150" marR="0" lvl="0" indent="-442912" algn="ctr" rtl="0">
              <a:lnSpc>
                <a:spcPct val="102000"/>
              </a:lnSpc>
              <a:spcBef>
                <a:spcPts val="800"/>
              </a:spcBef>
              <a:spcAft>
                <a:spcPts val="0"/>
              </a:spcAft>
              <a:buClr>
                <a:schemeClr val="lt1"/>
              </a:buClr>
              <a:buSzPts val="2600"/>
              <a:buFont typeface="Arial"/>
              <a:buNone/>
            </a:pPr>
            <a:endParaRPr sz="2600" b="1" i="0" u="none">
              <a:solidFill>
                <a:schemeClr val="dk1"/>
              </a:solidFill>
              <a:latin typeface="Calibri"/>
              <a:ea typeface="Calibri"/>
              <a:cs typeface="Calibri"/>
              <a:sym typeface="Calibri"/>
            </a:endParaRPr>
          </a:p>
          <a:p>
            <a:pPr marL="565150" marR="0" lvl="0" indent="-442912" algn="l" rtl="0">
              <a:lnSpc>
                <a:spcPct val="102000"/>
              </a:lnSpc>
              <a:spcBef>
                <a:spcPts val="800"/>
              </a:spcBef>
              <a:spcAft>
                <a:spcPts val="0"/>
              </a:spcAft>
              <a:buClr>
                <a:srgbClr val="FFFFFF"/>
              </a:buClr>
              <a:buSzPts val="2600"/>
              <a:buFont typeface="Arial"/>
              <a:buChar char="•"/>
            </a:pPr>
            <a:r>
              <a:rPr lang="en-US" sz="2600" b="0" i="0" u="none">
                <a:solidFill>
                  <a:schemeClr val="dk1"/>
                </a:solidFill>
                <a:latin typeface="Calibri"/>
                <a:ea typeface="Calibri"/>
                <a:cs typeface="Calibri"/>
                <a:sym typeface="Calibri"/>
              </a:rPr>
              <a:t>Ratificación de la Convención de Viena</a:t>
            </a:r>
            <a:endParaRPr/>
          </a:p>
          <a:p>
            <a:pPr marL="565150" marR="0" lvl="0" indent="-442912" algn="l" rtl="0">
              <a:lnSpc>
                <a:spcPct val="102000"/>
              </a:lnSpc>
              <a:spcBef>
                <a:spcPts val="800"/>
              </a:spcBef>
              <a:spcAft>
                <a:spcPts val="0"/>
              </a:spcAft>
              <a:buClr>
                <a:srgbClr val="E6E6E6"/>
              </a:buClr>
              <a:buSzPts val="2600"/>
              <a:buFont typeface="Noto Sans Symbols"/>
              <a:buChar char="●"/>
            </a:pPr>
            <a:r>
              <a:rPr lang="en-US" sz="2600" b="1" i="0" u="none">
                <a:solidFill>
                  <a:schemeClr val="dk1"/>
                </a:solidFill>
                <a:latin typeface="Calibri"/>
                <a:ea typeface="Calibri"/>
                <a:cs typeface="Calibri"/>
                <a:sym typeface="Calibri"/>
              </a:rPr>
              <a:t>CSJN:</a:t>
            </a:r>
            <a:r>
              <a:rPr lang="en-US" sz="2600" b="0" i="0" u="none">
                <a:solidFill>
                  <a:schemeClr val="dk1"/>
                </a:solidFill>
                <a:latin typeface="Calibri"/>
                <a:ea typeface="Calibri"/>
                <a:cs typeface="Calibri"/>
                <a:sym typeface="Calibri"/>
              </a:rPr>
              <a:t> “</a:t>
            </a:r>
            <a:r>
              <a:rPr lang="en-US" sz="2600" b="0" i="1" u="none">
                <a:solidFill>
                  <a:schemeClr val="dk1"/>
                </a:solidFill>
                <a:latin typeface="Calibri"/>
                <a:ea typeface="Calibri"/>
                <a:cs typeface="Calibri"/>
                <a:sym typeface="Calibri"/>
              </a:rPr>
              <a:t>Ekmekdjián c. Sofovich</a:t>
            </a:r>
            <a:r>
              <a:rPr lang="en-US" sz="2600" b="0" i="0" u="none">
                <a:solidFill>
                  <a:schemeClr val="dk1"/>
                </a:solidFill>
                <a:latin typeface="Calibri"/>
                <a:ea typeface="Calibri"/>
                <a:cs typeface="Calibri"/>
                <a:sym typeface="Calibri"/>
              </a:rPr>
              <a:t>”, Fallos 315:1492 (art. 31, C.N.)</a:t>
            </a:r>
            <a:endParaRPr/>
          </a:p>
          <a:p>
            <a:pPr marL="565150" marR="0" lvl="0" indent="-442912" algn="l" rtl="0">
              <a:lnSpc>
                <a:spcPct val="102000"/>
              </a:lnSpc>
              <a:spcBef>
                <a:spcPts val="800"/>
              </a:spcBef>
              <a:spcAft>
                <a:spcPts val="0"/>
              </a:spcAft>
              <a:buClr>
                <a:srgbClr val="E6E6E6"/>
              </a:buClr>
              <a:buSzPts val="2600"/>
              <a:buFont typeface="Noto Sans Symbols"/>
              <a:buChar char="●"/>
            </a:pPr>
            <a:r>
              <a:rPr lang="en-US" sz="2600" b="0" i="0" u="none">
                <a:solidFill>
                  <a:schemeClr val="dk1"/>
                </a:solidFill>
                <a:latin typeface="Calibri"/>
                <a:ea typeface="Calibri"/>
                <a:cs typeface="Calibri"/>
                <a:sym typeface="Calibri"/>
              </a:rPr>
              <a:t>Reforma de 1994: </a:t>
            </a:r>
            <a:r>
              <a:rPr lang="en-US" sz="2600" b="1" i="0" u="none">
                <a:solidFill>
                  <a:schemeClr val="dk1"/>
                </a:solidFill>
                <a:latin typeface="Calibri"/>
                <a:ea typeface="Calibri"/>
                <a:cs typeface="Calibri"/>
                <a:sym typeface="Calibri"/>
              </a:rPr>
              <a:t>Art. 75, inc. 22, C.N.</a:t>
            </a:r>
            <a:endParaRPr/>
          </a:p>
          <a:p>
            <a:pPr marL="565150" marR="0" lvl="0" indent="-442912" algn="l" rtl="0">
              <a:lnSpc>
                <a:spcPct val="102000"/>
              </a:lnSpc>
              <a:spcBef>
                <a:spcPts val="800"/>
              </a:spcBef>
              <a:spcAft>
                <a:spcPts val="0"/>
              </a:spcAft>
              <a:buClr>
                <a:srgbClr val="E6E6E6"/>
              </a:buClr>
              <a:buSzPts val="2600"/>
              <a:buFont typeface="Noto Sans Symbols"/>
              <a:buChar char="●"/>
            </a:pPr>
            <a:r>
              <a:rPr lang="en-US" sz="2600" b="1" i="0" u="none">
                <a:solidFill>
                  <a:schemeClr val="dk1"/>
                </a:solidFill>
                <a:latin typeface="Calibri"/>
                <a:ea typeface="Calibri"/>
                <a:cs typeface="Calibri"/>
                <a:sym typeface="Calibri"/>
              </a:rPr>
              <a:t>Control de convencionalidad: </a:t>
            </a:r>
            <a:r>
              <a:rPr lang="en-US" sz="2600" b="0" i="0" u="none">
                <a:solidFill>
                  <a:schemeClr val="dk1"/>
                </a:solidFill>
                <a:latin typeface="Calibri"/>
                <a:ea typeface="Calibri"/>
                <a:cs typeface="Calibri"/>
                <a:sym typeface="Calibri"/>
              </a:rPr>
              <a:t>CIDH: “</a:t>
            </a:r>
            <a:r>
              <a:rPr lang="en-US" sz="2600" b="0" i="1" u="none">
                <a:solidFill>
                  <a:schemeClr val="dk1"/>
                </a:solidFill>
                <a:latin typeface="Calibri"/>
                <a:ea typeface="Calibri"/>
                <a:cs typeface="Calibri"/>
                <a:sym typeface="Calibri"/>
              </a:rPr>
              <a:t>Almonacid Arellano y ot. vs. Chile</a:t>
            </a:r>
            <a:r>
              <a:rPr lang="en-US" sz="2600" b="0" i="0" u="none">
                <a:solidFill>
                  <a:schemeClr val="dk1"/>
                </a:solidFill>
                <a:latin typeface="Calibri"/>
                <a:ea typeface="Calibri"/>
                <a:cs typeface="Calibri"/>
                <a:sym typeface="Calibri"/>
              </a:rPr>
              <a:t>”; CSJN: “Mazzeo”, Fallos 330:3248, del 13-7-2007.</a:t>
            </a:r>
            <a:endParaRPr/>
          </a:p>
          <a:p>
            <a:pPr marL="565150" marR="0" lvl="0" indent="-442912" algn="ctr" rtl="0">
              <a:lnSpc>
                <a:spcPct val="102000"/>
              </a:lnSpc>
              <a:spcBef>
                <a:spcPts val="800"/>
              </a:spcBef>
              <a:spcAft>
                <a:spcPts val="0"/>
              </a:spcAft>
              <a:buClr>
                <a:schemeClr val="dk1"/>
              </a:buClr>
              <a:buSzPts val="2600"/>
              <a:buFont typeface="Calibri"/>
              <a:buNone/>
            </a:pPr>
            <a:r>
              <a:rPr lang="en-US" sz="2600" b="0" i="1" u="none">
                <a:solidFill>
                  <a:schemeClr val="dk1"/>
                </a:solidFill>
                <a:latin typeface="Calibri"/>
                <a:ea typeface="Calibri"/>
                <a:cs typeface="Calibri"/>
                <a:sym typeface="Calibri"/>
              </a:rPr>
              <a:t>El sistema interamericano de DD.HH. ¿jerarquía superior a la Constitución?</a:t>
            </a:r>
            <a:endParaRPr/>
          </a:p>
        </p:txBody>
      </p:sp>
      <p:sp>
        <p:nvSpPr>
          <p:cNvPr id="285" name="Google Shape;285;p30"/>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86" name="Google Shape;286;p30"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287" name="Google Shape;287;p30"/>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88" name="Google Shape;288;p30"/>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89" name="Google Shape;289;p30"/>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1"/>
          <p:cNvSpPr txBox="1"/>
          <p:nvPr/>
        </p:nvSpPr>
        <p:spPr>
          <a:xfrm>
            <a:off x="434975" y="311150"/>
            <a:ext cx="9488487" cy="1390650"/>
          </a:xfrm>
          <a:prstGeom prst="rect">
            <a:avLst/>
          </a:prstGeom>
          <a:noFill/>
          <a:ln>
            <a:noFill/>
          </a:ln>
        </p:spPr>
        <p:txBody>
          <a:bodyPr spcFirstLastPara="1" wrap="square" lIns="90000" tIns="21225" rIns="90000" bIns="450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El hombre como centro del derecho</a:t>
            </a:r>
            <a:endParaRPr/>
          </a:p>
        </p:txBody>
      </p:sp>
      <p:sp>
        <p:nvSpPr>
          <p:cNvPr id="295" name="Google Shape;295;p31"/>
          <p:cNvSpPr txBox="1"/>
          <p:nvPr/>
        </p:nvSpPr>
        <p:spPr>
          <a:xfrm>
            <a:off x="434975" y="1784350"/>
            <a:ext cx="9488487" cy="5978525"/>
          </a:xfrm>
          <a:prstGeom prst="rect">
            <a:avLst/>
          </a:prstGeom>
          <a:noFill/>
          <a:ln>
            <a:noFill/>
          </a:ln>
        </p:spPr>
        <p:txBody>
          <a:bodyPr spcFirstLastPara="1" wrap="square" lIns="90000" tIns="0" rIns="90000" bIns="45000" anchor="t" anchorCtr="0">
            <a:noAutofit/>
          </a:bodyPr>
          <a:lstStyle/>
          <a:p>
            <a:pPr marL="501650" marR="0" lvl="0" indent="-501650" algn="l" rtl="0">
              <a:lnSpc>
                <a:spcPct val="100000"/>
              </a:lnSpc>
              <a:spcBef>
                <a:spcPts val="0"/>
              </a:spcBef>
              <a:spcAft>
                <a:spcPts val="0"/>
              </a:spcAft>
              <a:buClr>
                <a:srgbClr val="FFFFFF"/>
              </a:buClr>
              <a:buSzPts val="2400"/>
              <a:buFont typeface="Times New Roman"/>
              <a:buAutoNum type="alphaLcParenR"/>
            </a:pPr>
            <a:r>
              <a:rPr lang="en-US" sz="2400" b="0" i="0" u="none">
                <a:solidFill>
                  <a:schemeClr val="dk1"/>
                </a:solidFill>
                <a:latin typeface="Calibri"/>
                <a:ea typeface="Calibri"/>
                <a:cs typeface="Calibri"/>
                <a:sym typeface="Calibri"/>
              </a:rPr>
              <a:t>En el nuevo ordenamiento pasan a ser sujetos de derecho internacional no sólo los Estados, sino también los individuos y los pueblos (Luigi Ferrajoli: “</a:t>
            </a:r>
            <a:r>
              <a:rPr lang="en-US" sz="2400" b="0" i="1" u="none">
                <a:solidFill>
                  <a:schemeClr val="dk1"/>
                </a:solidFill>
                <a:latin typeface="Calibri"/>
                <a:ea typeface="Calibri"/>
                <a:cs typeface="Calibri"/>
                <a:sym typeface="Calibri"/>
              </a:rPr>
              <a:t>Derechos y Garantías: la ley del más débil</a:t>
            </a:r>
            <a:r>
              <a:rPr lang="en-US" sz="2400" b="0" i="0" u="none">
                <a:solidFill>
                  <a:schemeClr val="dk1"/>
                </a:solidFill>
                <a:latin typeface="Calibri"/>
                <a:ea typeface="Calibri"/>
                <a:cs typeface="Calibri"/>
                <a:sym typeface="Calibri"/>
              </a:rPr>
              <a:t>”, Madrid, Ed. Trotta, 1999);</a:t>
            </a:r>
            <a:endParaRPr/>
          </a:p>
          <a:p>
            <a:pPr marL="501650" marR="0" lvl="0" indent="-501650" algn="l" rtl="0">
              <a:lnSpc>
                <a:spcPct val="100000"/>
              </a:lnSpc>
              <a:spcBef>
                <a:spcPts val="800"/>
              </a:spcBef>
              <a:spcAft>
                <a:spcPts val="0"/>
              </a:spcAft>
              <a:buClr>
                <a:srgbClr val="FFFFFF"/>
              </a:buClr>
              <a:buSzPts val="2400"/>
              <a:buFont typeface="Times New Roman"/>
              <a:buAutoNum type="alphaLcParenR"/>
            </a:pPr>
            <a:r>
              <a:rPr lang="en-US" sz="2400" b="0" i="0" u="none">
                <a:solidFill>
                  <a:schemeClr val="dk1"/>
                </a:solidFill>
                <a:latin typeface="Calibri"/>
                <a:ea typeface="Calibri"/>
                <a:cs typeface="Calibri"/>
                <a:sym typeface="Calibri"/>
              </a:rPr>
              <a:t>Esta protección de los DD.HH. a la que se han comprometido los Estados de la comunidad universal, tiene naturaleza normativa y no se sustenta en ninguna teoría jurídica excluyente.</a:t>
            </a:r>
            <a:endParaRPr/>
          </a:p>
          <a:p>
            <a:pPr marL="501650" marR="0" lvl="0" indent="-501650" algn="l" rtl="0">
              <a:lnSpc>
                <a:spcPct val="100000"/>
              </a:lnSpc>
              <a:spcBef>
                <a:spcPts val="1600"/>
              </a:spcBef>
              <a:spcAft>
                <a:spcPts val="0"/>
              </a:spcAft>
              <a:buClr>
                <a:srgbClr val="FFFFFF"/>
              </a:buClr>
              <a:buSzPts val="2400"/>
              <a:buFont typeface="Times New Roman"/>
              <a:buAutoNum type="alphaLcParenR"/>
            </a:pPr>
            <a:r>
              <a:rPr lang="en-US" sz="2400" b="0" i="0" u="none">
                <a:solidFill>
                  <a:schemeClr val="dk1"/>
                </a:solidFill>
                <a:latin typeface="Calibri"/>
                <a:ea typeface="Calibri"/>
                <a:cs typeface="Calibri"/>
                <a:sym typeface="Calibri"/>
              </a:rPr>
              <a:t>Así, la universalidad de tales derechos ya no depende de un sistema positivo o de su sustento en un derecho natural fuera del derecho positivo (conf. Carlos Santiago Nino: “Ética y derechos humanos. Un ensayo de fundamentación”, Buenos Aires, Ed. Paidós, 1984)</a:t>
            </a:r>
            <a:endParaRPr/>
          </a:p>
        </p:txBody>
      </p:sp>
      <p:sp>
        <p:nvSpPr>
          <p:cNvPr id="296" name="Google Shape;296;p31"/>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97" name="Google Shape;297;p31"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298" name="Google Shape;298;p31"/>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299" name="Google Shape;299;p31"/>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00" name="Google Shape;300;p31"/>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2AA6"/>
        </a:solidFill>
        <a:effectLst/>
      </p:bgPr>
    </p:bg>
    <p:spTree>
      <p:nvGrpSpPr>
        <p:cNvPr id="1" name="Shape 93"/>
        <p:cNvGrpSpPr/>
        <p:nvPr/>
      </p:nvGrpSpPr>
      <p:grpSpPr>
        <a:xfrm>
          <a:off x="0" y="0"/>
          <a:ext cx="0" cy="0"/>
          <a:chOff x="0" y="0"/>
          <a:chExt cx="0" cy="0"/>
        </a:xfrm>
      </p:grpSpPr>
      <p:sp>
        <p:nvSpPr>
          <p:cNvPr id="94" name="Google Shape;94;p14"/>
          <p:cNvSpPr txBox="1"/>
          <p:nvPr/>
        </p:nvSpPr>
        <p:spPr>
          <a:xfrm>
            <a:off x="360362" y="1763712"/>
            <a:ext cx="9072562" cy="2368550"/>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chemeClr val="dk1"/>
              </a:buClr>
              <a:buSzPts val="5300"/>
              <a:buFont typeface="Arial"/>
              <a:buNone/>
            </a:pPr>
            <a:r>
              <a:rPr lang="en-US" sz="5300" b="0" i="0" u="none" dirty="0">
                <a:solidFill>
                  <a:schemeClr val="dk1"/>
                </a:solidFill>
                <a:latin typeface="Arial"/>
                <a:ea typeface="Arial"/>
                <a:cs typeface="Arial"/>
                <a:sym typeface="Arial"/>
              </a:rPr>
              <a:t>PROCEDIMIENTO DE ADMINISTRACIÓN DEL PERSONAL</a:t>
            </a:r>
            <a:endParaRPr/>
          </a:p>
        </p:txBody>
      </p:sp>
      <p:pic>
        <p:nvPicPr>
          <p:cNvPr id="95" name="Google Shape;95;p14" descr="ipap.JPG"/>
          <p:cNvPicPr preferRelativeResize="0"/>
          <p:nvPr/>
        </p:nvPicPr>
        <p:blipFill rotWithShape="1">
          <a:blip r:embed="rId3">
            <a:alphaModFix/>
          </a:blip>
          <a:srcRect/>
          <a:stretch/>
        </p:blipFill>
        <p:spPr>
          <a:xfrm>
            <a:off x="992187" y="6081712"/>
            <a:ext cx="1857375" cy="1143000"/>
          </a:xfrm>
          <a:prstGeom prst="rect">
            <a:avLst/>
          </a:prstGeom>
          <a:noFill/>
          <a:ln>
            <a:noFill/>
          </a:ln>
        </p:spPr>
      </p:pic>
      <p:pic>
        <p:nvPicPr>
          <p:cNvPr id="96" name="Google Shape;96;p14" descr="mendoza gobierno.png"/>
          <p:cNvPicPr preferRelativeResize="0"/>
          <p:nvPr/>
        </p:nvPicPr>
        <p:blipFill rotWithShape="1">
          <a:blip r:embed="rId4">
            <a:alphaModFix/>
          </a:blip>
          <a:srcRect/>
          <a:stretch/>
        </p:blipFill>
        <p:spPr>
          <a:xfrm>
            <a:off x="6548437" y="6240462"/>
            <a:ext cx="2936875" cy="865187"/>
          </a:xfrm>
          <a:prstGeom prst="rect">
            <a:avLst/>
          </a:prstGeom>
          <a:noFill/>
          <a:ln>
            <a:noFill/>
          </a:ln>
        </p:spPr>
      </p:pic>
      <p:sp>
        <p:nvSpPr>
          <p:cNvPr id="97" name="Google Shape;97;p14"/>
          <p:cNvSpPr txBox="1"/>
          <p:nvPr/>
        </p:nvSpPr>
        <p:spPr>
          <a:xfrm>
            <a:off x="2447925" y="4500562"/>
            <a:ext cx="5184775" cy="349250"/>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Dra. Natalia Salomón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2"/>
          <p:cNvSpPr txBox="1"/>
          <p:nvPr/>
        </p:nvSpPr>
        <p:spPr>
          <a:xfrm>
            <a:off x="503237" y="90487"/>
            <a:ext cx="9072562" cy="10414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UN EJEMPLO MENDOCINO:</a:t>
            </a:r>
            <a:endParaRPr/>
          </a:p>
          <a:p>
            <a:pPr marL="0" marR="0" lvl="0" indent="0" algn="ctr"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PROTECCIÓN DE LA MATERNIDAD</a:t>
            </a:r>
            <a:endParaRPr/>
          </a:p>
        </p:txBody>
      </p:sp>
      <p:sp>
        <p:nvSpPr>
          <p:cNvPr id="306" name="Google Shape;306;p32"/>
          <p:cNvSpPr txBox="1"/>
          <p:nvPr/>
        </p:nvSpPr>
        <p:spPr>
          <a:xfrm>
            <a:off x="276225" y="1716087"/>
            <a:ext cx="9526587" cy="5843587"/>
          </a:xfrm>
          <a:prstGeom prst="rect">
            <a:avLst/>
          </a:pr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Plenario “Lorca” (SCJMza, Sala I, LS: 352-72, del 15-6-2005),</a:t>
            </a:r>
            <a:endParaRPr/>
          </a:p>
          <a:p>
            <a:pPr marL="0" marR="0" lvl="0" indent="0" algn="just" rtl="0">
              <a:lnSpc>
                <a:spcPct val="15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    El plexo normativo constitucional (particularmente los tratados de dd.hh. y su interpretación por los tribunales internacionales) reconoce a toda trabajadora embarazada el derecho a la estabilidad en el empleo hasta un cierto periodo posterior al parto.</a:t>
            </a:r>
            <a:endParaRPr/>
          </a:p>
          <a:p>
            <a:pPr marL="0" marR="0" lvl="0" indent="0" algn="just" rtl="0">
              <a:lnSpc>
                <a:spcPct val="15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Causa “Martínez” (SCJMza., Sala I, LS: 398-125, del 10-3-2009)</a:t>
            </a:r>
            <a:endParaRPr/>
          </a:p>
          <a:p>
            <a:pPr marL="0" marR="0" lvl="0" indent="0" algn="just" rtl="0">
              <a:lnSpc>
                <a:spcPct val="15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Causa “Donoso” (SCJMza., Sala I, LS: 404-185, 14-9-2009).</a:t>
            </a:r>
            <a:endParaRPr/>
          </a:p>
          <a:p>
            <a:pPr marL="0" marR="0" lvl="0" indent="0" algn="just" rtl="0">
              <a:lnSpc>
                <a:spcPct val="15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  Ante una laguna (u omisión legislativa) el carácter supralegal de la protección implica el deber del juez bucear entre la normativa para encontrar el mínimo protectorio indisponible.</a:t>
            </a:r>
            <a:endParaRPr/>
          </a:p>
        </p:txBody>
      </p:sp>
      <p:sp>
        <p:nvSpPr>
          <p:cNvPr id="307" name="Google Shape;307;p32"/>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08" name="Google Shape;308;p32"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309" name="Google Shape;309;p32"/>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10" name="Google Shape;310;p32"/>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11" name="Google Shape;311;p32"/>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txBox="1"/>
          <p:nvPr/>
        </p:nvSpPr>
        <p:spPr>
          <a:xfrm>
            <a:off x="503237" y="212725"/>
            <a:ext cx="9061450" cy="1984375"/>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600"/>
              <a:buFont typeface="Arial"/>
              <a:buNone/>
            </a:pPr>
            <a:r>
              <a:rPr lang="en-US" sz="2600" b="1" i="0" u="none">
                <a:solidFill>
                  <a:schemeClr val="dk1"/>
                </a:solidFill>
                <a:latin typeface="Arial"/>
                <a:ea typeface="Arial"/>
                <a:cs typeface="Arial"/>
                <a:sym typeface="Arial"/>
              </a:rPr>
              <a:t>RAZONES PARA LA SUBSISTENCIA DE UN TRATAMIENTO NORMATIVO QUE DIFERENCIE LAS “RELACIONES DE EMPLEO PÚBLICO”, DE LAS “RELACIONES DE TRABAJO DEPENDIENTE”</a:t>
            </a:r>
            <a:endParaRPr/>
          </a:p>
        </p:txBody>
      </p:sp>
      <p:sp>
        <p:nvSpPr>
          <p:cNvPr id="317" name="Google Shape;317;p33"/>
          <p:cNvSpPr txBox="1"/>
          <p:nvPr/>
        </p:nvSpPr>
        <p:spPr>
          <a:xfrm>
            <a:off x="576262" y="2916237"/>
            <a:ext cx="9061450" cy="1587500"/>
          </a:xfrm>
          <a:prstGeom prst="rect">
            <a:avLst/>
          </a:prstGeom>
          <a:noFill/>
          <a:ln>
            <a:noFill/>
          </a:ln>
        </p:spPr>
        <p:txBody>
          <a:bodyPr spcFirstLastPara="1" wrap="square" lIns="90000" tIns="46800" rIns="90000" bIns="46800" anchor="t"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18" name="Google Shape;318;p33"/>
          <p:cNvSpPr txBox="1"/>
          <p:nvPr/>
        </p:nvSpPr>
        <p:spPr>
          <a:xfrm>
            <a:off x="357187" y="2771775"/>
            <a:ext cx="9209087" cy="2403475"/>
          </a:xfrm>
          <a:prstGeom prst="rect">
            <a:avLst/>
          </a:prstGeom>
          <a:noFill/>
          <a:ln>
            <a:noFill/>
          </a:ln>
        </p:spPr>
        <p:txBody>
          <a:bodyPr spcFirstLastPara="1" wrap="square" lIns="90000" tIns="46800" rIns="90000" bIns="46800" anchor="t" anchorCtr="0">
            <a:noAutofit/>
          </a:bodyPr>
          <a:lstStyle/>
          <a:p>
            <a:pPr marL="336550" marR="0" lvl="0" indent="-336550" algn="l" rtl="0">
              <a:lnSpc>
                <a:spcPct val="100000"/>
              </a:lnSpc>
              <a:spcBef>
                <a:spcPts val="0"/>
              </a:spcBef>
              <a:spcAft>
                <a:spcPts val="0"/>
              </a:spcAft>
              <a:buClr>
                <a:srgbClr val="FFFFFF"/>
              </a:buClr>
              <a:buSzPts val="2000"/>
              <a:buFont typeface="Arial"/>
              <a:buChar char="•"/>
            </a:pPr>
            <a:r>
              <a:rPr lang="en-US" sz="2000" b="0" i="0" u="none">
                <a:solidFill>
                  <a:schemeClr val="dk1"/>
                </a:solidFill>
                <a:latin typeface="Arial Narrow"/>
                <a:ea typeface="Arial Narrow"/>
                <a:cs typeface="Arial Narrow"/>
                <a:sym typeface="Arial Narrow"/>
              </a:rPr>
              <a:t> La Administración Pública es </a:t>
            </a:r>
            <a:r>
              <a:rPr lang="en-US" sz="2000" b="1" i="0" u="none">
                <a:solidFill>
                  <a:schemeClr val="dk1"/>
                </a:solidFill>
                <a:latin typeface="Arial Narrow"/>
                <a:ea typeface="Arial Narrow"/>
                <a:cs typeface="Arial Narrow"/>
                <a:sym typeface="Arial Narrow"/>
              </a:rPr>
              <a:t>un empleador diferente </a:t>
            </a:r>
            <a:r>
              <a:rPr lang="en-US" sz="2000" b="0" i="0" u="none">
                <a:solidFill>
                  <a:schemeClr val="dk1"/>
                </a:solidFill>
                <a:latin typeface="Arial Narrow"/>
                <a:ea typeface="Arial Narrow"/>
                <a:cs typeface="Arial Narrow"/>
                <a:sym typeface="Arial Narrow"/>
              </a:rPr>
              <a:t>y esa diferencia se proyecta sobre los trabajadores que de él dependen (ACKERMAN, Mario E.; “</a:t>
            </a:r>
            <a:r>
              <a:rPr lang="en-US" sz="2000" b="0" i="1" u="none">
                <a:solidFill>
                  <a:schemeClr val="dk1"/>
                </a:solidFill>
                <a:latin typeface="Arial Narrow"/>
                <a:ea typeface="Arial Narrow"/>
                <a:cs typeface="Arial Narrow"/>
                <a:sym typeface="Arial Narrow"/>
              </a:rPr>
              <a:t>Tratado de derecho del trabajo</a:t>
            </a:r>
            <a:r>
              <a:rPr lang="en-US" sz="2000" b="0" i="0" u="none">
                <a:solidFill>
                  <a:schemeClr val="dk1"/>
                </a:solidFill>
                <a:latin typeface="Arial Narrow"/>
                <a:ea typeface="Arial Narrow"/>
                <a:cs typeface="Arial Narrow"/>
                <a:sym typeface="Arial Narrow"/>
              </a:rPr>
              <a:t>”, T. 1, Sta. Fe, Rubinzal-Culzoni, 2005).</a:t>
            </a:r>
            <a:endParaRPr/>
          </a:p>
          <a:p>
            <a:pPr marL="336550" marR="0" lvl="0" indent="-336550" algn="l" rtl="0">
              <a:lnSpc>
                <a:spcPct val="100000"/>
              </a:lnSpc>
              <a:spcBef>
                <a:spcPts val="1200"/>
              </a:spcBef>
              <a:spcAft>
                <a:spcPts val="0"/>
              </a:spcAft>
              <a:buClr>
                <a:srgbClr val="FFFFFF"/>
              </a:buClr>
              <a:buSzPts val="2000"/>
              <a:buFont typeface="Arial"/>
              <a:buChar char="•"/>
            </a:pPr>
            <a:r>
              <a:rPr lang="en-US" sz="2000" b="0" i="0" u="none">
                <a:solidFill>
                  <a:schemeClr val="dk1"/>
                </a:solidFill>
                <a:latin typeface="Arial Narrow"/>
                <a:ea typeface="Arial Narrow"/>
                <a:cs typeface="Arial Narrow"/>
                <a:sym typeface="Arial Narrow"/>
              </a:rPr>
              <a:t>La noción de “empleo público” ya no está tan vinculada con el régimen aplicable, sino que se sustenta en el </a:t>
            </a:r>
            <a:r>
              <a:rPr lang="en-US" sz="2000" b="1" i="0" u="none">
                <a:solidFill>
                  <a:schemeClr val="dk1"/>
                </a:solidFill>
                <a:latin typeface="Arial Narrow"/>
                <a:ea typeface="Arial Narrow"/>
                <a:cs typeface="Arial Narrow"/>
                <a:sym typeface="Arial Narrow"/>
              </a:rPr>
              <a:t>diferente carácter de las actividades </a:t>
            </a:r>
            <a:r>
              <a:rPr lang="en-US" sz="2000" b="0" i="0" u="none">
                <a:solidFill>
                  <a:schemeClr val="dk1"/>
                </a:solidFill>
                <a:latin typeface="Arial Narrow"/>
                <a:ea typeface="Arial Narrow"/>
                <a:cs typeface="Arial Narrow"/>
                <a:sym typeface="Arial Narrow"/>
              </a:rPr>
              <a:t>que llevan a cabo los agentes, así como por el sujeto empleador (conf. IVANEGA, Miriam; “</a:t>
            </a:r>
            <a:r>
              <a:rPr lang="en-US" sz="2000" b="0" i="1" u="none">
                <a:solidFill>
                  <a:schemeClr val="dk1"/>
                </a:solidFill>
                <a:latin typeface="Arial Narrow"/>
                <a:ea typeface="Arial Narrow"/>
                <a:cs typeface="Arial Narrow"/>
                <a:sym typeface="Arial Narrow"/>
              </a:rPr>
              <a:t>Las relaciones de empleo público</a:t>
            </a:r>
            <a:r>
              <a:rPr lang="en-US" sz="2000" b="0" i="0" u="none">
                <a:solidFill>
                  <a:schemeClr val="dk1"/>
                </a:solidFill>
                <a:latin typeface="Arial Narrow"/>
                <a:ea typeface="Arial Narrow"/>
                <a:cs typeface="Arial Narrow"/>
                <a:sym typeface="Arial Narrow"/>
              </a:rPr>
              <a:t>”, La Ley, Bs.As., 2009).</a:t>
            </a:r>
            <a:endParaRPr/>
          </a:p>
        </p:txBody>
      </p:sp>
      <p:sp>
        <p:nvSpPr>
          <p:cNvPr id="319" name="Google Shape;319;p33"/>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20" name="Google Shape;320;p33"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321" name="Google Shape;321;p33"/>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22" name="Google Shape;322;p33"/>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23" name="Google Shape;323;p33"/>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4"/>
          <p:cNvSpPr txBox="1"/>
          <p:nvPr/>
        </p:nvSpPr>
        <p:spPr>
          <a:xfrm>
            <a:off x="503237" y="298450"/>
            <a:ext cx="9072562" cy="573087"/>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REGIMEN JURIDICO BÁSICO DE LA FUNCION PUBLICA</a:t>
            </a:r>
            <a:endParaRPr/>
          </a:p>
        </p:txBody>
      </p:sp>
      <p:sp>
        <p:nvSpPr>
          <p:cNvPr id="329" name="Google Shape;329;p34"/>
          <p:cNvSpPr txBox="1"/>
          <p:nvPr/>
        </p:nvSpPr>
        <p:spPr>
          <a:xfrm>
            <a:off x="393700" y="900112"/>
            <a:ext cx="3971925" cy="1366837"/>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sng">
                <a:solidFill>
                  <a:srgbClr val="000000"/>
                </a:solidFill>
                <a:latin typeface="Calibri"/>
                <a:ea typeface="Calibri"/>
                <a:cs typeface="Calibri"/>
                <a:sym typeface="Calibri"/>
              </a:rPr>
              <a:t>NACIÓN:</a:t>
            </a:r>
            <a:endParaRPr/>
          </a:p>
          <a:p>
            <a:pPr marL="0" marR="0" lvl="0" indent="0" algn="ctr" rtl="0">
              <a:lnSpc>
                <a:spcPct val="100000"/>
              </a:lnSpc>
              <a:spcBef>
                <a:spcPts val="0"/>
              </a:spcBef>
              <a:spcAft>
                <a:spcPts val="0"/>
              </a:spcAft>
              <a:buClr>
                <a:schemeClr val="lt1"/>
              </a:buClr>
              <a:buSzPts val="2000"/>
              <a:buFont typeface="Arial"/>
              <a:buNone/>
            </a:pPr>
            <a:endParaRPr sz="2000" b="1" i="0" u="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Calibri"/>
              <a:buNone/>
            </a:pPr>
            <a:r>
              <a:rPr lang="en-US" sz="2000" b="0" i="0" u="none">
                <a:solidFill>
                  <a:srgbClr val="000000"/>
                </a:solidFill>
                <a:latin typeface="Calibri"/>
                <a:ea typeface="Calibri"/>
                <a:cs typeface="Calibri"/>
                <a:sym typeface="Calibri"/>
              </a:rPr>
              <a:t>LEY 25.164 - SINAPA</a:t>
            </a:r>
            <a:endParaRPr/>
          </a:p>
        </p:txBody>
      </p:sp>
      <p:sp>
        <p:nvSpPr>
          <p:cNvPr id="330" name="Google Shape;330;p34"/>
          <p:cNvSpPr txBox="1"/>
          <p:nvPr/>
        </p:nvSpPr>
        <p:spPr>
          <a:xfrm>
            <a:off x="4762500" y="900112"/>
            <a:ext cx="4924425" cy="2159000"/>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500" b="1" i="0" u="sng">
                <a:solidFill>
                  <a:srgbClr val="000000"/>
                </a:solidFill>
                <a:latin typeface="Calibri"/>
                <a:ea typeface="Calibri"/>
                <a:cs typeface="Calibri"/>
                <a:sym typeface="Calibri"/>
              </a:rPr>
              <a:t>MENDOZA: </a:t>
            </a:r>
            <a:r>
              <a:rPr lang="en-US" sz="1500" b="1" i="0" u="none">
                <a:solidFill>
                  <a:srgbClr val="000000"/>
                </a:solidFill>
                <a:latin typeface="Calibri"/>
                <a:ea typeface="Calibri"/>
                <a:cs typeface="Calibri"/>
                <a:sym typeface="Calibri"/>
              </a:rPr>
              <a:t>RÉGIMEN GENERAL</a:t>
            </a:r>
            <a:endParaRPr/>
          </a:p>
          <a:p>
            <a:pPr marL="0" marR="0" lvl="0" indent="0" algn="just" rtl="0">
              <a:lnSpc>
                <a:spcPct val="100000"/>
              </a:lnSpc>
              <a:spcBef>
                <a:spcPts val="0"/>
              </a:spcBef>
              <a:spcAft>
                <a:spcPts val="0"/>
              </a:spcAft>
              <a:buClr>
                <a:schemeClr val="lt1"/>
              </a:buClr>
              <a:buSzPts val="1500"/>
              <a:buFont typeface="Arial"/>
              <a:buNone/>
            </a:pPr>
            <a:endParaRPr sz="1500" b="0" i="0" u="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Calibri"/>
              <a:buNone/>
            </a:pPr>
            <a:r>
              <a:rPr lang="en-US" sz="1500" b="1" i="0" u="none">
                <a:solidFill>
                  <a:srgbClr val="000000"/>
                </a:solidFill>
                <a:latin typeface="Calibri"/>
                <a:ea typeface="Calibri"/>
                <a:cs typeface="Calibri"/>
                <a:sym typeface="Calibri"/>
              </a:rPr>
              <a:t>Provincial:</a:t>
            </a:r>
            <a:r>
              <a:rPr lang="en-US" sz="1500" b="0" i="0" u="none">
                <a:solidFill>
                  <a:srgbClr val="000000"/>
                </a:solidFill>
                <a:latin typeface="Calibri"/>
                <a:ea typeface="Calibri"/>
                <a:cs typeface="Calibri"/>
                <a:sym typeface="Calibri"/>
              </a:rPr>
              <a:t> Dec. Ley 560/73 (Estatuto), Ley 5126 (Escalafon generaL), y ley 5811 (Remuneraciones)</a:t>
            </a:r>
            <a:endParaRPr/>
          </a:p>
          <a:p>
            <a:pPr marL="0" marR="0" lvl="0" indent="0" algn="just" rtl="0">
              <a:lnSpc>
                <a:spcPct val="100000"/>
              </a:lnSpc>
              <a:spcBef>
                <a:spcPts val="0"/>
              </a:spcBef>
              <a:spcAft>
                <a:spcPts val="0"/>
              </a:spcAft>
              <a:buClr>
                <a:schemeClr val="lt1"/>
              </a:buClr>
              <a:buSzPts val="1500"/>
              <a:buFont typeface="Arial"/>
              <a:buNone/>
            </a:pPr>
            <a:endParaRPr sz="1500" b="1" i="0" u="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Calibri"/>
              <a:buNone/>
            </a:pPr>
            <a:r>
              <a:rPr lang="en-US" sz="1500" b="1" i="0" u="none">
                <a:solidFill>
                  <a:srgbClr val="000000"/>
                </a:solidFill>
                <a:latin typeface="Calibri"/>
                <a:ea typeface="Calibri"/>
                <a:cs typeface="Calibri"/>
                <a:sym typeface="Calibri"/>
              </a:rPr>
              <a:t>Municipal:</a:t>
            </a:r>
            <a:r>
              <a:rPr lang="en-US" sz="1500" b="0" i="0" u="none">
                <a:solidFill>
                  <a:srgbClr val="000000"/>
                </a:solidFill>
                <a:latin typeface="Calibri"/>
                <a:ea typeface="Calibri"/>
                <a:cs typeface="Calibri"/>
                <a:sym typeface="Calibri"/>
              </a:rPr>
              <a:t> Ley 5892 (Escalafón y Estatuto) y ley 5832 (Remuneraciones)</a:t>
            </a:r>
            <a:endParaRPr/>
          </a:p>
          <a:p>
            <a:pPr marL="0" marR="0" lvl="0" indent="0" algn="just" rtl="0">
              <a:lnSpc>
                <a:spcPct val="100000"/>
              </a:lnSpc>
              <a:spcBef>
                <a:spcPts val="0"/>
              </a:spcBef>
              <a:spcAft>
                <a:spcPts val="0"/>
              </a:spcAft>
              <a:buClr>
                <a:schemeClr val="lt1"/>
              </a:buClr>
              <a:buSzPts val="1500"/>
              <a:buFont typeface="Arial"/>
              <a:buNone/>
            </a:pPr>
            <a:endParaRPr sz="1500" b="1" i="0" u="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Calibri"/>
              <a:buNone/>
            </a:pPr>
            <a:r>
              <a:rPr lang="en-US" sz="1500" b="1" i="0" u="none">
                <a:solidFill>
                  <a:srgbClr val="000000"/>
                </a:solidFill>
                <a:latin typeface="Calibri"/>
                <a:ea typeface="Calibri"/>
                <a:cs typeface="Calibri"/>
                <a:sym typeface="Calibri"/>
              </a:rPr>
              <a:t>Común:</a:t>
            </a:r>
            <a:r>
              <a:rPr lang="en-US" sz="1500" b="0" i="0" u="none">
                <a:solidFill>
                  <a:srgbClr val="000000"/>
                </a:solidFill>
                <a:latin typeface="Calibri"/>
                <a:ea typeface="Calibri"/>
                <a:cs typeface="Calibri"/>
                <a:sym typeface="Calibri"/>
              </a:rPr>
              <a:t>  Ley 5811 (Licencias)</a:t>
            </a:r>
            <a:endParaRPr/>
          </a:p>
        </p:txBody>
      </p:sp>
      <p:sp>
        <p:nvSpPr>
          <p:cNvPr id="331" name="Google Shape;331;p34"/>
          <p:cNvSpPr txBox="1"/>
          <p:nvPr/>
        </p:nvSpPr>
        <p:spPr>
          <a:xfrm>
            <a:off x="4762500" y="3275012"/>
            <a:ext cx="4924425" cy="2089150"/>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a:solidFill>
                  <a:srgbClr val="000000"/>
                </a:solidFill>
                <a:latin typeface="Calibri"/>
                <a:ea typeface="Calibri"/>
                <a:cs typeface="Calibri"/>
                <a:sym typeface="Calibri"/>
              </a:rPr>
              <a:t>ESTATUTOS ESPECIALES:</a:t>
            </a:r>
            <a:endParaRPr/>
          </a:p>
          <a:p>
            <a:pPr marL="0" marR="0" lvl="0" indent="0" algn="just" rtl="0">
              <a:lnSpc>
                <a:spcPct val="100000"/>
              </a:lnSpc>
              <a:spcBef>
                <a:spcPts val="0"/>
              </a:spcBef>
              <a:spcAft>
                <a:spcPts val="0"/>
              </a:spcAft>
              <a:buClr>
                <a:srgbClr val="000000"/>
              </a:buClr>
              <a:buSzPts val="1600"/>
              <a:buFont typeface="Calibri"/>
              <a:buNone/>
            </a:pPr>
            <a:r>
              <a:rPr lang="en-US" sz="1600" b="0" i="0" u="none">
                <a:solidFill>
                  <a:srgbClr val="000000"/>
                </a:solidFill>
                <a:latin typeface="Calibri"/>
                <a:ea typeface="Calibri"/>
                <a:cs typeface="Calibri"/>
                <a:sym typeface="Calibri"/>
              </a:rPr>
              <a:t>1.- Ley 4934 Docentes</a:t>
            </a:r>
            <a:endParaRPr/>
          </a:p>
          <a:p>
            <a:pPr marL="0" marR="0" lvl="0" indent="0" algn="just" rtl="0">
              <a:lnSpc>
                <a:spcPct val="100000"/>
              </a:lnSpc>
              <a:spcBef>
                <a:spcPts val="0"/>
              </a:spcBef>
              <a:spcAft>
                <a:spcPts val="0"/>
              </a:spcAft>
              <a:buClr>
                <a:srgbClr val="000000"/>
              </a:buClr>
              <a:buSzPts val="1600"/>
              <a:buFont typeface="Calibri"/>
              <a:buNone/>
            </a:pPr>
            <a:r>
              <a:rPr lang="en-US" sz="1600" b="0" i="0" u="none">
                <a:solidFill>
                  <a:srgbClr val="000000"/>
                </a:solidFill>
                <a:latin typeface="Calibri"/>
                <a:ea typeface="Calibri"/>
                <a:cs typeface="Calibri"/>
                <a:sym typeface="Calibri"/>
              </a:rPr>
              <a:t>2.- Ley 6722 Policía.- </a:t>
            </a:r>
            <a:endParaRPr/>
          </a:p>
          <a:p>
            <a:pPr marL="0" marR="0" lvl="0" indent="0" algn="just" rtl="0">
              <a:lnSpc>
                <a:spcPct val="100000"/>
              </a:lnSpc>
              <a:spcBef>
                <a:spcPts val="0"/>
              </a:spcBef>
              <a:spcAft>
                <a:spcPts val="0"/>
              </a:spcAft>
              <a:buClr>
                <a:srgbClr val="000000"/>
              </a:buClr>
              <a:buSzPts val="1600"/>
              <a:buFont typeface="Calibri"/>
              <a:buNone/>
            </a:pPr>
            <a:r>
              <a:rPr lang="en-US" sz="1600" b="0" i="0" u="none">
                <a:solidFill>
                  <a:srgbClr val="000000"/>
                </a:solidFill>
                <a:latin typeface="Calibri"/>
                <a:ea typeface="Calibri"/>
                <a:cs typeface="Calibri"/>
                <a:sym typeface="Calibri"/>
              </a:rPr>
              <a:t>3.- Ley 7493 Penitenciaria</a:t>
            </a:r>
            <a:endParaRPr/>
          </a:p>
          <a:p>
            <a:pPr marL="0" marR="0" lvl="0" indent="0" algn="just" rtl="0">
              <a:lnSpc>
                <a:spcPct val="100000"/>
              </a:lnSpc>
              <a:spcBef>
                <a:spcPts val="0"/>
              </a:spcBef>
              <a:spcAft>
                <a:spcPts val="0"/>
              </a:spcAft>
              <a:buClr>
                <a:srgbClr val="000000"/>
              </a:buClr>
              <a:buSzPts val="1600"/>
              <a:buFont typeface="Calibri"/>
              <a:buNone/>
            </a:pPr>
            <a:r>
              <a:rPr lang="en-US" sz="1600" b="0" i="0" u="none">
                <a:solidFill>
                  <a:srgbClr val="000000"/>
                </a:solidFill>
                <a:latin typeface="Calibri"/>
                <a:ea typeface="Calibri"/>
                <a:cs typeface="Calibri"/>
                <a:sym typeface="Calibri"/>
              </a:rPr>
              <a:t>4.- Leyes 5241(Estatuto) y 5465 (Escalafón) Desarrollo social</a:t>
            </a:r>
            <a:endParaRPr/>
          </a:p>
          <a:p>
            <a:pPr marL="0" marR="0" lvl="0" indent="0" algn="just" rtl="0">
              <a:lnSpc>
                <a:spcPct val="100000"/>
              </a:lnSpc>
              <a:spcBef>
                <a:spcPts val="0"/>
              </a:spcBef>
              <a:spcAft>
                <a:spcPts val="0"/>
              </a:spcAft>
              <a:buClr>
                <a:srgbClr val="000000"/>
              </a:buClr>
              <a:buSzPts val="1600"/>
              <a:buFont typeface="Calibri"/>
              <a:buNone/>
            </a:pPr>
            <a:r>
              <a:rPr lang="en-US" sz="1600" b="0" i="0" u="none">
                <a:solidFill>
                  <a:srgbClr val="000000"/>
                </a:solidFill>
                <a:latin typeface="Calibri"/>
                <a:ea typeface="Calibri"/>
                <a:cs typeface="Calibri"/>
                <a:sym typeface="Calibri"/>
              </a:rPr>
              <a:t>5.- Ley 7162 Parques (Escalafón)</a:t>
            </a:r>
            <a:endParaRPr/>
          </a:p>
          <a:p>
            <a:pPr marL="0" marR="0" lvl="0" indent="0" algn="just" rtl="0">
              <a:lnSpc>
                <a:spcPct val="100000"/>
              </a:lnSpc>
              <a:spcBef>
                <a:spcPts val="0"/>
              </a:spcBef>
              <a:spcAft>
                <a:spcPts val="0"/>
              </a:spcAft>
              <a:buClr>
                <a:srgbClr val="000000"/>
              </a:buClr>
              <a:buSzPts val="1600"/>
              <a:buFont typeface="Calibri"/>
              <a:buNone/>
            </a:pPr>
            <a:r>
              <a:rPr lang="en-US" sz="1600" b="0" i="0" u="none">
                <a:solidFill>
                  <a:srgbClr val="000000"/>
                </a:solidFill>
                <a:latin typeface="Calibri"/>
                <a:ea typeface="Calibri"/>
                <a:cs typeface="Calibri"/>
                <a:sym typeface="Calibri"/>
              </a:rPr>
              <a:t>6.- Ley 4872 Carrera médica</a:t>
            </a:r>
            <a:endParaRPr/>
          </a:p>
        </p:txBody>
      </p:sp>
      <p:sp>
        <p:nvSpPr>
          <p:cNvPr id="332" name="Google Shape;332;p34"/>
          <p:cNvSpPr txBox="1"/>
          <p:nvPr/>
        </p:nvSpPr>
        <p:spPr>
          <a:xfrm>
            <a:off x="473075" y="2627312"/>
            <a:ext cx="3892550" cy="1439862"/>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a:solidFill>
                  <a:srgbClr val="000000"/>
                </a:solidFill>
                <a:latin typeface="Calibri"/>
                <a:ea typeface="Calibri"/>
                <a:cs typeface="Calibri"/>
                <a:sym typeface="Calibri"/>
              </a:rPr>
              <a:t>LEY DE ÉTICA DE LA FUNCIÓN PÚBLICA  </a:t>
            </a:r>
            <a:r>
              <a:rPr lang="en-US" sz="2000" b="0" i="0" u="none">
                <a:solidFill>
                  <a:srgbClr val="000000"/>
                </a:solidFill>
                <a:latin typeface="Calibri"/>
                <a:ea typeface="Calibri"/>
                <a:cs typeface="Calibri"/>
                <a:sym typeface="Calibri"/>
              </a:rPr>
              <a:t>25.188</a:t>
            </a:r>
            <a:endParaRPr/>
          </a:p>
        </p:txBody>
      </p:sp>
      <p:sp>
        <p:nvSpPr>
          <p:cNvPr id="333" name="Google Shape;333;p34"/>
          <p:cNvSpPr txBox="1"/>
          <p:nvPr/>
        </p:nvSpPr>
        <p:spPr>
          <a:xfrm>
            <a:off x="473075" y="4356100"/>
            <a:ext cx="3892550" cy="2232025"/>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a:solidFill>
                  <a:srgbClr val="000000"/>
                </a:solidFill>
                <a:latin typeface="Calibri"/>
                <a:ea typeface="Calibri"/>
                <a:cs typeface="Calibri"/>
                <a:sym typeface="Calibri"/>
              </a:rPr>
              <a:t>LEY 24.185 </a:t>
            </a:r>
            <a:r>
              <a:rPr lang="en-US" sz="2000" b="0" i="0" u="none">
                <a:solidFill>
                  <a:srgbClr val="000000"/>
                </a:solidFill>
                <a:latin typeface="Calibri"/>
                <a:ea typeface="Calibri"/>
                <a:cs typeface="Calibri"/>
                <a:sym typeface="Calibri"/>
              </a:rPr>
              <a:t>de </a:t>
            </a:r>
            <a:r>
              <a:rPr lang="en-US" sz="2000" b="1" i="0" u="none">
                <a:solidFill>
                  <a:srgbClr val="000000"/>
                </a:solidFill>
                <a:latin typeface="Calibri"/>
                <a:ea typeface="Calibri"/>
                <a:cs typeface="Calibri"/>
                <a:sym typeface="Calibri"/>
              </a:rPr>
              <a:t>NEGOCIACIÓN COLECTIVA EN EL SECTOR PÚBLICO: </a:t>
            </a:r>
            <a:r>
              <a:rPr lang="en-US" sz="2000" b="0" i="0" u="none">
                <a:solidFill>
                  <a:srgbClr val="000000"/>
                </a:solidFill>
                <a:latin typeface="Calibri"/>
                <a:ea typeface="Calibri"/>
                <a:cs typeface="Calibri"/>
                <a:sym typeface="Calibri"/>
              </a:rPr>
              <a:t>CCT homologados por:</a:t>
            </a:r>
            <a:endParaRPr/>
          </a:p>
          <a:p>
            <a:pPr marL="0" marR="0" lvl="0" indent="0" algn="just" rtl="0">
              <a:lnSpc>
                <a:spcPct val="100000"/>
              </a:lnSpc>
              <a:spcBef>
                <a:spcPts val="0"/>
              </a:spcBef>
              <a:spcAft>
                <a:spcPts val="0"/>
              </a:spcAft>
              <a:buClr>
                <a:srgbClr val="000000"/>
              </a:buClr>
              <a:buSzPts val="2000"/>
              <a:buFont typeface="Calibri"/>
              <a:buNone/>
            </a:pPr>
            <a:r>
              <a:rPr lang="en-US" sz="2000" b="0" i="0" u="none">
                <a:solidFill>
                  <a:srgbClr val="000000"/>
                </a:solidFill>
                <a:latin typeface="Calibri"/>
                <a:ea typeface="Calibri"/>
                <a:cs typeface="Calibri"/>
                <a:sym typeface="Calibri"/>
              </a:rPr>
              <a:t>  DECRETO 214/06 y </a:t>
            </a:r>
            <a:endParaRPr/>
          </a:p>
          <a:p>
            <a:pPr marL="0" marR="0" lvl="0" indent="0" algn="just" rtl="0">
              <a:lnSpc>
                <a:spcPct val="100000"/>
              </a:lnSpc>
              <a:spcBef>
                <a:spcPts val="0"/>
              </a:spcBef>
              <a:spcAft>
                <a:spcPts val="0"/>
              </a:spcAft>
              <a:buClr>
                <a:srgbClr val="000000"/>
              </a:buClr>
              <a:buSzPts val="2000"/>
              <a:buFont typeface="Calibri"/>
              <a:buNone/>
            </a:pPr>
            <a:r>
              <a:rPr lang="en-US" sz="2000" b="0" i="0" u="none">
                <a:solidFill>
                  <a:srgbClr val="000000"/>
                </a:solidFill>
                <a:latin typeface="Calibri"/>
                <a:ea typeface="Calibri"/>
                <a:cs typeface="Calibri"/>
                <a:sym typeface="Calibri"/>
              </a:rPr>
              <a:t>  DECRETO 2098/08 (SINEP)</a:t>
            </a:r>
            <a:endParaRPr/>
          </a:p>
        </p:txBody>
      </p:sp>
      <p:sp>
        <p:nvSpPr>
          <p:cNvPr id="334" name="Google Shape;334;p34"/>
          <p:cNvSpPr txBox="1"/>
          <p:nvPr/>
        </p:nvSpPr>
        <p:spPr>
          <a:xfrm>
            <a:off x="4762500" y="5508625"/>
            <a:ext cx="4924425" cy="1079500"/>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a:solidFill>
                  <a:srgbClr val="000000"/>
                </a:solidFill>
                <a:latin typeface="Calibri"/>
                <a:ea typeface="Calibri"/>
                <a:cs typeface="Calibri"/>
                <a:sym typeface="Calibri"/>
              </a:rPr>
              <a:t>CONVENCIONES COLECTIVAS</a:t>
            </a:r>
            <a:endParaRPr/>
          </a:p>
          <a:p>
            <a:pPr marL="0" marR="0" lvl="0" indent="0" algn="ctr" rtl="0">
              <a:lnSpc>
                <a:spcPct val="100000"/>
              </a:lnSpc>
              <a:spcBef>
                <a:spcPts val="0"/>
              </a:spcBef>
              <a:spcAft>
                <a:spcPts val="0"/>
              </a:spcAft>
              <a:buClr>
                <a:srgbClr val="000000"/>
              </a:buClr>
              <a:buSzPts val="2000"/>
              <a:buFont typeface="Calibri"/>
              <a:buNone/>
            </a:pPr>
            <a:r>
              <a:rPr lang="en-US" sz="2000" b="1" i="0" u="none">
                <a:solidFill>
                  <a:srgbClr val="000000"/>
                </a:solidFill>
                <a:latin typeface="Calibri"/>
                <a:ea typeface="Calibri"/>
                <a:cs typeface="Calibri"/>
                <a:sym typeface="Calibri"/>
              </a:rPr>
              <a:t> </a:t>
            </a:r>
            <a:r>
              <a:rPr lang="en-US" sz="1600" b="0" i="0" u="none">
                <a:solidFill>
                  <a:srgbClr val="000000"/>
                </a:solidFill>
                <a:latin typeface="Calibri"/>
                <a:ea typeface="Calibri"/>
                <a:cs typeface="Calibri"/>
                <a:sym typeface="Calibri"/>
              </a:rPr>
              <a:t>Art. 24, Ley 6656 (Ley 24.185) y Dec 955/04</a:t>
            </a:r>
            <a:endParaRPr/>
          </a:p>
          <a:p>
            <a:pPr marL="0" marR="0" lvl="0" indent="0" algn="ctr" rtl="0">
              <a:lnSpc>
                <a:spcPct val="100000"/>
              </a:lnSpc>
              <a:spcBef>
                <a:spcPts val="0"/>
              </a:spcBef>
              <a:spcAft>
                <a:spcPts val="0"/>
              </a:spcAft>
              <a:buClr>
                <a:srgbClr val="000000"/>
              </a:buClr>
              <a:buSzPts val="1600"/>
              <a:buFont typeface="Calibri"/>
              <a:buNone/>
            </a:pPr>
            <a:r>
              <a:rPr lang="en-US" sz="1600" b="0" i="0" u="none">
                <a:solidFill>
                  <a:srgbClr val="000000"/>
                </a:solidFill>
                <a:latin typeface="Calibri"/>
                <a:ea typeface="Calibri"/>
                <a:cs typeface="Calibri"/>
                <a:sym typeface="Calibri"/>
              </a:rPr>
              <a:t>Cap. VI Ley 5892</a:t>
            </a:r>
            <a:endParaRPr/>
          </a:p>
        </p:txBody>
      </p:sp>
      <p:sp>
        <p:nvSpPr>
          <p:cNvPr id="335" name="Google Shape;335;p34"/>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36" name="Google Shape;336;p34"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337" name="Google Shape;337;p34"/>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38" name="Google Shape;338;p34"/>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39" name="Google Shape;339;p34"/>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500"/>
                                        <p:tgtEl>
                                          <p:spTgt spid="3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1"/>
                                        </p:tgtEl>
                                        <p:attrNameLst>
                                          <p:attrName>style.visibility</p:attrName>
                                        </p:attrNameLst>
                                      </p:cBhvr>
                                      <p:to>
                                        <p:strVal val="visible"/>
                                      </p:to>
                                    </p:set>
                                    <p:animEffect transition="in" filter="fade">
                                      <p:cBhvr>
                                        <p:cTn id="17" dur="500"/>
                                        <p:tgtEl>
                                          <p:spTgt spid="3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2"/>
                                        </p:tgtEl>
                                        <p:attrNameLst>
                                          <p:attrName>style.visibility</p:attrName>
                                        </p:attrNameLst>
                                      </p:cBhvr>
                                      <p:to>
                                        <p:strVal val="visible"/>
                                      </p:to>
                                    </p:set>
                                    <p:animEffect transition="in" filter="fade">
                                      <p:cBhvr>
                                        <p:cTn id="22" dur="500"/>
                                        <p:tgtEl>
                                          <p:spTgt spid="3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
                                        </p:tgtEl>
                                        <p:attrNameLst>
                                          <p:attrName>style.visibility</p:attrName>
                                        </p:attrNameLst>
                                      </p:cBhvr>
                                      <p:to>
                                        <p:strVal val="visible"/>
                                      </p:to>
                                    </p:set>
                                    <p:animEffect transition="in" filter="fade">
                                      <p:cBhvr>
                                        <p:cTn id="27" dur="500"/>
                                        <p:tgtEl>
                                          <p:spTgt spid="3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4"/>
                                        </p:tgtEl>
                                        <p:attrNameLst>
                                          <p:attrName>style.visibility</p:attrName>
                                        </p:attrNameLst>
                                      </p:cBhvr>
                                      <p:to>
                                        <p:strVal val="visible"/>
                                      </p:to>
                                    </p:set>
                                    <p:animEffect transition="in" filter="fade">
                                      <p:cBhvr>
                                        <p:cTn id="32"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5"/>
          <p:cNvSpPr txBox="1"/>
          <p:nvPr/>
        </p:nvSpPr>
        <p:spPr>
          <a:xfrm>
            <a:off x="2160587" y="1331912"/>
            <a:ext cx="7343775" cy="665162"/>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EXAMENES DE INGRESO</a:t>
            </a:r>
            <a:r>
              <a:rPr lang="en-US" sz="1800" b="1" i="0" u="none">
                <a:solidFill>
                  <a:schemeClr val="lt1"/>
                </a:solidFill>
                <a:latin typeface="Arial"/>
                <a:ea typeface="Arial"/>
                <a:cs typeface="Arial"/>
                <a:sym typeface="Arial"/>
              </a:rPr>
              <a:t>.</a:t>
            </a:r>
            <a:endParaRPr/>
          </a:p>
        </p:txBody>
      </p:sp>
      <p:sp>
        <p:nvSpPr>
          <p:cNvPr id="345" name="Google Shape;345;p35"/>
          <p:cNvSpPr txBox="1"/>
          <p:nvPr/>
        </p:nvSpPr>
        <p:spPr>
          <a:xfrm>
            <a:off x="1295400" y="2555875"/>
            <a:ext cx="7777162" cy="2668587"/>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Ley 9015. Régimen de Concursos para el Personal de la Administración Pública Provincial.</a:t>
            </a:r>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Concurso: Cerrado. </a:t>
            </a:r>
            <a:r>
              <a:rPr lang="en-US" sz="1800" b="0" i="0" u="none">
                <a:solidFill>
                  <a:schemeClr val="dk1"/>
                </a:solidFill>
                <a:latin typeface="Arial"/>
                <a:ea typeface="Arial"/>
                <a:cs typeface="Arial"/>
                <a:sym typeface="Arial"/>
              </a:rPr>
              <a:t>Cuando se disponga la cobertura de cargos vacantes con clase superior a la inicial de cada Agrupamiento de Escalafón.</a:t>
            </a:r>
            <a:endParaRPr/>
          </a:p>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r>
              <a:rPr lang="en-US" sz="1800" b="1" i="0" u="none">
                <a:solidFill>
                  <a:schemeClr val="dk1"/>
                </a:solidFill>
                <a:latin typeface="Arial"/>
                <a:ea typeface="Arial"/>
                <a:cs typeface="Arial"/>
                <a:sym typeface="Arial"/>
              </a:rPr>
              <a:t>Abierto: </a:t>
            </a:r>
            <a:r>
              <a:rPr lang="en-US" sz="1800" b="0" i="0" u="none">
                <a:solidFill>
                  <a:schemeClr val="dk1"/>
                </a:solidFill>
                <a:latin typeface="Arial"/>
                <a:ea typeface="Arial"/>
                <a:cs typeface="Arial"/>
                <a:sym typeface="Arial"/>
              </a:rPr>
              <a:t>Cuando se disponga la cobertura de cargos nuevos o vacantes correspondientes a la clase o nivel inicial de cada agrupamiento. Podrán participar los agentes estatales y toda persona ajena a la Administración Pública.</a:t>
            </a:r>
            <a:endParaRPr/>
          </a:p>
        </p:txBody>
      </p:sp>
      <p:sp>
        <p:nvSpPr>
          <p:cNvPr id="346" name="Google Shape;346;p35"/>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47" name="Google Shape;347;p35"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348" name="Google Shape;348;p35"/>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49" name="Google Shape;349;p35"/>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50" name="Google Shape;350;p35"/>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6"/>
          <p:cNvSpPr txBox="1"/>
          <p:nvPr/>
        </p:nvSpPr>
        <p:spPr>
          <a:xfrm>
            <a:off x="503237" y="179387"/>
            <a:ext cx="8713787" cy="7462837"/>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1700"/>
              <a:buFont typeface="Arial"/>
              <a:buNone/>
            </a:pPr>
            <a:r>
              <a:rPr lang="en-US" sz="1700" b="0" i="0" u="none">
                <a:solidFill>
                  <a:schemeClr val="dk1"/>
                </a:solidFill>
                <a:latin typeface="Arial"/>
                <a:ea typeface="Arial"/>
                <a:cs typeface="Arial"/>
                <a:sym typeface="Arial"/>
              </a:rPr>
              <a:t>INSCRIPCIÓN. La inscripción se realizará en la fecha indicada en la Convocatoria de Concurso ante la Dirección de RRHH. Se le asignará a cada postulante un número que deberá ser colocado por el mismo en la prueba de oposición.</a:t>
            </a:r>
            <a:endParaRPr/>
          </a:p>
          <a:p>
            <a:pPr marL="0" marR="0" lvl="0" indent="0" algn="l" rtl="0">
              <a:lnSpc>
                <a:spcPct val="93000"/>
              </a:lnSpc>
              <a:spcBef>
                <a:spcPts val="0"/>
              </a:spcBef>
              <a:spcAft>
                <a:spcPts val="0"/>
              </a:spcAft>
              <a:buClr>
                <a:schemeClr val="lt1"/>
              </a:buClr>
              <a:buSzPts val="1700"/>
              <a:buFont typeface="Arial"/>
              <a:buNone/>
            </a:pPr>
            <a:endParaRPr sz="17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700"/>
              <a:buFont typeface="Arial"/>
              <a:buNone/>
            </a:pPr>
            <a:r>
              <a:rPr lang="en-US" sz="1700" b="0" i="0" u="none">
                <a:solidFill>
                  <a:schemeClr val="dk1"/>
                </a:solidFill>
                <a:latin typeface="Arial"/>
                <a:ea typeface="Arial"/>
                <a:cs typeface="Arial"/>
                <a:sym typeface="Arial"/>
              </a:rPr>
              <a:t>PROCEDIMIENTO: La Comisión de Concursos revisará si los postulantes reúnen los  requisitos mínimos exigidos como excluyentes para el perfil del cargo que se concursa.</a:t>
            </a:r>
            <a:endParaRPr/>
          </a:p>
          <a:p>
            <a:pPr marL="0" marR="0" lvl="0" indent="0" algn="l" rtl="0">
              <a:lnSpc>
                <a:spcPct val="93000"/>
              </a:lnSpc>
              <a:spcBef>
                <a:spcPts val="0"/>
              </a:spcBef>
              <a:spcAft>
                <a:spcPts val="0"/>
              </a:spcAft>
              <a:buClr>
                <a:schemeClr val="lt1"/>
              </a:buClr>
              <a:buSzPts val="1700"/>
              <a:buFont typeface="Arial"/>
              <a:buNone/>
            </a:pPr>
            <a:endParaRPr sz="17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700"/>
              <a:buFont typeface="Arial"/>
              <a:buNone/>
            </a:pPr>
            <a:r>
              <a:rPr lang="en-US" sz="1700" b="0" i="0" u="none">
                <a:solidFill>
                  <a:schemeClr val="dk1"/>
                </a:solidFill>
                <a:latin typeface="Arial"/>
                <a:ea typeface="Arial"/>
                <a:cs typeface="Arial"/>
                <a:sym typeface="Arial"/>
              </a:rPr>
              <a:t>CURSO DE NIVELACIÓN: Cada uno de los postulantes debe realizar un curso nivelador de conocimientos de carácter obligatorio y gratuito dictado por el IPAPA dependiente de la Subsecretaría de Gestión Pública y Modernización del Estado de Gobierno. Para aprobar el curso se deberá cumplir con el 80% de asistencia.</a:t>
            </a:r>
            <a:endParaRPr/>
          </a:p>
          <a:p>
            <a:pPr marL="0" marR="0" lvl="0" indent="0" algn="l" rtl="0">
              <a:lnSpc>
                <a:spcPct val="93000"/>
              </a:lnSpc>
              <a:spcBef>
                <a:spcPts val="0"/>
              </a:spcBef>
              <a:spcAft>
                <a:spcPts val="0"/>
              </a:spcAft>
              <a:buClr>
                <a:schemeClr val="lt1"/>
              </a:buClr>
              <a:buSzPts val="1700"/>
              <a:buFont typeface="Arial"/>
              <a:buNone/>
            </a:pPr>
            <a:endParaRPr sz="17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700"/>
              <a:buFont typeface="Arial"/>
              <a:buNone/>
            </a:pPr>
            <a:r>
              <a:rPr lang="en-US" sz="1700" b="0" i="0" u="none">
                <a:solidFill>
                  <a:schemeClr val="dk1"/>
                </a:solidFill>
                <a:latin typeface="Arial"/>
                <a:ea typeface="Arial"/>
                <a:cs typeface="Arial"/>
                <a:sym typeface="Arial"/>
              </a:rPr>
              <a:t>PRUEBA DE OPOSICIÓN: La comisión de Concursos realiza la prueba de oposición. La calificación será de 0 a 100 puntos.</a:t>
            </a:r>
            <a:endParaRPr/>
          </a:p>
          <a:p>
            <a:pPr marL="0" marR="0" lvl="0" indent="0" algn="l" rtl="0">
              <a:lnSpc>
                <a:spcPct val="93000"/>
              </a:lnSpc>
              <a:spcBef>
                <a:spcPts val="0"/>
              </a:spcBef>
              <a:spcAft>
                <a:spcPts val="0"/>
              </a:spcAft>
              <a:buClr>
                <a:schemeClr val="lt1"/>
              </a:buClr>
              <a:buSzPts val="1700"/>
              <a:buFont typeface="Arial"/>
              <a:buNone/>
            </a:pPr>
            <a:endParaRPr sz="17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700"/>
              <a:buFont typeface="Arial"/>
              <a:buNone/>
            </a:pPr>
            <a:r>
              <a:rPr lang="en-US" sz="1700" b="0" i="0" u="none">
                <a:solidFill>
                  <a:schemeClr val="dk1"/>
                </a:solidFill>
                <a:latin typeface="Arial"/>
                <a:ea typeface="Arial"/>
                <a:cs typeface="Arial"/>
                <a:sym typeface="Arial"/>
              </a:rPr>
              <a:t>EVALUACIÓN DE ANTECEDENTES: La comisión de Concursos evaluará los antecedentes de los postulantes conforme a las grillas determinadas. La calificación será de 0 a 100 puntos.</a:t>
            </a:r>
            <a:endParaRPr/>
          </a:p>
          <a:p>
            <a:pPr marL="0" marR="0" lvl="0" indent="0" algn="l" rtl="0">
              <a:lnSpc>
                <a:spcPct val="93000"/>
              </a:lnSpc>
              <a:spcBef>
                <a:spcPts val="0"/>
              </a:spcBef>
              <a:spcAft>
                <a:spcPts val="0"/>
              </a:spcAft>
              <a:buClr>
                <a:schemeClr val="lt1"/>
              </a:buClr>
              <a:buSzPts val="1700"/>
              <a:buFont typeface="Arial"/>
              <a:buNone/>
            </a:pPr>
            <a:endParaRPr sz="17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700"/>
              <a:buFont typeface="Arial"/>
              <a:buNone/>
            </a:pPr>
            <a:r>
              <a:rPr lang="en-US" sz="1700" b="0" i="0" u="none">
                <a:solidFill>
                  <a:schemeClr val="dk1"/>
                </a:solidFill>
                <a:latin typeface="Arial"/>
                <a:ea typeface="Arial"/>
                <a:cs typeface="Arial"/>
                <a:sym typeface="Arial"/>
              </a:rPr>
              <a:t>EVALUACIÓN PSICOLÓGICA: Para los cargos que así lo requieran. Está a cargo de profesionales que integran la Comisión de Evaluación Actitudinal. El dictamen es vinculante para la comisión de concursos.</a:t>
            </a:r>
            <a:endParaRPr/>
          </a:p>
          <a:p>
            <a:pPr marL="0" marR="0" lvl="0" indent="0" algn="l" rtl="0">
              <a:lnSpc>
                <a:spcPct val="93000"/>
              </a:lnSpc>
              <a:spcBef>
                <a:spcPts val="0"/>
              </a:spcBef>
              <a:spcAft>
                <a:spcPts val="0"/>
              </a:spcAft>
              <a:buClr>
                <a:schemeClr val="lt1"/>
              </a:buClr>
              <a:buSzPts val="1700"/>
              <a:buFont typeface="Arial"/>
              <a:buNone/>
            </a:pPr>
            <a:endParaRPr sz="17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700"/>
              <a:buFont typeface="Arial"/>
              <a:buNone/>
            </a:pPr>
            <a:r>
              <a:rPr lang="en-US" sz="1700" b="0" i="0" u="none">
                <a:solidFill>
                  <a:schemeClr val="dk1"/>
                </a:solidFill>
                <a:latin typeface="Arial"/>
                <a:ea typeface="Arial"/>
                <a:cs typeface="Arial"/>
                <a:sym typeface="Arial"/>
              </a:rPr>
              <a:t>ORDEN DE MÉRITO: Finalizada la etapa de selección la Comisión confecciona el orden de mérito.</a:t>
            </a:r>
            <a:endParaRPr/>
          </a:p>
          <a:p>
            <a:pPr marL="0" marR="0" lvl="0" indent="0" algn="l" rtl="0">
              <a:lnSpc>
                <a:spcPct val="93000"/>
              </a:lnSpc>
              <a:spcBef>
                <a:spcPts val="0"/>
              </a:spcBef>
              <a:spcAft>
                <a:spcPts val="0"/>
              </a:spcAft>
              <a:buClr>
                <a:schemeClr val="lt1"/>
              </a:buClr>
              <a:buSzPts val="1700"/>
              <a:buFont typeface="Arial"/>
              <a:buNone/>
            </a:pPr>
            <a:endParaRPr sz="17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700"/>
              <a:buFont typeface="Arial"/>
              <a:buNone/>
            </a:pPr>
            <a:r>
              <a:rPr lang="en-US" sz="1700" b="0" i="0" u="none">
                <a:solidFill>
                  <a:schemeClr val="dk1"/>
                </a:solidFill>
                <a:latin typeface="Arial"/>
                <a:ea typeface="Arial"/>
                <a:cs typeface="Arial"/>
                <a:sym typeface="Arial"/>
              </a:rPr>
              <a:t>DESIGNACIÓN. </a:t>
            </a:r>
            <a:endParaRPr/>
          </a:p>
          <a:p>
            <a:pPr marL="0" marR="0" lvl="0" indent="0" algn="l" rtl="0">
              <a:lnSpc>
                <a:spcPct val="93000"/>
              </a:lnSpc>
              <a:spcBef>
                <a:spcPts val="0"/>
              </a:spcBef>
              <a:spcAft>
                <a:spcPts val="0"/>
              </a:spcAft>
              <a:buClr>
                <a:schemeClr val="lt1"/>
              </a:buClr>
              <a:buSzPts val="1700"/>
              <a:buFont typeface="Arial"/>
              <a:buNone/>
            </a:pPr>
            <a:endParaRPr sz="17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700"/>
              <a:buFont typeface="Arial"/>
              <a:buNone/>
            </a:pPr>
            <a:r>
              <a:rPr lang="en-US" sz="1700" b="0" i="0" u="none">
                <a:solidFill>
                  <a:schemeClr val="dk1"/>
                </a:solidFill>
                <a:latin typeface="Arial"/>
                <a:ea typeface="Arial"/>
                <a:cs typeface="Arial"/>
                <a:sym typeface="Arial"/>
              </a:rPr>
              <a:t>RECURSO DE REVOCATORIA  (10 días y 20 días para resolver). RECURSO JERÁRQUICO</a:t>
            </a:r>
            <a:r>
              <a:rPr lang="en-US" sz="1600" b="0" i="0" u="none">
                <a:solidFill>
                  <a:schemeClr val="dk1"/>
                </a:solidFill>
                <a:latin typeface="Arial"/>
                <a:ea typeface="Arial"/>
                <a:cs typeface="Arial"/>
                <a:sym typeface="Arial"/>
              </a:rPr>
              <a:t>.</a:t>
            </a:r>
            <a:endParaRPr/>
          </a:p>
        </p:txBody>
      </p:sp>
      <p:sp>
        <p:nvSpPr>
          <p:cNvPr id="356" name="Google Shape;356;p36"/>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57" name="Google Shape;357;p36"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358" name="Google Shape;358;p36"/>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59" name="Google Shape;359;p36"/>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60" name="Google Shape;360;p36"/>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7"/>
          <p:cNvSpPr txBox="1"/>
          <p:nvPr/>
        </p:nvSpPr>
        <p:spPr>
          <a:xfrm>
            <a:off x="792162" y="395287"/>
            <a:ext cx="8280400" cy="7362825"/>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Resolución 37/2010. Superintendencia de Riesgos de Trabajo.</a:t>
            </a:r>
            <a:endParaRPr/>
          </a:p>
          <a:p>
            <a:pPr marL="0" marR="0" lvl="0" indent="-190500" algn="l" rtl="0">
              <a:lnSpc>
                <a:spcPct val="93000"/>
              </a:lnSpc>
              <a:spcBef>
                <a:spcPts val="0"/>
              </a:spcBef>
              <a:spcAft>
                <a:spcPts val="0"/>
              </a:spcAft>
              <a:buClr>
                <a:srgbClr val="000000"/>
              </a:buClr>
              <a:buSzPts val="3000"/>
              <a:buFont typeface="Arial"/>
              <a:buChar char="-"/>
            </a:pPr>
            <a:r>
              <a:rPr lang="en-US" sz="3000" b="0" i="0" u="none">
                <a:solidFill>
                  <a:schemeClr val="dk1"/>
                </a:solidFill>
                <a:latin typeface="Arial"/>
                <a:ea typeface="Arial"/>
                <a:cs typeface="Arial"/>
                <a:sym typeface="Arial"/>
              </a:rPr>
              <a:t>Exámenes preocupacionales o de ingreso (Determinan la aptitud del postulante para el desempeño de las actividades que lo requieren).</a:t>
            </a:r>
            <a:endParaRPr/>
          </a:p>
          <a:p>
            <a:pPr marL="0" marR="0" lvl="0" indent="-190500" algn="l" rtl="0">
              <a:lnSpc>
                <a:spcPct val="93000"/>
              </a:lnSpc>
              <a:spcBef>
                <a:spcPts val="0"/>
              </a:spcBef>
              <a:spcAft>
                <a:spcPts val="0"/>
              </a:spcAft>
              <a:buClr>
                <a:srgbClr val="000000"/>
              </a:buClr>
              <a:buSzPts val="3000"/>
              <a:buFont typeface="Arial"/>
              <a:buChar char="-"/>
            </a:pPr>
            <a:r>
              <a:rPr lang="en-US" sz="3000" b="0" i="0" u="none">
                <a:solidFill>
                  <a:schemeClr val="dk1"/>
                </a:solidFill>
                <a:latin typeface="Arial"/>
                <a:ea typeface="Arial"/>
                <a:cs typeface="Arial"/>
                <a:sym typeface="Arial"/>
              </a:rPr>
              <a:t>Examines periódicos.</a:t>
            </a:r>
            <a:endParaRPr/>
          </a:p>
          <a:p>
            <a:pPr marL="0" marR="0" lvl="0" indent="-190500" algn="l" rtl="0">
              <a:lnSpc>
                <a:spcPct val="93000"/>
              </a:lnSpc>
              <a:spcBef>
                <a:spcPts val="0"/>
              </a:spcBef>
              <a:spcAft>
                <a:spcPts val="0"/>
              </a:spcAft>
              <a:buClr>
                <a:srgbClr val="000000"/>
              </a:buClr>
              <a:buSzPts val="3000"/>
              <a:buFont typeface="Arial"/>
              <a:buChar char="-"/>
            </a:pPr>
            <a:r>
              <a:rPr lang="en-US" sz="3000" b="0" i="0" u="none">
                <a:solidFill>
                  <a:schemeClr val="dk1"/>
                </a:solidFill>
                <a:latin typeface="Arial"/>
                <a:ea typeface="Arial"/>
                <a:cs typeface="Arial"/>
                <a:sym typeface="Arial"/>
              </a:rPr>
              <a:t>Exámenes previos a una transferencia de actividad.</a:t>
            </a:r>
            <a:endParaRPr/>
          </a:p>
          <a:p>
            <a:pPr marL="0" marR="0" lvl="0" indent="-190500" algn="l" rtl="0">
              <a:lnSpc>
                <a:spcPct val="93000"/>
              </a:lnSpc>
              <a:spcBef>
                <a:spcPts val="0"/>
              </a:spcBef>
              <a:spcAft>
                <a:spcPts val="0"/>
              </a:spcAft>
              <a:buClr>
                <a:srgbClr val="000000"/>
              </a:buClr>
              <a:buSzPts val="3000"/>
              <a:buFont typeface="Arial"/>
              <a:buChar char="-"/>
            </a:pPr>
            <a:r>
              <a:rPr lang="en-US" sz="3000" b="0" i="0" u="none">
                <a:solidFill>
                  <a:schemeClr val="dk1"/>
                </a:solidFill>
                <a:latin typeface="Arial"/>
                <a:ea typeface="Arial"/>
                <a:cs typeface="Arial"/>
                <a:sym typeface="Arial"/>
              </a:rPr>
              <a:t>Exámenes posteriores a una ausencia prolongada.</a:t>
            </a:r>
            <a:endParaRPr/>
          </a:p>
          <a:p>
            <a:pPr marL="0" marR="0" lvl="0" indent="-190500" algn="l" rtl="0">
              <a:lnSpc>
                <a:spcPct val="93000"/>
              </a:lnSpc>
              <a:spcBef>
                <a:spcPts val="0"/>
              </a:spcBef>
              <a:spcAft>
                <a:spcPts val="0"/>
              </a:spcAft>
              <a:buClr>
                <a:srgbClr val="000000"/>
              </a:buClr>
              <a:buSzPts val="3000"/>
              <a:buFont typeface="Arial"/>
              <a:buChar char="-"/>
            </a:pPr>
            <a:r>
              <a:rPr lang="en-US" sz="3000" b="0" i="0" u="none">
                <a:solidFill>
                  <a:schemeClr val="dk1"/>
                </a:solidFill>
                <a:latin typeface="Arial"/>
                <a:ea typeface="Arial"/>
                <a:cs typeface="Arial"/>
                <a:sym typeface="Arial"/>
              </a:rPr>
              <a:t>Exámenes previos a la terminación de la relación laboral o de egreso.</a:t>
            </a:r>
            <a:endParaRPr/>
          </a:p>
          <a:p>
            <a:pPr marL="0" marR="0" lvl="0" indent="0" algn="l" rtl="0">
              <a:lnSpc>
                <a:spcPct val="93000"/>
              </a:lnSpc>
              <a:spcBef>
                <a:spcPts val="0"/>
              </a:spcBef>
              <a:spcAft>
                <a:spcPts val="0"/>
              </a:spcAft>
              <a:buClr>
                <a:srgbClr val="000000"/>
              </a:buClr>
              <a:buSzPts val="4000"/>
              <a:buFont typeface="Arial"/>
              <a:buNone/>
            </a:pPr>
            <a:endParaRPr sz="40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None/>
            </a:pPr>
            <a:endParaRPr sz="4000" b="0" i="0" u="none">
              <a:solidFill>
                <a:schemeClr val="dk1"/>
              </a:solidFill>
              <a:latin typeface="Arial"/>
              <a:ea typeface="Arial"/>
              <a:cs typeface="Arial"/>
              <a:sym typeface="Arial"/>
            </a:endParaRPr>
          </a:p>
        </p:txBody>
      </p:sp>
      <p:sp>
        <p:nvSpPr>
          <p:cNvPr id="366" name="Google Shape;366;p37"/>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67" name="Google Shape;367;p37"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368" name="Google Shape;368;p37"/>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69" name="Google Shape;369;p37"/>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70" name="Google Shape;370;p37"/>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txBox="1"/>
          <p:nvPr/>
        </p:nvSpPr>
        <p:spPr>
          <a:xfrm>
            <a:off x="1368425" y="323850"/>
            <a:ext cx="7705725" cy="665162"/>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LICENCIAS </a:t>
            </a:r>
            <a:endParaRPr/>
          </a:p>
        </p:txBody>
      </p:sp>
      <p:sp>
        <p:nvSpPr>
          <p:cNvPr id="376" name="Google Shape;376;p38"/>
          <p:cNvSpPr txBox="1"/>
          <p:nvPr/>
        </p:nvSpPr>
        <p:spPr>
          <a:xfrm>
            <a:off x="647700" y="1042987"/>
            <a:ext cx="8280400" cy="550227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ART. 43 - El personal tiene derecho a las siguientes:</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1. licencias a) Ordinaria para descanso anual.</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b) Especiales para tratamiento de salud.</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c) Por maternidad.</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d) Extraordinarias: por cargos políticos, representación gremial, razones particulares, estudios, matrimonio, actividades deportivas y obligaciones militares.</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2. justificación de inasistencias con motivo de:</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a) Nacimiento, duelo, fenómenos meteorológicos.</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b) Razones particulares.</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c) Donación de sangre y obligaciones militares.</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3. Franquicias por:</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a) Estudios.</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b) Maternidad.</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c) Incapacidad parcial.</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El presente derecho tendrá, para el personal no permanente, las limitaciones que se establezcan en el régimen respectivo.</a:t>
            </a:r>
            <a:endParaRPr/>
          </a:p>
          <a:p>
            <a:pPr marL="0" marR="0" lvl="0" indent="0" algn="l" rtl="0">
              <a:lnSpc>
                <a:spcPct val="93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h) Asociarse</a:t>
            </a:r>
            <a:r>
              <a:rPr lang="en-US" sz="1800" b="0" i="0" u="none">
                <a:solidFill>
                  <a:schemeClr val="dk1"/>
                </a:solidFill>
                <a:latin typeface="Arial"/>
                <a:ea typeface="Arial"/>
                <a:cs typeface="Arial"/>
                <a:sym typeface="Arial"/>
              </a:rPr>
              <a:t>.</a:t>
            </a:r>
            <a:endParaRPr/>
          </a:p>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377" name="Google Shape;377;p38"/>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78" name="Google Shape;378;p38"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379" name="Google Shape;379;p38"/>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80" name="Google Shape;380;p38"/>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81" name="Google Shape;381;p38"/>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9"/>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87" name="Google Shape;387;p39"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388" name="Google Shape;388;p39"/>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89" name="Google Shape;389;p39"/>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90" name="Google Shape;390;p39"/>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91" name="Google Shape;391;p39"/>
          <p:cNvSpPr txBox="1"/>
          <p:nvPr/>
        </p:nvSpPr>
        <p:spPr>
          <a:xfrm>
            <a:off x="144462" y="1331912"/>
            <a:ext cx="9575800" cy="5208587"/>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404040"/>
              </a:buClr>
              <a:buSzPts val="2500"/>
              <a:buFont typeface="Arial"/>
              <a:buNone/>
            </a:pPr>
            <a:r>
              <a:rPr lang="en-US" sz="2500" b="0" i="0" u="none">
                <a:solidFill>
                  <a:srgbClr val="404040"/>
                </a:solidFill>
                <a:latin typeface="Arial"/>
                <a:ea typeface="Arial"/>
                <a:cs typeface="Arial"/>
                <a:sym typeface="Arial"/>
              </a:rPr>
              <a:t>DEBERES GENERALES: porque son exigibles a todos los empleados públicos sin importar sus tareas o su categoría- “</a:t>
            </a:r>
            <a:r>
              <a:rPr lang="en-US" sz="2500" b="0" i="1" u="none">
                <a:solidFill>
                  <a:srgbClr val="404040"/>
                </a:solidFill>
                <a:latin typeface="Arial"/>
                <a:ea typeface="Arial"/>
                <a:cs typeface="Arial"/>
                <a:sym typeface="Arial"/>
              </a:rPr>
              <a:t>prestación del servicio con capacidad y diligencia” (eficiencia y capacidad); “conducta decorosa y digna de la confianza” a) y b) 560/73</a:t>
            </a:r>
            <a:endParaRPr/>
          </a:p>
          <a:p>
            <a:pPr marL="0" marR="0" lvl="0" indent="0" algn="just" rtl="0">
              <a:lnSpc>
                <a:spcPct val="93000"/>
              </a:lnSpc>
              <a:spcBef>
                <a:spcPts val="0"/>
              </a:spcBef>
              <a:spcAft>
                <a:spcPts val="0"/>
              </a:spcAft>
              <a:buClr>
                <a:srgbClr val="404040"/>
              </a:buClr>
              <a:buSzPts val="2500"/>
              <a:buFont typeface="Arial"/>
              <a:buNone/>
            </a:pPr>
            <a:r>
              <a:rPr lang="en-US" sz="2500" b="0" i="0" u="none">
                <a:solidFill>
                  <a:srgbClr val="404040"/>
                </a:solidFill>
                <a:latin typeface="Arial"/>
                <a:ea typeface="Arial"/>
                <a:cs typeface="Arial"/>
                <a:sym typeface="Arial"/>
              </a:rPr>
              <a:t>DEBERES ESPECIALES: se relaciona al cargo y a la función y su responsabilidad.- Ej algún agrupamiento técnico.</a:t>
            </a:r>
            <a:endParaRPr/>
          </a:p>
          <a:p>
            <a:pPr marL="0" marR="0" lvl="0" indent="0" algn="l" rtl="0">
              <a:lnSpc>
                <a:spcPct val="93000"/>
              </a:lnSpc>
              <a:spcBef>
                <a:spcPts val="0"/>
              </a:spcBef>
              <a:spcAft>
                <a:spcPts val="0"/>
              </a:spcAft>
              <a:buClr>
                <a:srgbClr val="404040"/>
              </a:buClr>
              <a:buSzPts val="2500"/>
              <a:buFont typeface="Arial"/>
              <a:buNone/>
            </a:pPr>
            <a:r>
              <a:rPr lang="en-US" sz="2500" b="0" i="0" u="none">
                <a:solidFill>
                  <a:srgbClr val="404040"/>
                </a:solidFill>
                <a:latin typeface="Arial"/>
                <a:ea typeface="Arial"/>
                <a:cs typeface="Arial"/>
                <a:sym typeface="Arial"/>
              </a:rPr>
              <a:t>DEBERES DE OMISIÓN- PROHIBICIONES. ART 14</a:t>
            </a:r>
            <a:endParaRPr/>
          </a:p>
          <a:p>
            <a:pPr marL="0" marR="0" lvl="0" indent="0" algn="l" rtl="0">
              <a:lnSpc>
                <a:spcPct val="93000"/>
              </a:lnSpc>
              <a:spcBef>
                <a:spcPts val="0"/>
              </a:spcBef>
              <a:spcAft>
                <a:spcPts val="0"/>
              </a:spcAft>
              <a:buClr>
                <a:srgbClr val="404040"/>
              </a:buClr>
              <a:buSzPts val="2500"/>
              <a:buFont typeface="Arial"/>
              <a:buNone/>
            </a:pPr>
            <a:r>
              <a:rPr lang="en-US" sz="2500" b="0" i="0" u="none">
                <a:solidFill>
                  <a:srgbClr val="404040"/>
                </a:solidFill>
                <a:latin typeface="Arial"/>
                <a:ea typeface="Arial"/>
                <a:cs typeface="Arial"/>
                <a:sym typeface="Arial"/>
              </a:rPr>
              <a:t>DEBERES DE ACCIÓN- ART. 13- Ej. cumplir el horario de labor establecido</a:t>
            </a:r>
            <a:endParaRPr/>
          </a:p>
          <a:p>
            <a:pPr marL="0" marR="0" lvl="0" indent="0" algn="l" rtl="0">
              <a:lnSpc>
                <a:spcPct val="90000"/>
              </a:lnSpc>
              <a:spcBef>
                <a:spcPts val="500"/>
              </a:spcBef>
              <a:spcAft>
                <a:spcPts val="0"/>
              </a:spcAft>
              <a:buClr>
                <a:srgbClr val="404040"/>
              </a:buClr>
              <a:buSzPts val="2500"/>
              <a:buFont typeface="Arial"/>
              <a:buNone/>
            </a:pPr>
            <a:r>
              <a:rPr lang="en-US" sz="2500" b="0" i="0" u="none">
                <a:solidFill>
                  <a:srgbClr val="404040"/>
                </a:solidFill>
                <a:latin typeface="Arial"/>
                <a:ea typeface="Arial"/>
                <a:cs typeface="Arial"/>
                <a:sym typeface="Arial"/>
              </a:rPr>
              <a:t>Si existen deberes  existe potestad disciplinaria- “sumario”</a:t>
            </a:r>
            <a:endParaRPr sz="2500" b="0" i="0" u="none">
              <a:solidFill>
                <a:srgbClr val="404040"/>
              </a:solidFill>
              <a:latin typeface="Arial"/>
              <a:ea typeface="Arial"/>
              <a:cs typeface="Arial"/>
              <a:sym typeface="Arial"/>
            </a:endParaRPr>
          </a:p>
          <a:p>
            <a:pPr marL="0" marR="0" lvl="0" indent="0" algn="l" rtl="0">
              <a:lnSpc>
                <a:spcPct val="90000"/>
              </a:lnSpc>
              <a:spcBef>
                <a:spcPts val="500"/>
              </a:spcBef>
              <a:spcAft>
                <a:spcPts val="0"/>
              </a:spcAft>
              <a:buClr>
                <a:srgbClr val="404040"/>
              </a:buClr>
              <a:buSzPts val="2500"/>
              <a:buFont typeface="Arial"/>
              <a:buNone/>
            </a:pPr>
            <a:r>
              <a:rPr lang="en-US" sz="2500" b="0" i="0" u="none">
                <a:solidFill>
                  <a:srgbClr val="404040"/>
                </a:solidFill>
                <a:latin typeface="Arial"/>
                <a:ea typeface="Arial"/>
                <a:cs typeface="Arial"/>
                <a:sym typeface="Arial"/>
              </a:rPr>
              <a:t>Se aplica el Estatuto del Empleado Público (EEP), Dec. Ley 560/73 y modif.- Pero existen estatutos  particulares ( Ej. personal de la salud).</a:t>
            </a:r>
            <a:endParaRPr/>
          </a:p>
        </p:txBody>
      </p:sp>
      <p:sp>
        <p:nvSpPr>
          <p:cNvPr id="392" name="Google Shape;392;p39"/>
          <p:cNvSpPr txBox="1"/>
          <p:nvPr/>
        </p:nvSpPr>
        <p:spPr>
          <a:xfrm>
            <a:off x="936625" y="323850"/>
            <a:ext cx="7488237" cy="1093787"/>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rgbClr val="404040"/>
              </a:buClr>
              <a:buSzPts val="3500"/>
              <a:buFont typeface="Arial"/>
              <a:buNone/>
            </a:pPr>
            <a:r>
              <a:rPr lang="en-US" sz="3500" b="1" i="0" u="none">
                <a:solidFill>
                  <a:srgbClr val="404040"/>
                </a:solidFill>
                <a:latin typeface="Arial"/>
                <a:ea typeface="Arial"/>
                <a:cs typeface="Arial"/>
                <a:sym typeface="Arial"/>
              </a:rPr>
              <a:t>DEBERES DEL EMPLEADO PÚBLICO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0"/>
          <p:cNvSpPr txBox="1"/>
          <p:nvPr/>
        </p:nvSpPr>
        <p:spPr>
          <a:xfrm>
            <a:off x="1368425" y="179387"/>
            <a:ext cx="7127875" cy="1352550"/>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chemeClr val="dk1"/>
              </a:buClr>
              <a:buSzPts val="3500"/>
              <a:buFont typeface="Arial"/>
              <a:buNone/>
            </a:pPr>
            <a:r>
              <a:rPr lang="en-US" sz="3500" b="1" i="0" u="none">
                <a:solidFill>
                  <a:schemeClr val="dk1"/>
                </a:solidFill>
                <a:latin typeface="Arial"/>
                <a:ea typeface="Arial"/>
                <a:cs typeface="Arial"/>
                <a:sym typeface="Arial"/>
              </a:rPr>
              <a:t>RESPONSABILIDADES DEL EMPLEADO PÚBLICO</a:t>
            </a:r>
            <a:r>
              <a:rPr lang="en-US" sz="1800" b="0" i="0" u="none">
                <a:solidFill>
                  <a:schemeClr val="lt1"/>
                </a:solidFill>
                <a:latin typeface="Arial"/>
                <a:ea typeface="Arial"/>
                <a:cs typeface="Arial"/>
                <a:sym typeface="Arial"/>
              </a:rPr>
              <a:t>.</a:t>
            </a:r>
            <a:endParaRPr/>
          </a:p>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398" name="Google Shape;398;p40"/>
          <p:cNvSpPr txBox="1"/>
          <p:nvPr/>
        </p:nvSpPr>
        <p:spPr>
          <a:xfrm>
            <a:off x="215900" y="1403350"/>
            <a:ext cx="9577387" cy="610235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ART. 13 - Sin perjuicio de los deberes que particularmente impongan las leyes, decretos y resoluciones especiales, el personal esta obligado a:</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a) La prestación personal del servicio, con eficiencia, capacidad y diligencia, en el lugar, condiciones de tiempo y forma, que determinen las disposiciones reglamentarias correspondientes.</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b) Observar una conducta decorosa y digna de la consideración y de la confianza que su estado oficial exige.</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c) conducirse con tacto y cortesía en sus relaciones de servicio con el publico, conducta que deberá observar asimismo respecto de sus superiores, compañeros y subordinados.</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d) obedecer toda orden emanada de un superior jerárquico con atribuciones para darla, que reúna las formalidades del caso y tenga por objeto la realización de actos de servicio compatibles con las funciones del agente.</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e) rehusar dadivas, obsequios, recompensas o cualquiera otras ventajas, con motivo del desempeño de sus funciones.</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f) guardar secreto de todo asunto del servicio que deba permanecer en reserva</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g) promover las acciones judiciales que correspondan cuando públicamente fuera objeto de imputación delictuosa, pudiendo al efecto requerir el patrocinio legal gratuito del servicio jurídico del organismo respectivo.</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h) permanecer en el cargo de renuncia, por el término de treinta (30) días corridos, si antes no fuera reemplazado o aceptada su Dimisión, o autorizado a cesar en sus funciones.</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i) declarar todas las actividades que desempeñe y el origen de todos sus ingresos, a fin de establecer si son compatibles con el ejercicio de sus funciones.</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j) declarar bajo juramento, su situación patrimonial y modificaciones ulteriores, cuando desempeñe cargos de nivel y Jerarquía superior o de naturaleza peculiar.</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k) promover la instrucción de los sumarios administrativos del personal a sus ordenes, cuando así correspondiere.</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l) excusarse de intervenir en todo aquello en que su actualidad pueda originar interpretaciones de parcialidad, o concurra incompatibilidad moral.</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m) cumplir íntegramente y en forma regular el horario de labor establecido.</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n) responder por la eficiencia y rendimiento del personal a sus órdenes.</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n) velar por la conservación de los útiles, objetos, y demás bienes que integran el patrimonio del estado y de los terceros que se pongan bajo su custodia.</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o) usar la indumentaria de trabajo que al efecto haya sido suministrada.</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p) llevar a conocimiento de la superioridad todo acto o procedimiento que pueda causar perjuicio al estado o configurar delito.</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q) cumplir con sus obligaciones cívicas y militares, acreditándolo ante el superior correspondiente.</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r) declarar la nomina de familiares a su cargo y comunicar dentro del plazo de treinta (30) días de producido, el cambio de estado civil o variantes de carácter familiar.</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s) declarar en los sumarios administrativos.</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t) someterse a la jurisdicción disciplinaria y ejercer la que le competa por su jerarquía.</a:t>
            </a:r>
            <a:endParaRPr/>
          </a:p>
          <a:p>
            <a:pPr marL="0" marR="0" lvl="0" indent="0" algn="l" rtl="0">
              <a:lnSpc>
                <a:spcPct val="93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u) someterse a examen psicofísica cuando lo disponga la autoridad competente.</a:t>
            </a:r>
            <a:endParaRPr/>
          </a:p>
          <a:p>
            <a:pPr marL="0" marR="0" lvl="0" indent="0" algn="l" rtl="0">
              <a:lnSpc>
                <a:spcPct val="93000"/>
              </a:lnSpc>
              <a:spcBef>
                <a:spcPts val="0"/>
              </a:spcBef>
              <a:spcAft>
                <a:spcPts val="0"/>
              </a:spcAft>
              <a:buNone/>
            </a:pPr>
            <a:endParaRPr sz="1200" b="0" i="0" u="none">
              <a:solidFill>
                <a:schemeClr val="dk1"/>
              </a:solidFill>
              <a:latin typeface="Arial"/>
              <a:ea typeface="Arial"/>
              <a:cs typeface="Arial"/>
              <a:sym typeface="Arial"/>
            </a:endParaRPr>
          </a:p>
        </p:txBody>
      </p:sp>
      <p:sp>
        <p:nvSpPr>
          <p:cNvPr id="399" name="Google Shape;399;p40"/>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00" name="Google Shape;400;p40"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401" name="Google Shape;401;p40"/>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02" name="Google Shape;402;p40"/>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03" name="Google Shape;403;p40"/>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1"/>
          <p:cNvSpPr txBox="1"/>
          <p:nvPr/>
        </p:nvSpPr>
        <p:spPr>
          <a:xfrm>
            <a:off x="576262" y="250825"/>
            <a:ext cx="8712200" cy="5846762"/>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chemeClr val="dk1"/>
              </a:buClr>
              <a:buSzPts val="3000"/>
              <a:buFont typeface="Arial"/>
              <a:buNone/>
            </a:pPr>
            <a:r>
              <a:rPr lang="en-US" sz="3000" b="1" i="0" u="none">
                <a:solidFill>
                  <a:schemeClr val="dk1"/>
                </a:solidFill>
                <a:latin typeface="Arial"/>
                <a:ea typeface="Arial"/>
                <a:cs typeface="Arial"/>
                <a:sym typeface="Arial"/>
              </a:rPr>
              <a:t>LEY DE PROCEDIMIENTO ADMINISTRATIVO DE MENDOZA</a:t>
            </a:r>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Artículo 15° </a:t>
            </a:r>
            <a:r>
              <a:rPr lang="en-US" sz="1800" b="0" i="0" u="none">
                <a:solidFill>
                  <a:schemeClr val="dk1"/>
                </a:solidFill>
                <a:latin typeface="Arial"/>
                <a:ea typeface="Arial"/>
                <a:cs typeface="Arial"/>
                <a:sym typeface="Arial"/>
              </a:rPr>
              <a:t>Los superiores jerárquicos de los órganos desconcentrados tienen sobre éstos todas las atribuciones inherentes al poder jerárquico salvo dar órdenes particulares acerca de cómo resolver un asunto concreto de los que entran en las atribuciones desconcentradas.</a:t>
            </a:r>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Artículo 17° </a:t>
            </a:r>
            <a:r>
              <a:rPr lang="en-US" sz="1800" b="0" i="0" u="none">
                <a:solidFill>
                  <a:schemeClr val="dk1"/>
                </a:solidFill>
                <a:latin typeface="Arial"/>
                <a:ea typeface="Arial"/>
                <a:cs typeface="Arial"/>
                <a:sym typeface="Arial"/>
              </a:rPr>
              <a:t>Todos los agentes estatales deben obediencia a sus superiores, con las limitaciones que en esta sección se</a:t>
            </a:r>
            <a:endParaRPr/>
          </a:p>
          <a:p>
            <a:pPr marL="0" marR="0" lvl="0" indent="0" algn="l"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Establecen</a:t>
            </a:r>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Artículo 19°</a:t>
            </a:r>
            <a:r>
              <a:rPr lang="en-US" sz="1800" b="0" i="0" u="none">
                <a:solidFill>
                  <a:schemeClr val="dk1"/>
                </a:solidFill>
                <a:latin typeface="Arial"/>
                <a:ea typeface="Arial"/>
                <a:cs typeface="Arial"/>
                <a:sym typeface="Arial"/>
              </a:rPr>
              <a:t> El subordinado tiene, además del derecho de control formal, el derecho de control material, relacionado con el contenido de la orden que se le imparta, a los efectos de comprobar si ésta significa una violación evidente de la Ley. Frente a órdenes manifiestamente ilegítimas, en su forma o contenido, el inferior tiene el deber y el derecho de desobediencia; el cumplimiento, en esos casos, le hace pasible de responsabilidad..</a:t>
            </a:r>
            <a:endParaRPr/>
          </a:p>
        </p:txBody>
      </p:sp>
      <p:sp>
        <p:nvSpPr>
          <p:cNvPr id="409" name="Google Shape;409;p41"/>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10" name="Google Shape;410;p41"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411" name="Google Shape;411;p41"/>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12" name="Google Shape;412;p41"/>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13" name="Google Shape;413;p41"/>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03" name="Google Shape;103;p15"/>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04" name="Google Shape;104;p15"/>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05" name="Google Shape;105;p15"/>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106" name="Google Shape;106;p15"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107" name="Google Shape;107;p15"/>
          <p:cNvSpPr txBox="1">
            <a:spLocks noGrp="1"/>
          </p:cNvSpPr>
          <p:nvPr>
            <p:ph type="body" idx="1"/>
          </p:nvPr>
        </p:nvSpPr>
        <p:spPr>
          <a:xfrm>
            <a:off x="473075" y="1574800"/>
            <a:ext cx="9072562" cy="4989512"/>
          </a:xfrm>
          <a:prstGeom prst="rect">
            <a:avLst/>
          </a:prstGeom>
          <a:noFill/>
          <a:ln>
            <a:noFill/>
          </a:ln>
        </p:spPr>
        <p:txBody>
          <a:bodyPr spcFirstLastPara="1" wrap="square" lIns="0" tIns="28075" rIns="0" bIns="0" anchor="t" anchorCtr="0">
            <a:noAutofit/>
          </a:bodyPr>
          <a:lstStyle/>
          <a:p>
            <a:pPr marL="342900" marR="0" lvl="0" indent="-342900" algn="l" rtl="0">
              <a:lnSpc>
                <a:spcPct val="93000"/>
              </a:lnSpc>
              <a:spcBef>
                <a:spcPts val="0"/>
              </a:spcBef>
              <a:spcAft>
                <a:spcPts val="0"/>
              </a:spcAft>
              <a:buClr>
                <a:srgbClr val="000000"/>
              </a:buClr>
              <a:buSzPts val="2200"/>
              <a:buFont typeface="Times New Roman"/>
              <a:buNone/>
            </a:pPr>
            <a:endParaRPr sz="2200" b="0" i="0" u="none" strike="noStrike" cap="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Clr>
                <a:srgbClr val="000000"/>
              </a:buClr>
              <a:buSzPts val="2200"/>
              <a:buFont typeface="Times New Roman"/>
              <a:buNone/>
            </a:pPr>
            <a:r>
              <a:rPr lang="en-US" sz="2200" b="0" i="0" u="none" strike="noStrike" cap="none">
                <a:solidFill>
                  <a:srgbClr val="000000"/>
                </a:solidFill>
                <a:latin typeface="Arial"/>
                <a:ea typeface="Arial"/>
                <a:cs typeface="Arial"/>
                <a:sym typeface="Arial"/>
              </a:rPr>
              <a:t>     </a:t>
            </a:r>
            <a:endParaRPr/>
          </a:p>
        </p:txBody>
      </p:sp>
      <p:sp>
        <p:nvSpPr>
          <p:cNvPr id="108" name="Google Shape;108;p15"/>
          <p:cNvSpPr txBox="1"/>
          <p:nvPr/>
        </p:nvSpPr>
        <p:spPr>
          <a:xfrm>
            <a:off x="647700" y="1187450"/>
            <a:ext cx="8496300" cy="4614862"/>
          </a:xfrm>
          <a:prstGeom prst="rect">
            <a:avLst/>
          </a:prstGeom>
          <a:noFill/>
          <a:ln>
            <a:noFill/>
          </a:ln>
        </p:spPr>
        <p:txBody>
          <a:bodyPr spcFirstLastPara="1" wrap="square" lIns="91425" tIns="45700" rIns="91425" bIns="45700" anchor="t" anchorCtr="0">
            <a:noAutofit/>
          </a:bodyPr>
          <a:lstStyle/>
          <a:p>
            <a:pPr marL="0" marR="0" lvl="0" indent="0" algn="just" rtl="0">
              <a:lnSpc>
                <a:spcPct val="93000"/>
              </a:lnSpc>
              <a:spcBef>
                <a:spcPts val="0"/>
              </a:spcBef>
              <a:spcAft>
                <a:spcPts val="0"/>
              </a:spcAft>
              <a:buClr>
                <a:schemeClr val="dk1"/>
              </a:buClr>
              <a:buSzPts val="2800"/>
              <a:buFont typeface="Arial"/>
              <a:buNone/>
            </a:pPr>
            <a:r>
              <a:rPr lang="en-US" sz="2800" b="1" i="1" u="none">
                <a:solidFill>
                  <a:schemeClr val="dk1"/>
                </a:solidFill>
                <a:latin typeface="Arial"/>
                <a:ea typeface="Arial"/>
                <a:cs typeface="Arial"/>
                <a:sym typeface="Arial"/>
              </a:rPr>
              <a:t>El EMPLEO PÚBLICO es una relación, un contrato que se establece entre </a:t>
            </a:r>
            <a:r>
              <a:rPr lang="en-US" sz="2800" b="1" i="1" u="sng">
                <a:solidFill>
                  <a:schemeClr val="dk1"/>
                </a:solidFill>
                <a:latin typeface="Arial"/>
                <a:ea typeface="Arial"/>
                <a:cs typeface="Arial"/>
                <a:sym typeface="Arial"/>
              </a:rPr>
              <a:t>Estado</a:t>
            </a:r>
            <a:r>
              <a:rPr lang="en-US" sz="2800" b="1" i="1" u="none">
                <a:solidFill>
                  <a:schemeClr val="dk1"/>
                </a:solidFill>
                <a:latin typeface="Arial"/>
                <a:ea typeface="Arial"/>
                <a:cs typeface="Arial"/>
                <a:sym typeface="Arial"/>
              </a:rPr>
              <a:t> y el </a:t>
            </a:r>
            <a:r>
              <a:rPr lang="en-US" sz="2800" b="1" i="1" u="sng">
                <a:solidFill>
                  <a:schemeClr val="dk1"/>
                </a:solidFill>
                <a:latin typeface="Arial"/>
                <a:ea typeface="Arial"/>
                <a:cs typeface="Arial"/>
                <a:sym typeface="Arial"/>
              </a:rPr>
              <a:t>agente o sujeto</a:t>
            </a:r>
            <a:r>
              <a:rPr lang="en-US" sz="2800" b="1" i="1" u="none">
                <a:solidFill>
                  <a:schemeClr val="dk1"/>
                </a:solidFill>
                <a:latin typeface="Arial"/>
                <a:ea typeface="Arial"/>
                <a:cs typeface="Arial"/>
                <a:sym typeface="Arial"/>
              </a:rPr>
              <a:t>, una persona física, en virtud del cual este sujeto se compromete a prestar una </a:t>
            </a:r>
            <a:r>
              <a:rPr lang="en-US" sz="2800" b="1" i="1" u="sng">
                <a:solidFill>
                  <a:schemeClr val="dk1"/>
                </a:solidFill>
                <a:latin typeface="Arial"/>
                <a:ea typeface="Arial"/>
                <a:cs typeface="Arial"/>
                <a:sym typeface="Arial"/>
              </a:rPr>
              <a:t>actividad o función </a:t>
            </a:r>
            <a:r>
              <a:rPr lang="en-US" sz="2800" b="1" i="1" u="none">
                <a:solidFill>
                  <a:schemeClr val="dk1"/>
                </a:solidFill>
                <a:latin typeface="Arial"/>
                <a:ea typeface="Arial"/>
                <a:cs typeface="Arial"/>
                <a:sym typeface="Arial"/>
              </a:rPr>
              <a:t>para la que es </a:t>
            </a:r>
            <a:r>
              <a:rPr lang="en-US" sz="2800" b="1" i="1" u="sng">
                <a:solidFill>
                  <a:schemeClr val="dk1"/>
                </a:solidFill>
                <a:latin typeface="Arial"/>
                <a:ea typeface="Arial"/>
                <a:cs typeface="Arial"/>
                <a:sym typeface="Arial"/>
              </a:rPr>
              <a:t>designado por una de las formas establecidas en la ley</a:t>
            </a:r>
            <a:r>
              <a:rPr lang="en-US" sz="2800" b="1" i="1" u="none">
                <a:solidFill>
                  <a:schemeClr val="dk1"/>
                </a:solidFill>
                <a:latin typeface="Arial"/>
                <a:ea typeface="Arial"/>
                <a:cs typeface="Arial"/>
                <a:sym typeface="Arial"/>
              </a:rPr>
              <a:t>, teniendo como contraprestación una </a:t>
            </a:r>
            <a:r>
              <a:rPr lang="en-US" sz="2800" b="1" i="1" u="sng">
                <a:solidFill>
                  <a:schemeClr val="dk1"/>
                </a:solidFill>
                <a:latin typeface="Arial"/>
                <a:ea typeface="Arial"/>
                <a:cs typeface="Arial"/>
                <a:sym typeface="Arial"/>
              </a:rPr>
              <a:t>remuneración</a:t>
            </a:r>
            <a:r>
              <a:rPr lang="en-US" sz="2800" b="1" i="1" u="none">
                <a:solidFill>
                  <a:schemeClr val="dk1"/>
                </a:solidFill>
                <a:latin typeface="Arial"/>
                <a:ea typeface="Arial"/>
                <a:cs typeface="Arial"/>
                <a:sym typeface="Arial"/>
              </a:rPr>
              <a:t> determinada, con los </a:t>
            </a:r>
            <a:r>
              <a:rPr lang="en-US" sz="2800" b="1" i="1" u="sng">
                <a:solidFill>
                  <a:schemeClr val="dk1"/>
                </a:solidFill>
                <a:latin typeface="Arial"/>
                <a:ea typeface="Arial"/>
                <a:cs typeface="Arial"/>
                <a:sym typeface="Arial"/>
              </a:rPr>
              <a:t>derechos y las obligaciones</a:t>
            </a:r>
            <a:r>
              <a:rPr lang="en-US" sz="2800" b="1" i="1" u="none">
                <a:solidFill>
                  <a:schemeClr val="dk1"/>
                </a:solidFill>
                <a:latin typeface="Arial"/>
                <a:ea typeface="Arial"/>
                <a:cs typeface="Arial"/>
                <a:sym typeface="Arial"/>
              </a:rPr>
              <a:t> que corresponden a la tarea o función que asume.</a:t>
            </a:r>
            <a:endParaRPr sz="2800" b="0" i="1" u="none">
              <a:solidFill>
                <a:schemeClr val="lt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lt1"/>
              </a:solidFill>
              <a:latin typeface="Arial"/>
              <a:ea typeface="Arial"/>
              <a:cs typeface="Arial"/>
              <a:sym typeface="Arial"/>
            </a:endParaRPr>
          </a:p>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2"/>
          <p:cNvSpPr txBox="1"/>
          <p:nvPr/>
        </p:nvSpPr>
        <p:spPr>
          <a:xfrm>
            <a:off x="719137" y="0"/>
            <a:ext cx="8569325" cy="6675437"/>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chemeClr val="dk1"/>
              </a:buClr>
              <a:buSzPts val="3000"/>
              <a:buFont typeface="Arial"/>
              <a:buNone/>
            </a:pPr>
            <a:r>
              <a:rPr lang="en-US" sz="3000" b="1" i="0" u="none">
                <a:solidFill>
                  <a:schemeClr val="dk1"/>
                </a:solidFill>
                <a:latin typeface="Arial"/>
                <a:ea typeface="Arial"/>
                <a:cs typeface="Arial"/>
                <a:sym typeface="Arial"/>
              </a:rPr>
              <a:t>DERECHO A LA ESTABILIDAD</a:t>
            </a:r>
            <a:endParaRPr/>
          </a:p>
          <a:p>
            <a:pPr marL="0" marR="0" lvl="0" indent="0" algn="l" rtl="0">
              <a:lnSpc>
                <a:spcPct val="93000"/>
              </a:lnSpc>
              <a:spcBef>
                <a:spcPts val="0"/>
              </a:spcBef>
              <a:spcAft>
                <a:spcPts val="0"/>
              </a:spcAft>
              <a:buClr>
                <a:schemeClr val="lt1"/>
              </a:buClr>
              <a:buSzPts val="1800"/>
              <a:buFont typeface="Arial"/>
              <a:buNone/>
            </a:pPr>
            <a:endParaRPr sz="1800" b="1"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93000"/>
              </a:lnSpc>
              <a:spcBef>
                <a:spcPts val="0"/>
              </a:spcBef>
              <a:spcAft>
                <a:spcPts val="0"/>
              </a:spcAft>
              <a:buClr>
                <a:srgbClr val="404040"/>
              </a:buClr>
              <a:buSzPts val="2000"/>
              <a:buFont typeface="Arial"/>
              <a:buNone/>
            </a:pPr>
            <a:r>
              <a:rPr lang="en-US" sz="2000" b="1" i="0" u="none">
                <a:solidFill>
                  <a:srgbClr val="404040"/>
                </a:solidFill>
                <a:latin typeface="Arial"/>
                <a:ea typeface="Arial"/>
                <a:cs typeface="Arial"/>
                <a:sym typeface="Arial"/>
              </a:rPr>
              <a:t>Es</a:t>
            </a:r>
            <a:r>
              <a:rPr lang="en-US" sz="1800" b="1" i="0" u="none">
                <a:solidFill>
                  <a:srgbClr val="404040"/>
                </a:solidFill>
                <a:latin typeface="Arial"/>
                <a:ea typeface="Arial"/>
                <a:cs typeface="Arial"/>
                <a:sym typeface="Arial"/>
              </a:rPr>
              <a:t> la facultad de conservar el cargo y gozar de los derechos estatutarios salvo causa legal que determine la extinción del vínculo</a:t>
            </a:r>
            <a:endParaRPr sz="1800" b="1" i="0" u="none">
              <a:solidFill>
                <a:srgbClr val="404040"/>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93000"/>
              </a:lnSpc>
              <a:spcBef>
                <a:spcPts val="0"/>
              </a:spcBef>
              <a:spcAft>
                <a:spcPts val="0"/>
              </a:spcAft>
              <a:buClr>
                <a:schemeClr val="lt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93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-Art. 14 bis de la Constitución Nacional</a:t>
            </a:r>
            <a:endParaRPr/>
          </a:p>
          <a:p>
            <a:pPr marL="0" marR="0" lvl="0" indent="0" algn="ctr" rtl="0">
              <a:lnSpc>
                <a:spcPct val="93000"/>
              </a:lnSpc>
              <a:spcBef>
                <a:spcPts val="0"/>
              </a:spcBef>
              <a:spcAft>
                <a:spcPts val="0"/>
              </a:spcAft>
              <a:buClr>
                <a:schemeClr val="lt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93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-Art. 30 Constitución de Mendoza</a:t>
            </a:r>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ctr" rtl="0">
              <a:lnSpc>
                <a:spcPct val="93000"/>
              </a:lnSpc>
              <a:spcBef>
                <a:spcPts val="0"/>
              </a:spcBef>
              <a:spcAft>
                <a:spcPts val="0"/>
              </a:spcAft>
              <a:buClr>
                <a:schemeClr val="dk1"/>
              </a:buClr>
              <a:buSzPts val="1800"/>
              <a:buFont typeface="Arial"/>
              <a:buNone/>
            </a:pPr>
            <a:r>
              <a:rPr lang="en-US" sz="1800" b="0" i="1" u="none">
                <a:solidFill>
                  <a:schemeClr val="dk1"/>
                </a:solidFill>
                <a:latin typeface="Arial"/>
                <a:ea typeface="Arial"/>
                <a:cs typeface="Arial"/>
                <a:sym typeface="Arial"/>
              </a:rPr>
              <a:t>-Art. 16, 53 y 54, Decreto 560/73.</a:t>
            </a:r>
            <a:endParaRPr/>
          </a:p>
          <a:p>
            <a:pPr marL="0" marR="0" lvl="0" indent="0" algn="ctr" rtl="0">
              <a:lnSpc>
                <a:spcPct val="93000"/>
              </a:lnSpc>
              <a:spcBef>
                <a:spcPts val="0"/>
              </a:spcBef>
              <a:spcAft>
                <a:spcPts val="0"/>
              </a:spcAft>
              <a:buClr>
                <a:schemeClr val="lt1"/>
              </a:buClr>
              <a:buSzPts val="1800"/>
              <a:buFont typeface="Arial"/>
              <a:buNone/>
            </a:pPr>
            <a:endParaRPr sz="1800" b="0" i="1" u="none">
              <a:solidFill>
                <a:schemeClr val="dk1"/>
              </a:solidFill>
              <a:latin typeface="Arial"/>
              <a:ea typeface="Arial"/>
              <a:cs typeface="Arial"/>
              <a:sym typeface="Arial"/>
            </a:endParaRPr>
          </a:p>
          <a:p>
            <a:pPr marL="0" marR="0" lvl="0" indent="0" algn="ctr" rtl="0">
              <a:lnSpc>
                <a:spcPct val="93000"/>
              </a:lnSpc>
              <a:spcBef>
                <a:spcPts val="0"/>
              </a:spcBef>
              <a:spcAft>
                <a:spcPts val="0"/>
              </a:spcAft>
              <a:buClr>
                <a:schemeClr val="dk1"/>
              </a:buClr>
              <a:buSzPts val="1800"/>
              <a:buFont typeface="Arial"/>
              <a:buNone/>
            </a:pPr>
            <a:r>
              <a:rPr lang="en-US" sz="1800" b="0" i="1" u="none">
                <a:solidFill>
                  <a:schemeClr val="dk1"/>
                </a:solidFill>
                <a:latin typeface="Arial"/>
                <a:ea typeface="Arial"/>
                <a:cs typeface="Arial"/>
                <a:sym typeface="Arial"/>
              </a:rPr>
              <a:t>-Art 8 Ley 25.164</a:t>
            </a:r>
            <a:endParaRPr/>
          </a:p>
          <a:p>
            <a:pPr marL="0" marR="0" lvl="0" indent="0" algn="ctr" rtl="0">
              <a:lnSpc>
                <a:spcPct val="93000"/>
              </a:lnSpc>
              <a:spcBef>
                <a:spcPts val="0"/>
              </a:spcBef>
              <a:spcAft>
                <a:spcPts val="0"/>
              </a:spcAft>
              <a:buClr>
                <a:schemeClr val="lt1"/>
              </a:buClr>
              <a:buSzPts val="1800"/>
              <a:buFont typeface="Arial"/>
              <a:buNone/>
            </a:pPr>
            <a:endParaRPr sz="1800" b="0" i="1" u="none">
              <a:solidFill>
                <a:schemeClr val="dk1"/>
              </a:solidFill>
              <a:latin typeface="Arial"/>
              <a:ea typeface="Arial"/>
              <a:cs typeface="Arial"/>
              <a:sym typeface="Arial"/>
            </a:endParaRPr>
          </a:p>
          <a:p>
            <a:pPr marL="0" marR="0" lvl="0" indent="0" algn="ctr" rtl="0">
              <a:lnSpc>
                <a:spcPct val="93000"/>
              </a:lnSpc>
              <a:spcBef>
                <a:spcPts val="0"/>
              </a:spcBef>
              <a:spcAft>
                <a:spcPts val="0"/>
              </a:spcAft>
              <a:buClr>
                <a:schemeClr val="dk1"/>
              </a:buClr>
              <a:buSzPts val="1800"/>
              <a:buFont typeface="Arial"/>
              <a:buNone/>
            </a:pPr>
            <a:r>
              <a:rPr lang="en-US" sz="1800" b="0" i="1" u="none">
                <a:solidFill>
                  <a:schemeClr val="dk1"/>
                </a:solidFill>
                <a:latin typeface="Arial"/>
                <a:ea typeface="Arial"/>
                <a:cs typeface="Arial"/>
                <a:sym typeface="Arial"/>
              </a:rPr>
              <a:t>-Art. 15 y 35, Ley 5892.</a:t>
            </a:r>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INGRESO POR CONCURSO (Art. 16 Constitución Nacional y Art 4 Ley 5126)</a:t>
            </a:r>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1800" b="0" i="0" u="none">
              <a:solidFill>
                <a:schemeClr val="dk1"/>
              </a:solidFill>
              <a:latin typeface="Arial"/>
              <a:ea typeface="Arial"/>
              <a:cs typeface="Arial"/>
              <a:sym typeface="Arial"/>
            </a:endParaRPr>
          </a:p>
          <a:p>
            <a:pPr marL="0" marR="0" lvl="0" indent="0" algn="ctr" rtl="0">
              <a:lnSpc>
                <a:spcPct val="93000"/>
              </a:lnSpc>
              <a:spcBef>
                <a:spcPts val="0"/>
              </a:spcBef>
              <a:spcAft>
                <a:spcPts val="0"/>
              </a:spcAft>
              <a:buClr>
                <a:schemeClr val="dk1"/>
              </a:buClr>
              <a:buSzPts val="2500"/>
              <a:buFont typeface="Arial"/>
              <a:buNone/>
            </a:pPr>
            <a:r>
              <a:rPr lang="en-US" sz="2500" b="1" i="0" u="none">
                <a:solidFill>
                  <a:schemeClr val="dk1"/>
                </a:solidFill>
                <a:latin typeface="Arial"/>
                <a:ea typeface="Arial"/>
                <a:cs typeface="Arial"/>
                <a:sym typeface="Arial"/>
              </a:rPr>
              <a:t>CONTROL. TRANSPARENCIA. LUCHA CONTRA LA CORRUPCIÓN.</a:t>
            </a:r>
            <a:endParaRPr/>
          </a:p>
        </p:txBody>
      </p:sp>
      <p:sp>
        <p:nvSpPr>
          <p:cNvPr id="419" name="Google Shape;419;p42"/>
          <p:cNvSpPr txBox="1"/>
          <p:nvPr/>
        </p:nvSpPr>
        <p:spPr>
          <a:xfrm>
            <a:off x="1079500" y="6948487"/>
            <a:ext cx="7848600" cy="360362"/>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CSJN. Madorrán, Marta c(Administración Nacional de Aduanas, 8/5/07</a:t>
            </a:r>
            <a:endParaRPr/>
          </a:p>
        </p:txBody>
      </p:sp>
      <p:sp>
        <p:nvSpPr>
          <p:cNvPr id="420" name="Google Shape;420;p42"/>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21" name="Google Shape;421;p42"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422" name="Google Shape;422;p42"/>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23" name="Google Shape;423;p42"/>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24" name="Google Shape;424;p42"/>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3"/>
          <p:cNvSpPr txBox="1">
            <a:spLocks noGrp="1"/>
          </p:cNvSpPr>
          <p:nvPr>
            <p:ph type="body" idx="1"/>
          </p:nvPr>
        </p:nvSpPr>
        <p:spPr>
          <a:xfrm>
            <a:off x="215900" y="101600"/>
            <a:ext cx="9720262" cy="6718300"/>
          </a:xfrm>
          <a:prstGeom prst="rect">
            <a:avLst/>
          </a:prstGeom>
          <a:noFill/>
          <a:ln>
            <a:noFill/>
          </a:ln>
        </p:spPr>
        <p:txBody>
          <a:bodyPr spcFirstLastPara="1" wrap="square" lIns="0" tIns="28075" rIns="0" bIns="0" anchor="t" anchorCtr="0">
            <a:noAutofit/>
          </a:bodyPr>
          <a:lstStyle/>
          <a:p>
            <a:pPr marL="457200" marR="0" lvl="0" indent="-457200" algn="just" rtl="0">
              <a:lnSpc>
                <a:spcPct val="93000"/>
              </a:lnSpc>
              <a:spcBef>
                <a:spcPts val="0"/>
              </a:spcBef>
              <a:spcAft>
                <a:spcPts val="0"/>
              </a:spcAft>
              <a:buClr>
                <a:srgbClr val="000000"/>
              </a:buClr>
              <a:buSzPts val="3200"/>
              <a:buFont typeface="Times New Roman"/>
              <a:buNone/>
            </a:pPr>
            <a:r>
              <a:rPr lang="en-US" sz="3200" b="0" i="0" u="none">
                <a:solidFill>
                  <a:srgbClr val="404040"/>
                </a:solidFill>
                <a:latin typeface="Arial"/>
                <a:ea typeface="Arial"/>
                <a:cs typeface="Arial"/>
                <a:sym typeface="Arial"/>
              </a:rPr>
              <a:t>	</a:t>
            </a:r>
            <a:r>
              <a:rPr lang="en-US" sz="2500" b="1" i="0" u="none">
                <a:solidFill>
                  <a:srgbClr val="404040"/>
                </a:solidFill>
                <a:latin typeface="Arial"/>
                <a:ea typeface="Arial"/>
                <a:cs typeface="Arial"/>
                <a:sym typeface="Arial"/>
              </a:rPr>
              <a:t>Estabilidad Propia: </a:t>
            </a:r>
            <a:r>
              <a:rPr lang="en-US" sz="2500" b="0" i="0" u="none">
                <a:solidFill>
                  <a:srgbClr val="404040"/>
                </a:solidFill>
                <a:latin typeface="Arial"/>
                <a:ea typeface="Arial"/>
                <a:cs typeface="Arial"/>
                <a:sym typeface="Arial"/>
              </a:rPr>
              <a:t>cesantía declarada ilegítima-reincorporación no hay creación de relación jurídica nueva, sino que se opera el restablecimiento de la original. Debe pagársele las retribuciones correspondientes al tiempo que estuvo separado de las funciones, readquiriendo además los otros derechos de que fue privado, por ejemplo, a los ascensos y al premio por antigüedad.</a:t>
            </a:r>
            <a:endParaRPr/>
          </a:p>
          <a:p>
            <a:pPr marL="457200" marR="0" lvl="0" indent="-457200" algn="just" rtl="0">
              <a:lnSpc>
                <a:spcPct val="93000"/>
              </a:lnSpc>
              <a:spcBef>
                <a:spcPts val="1400"/>
              </a:spcBef>
              <a:spcAft>
                <a:spcPts val="0"/>
              </a:spcAft>
              <a:buClr>
                <a:srgbClr val="000000"/>
              </a:buClr>
              <a:buSzPts val="2500"/>
              <a:buFont typeface="Times New Roman"/>
              <a:buNone/>
            </a:pPr>
            <a:r>
              <a:rPr lang="en-US" sz="2500" b="0" i="0" u="none">
                <a:solidFill>
                  <a:srgbClr val="404040"/>
                </a:solidFill>
                <a:latin typeface="Arial"/>
                <a:ea typeface="Arial"/>
                <a:cs typeface="Arial"/>
                <a:sym typeface="Arial"/>
              </a:rPr>
              <a:t> </a:t>
            </a:r>
            <a:endParaRPr sz="2500" b="0" i="0" u="none">
              <a:solidFill>
                <a:srgbClr val="404040"/>
              </a:solidFill>
              <a:latin typeface="Arial"/>
              <a:ea typeface="Arial"/>
              <a:cs typeface="Arial"/>
              <a:sym typeface="Arial"/>
            </a:endParaRPr>
          </a:p>
          <a:p>
            <a:pPr marL="457200" marR="0" lvl="0" indent="-457200" algn="just" rtl="0">
              <a:lnSpc>
                <a:spcPct val="93000"/>
              </a:lnSpc>
              <a:spcBef>
                <a:spcPts val="1400"/>
              </a:spcBef>
              <a:spcAft>
                <a:spcPts val="0"/>
              </a:spcAft>
              <a:buClr>
                <a:srgbClr val="000000"/>
              </a:buClr>
              <a:buSzPts val="2500"/>
              <a:buFont typeface="Times New Roman"/>
              <a:buNone/>
            </a:pPr>
            <a:r>
              <a:rPr lang="en-US" sz="2500" b="0" i="0" u="none">
                <a:solidFill>
                  <a:srgbClr val="404040"/>
                </a:solidFill>
                <a:latin typeface="Arial"/>
                <a:ea typeface="Arial"/>
                <a:cs typeface="Arial"/>
                <a:sym typeface="Arial"/>
              </a:rPr>
              <a:t>	Fallo “Madorrán”… en el que finalmente se reconoció que el derecho a la estabilidad significa nada más y nada menos que el derecho a permanecer en el cargo y prohíbe al estado la ruptura discrecional del vínculo de empleo público, añadiéndose además que este derecho no se pierde por pertenecer a la administración pública descentralizada o porque se haya firmado un convenio colectivo en el que se renuncia a la garantía de la estabilidad.</a:t>
            </a:r>
            <a:endParaRPr/>
          </a:p>
        </p:txBody>
      </p:sp>
      <p:sp>
        <p:nvSpPr>
          <p:cNvPr id="430" name="Google Shape;430;p43"/>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31" name="Google Shape;431;p43"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432" name="Google Shape;432;p43"/>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33" name="Google Shape;433;p43"/>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34" name="Google Shape;434;p43"/>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4"/>
          <p:cNvSpPr txBox="1">
            <a:spLocks noGrp="1"/>
          </p:cNvSpPr>
          <p:nvPr>
            <p:ph type="body" idx="1"/>
          </p:nvPr>
        </p:nvSpPr>
        <p:spPr>
          <a:xfrm>
            <a:off x="0" y="0"/>
            <a:ext cx="10080625" cy="7559675"/>
          </a:xfrm>
          <a:prstGeom prst="rect">
            <a:avLst/>
          </a:prstGeom>
          <a:noFill/>
          <a:ln>
            <a:noFill/>
          </a:ln>
        </p:spPr>
        <p:txBody>
          <a:bodyPr spcFirstLastPara="1" wrap="square" lIns="0" tIns="28075" rIns="0" bIns="0" anchor="t" anchorCtr="0">
            <a:noAutofit/>
          </a:bodyPr>
          <a:lstStyle/>
          <a:p>
            <a:pPr marL="457200" marR="0" lvl="0" indent="-457200" algn="just" rtl="0">
              <a:lnSpc>
                <a:spcPct val="93000"/>
              </a:lnSpc>
              <a:spcBef>
                <a:spcPts val="0"/>
              </a:spcBef>
              <a:spcAft>
                <a:spcPts val="0"/>
              </a:spcAft>
              <a:buClr>
                <a:srgbClr val="000000"/>
              </a:buClr>
              <a:buSzPts val="3200"/>
              <a:buFont typeface="Times New Roman"/>
              <a:buNone/>
            </a:pPr>
            <a:r>
              <a:rPr lang="en-US" sz="3200" b="0" i="0" u="none">
                <a:solidFill>
                  <a:srgbClr val="404040"/>
                </a:solidFill>
                <a:latin typeface="Arial"/>
                <a:ea typeface="Arial"/>
                <a:cs typeface="Arial"/>
                <a:sym typeface="Arial"/>
              </a:rPr>
              <a:t>	</a:t>
            </a:r>
            <a:r>
              <a:rPr lang="en-US" sz="2500" b="1" i="0" u="none">
                <a:solidFill>
                  <a:srgbClr val="404040"/>
                </a:solidFill>
                <a:latin typeface="Arial"/>
                <a:ea typeface="Arial"/>
                <a:cs typeface="Arial"/>
                <a:sym typeface="Arial"/>
              </a:rPr>
              <a:t>Estabilidad Impropia </a:t>
            </a:r>
            <a:r>
              <a:rPr lang="en-US" sz="2500" b="0" i="0" u="none">
                <a:solidFill>
                  <a:srgbClr val="404040"/>
                </a:solidFill>
                <a:latin typeface="Arial"/>
                <a:ea typeface="Arial"/>
                <a:cs typeface="Arial"/>
                <a:sym typeface="Arial"/>
              </a:rPr>
              <a:t>(indemnización): Si media una causa legítima para terminar con la relación de empleo público, puede originarse –según el criterio que se sostenga- el deber de ubicar al agente en otro cargo con funciones similares y acorde a su nivel escalafonario anterior; o abonarle una indemnización sustitutiva. </a:t>
            </a:r>
            <a:endParaRPr/>
          </a:p>
          <a:p>
            <a:pPr marL="857250" marR="0" lvl="1" indent="-457200" algn="just" rtl="0">
              <a:lnSpc>
                <a:spcPct val="93000"/>
              </a:lnSpc>
              <a:spcBef>
                <a:spcPts val="1400"/>
              </a:spcBef>
              <a:spcAft>
                <a:spcPts val="0"/>
              </a:spcAft>
              <a:buClr>
                <a:srgbClr val="000000"/>
              </a:buClr>
              <a:buSzPts val="2500"/>
              <a:buFont typeface="Times New Roman"/>
              <a:buNone/>
            </a:pPr>
            <a:r>
              <a:rPr lang="en-US" sz="2500" b="0" i="0" u="none" strike="noStrike" cap="none">
                <a:solidFill>
                  <a:srgbClr val="404040"/>
                </a:solidFill>
                <a:latin typeface="Arial"/>
                <a:ea typeface="Arial"/>
                <a:cs typeface="Arial"/>
                <a:sym typeface="Arial"/>
              </a:rPr>
              <a:t>	(Razones legítimas para disolver el vínculo, encontramos la potestad de la Administración, para modificar su estructura y en consecuencia suprimir cargos, por evaluar que no responden a las razones de interés público originarias y que justificaron su creación).</a:t>
            </a:r>
            <a:endParaRPr/>
          </a:p>
          <a:p>
            <a:pPr marL="457200" marR="0" lvl="0" indent="-457200" algn="just" rtl="0">
              <a:lnSpc>
                <a:spcPct val="93000"/>
              </a:lnSpc>
              <a:spcBef>
                <a:spcPts val="1100"/>
              </a:spcBef>
              <a:spcAft>
                <a:spcPts val="0"/>
              </a:spcAft>
              <a:buClr>
                <a:srgbClr val="000000"/>
              </a:buClr>
              <a:buSzPts val="2500"/>
              <a:buFont typeface="Times New Roman"/>
              <a:buNone/>
            </a:pPr>
            <a:r>
              <a:rPr lang="en-US" sz="2500" b="0" i="0" u="none">
                <a:solidFill>
                  <a:srgbClr val="404040"/>
                </a:solidFill>
                <a:latin typeface="Arial"/>
                <a:ea typeface="Arial"/>
                <a:cs typeface="Arial"/>
                <a:sym typeface="Arial"/>
              </a:rPr>
              <a:t>	Miriam Ivannega ESTABILIDAD: “Comprende el derecho del agente público a conservar su empleo, el nivel escalafonario alcanzado, promocionar en la carrera administrativa, siempre que se respeten las condiciones de ingreso y promoción establecidas en el régimen jurídico aplicable, y mientras no existan causas legítimas para extinguir la relación jurídica”. </a:t>
            </a:r>
            <a:endParaRPr sz="2500" b="0" i="0" u="none">
              <a:solidFill>
                <a:srgbClr val="404040"/>
              </a:solidFill>
              <a:latin typeface="Arial"/>
              <a:ea typeface="Arial"/>
              <a:cs typeface="Arial"/>
              <a:sym typeface="Arial"/>
            </a:endParaRPr>
          </a:p>
          <a:p>
            <a:pPr marL="342900" marR="0" lvl="0" indent="-342900" algn="l" rtl="0">
              <a:lnSpc>
                <a:spcPct val="93000"/>
              </a:lnSpc>
              <a:spcBef>
                <a:spcPts val="1400"/>
              </a:spcBef>
              <a:spcAft>
                <a:spcPts val="0"/>
              </a:spcAft>
              <a:buNone/>
            </a:pPr>
            <a:endParaRPr sz="2500" b="0" i="0" u="none">
              <a:solidFill>
                <a:srgbClr val="404040"/>
              </a:solidFill>
              <a:latin typeface="Arial"/>
              <a:ea typeface="Arial"/>
              <a:cs typeface="Arial"/>
              <a:sym typeface="Arial"/>
            </a:endParaRPr>
          </a:p>
        </p:txBody>
      </p:sp>
      <p:sp>
        <p:nvSpPr>
          <p:cNvPr id="440" name="Google Shape;440;p44"/>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41" name="Google Shape;441;p44"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442" name="Google Shape;442;p44"/>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43" name="Google Shape;443;p44"/>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44" name="Google Shape;444;p44"/>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A2AA6"/>
        </a:solidFill>
        <a:effectLst/>
      </p:bgPr>
    </p:bg>
    <p:spTree>
      <p:nvGrpSpPr>
        <p:cNvPr id="1" name="Shape 448"/>
        <p:cNvGrpSpPr/>
        <p:nvPr/>
      </p:nvGrpSpPr>
      <p:grpSpPr>
        <a:xfrm>
          <a:off x="0" y="0"/>
          <a:ext cx="0" cy="0"/>
          <a:chOff x="0" y="0"/>
          <a:chExt cx="0" cy="0"/>
        </a:xfrm>
      </p:grpSpPr>
      <p:sp>
        <p:nvSpPr>
          <p:cNvPr id="449" name="Google Shape;449;p45"/>
          <p:cNvSpPr txBox="1">
            <a:spLocks noGrp="1"/>
          </p:cNvSpPr>
          <p:nvPr>
            <p:ph type="title"/>
          </p:nvPr>
        </p:nvSpPr>
        <p:spPr>
          <a:xfrm>
            <a:off x="503237" y="684212"/>
            <a:ext cx="9074150" cy="1031875"/>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3100"/>
              <a:buFont typeface="Times New Roman"/>
              <a:buNone/>
            </a:pPr>
            <a:r>
              <a:rPr lang="en-US" sz="3100" b="1" i="0" u="none" strike="noStrike" cap="none">
                <a:solidFill>
                  <a:schemeClr val="lt1"/>
                </a:solidFill>
                <a:latin typeface="Arial"/>
                <a:ea typeface="Arial"/>
                <a:cs typeface="Arial"/>
                <a:sym typeface="Arial"/>
              </a:rPr>
              <a:t>RÉGIMEN DISCIPLINARIO</a:t>
            </a:r>
            <a:endParaRPr/>
          </a:p>
        </p:txBody>
      </p:sp>
      <p:sp>
        <p:nvSpPr>
          <p:cNvPr id="450" name="Google Shape;450;p45"/>
          <p:cNvSpPr txBox="1">
            <a:spLocks noGrp="1"/>
          </p:cNvSpPr>
          <p:nvPr>
            <p:ph type="body" idx="1"/>
          </p:nvPr>
        </p:nvSpPr>
        <p:spPr>
          <a:xfrm>
            <a:off x="515937" y="1954212"/>
            <a:ext cx="9072562" cy="2571750"/>
          </a:xfrm>
          <a:prstGeom prst="rect">
            <a:avLst/>
          </a:prstGeom>
          <a:noFill/>
          <a:ln>
            <a:noFill/>
          </a:ln>
        </p:spPr>
        <p:txBody>
          <a:bodyPr spcFirstLastPara="1" wrap="square" lIns="0" tIns="28075" rIns="0" bIns="0" anchor="t" anchorCtr="0">
            <a:noAutofit/>
          </a:bodyPr>
          <a:lstStyle/>
          <a:p>
            <a:pPr marL="342900" marR="0" lvl="0" indent="-342900" algn="ctr" rtl="0">
              <a:lnSpc>
                <a:spcPct val="93000"/>
              </a:lnSpc>
              <a:spcBef>
                <a:spcPts val="0"/>
              </a:spcBef>
              <a:spcAft>
                <a:spcPts val="0"/>
              </a:spcAft>
              <a:buClr>
                <a:srgbClr val="000000"/>
              </a:buClr>
              <a:buSzPts val="6600"/>
              <a:buFont typeface="Times New Roman"/>
              <a:buNone/>
            </a:pPr>
            <a:endParaRPr sz="6600" b="0" i="0" u="none">
              <a:solidFill>
                <a:schemeClr val="lt1"/>
              </a:solidFill>
              <a:latin typeface="Arial"/>
              <a:ea typeface="Arial"/>
              <a:cs typeface="Arial"/>
              <a:sym typeface="Arial"/>
            </a:endParaRPr>
          </a:p>
          <a:p>
            <a:pPr marL="342900" marR="0" lvl="0" indent="-342900" algn="ctr" rtl="0">
              <a:lnSpc>
                <a:spcPct val="93000"/>
              </a:lnSpc>
              <a:spcBef>
                <a:spcPts val="1400"/>
              </a:spcBef>
              <a:spcAft>
                <a:spcPts val="0"/>
              </a:spcAft>
              <a:buClr>
                <a:srgbClr val="000000"/>
              </a:buClr>
              <a:buSzPts val="5300"/>
              <a:buFont typeface="Times New Roman"/>
              <a:buNone/>
            </a:pPr>
            <a:r>
              <a:rPr lang="en-US" sz="5300" b="0" i="0" u="none">
                <a:solidFill>
                  <a:srgbClr val="262626"/>
                </a:solidFill>
                <a:latin typeface="Arial"/>
                <a:ea typeface="Arial"/>
                <a:cs typeface="Arial"/>
                <a:sym typeface="Arial"/>
              </a:rPr>
              <a:t>SUMARIO ADMINISTRATIVO</a:t>
            </a:r>
            <a:endParaRPr/>
          </a:p>
        </p:txBody>
      </p:sp>
      <p:pic>
        <p:nvPicPr>
          <p:cNvPr id="451" name="Google Shape;451;p45" descr="mendoza gobierno.png"/>
          <p:cNvPicPr preferRelativeResize="0"/>
          <p:nvPr/>
        </p:nvPicPr>
        <p:blipFill rotWithShape="1">
          <a:blip r:embed="rId3">
            <a:alphaModFix/>
          </a:blip>
          <a:srcRect/>
          <a:stretch/>
        </p:blipFill>
        <p:spPr>
          <a:xfrm>
            <a:off x="6548437" y="6240462"/>
            <a:ext cx="2936875" cy="865187"/>
          </a:xfrm>
          <a:prstGeom prst="rect">
            <a:avLst/>
          </a:prstGeom>
          <a:noFill/>
          <a:ln>
            <a:noFill/>
          </a:ln>
        </p:spPr>
      </p:pic>
      <p:pic>
        <p:nvPicPr>
          <p:cNvPr id="452" name="Google Shape;452;p45" descr="ipap.JPG"/>
          <p:cNvPicPr preferRelativeResize="0"/>
          <p:nvPr/>
        </p:nvPicPr>
        <p:blipFill rotWithShape="1">
          <a:blip r:embed="rId4">
            <a:alphaModFix/>
          </a:blip>
          <a:srcRect/>
          <a:stretch/>
        </p:blipFill>
        <p:spPr>
          <a:xfrm>
            <a:off x="992187" y="6081712"/>
            <a:ext cx="1857375" cy="1143000"/>
          </a:xfrm>
          <a:prstGeom prst="rect">
            <a:avLst/>
          </a:prstGeom>
          <a:noFill/>
          <a:ln>
            <a:noFill/>
          </a:ln>
        </p:spPr>
      </p:pic>
      <p:sp>
        <p:nvSpPr>
          <p:cNvPr id="453" name="Google Shape;453;p45"/>
          <p:cNvSpPr txBox="1"/>
          <p:nvPr/>
        </p:nvSpPr>
        <p:spPr>
          <a:xfrm>
            <a:off x="3465512" y="5118100"/>
            <a:ext cx="3149600" cy="360362"/>
          </a:xfrm>
          <a:prstGeom prst="rect">
            <a:avLst/>
          </a:prstGeom>
          <a:noFill/>
          <a:ln>
            <a:noFill/>
          </a:ln>
        </p:spPr>
        <p:txBody>
          <a:bodyPr spcFirstLastPara="1" wrap="square" lIns="100775" tIns="50375" rIns="100775" bIns="50375" anchor="t" anchorCtr="0">
            <a:noAutofit/>
          </a:bodyPr>
          <a:lstStyle/>
          <a:p>
            <a:pPr marL="0" marR="0" lvl="0" indent="0" algn="l" rtl="0">
              <a:lnSpc>
                <a:spcPct val="93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Dra. María Soledad Pozzi</a:t>
            </a:r>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6"/>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59" name="Google Shape;459;p46"/>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60" name="Google Shape;460;p46"/>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61" name="Google Shape;461;p46"/>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62" name="Google Shape;462;p46"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463" name="Google Shape;463;p46"/>
          <p:cNvSpPr txBox="1">
            <a:spLocks noGrp="1"/>
          </p:cNvSpPr>
          <p:nvPr>
            <p:ph type="title"/>
          </p:nvPr>
        </p:nvSpPr>
        <p:spPr>
          <a:xfrm>
            <a:off x="1008062" y="266700"/>
            <a:ext cx="8569325"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 Concepto</a:t>
            </a:r>
            <a:endParaRPr/>
          </a:p>
        </p:txBody>
      </p:sp>
      <p:sp>
        <p:nvSpPr>
          <p:cNvPr id="464" name="Google Shape;464;p46"/>
          <p:cNvSpPr txBox="1">
            <a:spLocks noGrp="1"/>
          </p:cNvSpPr>
          <p:nvPr>
            <p:ph type="body" idx="1"/>
          </p:nvPr>
        </p:nvSpPr>
        <p:spPr>
          <a:xfrm>
            <a:off x="755650" y="1811337"/>
            <a:ext cx="8569325" cy="4872037"/>
          </a:xfrm>
          <a:prstGeom prst="rect">
            <a:avLst/>
          </a:prstGeom>
          <a:noFill/>
          <a:ln>
            <a:noFill/>
          </a:ln>
        </p:spPr>
        <p:txBody>
          <a:bodyPr spcFirstLastPara="1" wrap="square" lIns="0" tIns="28075" rIns="0" bIns="0" anchor="t" anchorCtr="0">
            <a:noAutofit/>
          </a:bodyPr>
          <a:lstStyle/>
          <a:p>
            <a:pPr marL="0" marR="0" lvl="0" indent="0" algn="l" rtl="0">
              <a:lnSpc>
                <a:spcPct val="90000"/>
              </a:lnSpc>
              <a:spcBef>
                <a:spcPts val="0"/>
              </a:spcBef>
              <a:spcAft>
                <a:spcPts val="0"/>
              </a:spcAft>
              <a:buClr>
                <a:srgbClr val="000000"/>
              </a:buClr>
              <a:buSzPts val="2000"/>
              <a:buFont typeface="Times New Roman"/>
              <a:buNone/>
            </a:pPr>
            <a:r>
              <a:rPr lang="en-US" sz="2000" b="0" i="0" u="none">
                <a:solidFill>
                  <a:srgbClr val="000000"/>
                </a:solidFill>
                <a:latin typeface="Arial"/>
                <a:ea typeface="Arial"/>
                <a:cs typeface="Arial"/>
                <a:sym typeface="Arial"/>
              </a:rPr>
              <a:t>     El sumario administrativo es un  tipo de procedimiento administrativo, que tiene por  </a:t>
            </a:r>
            <a:r>
              <a:rPr lang="en-US" sz="2000" b="0" i="0" u="sng">
                <a:solidFill>
                  <a:srgbClr val="000000"/>
                </a:solidFill>
                <a:latin typeface="Arial"/>
                <a:ea typeface="Arial"/>
                <a:cs typeface="Arial"/>
                <a:sym typeface="Arial"/>
              </a:rPr>
              <a:t>finalidad</a:t>
            </a:r>
            <a:r>
              <a:rPr lang="en-US" sz="2000" b="0" i="0" u="none">
                <a:solidFill>
                  <a:srgbClr val="000000"/>
                </a:solidFill>
                <a:latin typeface="Arial"/>
                <a:ea typeface="Arial"/>
                <a:cs typeface="Arial"/>
                <a:sym typeface="Arial"/>
              </a:rPr>
              <a:t>:</a:t>
            </a:r>
            <a:endParaRPr/>
          </a:p>
          <a:p>
            <a:pPr marL="0" marR="0" lvl="0" indent="0" algn="l" rtl="0">
              <a:lnSpc>
                <a:spcPct val="90000"/>
              </a:lnSpc>
              <a:spcBef>
                <a:spcPts val="1400"/>
              </a:spcBef>
              <a:spcAft>
                <a:spcPts val="0"/>
              </a:spcAft>
              <a:buClr>
                <a:srgbClr val="000000"/>
              </a:buClr>
              <a:buSzPts val="2000"/>
              <a:buFont typeface="Times New Roman"/>
              <a:buNone/>
            </a:pPr>
            <a:endParaRPr sz="2000" b="0" i="0" u="none">
              <a:solidFill>
                <a:srgbClr val="000000"/>
              </a:solidFill>
              <a:latin typeface="Arial"/>
              <a:ea typeface="Arial"/>
              <a:cs typeface="Arial"/>
              <a:sym typeface="Arial"/>
            </a:endParaRPr>
          </a:p>
          <a:p>
            <a:pPr marL="457200" marR="0" lvl="1" indent="0" algn="l" rtl="0">
              <a:lnSpc>
                <a:spcPct val="90000"/>
              </a:lnSpc>
              <a:spcBef>
                <a:spcPts val="1400"/>
              </a:spcBef>
              <a:spcAft>
                <a:spcPts val="0"/>
              </a:spcAft>
              <a:buClr>
                <a:srgbClr val="000000"/>
              </a:buClr>
              <a:buSzPts val="2000"/>
              <a:buFont typeface="Times New Roman"/>
              <a:buNone/>
            </a:pPr>
            <a:r>
              <a:rPr lang="en-US" sz="2000" b="0" i="0" u="none" strike="noStrike" cap="none">
                <a:solidFill>
                  <a:srgbClr val="000000"/>
                </a:solidFill>
                <a:latin typeface="Arial"/>
                <a:ea typeface="Arial"/>
                <a:cs typeface="Arial"/>
                <a:sym typeface="Arial"/>
              </a:rPr>
              <a:t> Comprobar la existencia de un hecho y su autor, pasible de sanción.</a:t>
            </a:r>
            <a:endParaRPr/>
          </a:p>
          <a:p>
            <a:pPr marL="457200" marR="0" lvl="1" indent="0" algn="l" rtl="0">
              <a:lnSpc>
                <a:spcPct val="90000"/>
              </a:lnSpc>
              <a:spcBef>
                <a:spcPts val="1100"/>
              </a:spcBef>
              <a:spcAft>
                <a:spcPts val="0"/>
              </a:spcAft>
              <a:buClr>
                <a:srgbClr val="000000"/>
              </a:buClr>
              <a:buSzPts val="2000"/>
              <a:buFont typeface="Times New Roman"/>
              <a:buNone/>
            </a:pPr>
            <a:endParaRPr sz="2000" b="0" i="0" u="none" strike="noStrike" cap="none">
              <a:solidFill>
                <a:srgbClr val="000000"/>
              </a:solidFill>
              <a:latin typeface="Arial"/>
              <a:ea typeface="Arial"/>
              <a:cs typeface="Arial"/>
              <a:sym typeface="Arial"/>
            </a:endParaRPr>
          </a:p>
          <a:p>
            <a:pPr marL="457200" marR="0" lvl="1" indent="0" algn="l" rtl="0">
              <a:lnSpc>
                <a:spcPct val="90000"/>
              </a:lnSpc>
              <a:spcBef>
                <a:spcPts val="1100"/>
              </a:spcBef>
              <a:spcAft>
                <a:spcPts val="0"/>
              </a:spcAft>
              <a:buClr>
                <a:srgbClr val="000000"/>
              </a:buClr>
              <a:buSzPts val="2000"/>
              <a:buFont typeface="Times New Roman"/>
              <a:buNone/>
            </a:pPr>
            <a:r>
              <a:rPr lang="en-US" sz="2000" b="0" i="0" u="none" strike="noStrike" cap="none">
                <a:solidFill>
                  <a:srgbClr val="000000"/>
                </a:solidFill>
                <a:latin typeface="Arial"/>
                <a:ea typeface="Arial"/>
                <a:cs typeface="Arial"/>
                <a:sym typeface="Arial"/>
              </a:rPr>
              <a:t>Reunir las pruebas contundentes y pertinentes de todas las circunstancias que puedan influir en su calificación legal.</a:t>
            </a:r>
            <a:endParaRPr/>
          </a:p>
          <a:p>
            <a:pPr marL="457200" marR="0" lvl="1" indent="0" algn="l" rtl="0">
              <a:lnSpc>
                <a:spcPct val="90000"/>
              </a:lnSpc>
              <a:spcBef>
                <a:spcPts val="1100"/>
              </a:spcBef>
              <a:spcAft>
                <a:spcPts val="0"/>
              </a:spcAft>
              <a:buClr>
                <a:srgbClr val="000000"/>
              </a:buClr>
              <a:buSzPts val="2000"/>
              <a:buFont typeface="Times New Roman"/>
              <a:buNone/>
            </a:pPr>
            <a:endParaRPr sz="2000" b="0" i="0" u="none" strike="noStrike" cap="none">
              <a:solidFill>
                <a:srgbClr val="000000"/>
              </a:solidFill>
              <a:latin typeface="Arial"/>
              <a:ea typeface="Arial"/>
              <a:cs typeface="Arial"/>
              <a:sym typeface="Arial"/>
            </a:endParaRPr>
          </a:p>
          <a:p>
            <a:pPr marL="457200" marR="0" lvl="1" indent="0" algn="l" rtl="0">
              <a:lnSpc>
                <a:spcPct val="90000"/>
              </a:lnSpc>
              <a:spcBef>
                <a:spcPts val="1100"/>
              </a:spcBef>
              <a:spcAft>
                <a:spcPts val="0"/>
              </a:spcAft>
              <a:buClr>
                <a:srgbClr val="000000"/>
              </a:buClr>
              <a:buSzPts val="2000"/>
              <a:buFont typeface="Times New Roman"/>
              <a:buNone/>
            </a:pPr>
            <a:r>
              <a:rPr lang="en-US" sz="2000" b="0" i="0" u="none" strike="noStrike" cap="none">
                <a:solidFill>
                  <a:srgbClr val="000000"/>
                </a:solidFill>
                <a:latin typeface="Arial"/>
                <a:ea typeface="Arial"/>
                <a:cs typeface="Arial"/>
                <a:sym typeface="Arial"/>
              </a:rPr>
              <a:t>Determinar la responsabilidad administrativa del o de los agentes intervinientes en el hecho principal o sus accesorios.</a:t>
            </a:r>
            <a:endParaRPr/>
          </a:p>
          <a:p>
            <a:pPr marL="457200" marR="0" lvl="1" indent="0" algn="l" rtl="0">
              <a:lnSpc>
                <a:spcPct val="90000"/>
              </a:lnSpc>
              <a:spcBef>
                <a:spcPts val="1100"/>
              </a:spcBef>
              <a:spcAft>
                <a:spcPts val="0"/>
              </a:spcAft>
              <a:buClr>
                <a:srgbClr val="000000"/>
              </a:buClr>
              <a:buSzPts val="2000"/>
              <a:buFont typeface="Times New Roman"/>
              <a:buNone/>
            </a:pPr>
            <a:endParaRPr sz="2000" b="0" i="0" u="none" strike="noStrike" cap="none">
              <a:solidFill>
                <a:srgbClr val="000000"/>
              </a:solidFill>
              <a:latin typeface="Arial"/>
              <a:ea typeface="Arial"/>
              <a:cs typeface="Arial"/>
              <a:sym typeface="Arial"/>
            </a:endParaRPr>
          </a:p>
          <a:p>
            <a:pPr marL="457200" marR="0" lvl="1" indent="0" algn="l" rtl="0">
              <a:lnSpc>
                <a:spcPct val="90000"/>
              </a:lnSpc>
              <a:spcBef>
                <a:spcPts val="1100"/>
              </a:spcBef>
              <a:spcAft>
                <a:spcPts val="0"/>
              </a:spcAft>
              <a:buClr>
                <a:srgbClr val="000000"/>
              </a:buClr>
              <a:buSzPts val="2000"/>
              <a:buFont typeface="Times New Roman"/>
              <a:buNone/>
            </a:pPr>
            <a:r>
              <a:rPr lang="en-US" sz="2000" b="0" i="0" u="none" strike="noStrike" cap="none">
                <a:solidFill>
                  <a:srgbClr val="000000"/>
                </a:solidFill>
                <a:latin typeface="Arial"/>
                <a:ea typeface="Arial"/>
                <a:cs typeface="Arial"/>
                <a:sym typeface="Arial"/>
              </a:rPr>
              <a:t>Sin perjuicio de la responsabilidad civil y penal que puedan surgir de la investigación, fijadas por las leyes respectivas.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7"/>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70" name="Google Shape;470;p47"/>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71" name="Google Shape;471;p47"/>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72" name="Google Shape;472;p47"/>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73" name="Google Shape;473;p47"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474" name="Google Shape;474;p47"/>
          <p:cNvSpPr txBox="1">
            <a:spLocks noGrp="1"/>
          </p:cNvSpPr>
          <p:nvPr>
            <p:ph type="title"/>
          </p:nvPr>
        </p:nvSpPr>
        <p:spPr>
          <a:xfrm>
            <a:off x="708025" y="630237"/>
            <a:ext cx="8569325"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000"/>
              <a:buFont typeface="Times New Roman"/>
              <a:buNone/>
            </a:pPr>
            <a:r>
              <a:rPr lang="en-US" sz="4000" b="0" i="0" u="none" strike="noStrike" cap="none">
                <a:solidFill>
                  <a:srgbClr val="000000"/>
                </a:solidFill>
                <a:latin typeface="Arial"/>
                <a:ea typeface="Arial"/>
                <a:cs typeface="Arial"/>
                <a:sym typeface="Arial"/>
              </a:rPr>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Fundamento de la sanción</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
            </a:r>
            <a:br>
              <a:rPr lang="en-US" sz="4000" b="0" i="0" u="none" strike="noStrike" cap="none">
                <a:solidFill>
                  <a:srgbClr val="000000"/>
                </a:solidFill>
                <a:latin typeface="Arial"/>
                <a:ea typeface="Arial"/>
                <a:cs typeface="Arial"/>
                <a:sym typeface="Arial"/>
              </a:rPr>
            </a:br>
            <a:r>
              <a:rPr lang="en-US" sz="4000" b="0" i="0" u="none" strike="noStrike" cap="none">
                <a:solidFill>
                  <a:srgbClr val="000000"/>
                </a:solidFill>
                <a:latin typeface="Arial"/>
                <a:ea typeface="Arial"/>
                <a:cs typeface="Arial"/>
                <a:sym typeface="Arial"/>
              </a:rPr>
              <a:t>Importancia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8"/>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80" name="Google Shape;480;p48"/>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81" name="Google Shape;481;p48"/>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82" name="Google Shape;482;p48"/>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83" name="Google Shape;483;p48"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484" name="Google Shape;484;p48"/>
          <p:cNvSpPr txBox="1"/>
          <p:nvPr/>
        </p:nvSpPr>
        <p:spPr>
          <a:xfrm>
            <a:off x="1103312" y="708025"/>
            <a:ext cx="7796212" cy="712787"/>
          </a:xfrm>
          <a:prstGeom prst="rect">
            <a:avLst/>
          </a:prstGeom>
          <a:noFill/>
          <a:ln>
            <a:noFill/>
          </a:ln>
        </p:spPr>
        <p:txBody>
          <a:bodyPr spcFirstLastPara="1" wrap="square" lIns="100775" tIns="50375" rIns="100775" bIns="50375" anchor="t" anchorCtr="0">
            <a:noAutofit/>
          </a:bodyPr>
          <a:lstStyle/>
          <a:p>
            <a:pPr marL="0" marR="0" lvl="0" indent="0" algn="ctr" rtl="0">
              <a:lnSpc>
                <a:spcPct val="90000"/>
              </a:lnSpc>
              <a:spcBef>
                <a:spcPts val="0"/>
              </a:spcBef>
              <a:spcAft>
                <a:spcPts val="0"/>
              </a:spcAft>
              <a:buClr>
                <a:srgbClr val="262626"/>
              </a:buClr>
              <a:buSzPts val="4400"/>
              <a:buFont typeface="Arial"/>
              <a:buNone/>
            </a:pPr>
            <a:r>
              <a:rPr lang="en-US" sz="4400" b="0" i="0" u="none">
                <a:solidFill>
                  <a:srgbClr val="262626"/>
                </a:solidFill>
                <a:latin typeface="Arial"/>
                <a:ea typeface="Arial"/>
                <a:cs typeface="Arial"/>
                <a:sym typeface="Arial"/>
              </a:rPr>
              <a:t>Régimen legal aplicable</a:t>
            </a:r>
            <a:endParaRPr/>
          </a:p>
        </p:txBody>
      </p:sp>
      <p:sp>
        <p:nvSpPr>
          <p:cNvPr id="485" name="Google Shape;485;p48"/>
          <p:cNvSpPr txBox="1"/>
          <p:nvPr/>
        </p:nvSpPr>
        <p:spPr>
          <a:xfrm>
            <a:off x="1023937" y="2047875"/>
            <a:ext cx="8112125" cy="3425825"/>
          </a:xfrm>
          <a:prstGeom prst="rect">
            <a:avLst/>
          </a:prstGeom>
          <a:noFill/>
          <a:ln>
            <a:noFill/>
          </a:ln>
        </p:spPr>
        <p:txBody>
          <a:bodyPr spcFirstLastPara="1" wrap="square" lIns="100775" tIns="50375" rIns="100775" bIns="50375" anchor="t" anchorCtr="0">
            <a:noAutofit/>
          </a:bodyPr>
          <a:lstStyle/>
          <a:p>
            <a:pPr marL="0" marR="0" lvl="0" indent="0" algn="l" rtl="0">
              <a:lnSpc>
                <a:spcPct val="90000"/>
              </a:lnSpc>
              <a:spcBef>
                <a:spcPts val="0"/>
              </a:spcBef>
              <a:spcAft>
                <a:spcPts val="0"/>
              </a:spcAft>
              <a:buClr>
                <a:schemeClr val="lt1"/>
              </a:buClr>
              <a:buSzPts val="2200"/>
              <a:buFont typeface="Arial"/>
              <a:buNone/>
            </a:pPr>
            <a:endParaRPr sz="2200" b="0" i="0" u="none">
              <a:solidFill>
                <a:srgbClr val="262626"/>
              </a:solidFill>
              <a:latin typeface="Arial"/>
              <a:ea typeface="Arial"/>
              <a:cs typeface="Arial"/>
              <a:sym typeface="Arial"/>
            </a:endParaRPr>
          </a:p>
          <a:p>
            <a:pPr marL="0" marR="0" lvl="0" indent="0" algn="l" rtl="0">
              <a:lnSpc>
                <a:spcPct val="90000"/>
              </a:lnSpc>
              <a:spcBef>
                <a:spcPts val="0"/>
              </a:spcBef>
              <a:spcAft>
                <a:spcPts val="0"/>
              </a:spcAft>
              <a:buClr>
                <a:srgbClr val="262626"/>
              </a:buClr>
              <a:buSzPts val="2200"/>
              <a:buFont typeface="Arial"/>
              <a:buNone/>
            </a:pPr>
            <a:r>
              <a:rPr lang="en-US" sz="2200" b="0" i="0" u="none">
                <a:solidFill>
                  <a:srgbClr val="262626"/>
                </a:solidFill>
                <a:latin typeface="Arial"/>
                <a:ea typeface="Arial"/>
                <a:cs typeface="Arial"/>
                <a:sym typeface="Arial"/>
              </a:rPr>
              <a:t>Se aplica el Estatuto del Empleado Público (EEP), Dec. Ley 560/73 y modif.</a:t>
            </a:r>
            <a:endParaRPr/>
          </a:p>
          <a:p>
            <a:pPr marL="0" marR="0" lvl="0" indent="0" algn="l" rtl="0">
              <a:lnSpc>
                <a:spcPct val="90000"/>
              </a:lnSpc>
              <a:spcBef>
                <a:spcPts val="0"/>
              </a:spcBef>
              <a:spcAft>
                <a:spcPts val="0"/>
              </a:spcAft>
              <a:buClr>
                <a:schemeClr val="lt1"/>
              </a:buClr>
              <a:buSzPts val="2200"/>
              <a:buFont typeface="Arial"/>
              <a:buNone/>
            </a:pPr>
            <a:endParaRPr sz="2200" b="0" i="0" u="none">
              <a:solidFill>
                <a:srgbClr val="262626"/>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200"/>
              <a:buFont typeface="Arial"/>
              <a:buNone/>
            </a:pPr>
            <a:endParaRPr sz="2200" b="0" i="0" u="none">
              <a:solidFill>
                <a:srgbClr val="262626"/>
              </a:solidFill>
              <a:latin typeface="Arial"/>
              <a:ea typeface="Arial"/>
              <a:cs typeface="Arial"/>
              <a:sym typeface="Arial"/>
            </a:endParaRPr>
          </a:p>
          <a:p>
            <a:pPr marL="0" marR="0" lvl="0" indent="0" algn="l" rtl="0">
              <a:lnSpc>
                <a:spcPct val="90000"/>
              </a:lnSpc>
              <a:spcBef>
                <a:spcPts val="0"/>
              </a:spcBef>
              <a:spcAft>
                <a:spcPts val="0"/>
              </a:spcAft>
              <a:buClr>
                <a:srgbClr val="262626"/>
              </a:buClr>
              <a:buSzPts val="2200"/>
              <a:buFont typeface="Arial"/>
              <a:buNone/>
            </a:pPr>
            <a:r>
              <a:rPr lang="en-US" sz="2200" b="0" i="0" u="none">
                <a:solidFill>
                  <a:srgbClr val="262626"/>
                </a:solidFill>
                <a:latin typeface="Arial"/>
                <a:ea typeface="Arial"/>
                <a:cs typeface="Arial"/>
                <a:sym typeface="Arial"/>
              </a:rPr>
              <a:t>Pero existen disposiciones especiales contenidas en estatutos o leyes particulares (personal de la salud, policías, penitenciarios, celadores, etc.).</a:t>
            </a:r>
            <a:endParaRPr/>
          </a:p>
          <a:p>
            <a:pPr marL="0" marR="0" lvl="0" indent="0" algn="l" rtl="0">
              <a:lnSpc>
                <a:spcPct val="90000"/>
              </a:lnSpc>
              <a:spcBef>
                <a:spcPts val="0"/>
              </a:spcBef>
              <a:spcAft>
                <a:spcPts val="0"/>
              </a:spcAft>
              <a:buClr>
                <a:schemeClr val="lt1"/>
              </a:buClr>
              <a:buSzPts val="2200"/>
              <a:buFont typeface="Arial"/>
              <a:buNone/>
            </a:pPr>
            <a:endParaRPr sz="2200" b="0" i="0" u="none">
              <a:solidFill>
                <a:srgbClr val="262626"/>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200"/>
              <a:buFont typeface="Arial"/>
              <a:buNone/>
            </a:pPr>
            <a:endParaRPr sz="2200" b="0" i="0" u="none">
              <a:solidFill>
                <a:srgbClr val="262626"/>
              </a:solidFill>
              <a:latin typeface="Arial"/>
              <a:ea typeface="Arial"/>
              <a:cs typeface="Arial"/>
              <a:sym typeface="Arial"/>
            </a:endParaRPr>
          </a:p>
          <a:p>
            <a:pPr marL="0" marR="0" lvl="0" indent="0" algn="l" rtl="0">
              <a:lnSpc>
                <a:spcPct val="90000"/>
              </a:lnSpc>
              <a:spcBef>
                <a:spcPts val="0"/>
              </a:spcBef>
              <a:spcAft>
                <a:spcPts val="0"/>
              </a:spcAft>
              <a:buClr>
                <a:srgbClr val="262626"/>
              </a:buClr>
              <a:buSzPts val="2200"/>
              <a:buFont typeface="Arial"/>
              <a:buNone/>
            </a:pPr>
            <a:r>
              <a:rPr lang="en-US" sz="2200" b="0" i="0" u="none">
                <a:solidFill>
                  <a:srgbClr val="262626"/>
                </a:solidFill>
                <a:latin typeface="Arial"/>
                <a:ea typeface="Arial"/>
                <a:cs typeface="Arial"/>
                <a:sym typeface="Arial"/>
              </a:rPr>
              <a:t>En el EEP, está regulado en los arts. 64 a 87.</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9"/>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91" name="Google Shape;491;p49"/>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92" name="Google Shape;492;p49"/>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493" name="Google Shape;493;p49"/>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94" name="Google Shape;494;p49"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495" name="Google Shape;495;p49"/>
          <p:cNvSpPr txBox="1">
            <a:spLocks noGrp="1"/>
          </p:cNvSpPr>
          <p:nvPr>
            <p:ph type="title"/>
          </p:nvPr>
        </p:nvSpPr>
        <p:spPr>
          <a:xfrm>
            <a:off x="787400" y="314325"/>
            <a:ext cx="8569325" cy="1260475"/>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¿Cuándo procede?</a:t>
            </a:r>
            <a:endParaRPr/>
          </a:p>
        </p:txBody>
      </p:sp>
      <p:sp>
        <p:nvSpPr>
          <p:cNvPr id="496" name="Google Shape;496;p49"/>
          <p:cNvSpPr txBox="1">
            <a:spLocks noGrp="1"/>
          </p:cNvSpPr>
          <p:nvPr>
            <p:ph type="body" idx="1"/>
          </p:nvPr>
        </p:nvSpPr>
        <p:spPr>
          <a:xfrm>
            <a:off x="866775" y="1968500"/>
            <a:ext cx="8567737" cy="5040312"/>
          </a:xfrm>
          <a:prstGeom prst="rect">
            <a:avLst/>
          </a:prstGeom>
          <a:noFill/>
          <a:ln>
            <a:noFill/>
          </a:ln>
        </p:spPr>
        <p:txBody>
          <a:bodyPr spcFirstLastPara="1" wrap="square" lIns="0" tIns="28075" rIns="0" bIns="0" anchor="t" anchorCtr="0">
            <a:noAutofit/>
          </a:bodyPr>
          <a:lstStyle/>
          <a:p>
            <a:pPr marL="0" marR="0" lvl="0" indent="0" algn="l" rtl="0">
              <a:lnSpc>
                <a:spcPct val="90000"/>
              </a:lnSpc>
              <a:spcBef>
                <a:spcPts val="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Cuando exista la probable comisión de una falta administrativa que, “prima facie”, pueda merecer sanción de suspensión mayor de 15 días, cesantía o exoneración.</a:t>
            </a:r>
            <a:endParaRPr/>
          </a:p>
          <a:p>
            <a:pPr marL="0" marR="0" lvl="0" indent="0" algn="l" rtl="0">
              <a:lnSpc>
                <a:spcPct val="90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0" marR="0" lvl="0" indent="0" algn="l" rtl="0">
              <a:lnSpc>
                <a:spcPct val="90000"/>
              </a:lnSpc>
              <a:spcBef>
                <a:spcPts val="14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No es necesario certeza, por cuanto la misma es finalidad del sumario.</a:t>
            </a:r>
            <a:endParaRPr/>
          </a:p>
          <a:p>
            <a:pPr marL="0" marR="0" lvl="0" indent="0" algn="l" rtl="0">
              <a:lnSpc>
                <a:spcPct val="90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0" marR="0" lvl="0" indent="0" algn="l" rtl="0">
              <a:lnSpc>
                <a:spcPct val="90000"/>
              </a:lnSpc>
              <a:spcBef>
                <a:spcPts val="14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Cuando por la escasa solidez de los elementos agregados, no pueda “prima facie” estimarse la sanción a aplicar, se recomienda realizar previo al sumario, una investigación sumarial.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0"/>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02" name="Google Shape;502;p50"/>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03" name="Google Shape;503;p50"/>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04" name="Google Shape;504;p50"/>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05" name="Google Shape;505;p50"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506" name="Google Shape;506;p50"/>
          <p:cNvSpPr txBox="1">
            <a:spLocks noGrp="1"/>
          </p:cNvSpPr>
          <p:nvPr>
            <p:ph type="title"/>
          </p:nvPr>
        </p:nvSpPr>
        <p:spPr>
          <a:xfrm>
            <a:off x="787400" y="314325"/>
            <a:ext cx="8569325" cy="1260475"/>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¿Quién ordena el sumario?</a:t>
            </a:r>
            <a:endParaRPr/>
          </a:p>
        </p:txBody>
      </p:sp>
      <p:sp>
        <p:nvSpPr>
          <p:cNvPr id="507" name="Google Shape;507;p50"/>
          <p:cNvSpPr txBox="1">
            <a:spLocks noGrp="1"/>
          </p:cNvSpPr>
          <p:nvPr>
            <p:ph type="body" idx="1"/>
          </p:nvPr>
        </p:nvSpPr>
        <p:spPr>
          <a:xfrm>
            <a:off x="787400" y="2047875"/>
            <a:ext cx="8569325" cy="5038725"/>
          </a:xfrm>
          <a:prstGeom prst="rect">
            <a:avLst/>
          </a:prstGeom>
          <a:noFill/>
          <a:ln>
            <a:noFill/>
          </a:ln>
        </p:spPr>
        <p:txBody>
          <a:bodyPr spcFirstLastPara="1" wrap="square" lIns="0" tIns="28075" rIns="0" bIns="0" anchor="t" anchorCtr="0">
            <a:noAutofit/>
          </a:bodyPr>
          <a:lstStyle/>
          <a:p>
            <a:pPr marL="0" marR="0" lvl="0" indent="0" algn="l" rtl="0">
              <a:lnSpc>
                <a:spcPct val="93000"/>
              </a:lnSpc>
              <a:spcBef>
                <a:spcPts val="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El sumario lo ordena la autoridad competente por resolución.</a:t>
            </a:r>
            <a:endParaRPr/>
          </a:p>
          <a:p>
            <a:pPr marL="0" marR="0" lvl="0" indent="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0" marR="0" lvl="0" indent="0" algn="l" rtl="0">
              <a:lnSpc>
                <a:spcPct val="93000"/>
              </a:lnSpc>
              <a:spcBef>
                <a:spcPts val="14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Debe iniciarse dentro de las 24 horas de notificada dicha resolución al sumariante. (art. 74).</a:t>
            </a:r>
            <a:endParaRPr/>
          </a:p>
          <a:p>
            <a:pPr marL="0" marR="0" lvl="0" indent="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0" marR="0" lvl="0" indent="0" algn="l" rtl="0">
              <a:lnSpc>
                <a:spcPct val="93000"/>
              </a:lnSpc>
              <a:spcBef>
                <a:spcPts val="14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Como todo acto administrativo, dicha resolución también debe notificarse al sumariado, quien podrá recurrirla.</a:t>
            </a:r>
            <a:endParaRPr/>
          </a:p>
          <a:p>
            <a:pPr marL="0" marR="0" lvl="0" indent="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0" marR="0" lvl="0" indent="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0" marR="0" lvl="0" indent="0" algn="l" rtl="0">
              <a:lnSpc>
                <a:spcPct val="93000"/>
              </a:lnSpc>
              <a:spcBef>
                <a:spcPts val="14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AGENTES INTERVINIENTES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1"/>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13" name="Google Shape;513;p51"/>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14" name="Google Shape;514;p51"/>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15" name="Google Shape;515;p51"/>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16" name="Google Shape;516;p51"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517" name="Google Shape;517;p51"/>
          <p:cNvSpPr txBox="1">
            <a:spLocks noGrp="1"/>
          </p:cNvSpPr>
          <p:nvPr>
            <p:ph type="title"/>
          </p:nvPr>
        </p:nvSpPr>
        <p:spPr>
          <a:xfrm>
            <a:off x="708025" y="314325"/>
            <a:ext cx="8569325" cy="1260475"/>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¿Quién instruye el sumario?</a:t>
            </a:r>
            <a:endParaRPr/>
          </a:p>
        </p:txBody>
      </p:sp>
      <p:sp>
        <p:nvSpPr>
          <p:cNvPr id="518" name="Google Shape;518;p51"/>
          <p:cNvSpPr txBox="1">
            <a:spLocks noGrp="1"/>
          </p:cNvSpPr>
          <p:nvPr>
            <p:ph type="body" idx="1"/>
          </p:nvPr>
        </p:nvSpPr>
        <p:spPr>
          <a:xfrm>
            <a:off x="787400" y="1811337"/>
            <a:ext cx="8569325" cy="5040312"/>
          </a:xfrm>
          <a:prstGeom prst="rect">
            <a:avLst/>
          </a:prstGeom>
          <a:noFill/>
          <a:ln>
            <a:noFill/>
          </a:ln>
        </p:spPr>
        <p:txBody>
          <a:bodyPr spcFirstLastPara="1" wrap="square" lIns="0" tIns="28075" rIns="0" bIns="0" anchor="t" anchorCtr="0">
            <a:noAutofit/>
          </a:bodyPr>
          <a:lstStyle/>
          <a:p>
            <a:pPr marL="0" marR="0" lvl="0" indent="0" algn="l" rtl="0">
              <a:lnSpc>
                <a:spcPct val="93000"/>
              </a:lnSpc>
              <a:spcBef>
                <a:spcPts val="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Es instruido por la dependencia que tenga a su cargo el asesoramiento jurídico de la autoridad que lo dispuso.</a:t>
            </a:r>
            <a:endParaRPr/>
          </a:p>
          <a:p>
            <a:pPr marL="0" marR="0" lvl="0" indent="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0" marR="0" lvl="0" indent="0" algn="l" rtl="0">
              <a:lnSpc>
                <a:spcPct val="93000"/>
              </a:lnSpc>
              <a:spcBef>
                <a:spcPts val="14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Este funcionario, o quien lo reemplace en su ausencia, es el instructor nato de los sumarios que le competan. Es asistido por un secretario  de actuaciones.</a:t>
            </a:r>
            <a:endParaRPr/>
          </a:p>
          <a:p>
            <a:pPr marL="0" marR="0" lvl="0" indent="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0" marR="0" lvl="0" indent="0" algn="l" rtl="0">
              <a:lnSpc>
                <a:spcPct val="93000"/>
              </a:lnSpc>
              <a:spcBef>
                <a:spcPts val="14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La excusación o recusación sólo es con causa. (art. 77).</a:t>
            </a:r>
            <a:endParaRPr/>
          </a:p>
          <a:p>
            <a:pPr marL="0" marR="0" lvl="0" indent="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0" marR="0" lvl="0" indent="0" algn="l" rtl="0">
              <a:lnSpc>
                <a:spcPct val="93000"/>
              </a:lnSpc>
              <a:spcBef>
                <a:spcPts val="14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Las actuaciones sumariales no podrán ser sacadas de la sede de la instrucción ,salvo por orden judicial.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14" name="Google Shape;114;p16"/>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15" name="Google Shape;115;p16"/>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16" name="Google Shape;116;p16"/>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117" name="Google Shape;117;p16"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118" name="Google Shape;118;p16"/>
          <p:cNvSpPr txBox="1">
            <a:spLocks noGrp="1"/>
          </p:cNvSpPr>
          <p:nvPr>
            <p:ph type="title"/>
          </p:nvPr>
        </p:nvSpPr>
        <p:spPr>
          <a:xfrm>
            <a:off x="576262" y="323850"/>
            <a:ext cx="9072562" cy="1258887"/>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500"/>
              <a:buFont typeface="Times New Roman"/>
              <a:buNone/>
            </a:pPr>
            <a:r>
              <a:rPr lang="en-US" sz="2500" b="1" i="0" u="none" strike="noStrike" cap="none">
                <a:solidFill>
                  <a:schemeClr val="dk1"/>
                </a:solidFill>
                <a:latin typeface="Verdana"/>
                <a:ea typeface="Verdana"/>
                <a:cs typeface="Verdana"/>
                <a:sym typeface="Verdana"/>
              </a:rPr>
              <a:t>CLASIFICACIÓN DE LAS RELACIONES SEGÚN EL RÉGIMEN</a:t>
            </a:r>
            <a:endParaRPr/>
          </a:p>
        </p:txBody>
      </p:sp>
      <p:sp>
        <p:nvSpPr>
          <p:cNvPr id="119" name="Google Shape;119;p16"/>
          <p:cNvSpPr txBox="1">
            <a:spLocks noGrp="1"/>
          </p:cNvSpPr>
          <p:nvPr>
            <p:ph type="body" idx="1"/>
          </p:nvPr>
        </p:nvSpPr>
        <p:spPr>
          <a:xfrm>
            <a:off x="473075" y="1574800"/>
            <a:ext cx="9072562" cy="4989512"/>
          </a:xfrm>
          <a:prstGeom prst="rect">
            <a:avLst/>
          </a:prstGeom>
          <a:noFill/>
          <a:ln>
            <a:noFill/>
          </a:ln>
        </p:spPr>
        <p:txBody>
          <a:bodyPr spcFirstLastPara="1" wrap="square" lIns="0" tIns="28075" rIns="0" bIns="0" anchor="t" anchorCtr="0">
            <a:noAutofit/>
          </a:bodyPr>
          <a:lstStyle/>
          <a:p>
            <a:pPr marL="342900" marR="0" lvl="0" indent="-342900" algn="l" rtl="0">
              <a:lnSpc>
                <a:spcPct val="73000"/>
              </a:lnSpc>
              <a:spcBef>
                <a:spcPts val="0"/>
              </a:spcBef>
              <a:spcAft>
                <a:spcPts val="0"/>
              </a:spcAft>
              <a:buClr>
                <a:srgbClr val="000000"/>
              </a:buClr>
              <a:buSzPts val="1500"/>
              <a:buFont typeface="Times New Roman"/>
              <a:buNone/>
            </a:pPr>
            <a:endParaRPr sz="1500" b="0" i="0" u="none" strike="noStrike" cap="none">
              <a:solidFill>
                <a:srgbClr val="000000"/>
              </a:solidFill>
              <a:latin typeface="Arial"/>
              <a:ea typeface="Arial"/>
              <a:cs typeface="Arial"/>
              <a:sym typeface="Arial"/>
            </a:endParaRPr>
          </a:p>
          <a:p>
            <a:pPr marL="342900" marR="0" lvl="0" indent="-342900" algn="l" rtl="0">
              <a:lnSpc>
                <a:spcPct val="80000"/>
              </a:lnSpc>
              <a:spcBef>
                <a:spcPts val="1400"/>
              </a:spcBef>
              <a:spcAft>
                <a:spcPts val="0"/>
              </a:spcAft>
              <a:buClr>
                <a:srgbClr val="000000"/>
              </a:buClr>
              <a:buSzPts val="1700"/>
              <a:buFont typeface="Times New Roman"/>
              <a:buNone/>
            </a:pPr>
            <a:r>
              <a:rPr lang="en-US" sz="1700" b="1" i="0" u="none" strike="noStrike" cap="none">
                <a:solidFill>
                  <a:srgbClr val="FFFFFF"/>
                </a:solidFill>
                <a:latin typeface="Calibri"/>
                <a:ea typeface="Calibri"/>
                <a:cs typeface="Calibri"/>
                <a:sym typeface="Calibri"/>
              </a:rPr>
              <a:t> </a:t>
            </a:r>
            <a:r>
              <a:rPr lang="en-US" sz="1700" b="1" i="0" u="sng" strike="noStrike" cap="none">
                <a:solidFill>
                  <a:schemeClr val="dk1"/>
                </a:solidFill>
                <a:latin typeface="Arial"/>
                <a:ea typeface="Arial"/>
                <a:cs typeface="Arial"/>
                <a:sym typeface="Arial"/>
              </a:rPr>
              <a:t>EMPLEO PÚBLICO (Dec.ley 560/73):</a:t>
            </a:r>
            <a:br>
              <a:rPr lang="en-US" sz="1700" b="1" i="0" u="sng" strike="noStrike" cap="none">
                <a:solidFill>
                  <a:schemeClr val="dk1"/>
                </a:solidFill>
                <a:latin typeface="Arial"/>
                <a:ea typeface="Arial"/>
                <a:cs typeface="Arial"/>
                <a:sym typeface="Arial"/>
              </a:rPr>
            </a:br>
            <a:r>
              <a:rPr lang="en-US" sz="1700" b="0" i="0" u="none" strike="noStrike" cap="none">
                <a:solidFill>
                  <a:schemeClr val="dk1"/>
                </a:solidFill>
                <a:latin typeface="Arial"/>
                <a:ea typeface="Arial"/>
                <a:cs typeface="Arial"/>
                <a:sym typeface="Arial"/>
              </a:rPr>
              <a:t>   - </a:t>
            </a:r>
            <a:r>
              <a:rPr lang="en-US" sz="1700" b="1" i="1" u="none" strike="noStrike" cap="none">
                <a:solidFill>
                  <a:schemeClr val="dk1"/>
                </a:solidFill>
                <a:latin typeface="Arial"/>
                <a:ea typeface="Arial"/>
                <a:cs typeface="Arial"/>
                <a:sym typeface="Arial"/>
              </a:rPr>
              <a:t>Permanente (“de planta”):</a:t>
            </a:r>
            <a:br>
              <a:rPr lang="en-US" sz="1700" b="1" i="1" u="none" strike="noStrike" cap="none">
                <a:solidFill>
                  <a:schemeClr val="dk1"/>
                </a:solidFill>
                <a:latin typeface="Arial"/>
                <a:ea typeface="Arial"/>
                <a:cs typeface="Arial"/>
                <a:sym typeface="Arial"/>
              </a:rPr>
            </a:br>
            <a:r>
              <a:rPr lang="en-US" sz="1700" b="0" i="0" u="none" strike="noStrike" cap="none">
                <a:solidFill>
                  <a:schemeClr val="dk1"/>
                </a:solidFill>
                <a:latin typeface="Arial"/>
                <a:ea typeface="Arial"/>
                <a:cs typeface="Arial"/>
                <a:sym typeface="Arial"/>
              </a:rPr>
              <a:t>      * TITULAR: Ingresa por el tramo inicial del escalafón, y previo concurso (arts. 3, 4, 10 y 11)</a:t>
            </a:r>
            <a:br>
              <a:rPr lang="en-US" sz="1700" b="0" i="0" u="none" strike="noStrike" cap="none">
                <a:solidFill>
                  <a:schemeClr val="dk1"/>
                </a:solidFill>
                <a:latin typeface="Arial"/>
                <a:ea typeface="Arial"/>
                <a:cs typeface="Arial"/>
                <a:sym typeface="Arial"/>
              </a:rPr>
            </a:br>
            <a:r>
              <a:rPr lang="en-US" sz="1700" b="0" i="0" u="none" strike="noStrike" cap="none">
                <a:solidFill>
                  <a:schemeClr val="dk1"/>
                </a:solidFill>
                <a:latin typeface="Arial"/>
                <a:ea typeface="Arial"/>
                <a:cs typeface="Arial"/>
                <a:sym typeface="Arial"/>
              </a:rPr>
              <a:t>      * INTERINO:  Incluido en el art. 2 del Estatuto por Ley 3920 y derogado por Ley 5973 (1993). Por Ley 5281, debían ser removidos previo sumario.</a:t>
            </a:r>
            <a:br>
              <a:rPr lang="en-US" sz="1700" b="0" i="0" u="none" strike="noStrike" cap="none">
                <a:solidFill>
                  <a:schemeClr val="dk1"/>
                </a:solidFill>
                <a:latin typeface="Arial"/>
                <a:ea typeface="Arial"/>
                <a:cs typeface="Arial"/>
                <a:sym typeface="Arial"/>
              </a:rPr>
            </a:br>
            <a:r>
              <a:rPr lang="en-US" sz="1700" b="0" i="0" u="none" strike="noStrike" cap="none">
                <a:solidFill>
                  <a:schemeClr val="dk1"/>
                </a:solidFill>
                <a:latin typeface="Arial"/>
                <a:ea typeface="Arial"/>
                <a:cs typeface="Arial"/>
                <a:sym typeface="Arial"/>
              </a:rPr>
              <a:t>   - </a:t>
            </a:r>
            <a:r>
              <a:rPr lang="en-US" sz="1700" b="1" i="1" u="none" strike="noStrike" cap="none">
                <a:solidFill>
                  <a:schemeClr val="dk1"/>
                </a:solidFill>
                <a:latin typeface="Arial"/>
                <a:ea typeface="Arial"/>
                <a:cs typeface="Arial"/>
                <a:sym typeface="Arial"/>
              </a:rPr>
              <a:t>No Permanente:</a:t>
            </a:r>
            <a:br>
              <a:rPr lang="en-US" sz="1700" b="1" i="1" u="none" strike="noStrike" cap="none">
                <a:solidFill>
                  <a:schemeClr val="dk1"/>
                </a:solidFill>
                <a:latin typeface="Arial"/>
                <a:ea typeface="Arial"/>
                <a:cs typeface="Arial"/>
                <a:sym typeface="Arial"/>
              </a:rPr>
            </a:br>
            <a:r>
              <a:rPr lang="en-US" sz="1700" b="0" i="0" u="none" strike="noStrike" cap="none">
                <a:solidFill>
                  <a:schemeClr val="dk1"/>
                </a:solidFill>
                <a:latin typeface="Arial"/>
                <a:ea typeface="Arial"/>
                <a:cs typeface="Arial"/>
                <a:sym typeface="Arial"/>
              </a:rPr>
              <a:t>     Personal de gabinete (art. 6º)</a:t>
            </a:r>
            <a:br>
              <a:rPr lang="en-US" sz="1700" b="0" i="0" u="none" strike="noStrike" cap="none">
                <a:solidFill>
                  <a:schemeClr val="dk1"/>
                </a:solidFill>
                <a:latin typeface="Arial"/>
                <a:ea typeface="Arial"/>
                <a:cs typeface="Arial"/>
                <a:sym typeface="Arial"/>
              </a:rPr>
            </a:br>
            <a:r>
              <a:rPr lang="en-US" sz="1700" b="0" i="0" u="none" strike="noStrike" cap="none">
                <a:solidFill>
                  <a:schemeClr val="dk1"/>
                </a:solidFill>
                <a:latin typeface="Arial"/>
                <a:ea typeface="Arial"/>
                <a:cs typeface="Arial"/>
                <a:sym typeface="Arial"/>
              </a:rPr>
              <a:t>     Funcionario político o de confianza (art. 2º)</a:t>
            </a:r>
            <a:br>
              <a:rPr lang="en-US" sz="1700" b="0" i="0" u="none" strike="noStrike" cap="none">
                <a:solidFill>
                  <a:schemeClr val="dk1"/>
                </a:solidFill>
                <a:latin typeface="Arial"/>
                <a:ea typeface="Arial"/>
                <a:cs typeface="Arial"/>
                <a:sym typeface="Arial"/>
              </a:rPr>
            </a:br>
            <a:r>
              <a:rPr lang="en-US" sz="1700" b="0" i="0" u="none" strike="noStrike" cap="none">
                <a:solidFill>
                  <a:schemeClr val="dk1"/>
                </a:solidFill>
                <a:latin typeface="Arial"/>
                <a:ea typeface="Arial"/>
                <a:cs typeface="Arial"/>
                <a:sym typeface="Arial"/>
              </a:rPr>
              <a:t>     Personal temporario: eventual contratado (art. 8º)</a:t>
            </a:r>
            <a:endParaRPr/>
          </a:p>
          <a:p>
            <a:pPr marL="342900" marR="0" lvl="0" indent="-342900" algn="l" rtl="0">
              <a:lnSpc>
                <a:spcPct val="80000"/>
              </a:lnSpc>
              <a:spcBef>
                <a:spcPts val="1400"/>
              </a:spcBef>
              <a:spcAft>
                <a:spcPts val="0"/>
              </a:spcAft>
              <a:buClr>
                <a:srgbClr val="000000"/>
              </a:buClr>
              <a:buSzPts val="2000"/>
              <a:buFont typeface="Times New Roman"/>
              <a:buNone/>
            </a:pPr>
            <a:endParaRPr sz="2000" b="1" i="0" u="none" strike="noStrike" cap="none">
              <a:solidFill>
                <a:schemeClr val="dk1"/>
              </a:solidFill>
              <a:latin typeface="Calibri"/>
              <a:ea typeface="Calibri"/>
              <a:cs typeface="Calibri"/>
              <a:sym typeface="Calibri"/>
            </a:endParaRPr>
          </a:p>
          <a:p>
            <a:pPr marL="342900" marR="0" lvl="0" indent="-342900" algn="l" rtl="0">
              <a:lnSpc>
                <a:spcPct val="73000"/>
              </a:lnSpc>
              <a:spcBef>
                <a:spcPts val="1400"/>
              </a:spcBef>
              <a:spcAft>
                <a:spcPts val="0"/>
              </a:spcAft>
              <a:buClr>
                <a:srgbClr val="000000"/>
              </a:buClr>
              <a:buSzPts val="1700"/>
              <a:buFont typeface="Times New Roman"/>
              <a:buNone/>
            </a:pPr>
            <a:r>
              <a:rPr lang="en-US" sz="1700" b="1" i="0" u="sng" strike="noStrike" cap="none">
                <a:solidFill>
                  <a:schemeClr val="dk1"/>
                </a:solidFill>
                <a:latin typeface="Arial"/>
                <a:ea typeface="Arial"/>
                <a:cs typeface="Arial"/>
                <a:sym typeface="Arial"/>
              </a:rPr>
              <a:t>CONTRATO DE TRABAJO </a:t>
            </a:r>
            <a:r>
              <a:rPr lang="en-US" sz="2000" b="0" i="0" u="none" strike="noStrike" cap="none">
                <a:solidFill>
                  <a:schemeClr val="dk1"/>
                </a:solidFill>
                <a:latin typeface="Calibri"/>
                <a:ea typeface="Calibri"/>
                <a:cs typeface="Calibri"/>
                <a:sym typeface="Calibri"/>
              </a:rPr>
              <a:t>(art. 6, inc. 3, Ley 6044 EPAS; art. 62, Ley  6497 EPRE; art. 22 inc. c-, Ley 7412 EPRET; Ley 13.053 de Empresas del Estado y Ley 20.705 de Sociedades del Estado, Fundaciones)</a:t>
            </a:r>
            <a:endParaRPr/>
          </a:p>
          <a:p>
            <a:pPr marL="342900" marR="0" lvl="0" indent="-342900" algn="l" rtl="0">
              <a:lnSpc>
                <a:spcPct val="73000"/>
              </a:lnSpc>
              <a:spcBef>
                <a:spcPts val="1400"/>
              </a:spcBef>
              <a:spcAft>
                <a:spcPts val="0"/>
              </a:spcAft>
              <a:buClr>
                <a:srgbClr val="000000"/>
              </a:buClr>
              <a:buSzPts val="2000"/>
              <a:buFont typeface="Times New Roman"/>
              <a:buNone/>
            </a:pPr>
            <a:endParaRPr sz="2000" b="0" i="0" u="none" strike="noStrike" cap="none">
              <a:solidFill>
                <a:schemeClr val="dk1"/>
              </a:solidFill>
              <a:latin typeface="Arial"/>
              <a:ea typeface="Arial"/>
              <a:cs typeface="Arial"/>
              <a:sym typeface="Arial"/>
            </a:endParaRPr>
          </a:p>
          <a:p>
            <a:pPr marL="342900" marR="0" lvl="0" indent="-342900" algn="l" rtl="0">
              <a:lnSpc>
                <a:spcPct val="73000"/>
              </a:lnSpc>
              <a:spcBef>
                <a:spcPts val="1400"/>
              </a:spcBef>
              <a:spcAft>
                <a:spcPts val="0"/>
              </a:spcAft>
              <a:buClr>
                <a:srgbClr val="000000"/>
              </a:buClr>
              <a:buSzPts val="1700"/>
              <a:buFont typeface="Times New Roman"/>
              <a:buNone/>
            </a:pPr>
            <a:r>
              <a:rPr lang="en-US" sz="1700" b="1" i="0" u="sng" strike="noStrike" cap="none">
                <a:solidFill>
                  <a:schemeClr val="dk1"/>
                </a:solidFill>
                <a:latin typeface="Arial"/>
                <a:ea typeface="Arial"/>
                <a:cs typeface="Arial"/>
                <a:sym typeface="Arial"/>
              </a:rPr>
              <a:t>LOCACIONES </a:t>
            </a:r>
            <a:r>
              <a:rPr lang="en-US" sz="2000" b="0" i="0" u="none" strike="noStrike" cap="none">
                <a:solidFill>
                  <a:schemeClr val="dk1"/>
                </a:solidFill>
                <a:latin typeface="Calibri"/>
                <a:ea typeface="Calibri"/>
                <a:cs typeface="Calibri"/>
                <a:sym typeface="Calibri"/>
              </a:rPr>
              <a:t>(de servicio y de obra): autorizados desde la Ley 6554, art. 40. Formalmente regidos por los viejos arts. 1493 C.C. y cctes.</a:t>
            </a:r>
            <a:endParaRPr/>
          </a:p>
          <a:p>
            <a:pPr marL="342900" marR="0" lvl="0" indent="-342900" algn="l" rtl="0">
              <a:lnSpc>
                <a:spcPct val="93000"/>
              </a:lnSpc>
              <a:spcBef>
                <a:spcPts val="1400"/>
              </a:spcBef>
              <a:spcAft>
                <a:spcPts val="0"/>
              </a:spcAft>
              <a:buNone/>
            </a:pPr>
            <a:endParaRPr sz="2000" b="0" i="0" u="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2"/>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24" name="Google Shape;524;p52"/>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25" name="Google Shape;525;p52"/>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26" name="Google Shape;526;p52"/>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27" name="Google Shape;527;p52"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528" name="Google Shape;528;p52"/>
          <p:cNvSpPr txBox="1">
            <a:spLocks noGrp="1"/>
          </p:cNvSpPr>
          <p:nvPr>
            <p:ph type="title"/>
          </p:nvPr>
        </p:nvSpPr>
        <p:spPr>
          <a:xfrm>
            <a:off x="1008062" y="303212"/>
            <a:ext cx="8569325"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Etapas del sumario</a:t>
            </a:r>
            <a:endParaRPr/>
          </a:p>
        </p:txBody>
      </p:sp>
      <p:sp>
        <p:nvSpPr>
          <p:cNvPr id="529" name="Google Shape;529;p52"/>
          <p:cNvSpPr txBox="1">
            <a:spLocks noGrp="1"/>
          </p:cNvSpPr>
          <p:nvPr>
            <p:ph type="body" idx="1"/>
          </p:nvPr>
        </p:nvSpPr>
        <p:spPr>
          <a:xfrm>
            <a:off x="708025" y="1574800"/>
            <a:ext cx="8905875" cy="4703762"/>
          </a:xfrm>
          <a:prstGeom prst="rect">
            <a:avLst/>
          </a:prstGeom>
          <a:noFill/>
          <a:ln>
            <a:noFill/>
          </a:ln>
        </p:spPr>
        <p:txBody>
          <a:bodyPr spcFirstLastPara="1" wrap="square" lIns="0" tIns="28075" rIns="0" bIns="0" anchor="t" anchorCtr="0">
            <a:noAutofit/>
          </a:bodyPr>
          <a:lstStyle/>
          <a:p>
            <a:pPr marL="0" marR="0" lvl="0" indent="0" algn="l" rtl="0">
              <a:lnSpc>
                <a:spcPct val="93000"/>
              </a:lnSpc>
              <a:spcBef>
                <a:spcPts val="0"/>
              </a:spcBef>
              <a:spcAft>
                <a:spcPts val="0"/>
              </a:spcAft>
              <a:buClr>
                <a:srgbClr val="000000"/>
              </a:buClr>
              <a:buSzPts val="2200"/>
              <a:buFont typeface="Times New Roman"/>
              <a:buNone/>
            </a:pPr>
            <a:r>
              <a:rPr lang="en-US" sz="2200" b="1" i="0" u="none">
                <a:solidFill>
                  <a:srgbClr val="000000"/>
                </a:solidFill>
                <a:latin typeface="Arial"/>
                <a:ea typeface="Arial"/>
                <a:cs typeface="Arial"/>
                <a:sym typeface="Arial"/>
              </a:rPr>
              <a:t>Autoridad Competente. </a:t>
            </a:r>
            <a:r>
              <a:rPr lang="en-US" sz="2200" b="0" i="0" u="none">
                <a:solidFill>
                  <a:srgbClr val="000000"/>
                </a:solidFill>
                <a:latin typeface="Arial"/>
                <a:ea typeface="Arial"/>
                <a:cs typeface="Arial"/>
                <a:sym typeface="Arial"/>
              </a:rPr>
              <a:t>El sumario se ordenará por resolución de autoridad competente y deberá iniciarse dentro de las veinticuatro horas de notificada dicha resolución al sumariante.	Notificación al sumariado.</a:t>
            </a:r>
            <a:endParaRPr/>
          </a:p>
          <a:p>
            <a:pPr marL="0" marR="0" lvl="0" indent="0" algn="l" rtl="0">
              <a:lnSpc>
                <a:spcPct val="93000"/>
              </a:lnSpc>
              <a:spcBef>
                <a:spcPts val="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Clr>
                <a:srgbClr val="000000"/>
              </a:buClr>
              <a:buSzPts val="2200"/>
              <a:buFont typeface="Times New Roman"/>
              <a:buNone/>
            </a:pPr>
            <a:r>
              <a:rPr lang="en-US" sz="2200" b="1" i="0" u="none">
                <a:solidFill>
                  <a:srgbClr val="000000"/>
                </a:solidFill>
                <a:latin typeface="Arial"/>
                <a:ea typeface="Arial"/>
                <a:cs typeface="Arial"/>
                <a:sym typeface="Arial"/>
              </a:rPr>
              <a:t>Secreto de sumario. </a:t>
            </a:r>
            <a:r>
              <a:rPr lang="en-US" sz="2200" b="0" i="0" u="none">
                <a:solidFill>
                  <a:srgbClr val="000000"/>
                </a:solidFill>
                <a:latin typeface="Arial"/>
                <a:ea typeface="Arial"/>
                <a:cs typeface="Arial"/>
                <a:sym typeface="Arial"/>
              </a:rPr>
              <a:t>Secreto en los primeros quince días de su iniciación en los cuales el sumariante acumulará la prueba de cargo.</a:t>
            </a:r>
            <a:endParaRPr/>
          </a:p>
          <a:p>
            <a:pPr marL="0" marR="0" lvl="0" indent="0" algn="l" rtl="0">
              <a:lnSpc>
                <a:spcPct val="93000"/>
              </a:lnSpc>
              <a:spcBef>
                <a:spcPts val="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0" marR="0" lvl="0" indent="0" algn="l" rtl="0">
              <a:lnSpc>
                <a:spcPct val="93000"/>
              </a:lnSpc>
              <a:spcBef>
                <a:spcPts val="0"/>
              </a:spcBef>
              <a:spcAft>
                <a:spcPts val="0"/>
              </a:spcAft>
              <a:buClr>
                <a:srgbClr val="000000"/>
              </a:buClr>
              <a:buSzPts val="2200"/>
              <a:buFont typeface="Times New Roman"/>
              <a:buNone/>
            </a:pPr>
            <a:r>
              <a:rPr lang="en-US" sz="2200" b="1" i="0" u="none">
                <a:solidFill>
                  <a:srgbClr val="000000"/>
                </a:solidFill>
                <a:latin typeface="Arial"/>
                <a:ea typeface="Arial"/>
                <a:cs typeface="Arial"/>
                <a:sym typeface="Arial"/>
              </a:rPr>
              <a:t>Prórroga. </a:t>
            </a:r>
            <a:r>
              <a:rPr lang="en-US" sz="2200" b="0" i="0" u="none">
                <a:solidFill>
                  <a:srgbClr val="000000"/>
                </a:solidFill>
                <a:latin typeface="Arial"/>
                <a:ea typeface="Arial"/>
                <a:cs typeface="Arial"/>
                <a:sym typeface="Arial"/>
              </a:rPr>
              <a:t>El término de prueba tanto de cargo como de descargo, podrá prorrogarse por diez días en total mediante resolución fundada del sumariante; y por un término mayor por resolución fundada del superior que ordenó el sumario.</a:t>
            </a:r>
            <a:endParaRPr/>
          </a:p>
          <a:p>
            <a:pPr marL="342900" marR="0" lvl="0" indent="-342900" algn="l" rtl="0">
              <a:lnSpc>
                <a:spcPct val="93000"/>
              </a:lnSpc>
              <a:spcBef>
                <a:spcPts val="0"/>
              </a:spcBef>
              <a:spcAft>
                <a:spcPts val="0"/>
              </a:spcAft>
              <a:buNone/>
            </a:pPr>
            <a:endParaRPr sz="2200" b="0" i="0" u="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3"/>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35" name="Google Shape;535;p53"/>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36" name="Google Shape;536;p53"/>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37" name="Google Shape;537;p53"/>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38" name="Google Shape;538;p53"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539" name="Google Shape;539;p53"/>
          <p:cNvSpPr txBox="1">
            <a:spLocks noGrp="1"/>
          </p:cNvSpPr>
          <p:nvPr>
            <p:ph type="title"/>
          </p:nvPr>
        </p:nvSpPr>
        <p:spPr>
          <a:xfrm>
            <a:off x="866775" y="236537"/>
            <a:ext cx="8567737"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3500"/>
              <a:buFont typeface="Times New Roman"/>
              <a:buNone/>
            </a:pPr>
            <a:r>
              <a:rPr lang="en-US" sz="3500" b="0" i="0" u="none" strike="noStrike" cap="none">
                <a:solidFill>
                  <a:srgbClr val="000000"/>
                </a:solidFill>
                <a:latin typeface="Arial"/>
                <a:ea typeface="Arial"/>
                <a:cs typeface="Arial"/>
                <a:sym typeface="Arial"/>
              </a:rPr>
              <a:t>Resolución que ordena sumario</a:t>
            </a:r>
            <a:endParaRPr/>
          </a:p>
        </p:txBody>
      </p:sp>
      <p:pic>
        <p:nvPicPr>
          <p:cNvPr id="540" name="Google Shape;540;p53" descr="foja 23.jpg"/>
          <p:cNvPicPr preferRelativeResize="0">
            <a:picLocks noGrp="1"/>
          </p:cNvPicPr>
          <p:nvPr>
            <p:ph type="body" idx="1"/>
          </p:nvPr>
        </p:nvPicPr>
        <p:blipFill rotWithShape="1">
          <a:blip r:embed="rId4">
            <a:alphaModFix/>
          </a:blip>
          <a:srcRect/>
          <a:stretch/>
        </p:blipFill>
        <p:spPr>
          <a:xfrm>
            <a:off x="3228975" y="1417637"/>
            <a:ext cx="3563937" cy="51974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4"/>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46" name="Google Shape;546;p54"/>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47" name="Google Shape;547;p54"/>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48" name="Google Shape;548;p54"/>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49" name="Google Shape;549;p54"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550" name="Google Shape;550;p54"/>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Etapas del sumario</a:t>
            </a:r>
            <a:endParaRPr/>
          </a:p>
        </p:txBody>
      </p:sp>
      <p:sp>
        <p:nvSpPr>
          <p:cNvPr id="551" name="Google Shape;551;p54"/>
          <p:cNvSpPr txBox="1">
            <a:spLocks noGrp="1"/>
          </p:cNvSpPr>
          <p:nvPr>
            <p:ph type="body" idx="1"/>
          </p:nvPr>
        </p:nvSpPr>
        <p:spPr>
          <a:xfrm>
            <a:off x="503237" y="1768475"/>
            <a:ext cx="9067800" cy="4986337"/>
          </a:xfrm>
          <a:prstGeom prst="rect">
            <a:avLst/>
          </a:prstGeom>
          <a:noFill/>
          <a:ln>
            <a:noFill/>
          </a:ln>
        </p:spPr>
        <p:txBody>
          <a:bodyPr spcFirstLastPara="1" wrap="square" lIns="0" tIns="28075" rIns="0" bIns="0" anchor="t" anchorCtr="0">
            <a:noAutofit/>
          </a:bodyPr>
          <a:lstStyle/>
          <a:p>
            <a:pPr marL="342900" marR="0" lvl="0" indent="-342900" algn="l" rtl="0">
              <a:lnSpc>
                <a:spcPct val="93000"/>
              </a:lnSpc>
              <a:spcBef>
                <a:spcPts val="0"/>
              </a:spcBef>
              <a:spcAft>
                <a:spcPts val="0"/>
              </a:spcAft>
              <a:buClr>
                <a:srgbClr val="000000"/>
              </a:buClr>
              <a:buSzPts val="2200"/>
              <a:buFont typeface="Times New Roman"/>
              <a:buNone/>
            </a:pPr>
            <a:r>
              <a:rPr lang="en-US" sz="2200" b="1" i="0" u="none">
                <a:solidFill>
                  <a:srgbClr val="000000"/>
                </a:solidFill>
                <a:latin typeface="Arial"/>
                <a:ea typeface="Arial"/>
                <a:cs typeface="Arial"/>
                <a:sym typeface="Arial"/>
              </a:rPr>
              <a:t>Defensa.  </a:t>
            </a:r>
            <a:r>
              <a:rPr lang="en-US" sz="2200" b="0" i="0" u="none">
                <a:solidFill>
                  <a:srgbClr val="000000"/>
                </a:solidFill>
                <a:latin typeface="Arial"/>
                <a:ea typeface="Arial"/>
                <a:cs typeface="Arial"/>
                <a:sym typeface="Arial"/>
              </a:rPr>
              <a:t>En el decimosexto día o en el siguiente hábil o antes, si ya se hubiera acumulado la prueba de cargo, se correrá vista por ocho días al inculpado para que efectué su descargo, o proponga las medidas que crea oportunas para su defensa.(acusación CLARA Y PRECISA).Todo tipo de pruebas.</a:t>
            </a:r>
            <a:endParaRPr/>
          </a:p>
          <a:p>
            <a:pPr marL="342900" marR="0" lvl="0" indent="-34290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Clr>
                <a:srgbClr val="000000"/>
              </a:buClr>
              <a:buSzPts val="2200"/>
              <a:buFont typeface="Times New Roman"/>
              <a:buNone/>
            </a:pPr>
            <a:r>
              <a:rPr lang="en-US" sz="2200" b="1" i="0" u="none">
                <a:solidFill>
                  <a:srgbClr val="000000"/>
                </a:solidFill>
                <a:latin typeface="Arial"/>
                <a:ea typeface="Arial"/>
                <a:cs typeface="Arial"/>
                <a:sym typeface="Arial"/>
              </a:rPr>
              <a:t>Producción prueba descargo. </a:t>
            </a:r>
            <a:r>
              <a:rPr lang="en-US" sz="2200" b="0" i="0" u="none">
                <a:solidFill>
                  <a:srgbClr val="000000"/>
                </a:solidFill>
                <a:latin typeface="Arial"/>
                <a:ea typeface="Arial"/>
                <a:cs typeface="Arial"/>
                <a:sym typeface="Arial"/>
              </a:rPr>
              <a:t>Durante los quince días subsiguientes el sumariante practicará las diligencias propuestas por el inculpado y en caso de no considerarlas procedentes dejará constancia fundada de su negativa. Sin embargo deberá acumularse al sumario, todos aquellos antecedentes que habiendo sido solicitados se produzcan con posterioridad y hasta el momento de su resolución</a:t>
            </a:r>
            <a:endParaRPr/>
          </a:p>
          <a:p>
            <a:pPr marL="342900" marR="0" lvl="0" indent="-342900" algn="l" rtl="0">
              <a:lnSpc>
                <a:spcPct val="93000"/>
              </a:lnSpc>
              <a:spcBef>
                <a:spcPts val="1400"/>
              </a:spcBef>
              <a:spcAft>
                <a:spcPts val="0"/>
              </a:spcAft>
              <a:buNone/>
            </a:pPr>
            <a:endParaRPr sz="2200" b="0" i="0" u="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5"/>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57" name="Google Shape;557;p55"/>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58" name="Google Shape;558;p55"/>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59" name="Google Shape;559;p55"/>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60" name="Google Shape;560;p55"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561" name="Google Shape;561;p55"/>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Etapas del sumario</a:t>
            </a:r>
            <a:endParaRPr/>
          </a:p>
        </p:txBody>
      </p:sp>
      <p:sp>
        <p:nvSpPr>
          <p:cNvPr id="562" name="Google Shape;562;p55"/>
          <p:cNvSpPr txBox="1">
            <a:spLocks noGrp="1"/>
          </p:cNvSpPr>
          <p:nvPr>
            <p:ph type="body" idx="1"/>
          </p:nvPr>
        </p:nvSpPr>
        <p:spPr>
          <a:xfrm>
            <a:off x="503237" y="1768475"/>
            <a:ext cx="9067800" cy="4986337"/>
          </a:xfrm>
          <a:prstGeom prst="rect">
            <a:avLst/>
          </a:prstGeom>
          <a:noFill/>
          <a:ln>
            <a:noFill/>
          </a:ln>
        </p:spPr>
        <p:txBody>
          <a:bodyPr spcFirstLastPara="1" wrap="square" lIns="0" tIns="28075" rIns="0" bIns="0" anchor="t" anchorCtr="0">
            <a:noAutofit/>
          </a:bodyPr>
          <a:lstStyle/>
          <a:p>
            <a:pPr marL="342900" marR="0" lvl="0" indent="-342900" algn="l" rtl="0">
              <a:lnSpc>
                <a:spcPct val="93000"/>
              </a:lnSpc>
              <a:spcBef>
                <a:spcPts val="0"/>
              </a:spcBef>
              <a:spcAft>
                <a:spcPts val="0"/>
              </a:spcAft>
              <a:buClr>
                <a:srgbClr val="000000"/>
              </a:buClr>
              <a:buSzPts val="2400"/>
              <a:buFont typeface="Times New Roman"/>
              <a:buNone/>
            </a:pPr>
            <a:r>
              <a:rPr lang="en-US" sz="2400" b="1" i="0" u="none">
                <a:solidFill>
                  <a:srgbClr val="000000"/>
                </a:solidFill>
                <a:latin typeface="Arial"/>
                <a:ea typeface="Arial"/>
                <a:cs typeface="Arial"/>
                <a:sym typeface="Arial"/>
              </a:rPr>
              <a:t>Clausura</a:t>
            </a:r>
            <a:r>
              <a:rPr lang="en-US" sz="2400" b="0" i="0" u="none">
                <a:solidFill>
                  <a:srgbClr val="000000"/>
                </a:solidFill>
                <a:latin typeface="Arial"/>
                <a:ea typeface="Arial"/>
                <a:cs typeface="Arial"/>
                <a:sym typeface="Arial"/>
              </a:rPr>
              <a:t>. Dentro de los cinco días siguientes el instructor deberá clausurar el sumario y remitirlo a la Junta Disciplinaria, con un dictamen en el que aconsejará la resolución a adoptar. (archivo- sobreseimiento-sanción).</a:t>
            </a:r>
            <a:endParaRPr/>
          </a:p>
          <a:p>
            <a:pPr marL="342900" marR="0" lvl="0" indent="-342900" algn="l" rtl="0">
              <a:lnSpc>
                <a:spcPct val="93000"/>
              </a:lnSpc>
              <a:spcBef>
                <a:spcPts val="1400"/>
              </a:spcBef>
              <a:spcAft>
                <a:spcPts val="0"/>
              </a:spcAft>
              <a:buClr>
                <a:srgbClr val="000000"/>
              </a:buClr>
              <a:buSzPts val="2400"/>
              <a:buFont typeface="Times New Roman"/>
              <a:buNone/>
            </a:pPr>
            <a:endParaRPr sz="2400" b="0" i="0" u="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Clr>
                <a:srgbClr val="000000"/>
              </a:buClr>
              <a:buSzPts val="2400"/>
              <a:buFont typeface="Times New Roman"/>
              <a:buNone/>
            </a:pPr>
            <a:r>
              <a:rPr lang="en-US" sz="2400" b="1" i="0" u="none">
                <a:solidFill>
                  <a:srgbClr val="000000"/>
                </a:solidFill>
                <a:latin typeface="Arial"/>
                <a:ea typeface="Arial"/>
                <a:cs typeface="Arial"/>
                <a:sym typeface="Arial"/>
              </a:rPr>
              <a:t>Vista al sumariado</a:t>
            </a:r>
            <a:r>
              <a:rPr lang="en-US" sz="2400" b="0" i="0" u="none">
                <a:solidFill>
                  <a:srgbClr val="000000"/>
                </a:solidFill>
                <a:latin typeface="Arial"/>
                <a:ea typeface="Arial"/>
                <a:cs typeface="Arial"/>
                <a:sym typeface="Arial"/>
              </a:rPr>
              <a:t>. El sumario tomará vista por cinco días a los efectos de la presentación de su alegato.</a:t>
            </a:r>
            <a:endParaRPr/>
          </a:p>
          <a:p>
            <a:pPr marL="342900" marR="0" lvl="0" indent="-342900" algn="l" rtl="0">
              <a:lnSpc>
                <a:spcPct val="93000"/>
              </a:lnSpc>
              <a:spcBef>
                <a:spcPts val="1400"/>
              </a:spcBef>
              <a:spcAft>
                <a:spcPts val="0"/>
              </a:spcAft>
              <a:buNone/>
            </a:pPr>
            <a:endParaRPr sz="2400" b="0" i="0" u="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6"/>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68" name="Google Shape;568;p56"/>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69" name="Google Shape;569;p56"/>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70" name="Google Shape;570;p56"/>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71" name="Google Shape;571;p56"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572" name="Google Shape;572;p56"/>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Etapas del sumario</a:t>
            </a:r>
            <a:endParaRPr/>
          </a:p>
        </p:txBody>
      </p:sp>
      <p:sp>
        <p:nvSpPr>
          <p:cNvPr id="573" name="Google Shape;573;p56"/>
          <p:cNvSpPr txBox="1">
            <a:spLocks noGrp="1"/>
          </p:cNvSpPr>
          <p:nvPr>
            <p:ph type="body" idx="1"/>
          </p:nvPr>
        </p:nvSpPr>
        <p:spPr>
          <a:xfrm>
            <a:off x="550862" y="1968500"/>
            <a:ext cx="9072562" cy="4989512"/>
          </a:xfrm>
          <a:prstGeom prst="rect">
            <a:avLst/>
          </a:prstGeom>
          <a:noFill/>
          <a:ln>
            <a:noFill/>
          </a:ln>
        </p:spPr>
        <p:txBody>
          <a:bodyPr spcFirstLastPara="1" wrap="square" lIns="0" tIns="28075" rIns="0" bIns="0" anchor="t" anchorCtr="0">
            <a:noAutofit/>
          </a:bodyPr>
          <a:lstStyle/>
          <a:p>
            <a:pPr marL="342900" marR="0" lvl="0" indent="-342900" algn="l" rtl="0">
              <a:lnSpc>
                <a:spcPct val="93000"/>
              </a:lnSpc>
              <a:spcBef>
                <a:spcPts val="0"/>
              </a:spcBef>
              <a:spcAft>
                <a:spcPts val="0"/>
              </a:spcAft>
              <a:buClr>
                <a:srgbClr val="000000"/>
              </a:buClr>
              <a:buSzPts val="2400"/>
              <a:buFont typeface="Times New Roman"/>
              <a:buNone/>
            </a:pPr>
            <a:r>
              <a:rPr lang="en-US" sz="2400" b="1" i="0" u="none">
                <a:solidFill>
                  <a:srgbClr val="000000"/>
                </a:solidFill>
                <a:latin typeface="Arial"/>
                <a:ea typeface="Arial"/>
                <a:cs typeface="Arial"/>
                <a:sym typeface="Arial"/>
              </a:rPr>
              <a:t>Junta de Disciplina</a:t>
            </a:r>
            <a:r>
              <a:rPr lang="en-US" sz="2400" b="0" i="0" u="none">
                <a:solidFill>
                  <a:srgbClr val="000000"/>
                </a:solidFill>
                <a:latin typeface="Arial"/>
                <a:ea typeface="Arial"/>
                <a:cs typeface="Arial"/>
                <a:sym typeface="Arial"/>
              </a:rPr>
              <a:t>. Dictaminará necesariamente en todo sumario por razones disciplinarias. Recibidas las actuaciones, se pronunciará dentro de los diez días posteriores, aconsejando la resolución a adoptarse a la autoridad competente.</a:t>
            </a:r>
            <a:endParaRPr/>
          </a:p>
          <a:p>
            <a:pPr marL="342900" marR="0" lvl="0" indent="-342900" algn="l" rtl="0">
              <a:lnSpc>
                <a:spcPct val="93000"/>
              </a:lnSpc>
              <a:spcBef>
                <a:spcPts val="1400"/>
              </a:spcBef>
              <a:spcAft>
                <a:spcPts val="0"/>
              </a:spcAft>
              <a:buClr>
                <a:srgbClr val="000000"/>
              </a:buClr>
              <a:buSzPts val="2400"/>
              <a:buFont typeface="Times New Roman"/>
              <a:buNone/>
            </a:pPr>
            <a:endParaRPr sz="2400" b="0" i="0" u="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Clr>
                <a:srgbClr val="000000"/>
              </a:buClr>
              <a:buSzPts val="2400"/>
              <a:buFont typeface="Times New Roman"/>
              <a:buNone/>
            </a:pPr>
            <a:r>
              <a:rPr lang="en-US" sz="2400" b="1" i="0" u="none">
                <a:solidFill>
                  <a:srgbClr val="000000"/>
                </a:solidFill>
                <a:latin typeface="Arial"/>
                <a:ea typeface="Arial"/>
                <a:cs typeface="Arial"/>
                <a:sym typeface="Arial"/>
              </a:rPr>
              <a:t>Resolución</a:t>
            </a:r>
            <a:r>
              <a:rPr lang="en-US" sz="2400" b="0" i="0" u="none">
                <a:solidFill>
                  <a:srgbClr val="000000"/>
                </a:solidFill>
                <a:latin typeface="Arial"/>
                <a:ea typeface="Arial"/>
                <a:cs typeface="Arial"/>
                <a:sym typeface="Arial"/>
              </a:rPr>
              <a:t>. Esta deberá resolver dentro de los diez días siguientes</a:t>
            </a:r>
            <a:endParaRPr/>
          </a:p>
          <a:p>
            <a:pPr marL="342900" marR="0" lvl="0" indent="-342900" algn="l" rtl="0">
              <a:lnSpc>
                <a:spcPct val="93000"/>
              </a:lnSpc>
              <a:spcBef>
                <a:spcPts val="1400"/>
              </a:spcBef>
              <a:spcAft>
                <a:spcPts val="0"/>
              </a:spcAft>
              <a:buNone/>
            </a:pPr>
            <a:endParaRPr sz="2400" b="0" i="0" u="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7"/>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79" name="Google Shape;579;p57"/>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80" name="Google Shape;580;p57"/>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81" name="Google Shape;581;p57"/>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82" name="Google Shape;582;p57"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583" name="Google Shape;583;p57"/>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Prescripción</a:t>
            </a:r>
            <a:endParaRPr/>
          </a:p>
        </p:txBody>
      </p:sp>
      <p:sp>
        <p:nvSpPr>
          <p:cNvPr id="584" name="Google Shape;584;p57"/>
          <p:cNvSpPr txBox="1">
            <a:spLocks noGrp="1"/>
          </p:cNvSpPr>
          <p:nvPr>
            <p:ph type="body" idx="1"/>
          </p:nvPr>
        </p:nvSpPr>
        <p:spPr>
          <a:xfrm>
            <a:off x="503237" y="1768475"/>
            <a:ext cx="9067800" cy="4986337"/>
          </a:xfrm>
          <a:prstGeom prst="rect">
            <a:avLst/>
          </a:prstGeom>
          <a:noFill/>
          <a:ln>
            <a:noFill/>
          </a:ln>
        </p:spPr>
        <p:txBody>
          <a:bodyPr spcFirstLastPara="1" wrap="square" lIns="0" tIns="28075" rIns="0" bIns="0" anchor="t" anchorCtr="0">
            <a:noAutofit/>
          </a:bodyPr>
          <a:lstStyle/>
          <a:p>
            <a:pPr marL="342900" marR="0" lvl="0" indent="-342900" algn="ctr" rtl="0">
              <a:lnSpc>
                <a:spcPct val="93000"/>
              </a:lnSpc>
              <a:spcBef>
                <a:spcPts val="0"/>
              </a:spcBef>
              <a:spcAft>
                <a:spcPts val="0"/>
              </a:spcAft>
              <a:buClr>
                <a:srgbClr val="000000"/>
              </a:buClr>
              <a:buSzPts val="3200"/>
              <a:buFont typeface="Times New Roman"/>
              <a:buNone/>
            </a:pPr>
            <a:r>
              <a:rPr lang="en-US" sz="3200" b="1" i="0" u="none">
                <a:solidFill>
                  <a:srgbClr val="000000"/>
                </a:solidFill>
                <a:latin typeface="Arial"/>
                <a:ea typeface="Arial"/>
                <a:cs typeface="Arial"/>
                <a:sym typeface="Arial"/>
              </a:rPr>
              <a:t>Art 84</a:t>
            </a:r>
            <a:endParaRPr/>
          </a:p>
          <a:p>
            <a:pPr marL="342900" marR="0" lvl="0" indent="-342900" algn="ctr" rtl="0">
              <a:lnSpc>
                <a:spcPct val="93000"/>
              </a:lnSpc>
              <a:spcBef>
                <a:spcPts val="1400"/>
              </a:spcBef>
              <a:spcAft>
                <a:spcPts val="0"/>
              </a:spcAft>
              <a:buClr>
                <a:srgbClr val="000000"/>
              </a:buClr>
              <a:buSzPts val="2200"/>
              <a:buFont typeface="Times New Roman"/>
              <a:buNone/>
            </a:pPr>
            <a:endParaRPr sz="2200" b="1" i="0" u="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Clr>
                <a:srgbClr val="000000"/>
              </a:buClr>
              <a:buSzPts val="2200"/>
              <a:buFont typeface="Arial"/>
              <a:buChar char="•"/>
            </a:pPr>
            <a:r>
              <a:rPr lang="en-US" sz="2200" b="0" i="0" u="none">
                <a:solidFill>
                  <a:srgbClr val="000000"/>
                </a:solidFill>
                <a:latin typeface="Arial"/>
                <a:ea typeface="Arial"/>
                <a:cs typeface="Arial"/>
                <a:sym typeface="Arial"/>
              </a:rPr>
              <a:t>El personal no podrá ser sumariado después de haber transcurrido cinco años de cometida la falta que se le imputa.</a:t>
            </a:r>
            <a:endParaRPr/>
          </a:p>
          <a:p>
            <a:pPr marL="342900" marR="0" lvl="0" indent="-203200" algn="l" rtl="0">
              <a:lnSpc>
                <a:spcPct val="93000"/>
              </a:lnSpc>
              <a:spcBef>
                <a:spcPts val="1400"/>
              </a:spcBef>
              <a:spcAft>
                <a:spcPts val="0"/>
              </a:spcAft>
              <a:buClr>
                <a:srgbClr val="000000"/>
              </a:buClr>
              <a:buSzPts val="2200"/>
              <a:buFont typeface="Arial"/>
              <a:buNone/>
            </a:pPr>
            <a:endParaRPr sz="2200" b="0" i="0" u="none">
              <a:solidFill>
                <a:srgbClr val="000000"/>
              </a:solidFill>
              <a:latin typeface="Arial"/>
              <a:ea typeface="Arial"/>
              <a:cs typeface="Arial"/>
              <a:sym typeface="Arial"/>
            </a:endParaRPr>
          </a:p>
          <a:p>
            <a:pPr marL="342900" marR="0" lvl="0" indent="-203200" algn="l" rtl="0">
              <a:lnSpc>
                <a:spcPct val="93000"/>
              </a:lnSpc>
              <a:spcBef>
                <a:spcPts val="1400"/>
              </a:spcBef>
              <a:spcAft>
                <a:spcPts val="0"/>
              </a:spcAft>
              <a:buClr>
                <a:srgbClr val="000000"/>
              </a:buClr>
              <a:buSzPts val="2200"/>
              <a:buFont typeface="Arial"/>
              <a:buNone/>
            </a:pPr>
            <a:endParaRPr sz="2200" b="0" i="0" u="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Clr>
                <a:srgbClr val="000000"/>
              </a:buClr>
              <a:buSzPts val="2200"/>
              <a:buFont typeface="Arial"/>
              <a:buChar char="•"/>
            </a:pPr>
            <a:r>
              <a:rPr lang="en-US" sz="2200" b="0" i="0" u="none">
                <a:solidFill>
                  <a:srgbClr val="000000"/>
                </a:solidFill>
                <a:latin typeface="Arial"/>
                <a:ea typeface="Arial"/>
                <a:cs typeface="Arial"/>
                <a:sym typeface="Arial"/>
              </a:rPr>
              <a:t>Excepción: actos o hechos que lesionen el patrimonio del Estado.  </a:t>
            </a:r>
            <a:endParaRPr sz="2200" b="1" i="0" u="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None/>
            </a:pPr>
            <a:endParaRPr sz="2200" b="1" i="0" u="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8"/>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90" name="Google Shape;590;p58"/>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91" name="Google Shape;591;p58"/>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592" name="Google Shape;592;p58"/>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93" name="Google Shape;593;p58"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594" name="Google Shape;594;p58"/>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Graduación de la sanción</a:t>
            </a:r>
            <a:endParaRPr/>
          </a:p>
        </p:txBody>
      </p:sp>
      <p:sp>
        <p:nvSpPr>
          <p:cNvPr id="595" name="Google Shape;595;p58"/>
          <p:cNvSpPr txBox="1">
            <a:spLocks noGrp="1"/>
          </p:cNvSpPr>
          <p:nvPr>
            <p:ph type="body" idx="1"/>
          </p:nvPr>
        </p:nvSpPr>
        <p:spPr>
          <a:xfrm>
            <a:off x="503237" y="1768475"/>
            <a:ext cx="9067800" cy="4986337"/>
          </a:xfrm>
          <a:prstGeom prst="rect">
            <a:avLst/>
          </a:prstGeom>
          <a:noFill/>
          <a:ln>
            <a:noFill/>
          </a:ln>
        </p:spPr>
        <p:txBody>
          <a:bodyPr spcFirstLastPara="1" wrap="square" lIns="0" tIns="28075" rIns="0" bIns="0" anchor="t" anchorCtr="0">
            <a:noAutofit/>
          </a:bodyPr>
          <a:lstStyle/>
          <a:p>
            <a:pPr marL="342900" marR="0" lvl="0" indent="-342900" algn="ctr" rtl="0">
              <a:lnSpc>
                <a:spcPct val="83000"/>
              </a:lnSpc>
              <a:spcBef>
                <a:spcPts val="0"/>
              </a:spcBef>
              <a:spcAft>
                <a:spcPts val="0"/>
              </a:spcAft>
              <a:buClr>
                <a:srgbClr val="000000"/>
              </a:buClr>
              <a:buSzPts val="3200"/>
              <a:buFont typeface="Times New Roman"/>
              <a:buNone/>
            </a:pPr>
            <a:r>
              <a:rPr lang="en-US" sz="3200" b="1" i="0" u="none">
                <a:solidFill>
                  <a:srgbClr val="000000"/>
                </a:solidFill>
                <a:latin typeface="Arial"/>
                <a:ea typeface="Arial"/>
                <a:cs typeface="Arial"/>
                <a:sym typeface="Arial"/>
              </a:rPr>
              <a:t>Art 85</a:t>
            </a:r>
            <a:endParaRPr/>
          </a:p>
          <a:p>
            <a:pPr marL="342900" marR="0" lvl="0" indent="-342900" algn="l" rtl="0">
              <a:lnSpc>
                <a:spcPct val="83000"/>
              </a:lnSpc>
              <a:spcBef>
                <a:spcPts val="1400"/>
              </a:spcBef>
              <a:spcAft>
                <a:spcPts val="0"/>
              </a:spcAft>
              <a:buClr>
                <a:srgbClr val="000000"/>
              </a:buClr>
              <a:buSzPts val="2400"/>
              <a:buFont typeface="Times New Roman"/>
              <a:buNone/>
            </a:pPr>
            <a:r>
              <a:rPr lang="en-US" sz="2400" b="0" i="0" u="none">
                <a:solidFill>
                  <a:srgbClr val="000000"/>
                </a:solidFill>
                <a:latin typeface="Arial"/>
                <a:ea typeface="Arial"/>
                <a:cs typeface="Arial"/>
                <a:sym typeface="Arial"/>
              </a:rPr>
              <a:t>Toda sanción se graduará teniendo en cuenta:</a:t>
            </a:r>
            <a:endParaRPr/>
          </a:p>
          <a:p>
            <a:pPr marL="342900" marR="0" lvl="0" indent="-342900" algn="l" rtl="0">
              <a:lnSpc>
                <a:spcPct val="83000"/>
              </a:lnSpc>
              <a:spcBef>
                <a:spcPts val="1400"/>
              </a:spcBef>
              <a:spcAft>
                <a:spcPts val="0"/>
              </a:spcAft>
              <a:buClr>
                <a:srgbClr val="000000"/>
              </a:buClr>
              <a:buSzPts val="2400"/>
              <a:buFont typeface="Times New Roman"/>
              <a:buNone/>
            </a:pPr>
            <a:r>
              <a:rPr lang="en-US" sz="2400" b="0" i="0" u="none">
                <a:solidFill>
                  <a:srgbClr val="000000"/>
                </a:solidFill>
                <a:latin typeface="Arial"/>
                <a:ea typeface="Arial"/>
                <a:cs typeface="Arial"/>
                <a:sym typeface="Arial"/>
              </a:rPr>
              <a:t>   - La gravedad de la falta o infracción, </a:t>
            </a:r>
            <a:endParaRPr/>
          </a:p>
          <a:p>
            <a:pPr marL="342900" marR="0" lvl="0" indent="-342900" algn="l" rtl="0">
              <a:lnSpc>
                <a:spcPct val="83000"/>
              </a:lnSpc>
              <a:spcBef>
                <a:spcPts val="1400"/>
              </a:spcBef>
              <a:spcAft>
                <a:spcPts val="0"/>
              </a:spcAft>
              <a:buClr>
                <a:srgbClr val="000000"/>
              </a:buClr>
              <a:buSzPts val="2400"/>
              <a:buFont typeface="Times New Roman"/>
              <a:buNone/>
            </a:pPr>
            <a:r>
              <a:rPr lang="en-US" sz="2400" b="0" i="0" u="none">
                <a:solidFill>
                  <a:srgbClr val="000000"/>
                </a:solidFill>
                <a:latin typeface="Arial"/>
                <a:ea typeface="Arial"/>
                <a:cs typeface="Arial"/>
                <a:sym typeface="Arial"/>
              </a:rPr>
              <a:t>   - Antecedentes del agente  </a:t>
            </a:r>
            <a:endParaRPr/>
          </a:p>
          <a:p>
            <a:pPr marL="342900" marR="0" lvl="0" indent="-342900" algn="l" rtl="0">
              <a:lnSpc>
                <a:spcPct val="83000"/>
              </a:lnSpc>
              <a:spcBef>
                <a:spcPts val="1400"/>
              </a:spcBef>
              <a:spcAft>
                <a:spcPts val="0"/>
              </a:spcAft>
              <a:buClr>
                <a:srgbClr val="000000"/>
              </a:buClr>
              <a:buSzPts val="2400"/>
              <a:buFont typeface="Times New Roman"/>
              <a:buNone/>
            </a:pPr>
            <a:r>
              <a:rPr lang="en-US" sz="2400" b="0" i="0" u="none">
                <a:solidFill>
                  <a:srgbClr val="000000"/>
                </a:solidFill>
                <a:latin typeface="Arial"/>
                <a:ea typeface="Arial"/>
                <a:cs typeface="Arial"/>
                <a:sym typeface="Arial"/>
              </a:rPr>
              <a:t>   - Perjuicios causados. </a:t>
            </a:r>
            <a:endParaRPr/>
          </a:p>
          <a:p>
            <a:pPr marL="342900" marR="0" lvl="0" indent="-342900" algn="l" rtl="0">
              <a:lnSpc>
                <a:spcPct val="83000"/>
              </a:lnSpc>
              <a:spcBef>
                <a:spcPts val="1400"/>
              </a:spcBef>
              <a:spcAft>
                <a:spcPts val="0"/>
              </a:spcAft>
              <a:buClr>
                <a:srgbClr val="000000"/>
              </a:buClr>
              <a:buSzPts val="2400"/>
              <a:buFont typeface="Times New Roman"/>
              <a:buNone/>
            </a:pPr>
            <a:endParaRPr sz="2400" b="0" i="0" u="none">
              <a:solidFill>
                <a:srgbClr val="000000"/>
              </a:solidFill>
              <a:latin typeface="Arial"/>
              <a:ea typeface="Arial"/>
              <a:cs typeface="Arial"/>
              <a:sym typeface="Arial"/>
            </a:endParaRPr>
          </a:p>
          <a:p>
            <a:pPr marL="342900" marR="0" lvl="0" indent="-342900" algn="l" rtl="0">
              <a:lnSpc>
                <a:spcPct val="83000"/>
              </a:lnSpc>
              <a:spcBef>
                <a:spcPts val="1400"/>
              </a:spcBef>
              <a:spcAft>
                <a:spcPts val="0"/>
              </a:spcAft>
              <a:buClr>
                <a:srgbClr val="000000"/>
              </a:buClr>
              <a:buSzPts val="2400"/>
              <a:buFont typeface="Times New Roman"/>
              <a:buNone/>
            </a:pPr>
            <a:endParaRPr sz="2400" b="0" i="0" u="none">
              <a:solidFill>
                <a:srgbClr val="000000"/>
              </a:solidFill>
              <a:latin typeface="Arial"/>
              <a:ea typeface="Arial"/>
              <a:cs typeface="Arial"/>
              <a:sym typeface="Arial"/>
            </a:endParaRPr>
          </a:p>
          <a:p>
            <a:pPr marL="342900" marR="0" lvl="0" indent="-342900" algn="l" rtl="0">
              <a:lnSpc>
                <a:spcPct val="83000"/>
              </a:lnSpc>
              <a:spcBef>
                <a:spcPts val="1400"/>
              </a:spcBef>
              <a:spcAft>
                <a:spcPts val="0"/>
              </a:spcAft>
              <a:buClr>
                <a:srgbClr val="000000"/>
              </a:buClr>
              <a:buSzPts val="2400"/>
              <a:buFont typeface="Times New Roman"/>
              <a:buNone/>
            </a:pPr>
            <a:endParaRPr sz="2400" b="0" i="0" u="none">
              <a:solidFill>
                <a:srgbClr val="000000"/>
              </a:solidFill>
              <a:latin typeface="Arial"/>
              <a:ea typeface="Arial"/>
              <a:cs typeface="Arial"/>
              <a:sym typeface="Arial"/>
            </a:endParaRPr>
          </a:p>
          <a:p>
            <a:pPr marL="342900" marR="0" lvl="0" indent="-342900" algn="l" rtl="0">
              <a:lnSpc>
                <a:spcPct val="83000"/>
              </a:lnSpc>
              <a:spcBef>
                <a:spcPts val="1400"/>
              </a:spcBef>
              <a:spcAft>
                <a:spcPts val="0"/>
              </a:spcAft>
              <a:buClr>
                <a:srgbClr val="000000"/>
              </a:buClr>
              <a:buSzPts val="2400"/>
              <a:buFont typeface="Times New Roman"/>
              <a:buNone/>
            </a:pPr>
            <a:r>
              <a:rPr lang="en-US" sz="2400" b="0" i="0" u="none">
                <a:solidFill>
                  <a:srgbClr val="000000"/>
                </a:solidFill>
                <a:latin typeface="Arial"/>
                <a:ea typeface="Arial"/>
                <a:cs typeface="Arial"/>
                <a:sym typeface="Arial"/>
              </a:rPr>
              <a:t>    El personal no podrá ser sancionado sino </a:t>
            </a:r>
            <a:r>
              <a:rPr lang="en-US" sz="2400" b="0" i="0" u="sng">
                <a:solidFill>
                  <a:srgbClr val="000000"/>
                </a:solidFill>
                <a:latin typeface="Arial"/>
                <a:ea typeface="Arial"/>
                <a:cs typeface="Arial"/>
                <a:sym typeface="Arial"/>
              </a:rPr>
              <a:t>una sola vez </a:t>
            </a:r>
            <a:r>
              <a:rPr lang="en-US" sz="2400" b="0" i="0" u="none">
                <a:solidFill>
                  <a:srgbClr val="000000"/>
                </a:solidFill>
                <a:latin typeface="Arial"/>
                <a:ea typeface="Arial"/>
                <a:cs typeface="Arial"/>
                <a:sym typeface="Arial"/>
              </a:rPr>
              <a:t>por la misma causa.</a:t>
            </a:r>
            <a:endParaRPr/>
          </a:p>
          <a:p>
            <a:pPr marL="342900" marR="0" lvl="0" indent="-342900" algn="l" rtl="0">
              <a:lnSpc>
                <a:spcPct val="93000"/>
              </a:lnSpc>
              <a:spcBef>
                <a:spcPts val="1400"/>
              </a:spcBef>
              <a:spcAft>
                <a:spcPts val="0"/>
              </a:spcAft>
              <a:buNone/>
            </a:pPr>
            <a:endParaRPr sz="2400" b="0" i="0" u="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9"/>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01" name="Google Shape;601;p59"/>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02" name="Google Shape;602;p59"/>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03" name="Google Shape;603;p59"/>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04" name="Google Shape;604;p59"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605" name="Google Shape;605;p59"/>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Tipos de sanciones</a:t>
            </a:r>
            <a:endParaRPr/>
          </a:p>
        </p:txBody>
      </p:sp>
      <p:sp>
        <p:nvSpPr>
          <p:cNvPr id="606" name="Google Shape;606;p59"/>
          <p:cNvSpPr txBox="1">
            <a:spLocks noGrp="1"/>
          </p:cNvSpPr>
          <p:nvPr>
            <p:ph type="body" idx="1"/>
          </p:nvPr>
        </p:nvSpPr>
        <p:spPr>
          <a:xfrm>
            <a:off x="503237" y="1768475"/>
            <a:ext cx="9067800" cy="4986337"/>
          </a:xfrm>
          <a:prstGeom prst="rect">
            <a:avLst/>
          </a:prstGeom>
          <a:noFill/>
          <a:ln>
            <a:noFill/>
          </a:ln>
        </p:spPr>
        <p:txBody>
          <a:bodyPr spcFirstLastPara="1" wrap="square" lIns="0" tIns="28075" rIns="0" bIns="0" anchor="t" anchorCtr="0">
            <a:noAutofit/>
          </a:bodyPr>
          <a:lstStyle/>
          <a:p>
            <a:pPr marL="342900" marR="0" lvl="0" indent="-342900" algn="l" rtl="0">
              <a:lnSpc>
                <a:spcPct val="93000"/>
              </a:lnSpc>
              <a:spcBef>
                <a:spcPts val="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1- APERCIBIMIENTO: es una advertencia, constituye antecedente a la hora de valorar la aplicación de la nueva sanción. Aplicado por el jefe inmediato superior.</a:t>
            </a:r>
            <a:endParaRPr/>
          </a:p>
          <a:p>
            <a:pPr marL="342900" marR="0" lvl="0" indent="-34290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2- SUSPENSIÓN: además de constituir un antecedente , posee efectos patrimoniales , ya que si es superior a 15- 30 días, no hay percepción de haberes. Aplicado por el jefe de la repartición. Requerirá siempre la previa institución de sumario la suspensión mayor  a 15 días.</a:t>
            </a:r>
            <a:endParaRPr/>
          </a:p>
          <a:p>
            <a:pPr marL="342900" marR="0" lvl="0" indent="-34290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-Deberán ser aplicados por resolución fundada.</a:t>
            </a:r>
            <a:endParaRPr/>
          </a:p>
          <a:p>
            <a:pPr marL="342900" marR="0" lvl="0" indent="-342900" algn="l" rtl="0">
              <a:lnSpc>
                <a:spcPct val="93000"/>
              </a:lnSpc>
              <a:spcBef>
                <a:spcPts val="1400"/>
              </a:spcBef>
              <a:spcAft>
                <a:spcPts val="0"/>
              </a:spcAft>
              <a:buNone/>
            </a:pPr>
            <a:endParaRPr sz="2200" b="0" i="0" u="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0"/>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12" name="Google Shape;612;p60"/>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13" name="Google Shape;613;p60"/>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14" name="Google Shape;614;p60"/>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15" name="Google Shape;615;p60"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616" name="Google Shape;616;p60"/>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Tipos de sanciones</a:t>
            </a:r>
            <a:endParaRPr/>
          </a:p>
        </p:txBody>
      </p:sp>
      <p:sp>
        <p:nvSpPr>
          <p:cNvPr id="617" name="Google Shape;617;p60"/>
          <p:cNvSpPr txBox="1">
            <a:spLocks noGrp="1"/>
          </p:cNvSpPr>
          <p:nvPr>
            <p:ph type="body" idx="1"/>
          </p:nvPr>
        </p:nvSpPr>
        <p:spPr>
          <a:xfrm>
            <a:off x="550862" y="1968500"/>
            <a:ext cx="9072562" cy="4989512"/>
          </a:xfrm>
          <a:prstGeom prst="rect">
            <a:avLst/>
          </a:prstGeom>
          <a:noFill/>
          <a:ln>
            <a:noFill/>
          </a:ln>
        </p:spPr>
        <p:txBody>
          <a:bodyPr spcFirstLastPara="1" wrap="square" lIns="0" tIns="28075" rIns="0" bIns="0" anchor="t" anchorCtr="0">
            <a:noAutofit/>
          </a:bodyPr>
          <a:lstStyle/>
          <a:p>
            <a:pPr marL="300037" marR="0" lvl="0" indent="-300037" algn="l" rtl="0">
              <a:lnSpc>
                <a:spcPct val="93000"/>
              </a:lnSpc>
              <a:spcBef>
                <a:spcPts val="0"/>
              </a:spcBef>
              <a:spcAft>
                <a:spcPts val="0"/>
              </a:spcAft>
              <a:buClr>
                <a:srgbClr val="000000"/>
              </a:buClr>
              <a:buSzPts val="2400"/>
              <a:buFont typeface="Times New Roman"/>
              <a:buNone/>
            </a:pPr>
            <a:r>
              <a:rPr lang="en-US" sz="2400" b="0" i="0" u="none">
                <a:solidFill>
                  <a:srgbClr val="000000"/>
                </a:solidFill>
                <a:latin typeface="Arial"/>
                <a:ea typeface="Arial"/>
                <a:cs typeface="Arial"/>
                <a:sym typeface="Arial"/>
              </a:rPr>
              <a:t>3- CESANTÍA                              </a:t>
            </a:r>
            <a:endParaRPr/>
          </a:p>
          <a:p>
            <a:pPr marL="300037" marR="0" lvl="0" indent="-300037" algn="l" rtl="0">
              <a:lnSpc>
                <a:spcPct val="93000"/>
              </a:lnSpc>
              <a:spcBef>
                <a:spcPts val="2000"/>
              </a:spcBef>
              <a:spcAft>
                <a:spcPts val="0"/>
              </a:spcAft>
              <a:buClr>
                <a:srgbClr val="000000"/>
              </a:buClr>
              <a:buSzPts val="2400"/>
              <a:buFont typeface="Times New Roman"/>
              <a:buNone/>
            </a:pPr>
            <a:r>
              <a:rPr lang="en-US" sz="2400" b="0" i="0" u="none">
                <a:solidFill>
                  <a:srgbClr val="000000"/>
                </a:solidFill>
                <a:latin typeface="Arial"/>
                <a:ea typeface="Arial"/>
                <a:cs typeface="Arial"/>
                <a:sym typeface="Arial"/>
              </a:rPr>
              <a:t>4- EXONERACIÓN  </a:t>
            </a:r>
            <a:endParaRPr/>
          </a:p>
          <a:p>
            <a:pPr marL="300037" marR="0" lvl="0" indent="-300037" algn="l" rtl="0">
              <a:lnSpc>
                <a:spcPct val="93000"/>
              </a:lnSpc>
              <a:spcBef>
                <a:spcPts val="20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300037" marR="0" lvl="0" indent="-300037" algn="l" rtl="0">
              <a:lnSpc>
                <a:spcPct val="93000"/>
              </a:lnSpc>
              <a:spcBef>
                <a:spcPts val="20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    Son sanciones expulsivas , es decir aquellas que afectarán directamente el derecho a la estabilidad del empleo público , ya que pondrán fin a la relación del empleo. Requerirá siempre la previa institución de sumario. Aplicadas por el Poder Ejecutivo.</a:t>
            </a:r>
            <a:endParaRPr/>
          </a:p>
          <a:p>
            <a:pPr marL="342900" marR="0" lvl="0" indent="-342900" algn="l" rtl="0">
              <a:lnSpc>
                <a:spcPct val="93000"/>
              </a:lnSpc>
              <a:spcBef>
                <a:spcPts val="1400"/>
              </a:spcBef>
              <a:spcAft>
                <a:spcPts val="0"/>
              </a:spcAft>
              <a:buNone/>
            </a:pPr>
            <a:endParaRPr sz="2200" b="0" i="0" u="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1"/>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23" name="Google Shape;623;p61"/>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24" name="Google Shape;624;p61"/>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25" name="Google Shape;625;p61"/>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26" name="Google Shape;626;p61"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627" name="Google Shape;627;p61"/>
          <p:cNvSpPr txBox="1">
            <a:spLocks noGrp="1"/>
          </p:cNvSpPr>
          <p:nvPr>
            <p:ph type="body" idx="1"/>
          </p:nvPr>
        </p:nvSpPr>
        <p:spPr>
          <a:xfrm>
            <a:off x="473075" y="1023937"/>
            <a:ext cx="9072562" cy="4989512"/>
          </a:xfrm>
          <a:prstGeom prst="rect">
            <a:avLst/>
          </a:prstGeom>
          <a:noFill/>
          <a:ln>
            <a:noFill/>
          </a:ln>
        </p:spPr>
        <p:txBody>
          <a:bodyPr spcFirstLastPara="1" wrap="square" lIns="0" tIns="28075" rIns="0" bIns="0" anchor="t" anchorCtr="0">
            <a:noAutofit/>
          </a:bodyPr>
          <a:lstStyle/>
          <a:p>
            <a:pPr marL="342900" marR="0" lvl="0" indent="-342900" algn="just" rtl="0">
              <a:lnSpc>
                <a:spcPct val="93000"/>
              </a:lnSpc>
              <a:spcBef>
                <a:spcPts val="0"/>
              </a:spcBef>
              <a:spcAft>
                <a:spcPts val="0"/>
              </a:spcAft>
              <a:buClr>
                <a:srgbClr val="000000"/>
              </a:buClr>
              <a:buSzPts val="2600"/>
              <a:buFont typeface="Times New Roman"/>
              <a:buNone/>
            </a:pPr>
            <a:r>
              <a:rPr lang="en-US" sz="2600" b="0" i="0" u="none">
                <a:solidFill>
                  <a:srgbClr val="000000"/>
                </a:solidFill>
                <a:latin typeface="Arial"/>
                <a:ea typeface="Arial"/>
                <a:cs typeface="Arial"/>
                <a:sym typeface="Arial"/>
              </a:rPr>
              <a:t>    La sustanciación de los sumarios administrativos por hechos que pudieran configurar delitos y la aplicación de las sanciones pertinentes en el orden administrativo, serán independientes de la causa criminal.</a:t>
            </a:r>
            <a:endParaRPr/>
          </a:p>
          <a:p>
            <a:pPr marL="342900" marR="0" lvl="0" indent="-342900" algn="just" rtl="0">
              <a:lnSpc>
                <a:spcPct val="93000"/>
              </a:lnSpc>
              <a:spcBef>
                <a:spcPts val="1400"/>
              </a:spcBef>
              <a:spcAft>
                <a:spcPts val="0"/>
              </a:spcAft>
              <a:buClr>
                <a:srgbClr val="000000"/>
              </a:buClr>
              <a:buSzPts val="2600"/>
              <a:buFont typeface="Times New Roman"/>
              <a:buNone/>
            </a:pPr>
            <a:endParaRPr sz="2600" b="0" i="0" u="none">
              <a:solidFill>
                <a:srgbClr val="000000"/>
              </a:solidFill>
              <a:latin typeface="Arial"/>
              <a:ea typeface="Arial"/>
              <a:cs typeface="Arial"/>
              <a:sym typeface="Arial"/>
            </a:endParaRPr>
          </a:p>
          <a:p>
            <a:pPr marL="342900" marR="0" lvl="0" indent="-342900" algn="just" rtl="0">
              <a:lnSpc>
                <a:spcPct val="93000"/>
              </a:lnSpc>
              <a:spcBef>
                <a:spcPts val="1400"/>
              </a:spcBef>
              <a:spcAft>
                <a:spcPts val="0"/>
              </a:spcAft>
              <a:buClr>
                <a:srgbClr val="000000"/>
              </a:buClr>
              <a:buSzPts val="2600"/>
              <a:buFont typeface="Times New Roman"/>
              <a:buNone/>
            </a:pPr>
            <a:endParaRPr sz="2600" b="0" i="0" u="none">
              <a:solidFill>
                <a:srgbClr val="000000"/>
              </a:solidFill>
              <a:latin typeface="Arial"/>
              <a:ea typeface="Arial"/>
              <a:cs typeface="Arial"/>
              <a:sym typeface="Arial"/>
            </a:endParaRPr>
          </a:p>
          <a:p>
            <a:pPr marL="342900" marR="0" lvl="0" indent="-342900" algn="just" rtl="0">
              <a:lnSpc>
                <a:spcPct val="93000"/>
              </a:lnSpc>
              <a:spcBef>
                <a:spcPts val="1400"/>
              </a:spcBef>
              <a:spcAft>
                <a:spcPts val="0"/>
              </a:spcAft>
              <a:buClr>
                <a:srgbClr val="000000"/>
              </a:buClr>
              <a:buSzPts val="2600"/>
              <a:buFont typeface="Times New Roman"/>
              <a:buNone/>
            </a:pPr>
            <a:r>
              <a:rPr lang="en-US" sz="2600" b="0" i="0" u="none">
                <a:solidFill>
                  <a:srgbClr val="000000"/>
                </a:solidFill>
                <a:latin typeface="Arial"/>
                <a:ea typeface="Arial"/>
                <a:cs typeface="Arial"/>
                <a:sym typeface="Arial"/>
              </a:rPr>
              <a:t>    La sanción que se imponga en el orden administrativo, pendiente la causa penal, tendrá carácter provisional y podrá ser sustituida por otra de mayor gravedad luego de dictada la sentencia definitiva en la causa penal.</a:t>
            </a:r>
            <a:endParaRPr/>
          </a:p>
          <a:p>
            <a:pPr marL="342900" marR="0" lvl="0" indent="-342900" algn="l" rtl="0">
              <a:lnSpc>
                <a:spcPct val="93000"/>
              </a:lnSpc>
              <a:spcBef>
                <a:spcPts val="1400"/>
              </a:spcBef>
              <a:spcAft>
                <a:spcPts val="0"/>
              </a:spcAft>
              <a:buNone/>
            </a:pPr>
            <a:endParaRPr sz="2600" b="0" i="0" u="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25" name="Google Shape;125;p17"/>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26" name="Google Shape;126;p17"/>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27" name="Google Shape;127;p17"/>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128" name="Google Shape;128;p17"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129" name="Google Shape;129;p17"/>
          <p:cNvSpPr txBox="1">
            <a:spLocks noGrp="1"/>
          </p:cNvSpPr>
          <p:nvPr>
            <p:ph type="title"/>
          </p:nvPr>
        </p:nvSpPr>
        <p:spPr>
          <a:xfrm>
            <a:off x="576262" y="323850"/>
            <a:ext cx="9072562" cy="1258887"/>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000"/>
              <a:buFont typeface="Times New Roman"/>
              <a:buNone/>
            </a:pPr>
            <a:r>
              <a:rPr lang="en-US" sz="4000" b="1" i="0" u="none" strike="noStrike" cap="none">
                <a:solidFill>
                  <a:schemeClr val="dk1"/>
                </a:solidFill>
                <a:latin typeface="Calibri"/>
                <a:ea typeface="Calibri"/>
                <a:cs typeface="Calibri"/>
                <a:sym typeface="Calibri"/>
              </a:rPr>
              <a:t>Relaciones entre el presupuesto, la organización administrativa y el empleo público:</a:t>
            </a:r>
            <a:endParaRPr/>
          </a:p>
        </p:txBody>
      </p:sp>
      <p:sp>
        <p:nvSpPr>
          <p:cNvPr id="130" name="Google Shape;130;p17"/>
          <p:cNvSpPr txBox="1">
            <a:spLocks noGrp="1"/>
          </p:cNvSpPr>
          <p:nvPr>
            <p:ph type="body" idx="1"/>
          </p:nvPr>
        </p:nvSpPr>
        <p:spPr>
          <a:xfrm>
            <a:off x="473075" y="1574800"/>
            <a:ext cx="9072562" cy="4989512"/>
          </a:xfrm>
          <a:prstGeom prst="rect">
            <a:avLst/>
          </a:prstGeom>
          <a:noFill/>
          <a:ln>
            <a:noFill/>
          </a:ln>
        </p:spPr>
        <p:txBody>
          <a:bodyPr spcFirstLastPara="1" wrap="square" lIns="0" tIns="28075" rIns="0" bIns="0" anchor="t" anchorCtr="0">
            <a:noAutofit/>
          </a:bodyPr>
          <a:lstStyle/>
          <a:p>
            <a:pPr marL="342900" marR="0" lvl="0" indent="-342900" algn="l" rtl="0">
              <a:lnSpc>
                <a:spcPct val="93000"/>
              </a:lnSpc>
              <a:spcBef>
                <a:spcPts val="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342900" marR="0" lvl="0" indent="-342900" algn="l" rtl="0">
              <a:lnSpc>
                <a:spcPct val="100000"/>
              </a:lnSpc>
              <a:spcBef>
                <a:spcPts val="1400"/>
              </a:spcBef>
              <a:spcAft>
                <a:spcPts val="0"/>
              </a:spcAft>
              <a:buClr>
                <a:srgbClr val="000000"/>
              </a:buClr>
              <a:buSzPts val="2400"/>
              <a:buFont typeface="Times New Roman"/>
              <a:buNone/>
            </a:pPr>
            <a:r>
              <a:rPr lang="en-US" sz="2400" b="0" i="0" u="none">
                <a:solidFill>
                  <a:schemeClr val="dk1"/>
                </a:solidFill>
                <a:latin typeface="Verdana"/>
                <a:ea typeface="Verdana"/>
                <a:cs typeface="Verdana"/>
                <a:sym typeface="Verdana"/>
              </a:rPr>
              <a:t>		Al momento de analizar el régimen jurídico de los </a:t>
            </a:r>
            <a:r>
              <a:rPr lang="en-US" sz="2400" b="1" i="1" u="none">
                <a:solidFill>
                  <a:schemeClr val="dk1"/>
                </a:solidFill>
                <a:latin typeface="Verdana"/>
                <a:ea typeface="Verdana"/>
                <a:cs typeface="Verdana"/>
                <a:sym typeface="Verdana"/>
              </a:rPr>
              <a:t>órganos estatales</a:t>
            </a:r>
            <a:r>
              <a:rPr lang="en-US" sz="2400" b="0" i="0" u="none">
                <a:solidFill>
                  <a:schemeClr val="dk1"/>
                </a:solidFill>
                <a:latin typeface="Verdana"/>
                <a:ea typeface="Verdana"/>
                <a:cs typeface="Verdana"/>
                <a:sym typeface="Verdana"/>
              </a:rPr>
              <a:t> (que ejercen función administrativa), se suele distinguir:</a:t>
            </a:r>
            <a:endParaRPr/>
          </a:p>
          <a:p>
            <a:pPr marL="342900" marR="0" lvl="0" indent="-342900" algn="l" rtl="0">
              <a:lnSpc>
                <a:spcPct val="93000"/>
              </a:lnSpc>
              <a:spcBef>
                <a:spcPts val="1400"/>
              </a:spcBef>
              <a:spcAft>
                <a:spcPts val="0"/>
              </a:spcAft>
              <a:buNone/>
            </a:pPr>
            <a:endParaRPr sz="2400" b="0" i="0" u="none">
              <a:solidFill>
                <a:schemeClr val="dk1"/>
              </a:solidFill>
              <a:latin typeface="Verdana"/>
              <a:ea typeface="Verdana"/>
              <a:cs typeface="Verdana"/>
              <a:sym typeface="Verdana"/>
            </a:endParaRPr>
          </a:p>
        </p:txBody>
      </p:sp>
      <p:sp>
        <p:nvSpPr>
          <p:cNvPr id="131" name="Google Shape;131;p17"/>
          <p:cNvSpPr/>
          <p:nvPr/>
        </p:nvSpPr>
        <p:spPr>
          <a:xfrm>
            <a:off x="595312" y="3419475"/>
            <a:ext cx="3770312" cy="1008062"/>
          </a:xfrm>
          <a:prstGeom prst="roundRect">
            <a:avLst>
              <a:gd name="adj" fmla="val 47"/>
            </a:avLst>
          </a:prstGeom>
          <a:solidFill>
            <a:srgbClr val="8585E0"/>
          </a:solidFill>
          <a:ln w="9525" cap="flat" cmpd="sng">
            <a:solidFill>
              <a:srgbClr val="000000"/>
            </a:solidFill>
            <a:prstDash val="solid"/>
            <a:miter lim="800000"/>
            <a:headEnd type="none" w="sm" len="sm"/>
            <a:tailEnd type="none" w="sm" len="sm"/>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a:solidFill>
                  <a:srgbClr val="000000"/>
                </a:solidFill>
                <a:latin typeface="Arial"/>
                <a:ea typeface="Arial"/>
                <a:cs typeface="Arial"/>
                <a:sym typeface="Arial"/>
              </a:rPr>
              <a:t>Lo que regula su ubicación</a:t>
            </a:r>
            <a:endParaRPr/>
          </a:p>
          <a:p>
            <a:pPr marL="0" marR="0" lvl="0" indent="0" algn="l" rtl="0">
              <a:lnSpc>
                <a:spcPct val="100000"/>
              </a:lnSpc>
              <a:spcBef>
                <a:spcPts val="0"/>
              </a:spcBef>
              <a:spcAft>
                <a:spcPts val="0"/>
              </a:spcAft>
              <a:buClr>
                <a:srgbClr val="000000"/>
              </a:buClr>
              <a:buSzPts val="2000"/>
              <a:buFont typeface="Arial"/>
              <a:buNone/>
            </a:pPr>
            <a:r>
              <a:rPr lang="en-US" sz="2000" b="0" i="0" u="none">
                <a:solidFill>
                  <a:srgbClr val="000000"/>
                </a:solidFill>
                <a:latin typeface="Arial"/>
                <a:ea typeface="Arial"/>
                <a:cs typeface="Arial"/>
                <a:sym typeface="Arial"/>
              </a:rPr>
              <a:t>dentro de la estructura</a:t>
            </a:r>
            <a:endParaRPr/>
          </a:p>
        </p:txBody>
      </p:sp>
      <p:sp>
        <p:nvSpPr>
          <p:cNvPr id="132" name="Google Shape;132;p17"/>
          <p:cNvSpPr/>
          <p:nvPr/>
        </p:nvSpPr>
        <p:spPr>
          <a:xfrm>
            <a:off x="5278437" y="3419475"/>
            <a:ext cx="3770312" cy="1008062"/>
          </a:xfrm>
          <a:prstGeom prst="roundRect">
            <a:avLst>
              <a:gd name="adj" fmla="val 47"/>
            </a:avLst>
          </a:prstGeom>
          <a:solidFill>
            <a:srgbClr val="8585E0"/>
          </a:solidFill>
          <a:ln w="9525" cap="flat" cmpd="sng">
            <a:solidFill>
              <a:srgbClr val="000000"/>
            </a:solidFill>
            <a:prstDash val="solid"/>
            <a:miter lim="800000"/>
            <a:headEnd type="none" w="sm" len="sm"/>
            <a:tailEnd type="none" w="sm" len="sm"/>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a:solidFill>
                  <a:srgbClr val="000000"/>
                </a:solidFill>
                <a:latin typeface="Arial"/>
                <a:ea typeface="Arial"/>
                <a:cs typeface="Arial"/>
                <a:sym typeface="Arial"/>
              </a:rPr>
              <a:t>Lo que regula su relación</a:t>
            </a:r>
            <a:endParaRPr/>
          </a:p>
          <a:p>
            <a:pPr marL="0" marR="0" lvl="0" indent="0" algn="l" rtl="0">
              <a:lnSpc>
                <a:spcPct val="100000"/>
              </a:lnSpc>
              <a:spcBef>
                <a:spcPts val="0"/>
              </a:spcBef>
              <a:spcAft>
                <a:spcPts val="0"/>
              </a:spcAft>
              <a:buClr>
                <a:srgbClr val="000000"/>
              </a:buClr>
              <a:buSzPts val="2000"/>
              <a:buFont typeface="Arial"/>
              <a:buNone/>
            </a:pPr>
            <a:r>
              <a:rPr lang="en-US" sz="2000" b="0" i="0" u="none">
                <a:solidFill>
                  <a:srgbClr val="000000"/>
                </a:solidFill>
                <a:latin typeface="Arial"/>
                <a:ea typeface="Arial"/>
                <a:cs typeface="Arial"/>
                <a:sym typeface="Arial"/>
              </a:rPr>
              <a:t>con la estructura</a:t>
            </a:r>
            <a:endParaRPr/>
          </a:p>
        </p:txBody>
      </p:sp>
      <p:sp>
        <p:nvSpPr>
          <p:cNvPr id="133" name="Google Shape;133;p17"/>
          <p:cNvSpPr/>
          <p:nvPr/>
        </p:nvSpPr>
        <p:spPr>
          <a:xfrm>
            <a:off x="595312" y="4500562"/>
            <a:ext cx="3770312" cy="503237"/>
          </a:xfrm>
          <a:prstGeom prst="roundRect">
            <a:avLst>
              <a:gd name="adj" fmla="val 68"/>
            </a:avLst>
          </a:prstGeom>
          <a:solidFill>
            <a:srgbClr val="8585E0"/>
          </a:solidFill>
          <a:ln w="9525" cap="flat" cmpd="sng">
            <a:solidFill>
              <a:srgbClr val="000000"/>
            </a:solidFill>
            <a:prstDash val="solid"/>
            <a:miter lim="800000"/>
            <a:headEnd type="none" w="sm" len="sm"/>
            <a:tailEnd type="none" w="sm" len="sm"/>
          </a:ln>
        </p:spPr>
        <p:txBody>
          <a:bodyPr spcFirstLastPara="1" wrap="square" lIns="90000" tIns="45000" rIns="90000" bIns="45000" anchor="ctr" anchorCtr="1">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a:solidFill>
                  <a:srgbClr val="000000"/>
                </a:solidFill>
                <a:latin typeface="Arial"/>
                <a:ea typeface="Arial"/>
                <a:cs typeface="Arial"/>
                <a:sym typeface="Arial"/>
              </a:rPr>
              <a:t>FAZ ESTÁTICA</a:t>
            </a:r>
            <a:endParaRPr/>
          </a:p>
          <a:p>
            <a:pPr marL="0" marR="0" lvl="0" indent="0" algn="ctr" rtl="0">
              <a:lnSpc>
                <a:spcPct val="100000"/>
              </a:lnSpc>
              <a:spcBef>
                <a:spcPts val="0"/>
              </a:spcBef>
              <a:spcAft>
                <a:spcPts val="0"/>
              </a:spcAft>
              <a:buClr>
                <a:srgbClr val="000000"/>
              </a:buClr>
              <a:buSzPts val="1600"/>
              <a:buFont typeface="Arial"/>
              <a:buNone/>
            </a:pPr>
            <a:r>
              <a:rPr lang="en-US" sz="1600" b="1" i="0" u="none">
                <a:solidFill>
                  <a:srgbClr val="000000"/>
                </a:solidFill>
                <a:latin typeface="Arial"/>
                <a:ea typeface="Arial"/>
                <a:cs typeface="Arial"/>
                <a:sym typeface="Arial"/>
              </a:rPr>
              <a:t>(ORGANIGRAMA)</a:t>
            </a:r>
            <a:endParaRPr/>
          </a:p>
        </p:txBody>
      </p:sp>
      <p:sp>
        <p:nvSpPr>
          <p:cNvPr id="134" name="Google Shape;134;p17"/>
          <p:cNvSpPr/>
          <p:nvPr/>
        </p:nvSpPr>
        <p:spPr>
          <a:xfrm>
            <a:off x="5318125" y="4500562"/>
            <a:ext cx="3770312" cy="503237"/>
          </a:xfrm>
          <a:prstGeom prst="roundRect">
            <a:avLst>
              <a:gd name="adj" fmla="val 68"/>
            </a:avLst>
          </a:prstGeom>
          <a:solidFill>
            <a:srgbClr val="8585E0"/>
          </a:solidFill>
          <a:ln w="9525" cap="flat" cmpd="sng">
            <a:solidFill>
              <a:srgbClr val="000000"/>
            </a:solidFill>
            <a:prstDash val="solid"/>
            <a:miter lim="800000"/>
            <a:headEnd type="none" w="sm" len="sm"/>
            <a:tailEnd type="none" w="sm" len="sm"/>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a:solidFill>
                  <a:srgbClr val="000000"/>
                </a:solidFill>
                <a:latin typeface="Arial"/>
                <a:ea typeface="Arial"/>
                <a:cs typeface="Arial"/>
                <a:sym typeface="Arial"/>
              </a:rPr>
              <a:t>FAZ DINÁMICA</a:t>
            </a:r>
            <a:endParaRPr/>
          </a:p>
          <a:p>
            <a:pPr marL="0" marR="0" lvl="0" indent="0" algn="l" rtl="0">
              <a:lnSpc>
                <a:spcPct val="100000"/>
              </a:lnSpc>
              <a:spcBef>
                <a:spcPts val="0"/>
              </a:spcBef>
              <a:spcAft>
                <a:spcPts val="0"/>
              </a:spcAft>
              <a:buClr>
                <a:srgbClr val="000000"/>
              </a:buClr>
              <a:buSzPts val="1600"/>
              <a:buFont typeface="Arial"/>
              <a:buNone/>
            </a:pPr>
            <a:r>
              <a:rPr lang="en-US" sz="1600" b="1" i="0" u="none">
                <a:solidFill>
                  <a:srgbClr val="000000"/>
                </a:solidFill>
                <a:latin typeface="Arial"/>
                <a:ea typeface="Arial"/>
                <a:cs typeface="Arial"/>
                <a:sym typeface="Arial"/>
              </a:rPr>
              <a:t>(ESCALAFÓN)</a:t>
            </a:r>
            <a:endParaRPr/>
          </a:p>
        </p:txBody>
      </p:sp>
      <p:sp>
        <p:nvSpPr>
          <p:cNvPr id="135" name="Google Shape;135;p17"/>
          <p:cNvSpPr/>
          <p:nvPr/>
        </p:nvSpPr>
        <p:spPr>
          <a:xfrm>
            <a:off x="595312" y="5075237"/>
            <a:ext cx="3770312" cy="576262"/>
          </a:xfrm>
          <a:prstGeom prst="roundRect">
            <a:avLst>
              <a:gd name="adj" fmla="val 68"/>
            </a:avLst>
          </a:prstGeom>
          <a:solidFill>
            <a:srgbClr val="ADADEB"/>
          </a:solidFill>
          <a:ln w="9525" cap="flat" cmpd="sng">
            <a:solidFill>
              <a:srgbClr val="000000"/>
            </a:solidFill>
            <a:prstDash val="solid"/>
            <a:miter lim="800000"/>
            <a:headEnd type="none" w="sm" len="sm"/>
            <a:tailEnd type="none" w="sm" len="sm"/>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a:solidFill>
                  <a:srgbClr val="000000"/>
                </a:solidFill>
                <a:latin typeface="Arial"/>
                <a:ea typeface="Arial"/>
                <a:cs typeface="Arial"/>
                <a:sym typeface="Arial"/>
              </a:rPr>
              <a:t>ÓRGANO - INSTITUCIÓN</a:t>
            </a:r>
            <a:endParaRPr/>
          </a:p>
        </p:txBody>
      </p:sp>
      <p:sp>
        <p:nvSpPr>
          <p:cNvPr id="136" name="Google Shape;136;p17"/>
          <p:cNvSpPr/>
          <p:nvPr/>
        </p:nvSpPr>
        <p:spPr>
          <a:xfrm>
            <a:off x="5318125" y="5075237"/>
            <a:ext cx="3770312" cy="576262"/>
          </a:xfrm>
          <a:prstGeom prst="roundRect">
            <a:avLst>
              <a:gd name="adj" fmla="val 68"/>
            </a:avLst>
          </a:prstGeom>
          <a:solidFill>
            <a:srgbClr val="ADADEB"/>
          </a:solidFill>
          <a:ln w="9525" cap="flat" cmpd="sng">
            <a:solidFill>
              <a:srgbClr val="000000"/>
            </a:solidFill>
            <a:prstDash val="solid"/>
            <a:miter lim="800000"/>
            <a:headEnd type="none" w="sm" len="sm"/>
            <a:tailEnd type="none" w="sm" len="sm"/>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a:solidFill>
                  <a:srgbClr val="000000"/>
                </a:solidFill>
                <a:latin typeface="Arial"/>
                <a:ea typeface="Arial"/>
                <a:cs typeface="Arial"/>
                <a:sym typeface="Arial"/>
              </a:rPr>
              <a:t>ÓRGANO - PERSONA</a:t>
            </a:r>
            <a:endParaRPr/>
          </a:p>
        </p:txBody>
      </p:sp>
      <p:sp>
        <p:nvSpPr>
          <p:cNvPr id="137" name="Google Shape;137;p17"/>
          <p:cNvSpPr/>
          <p:nvPr/>
        </p:nvSpPr>
        <p:spPr>
          <a:xfrm>
            <a:off x="1727200" y="5724525"/>
            <a:ext cx="1587500" cy="317500"/>
          </a:xfrm>
          <a:prstGeom prst="downArrow">
            <a:avLst>
              <a:gd name="adj1" fmla="val 50000"/>
              <a:gd name="adj2" fmla="val 50000"/>
            </a:avLst>
          </a:prstGeom>
          <a:solidFill>
            <a:srgbClr val="D2D2F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38" name="Google Shape;138;p17"/>
          <p:cNvSpPr/>
          <p:nvPr/>
        </p:nvSpPr>
        <p:spPr>
          <a:xfrm>
            <a:off x="6335712" y="5724525"/>
            <a:ext cx="1587500" cy="436562"/>
          </a:xfrm>
          <a:prstGeom prst="downArrow">
            <a:avLst>
              <a:gd name="adj1" fmla="val 50000"/>
              <a:gd name="adj2" fmla="val 50000"/>
            </a:avLst>
          </a:prstGeom>
          <a:solidFill>
            <a:srgbClr val="D2D2F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39" name="Google Shape;139;p17"/>
          <p:cNvSpPr txBox="1"/>
          <p:nvPr/>
        </p:nvSpPr>
        <p:spPr>
          <a:xfrm>
            <a:off x="792162" y="6084887"/>
            <a:ext cx="3671887" cy="9032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PRESUPUESTO,</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LEY 8706 </a:t>
            </a:r>
            <a:endParaRPr/>
          </a:p>
          <a:p>
            <a:pPr marL="0" marR="0" lvl="0" indent="0" algn="l" rtl="0">
              <a:lnSpc>
                <a:spcPct val="93000"/>
              </a:lnSpc>
              <a:spcBef>
                <a:spcPts val="0"/>
              </a:spcBef>
              <a:spcAft>
                <a:spcPts val="0"/>
              </a:spcAft>
              <a:buNone/>
            </a:pPr>
            <a:endParaRPr sz="1800" b="1" i="0" u="none">
              <a:solidFill>
                <a:schemeClr val="dk1"/>
              </a:solidFill>
              <a:latin typeface="Arial"/>
              <a:ea typeface="Arial"/>
              <a:cs typeface="Arial"/>
              <a:sym typeface="Arial"/>
            </a:endParaRPr>
          </a:p>
        </p:txBody>
      </p:sp>
      <p:sp>
        <p:nvSpPr>
          <p:cNvPr id="140" name="Google Shape;140;p17"/>
          <p:cNvSpPr txBox="1"/>
          <p:nvPr/>
        </p:nvSpPr>
        <p:spPr>
          <a:xfrm>
            <a:off x="5903912" y="6300787"/>
            <a:ext cx="2449512" cy="358775"/>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EMPLEO PÚBLICO</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62"/>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33" name="Google Shape;633;p62"/>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34" name="Google Shape;634;p62"/>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35" name="Google Shape;635;p62"/>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36" name="Google Shape;636;p62"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637" name="Google Shape;637;p62"/>
          <p:cNvSpPr txBox="1">
            <a:spLocks noGrp="1"/>
          </p:cNvSpPr>
          <p:nvPr>
            <p:ph type="title"/>
          </p:nvPr>
        </p:nvSpPr>
        <p:spPr>
          <a:xfrm>
            <a:off x="503237" y="303212"/>
            <a:ext cx="907415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Conclusiones</a:t>
            </a:r>
            <a:endParaRPr/>
          </a:p>
        </p:txBody>
      </p:sp>
      <p:sp>
        <p:nvSpPr>
          <p:cNvPr id="638" name="Google Shape;638;p62"/>
          <p:cNvSpPr txBox="1">
            <a:spLocks noGrp="1"/>
          </p:cNvSpPr>
          <p:nvPr>
            <p:ph type="body" idx="1"/>
          </p:nvPr>
        </p:nvSpPr>
        <p:spPr>
          <a:xfrm>
            <a:off x="473075" y="1574800"/>
            <a:ext cx="9072562" cy="4989512"/>
          </a:xfrm>
          <a:prstGeom prst="rect">
            <a:avLst/>
          </a:prstGeom>
          <a:noFill/>
          <a:ln>
            <a:noFill/>
          </a:ln>
        </p:spPr>
        <p:txBody>
          <a:bodyPr spcFirstLastPara="1" wrap="square" lIns="0" tIns="28075" rIns="0" bIns="0" anchor="t" anchorCtr="0">
            <a:noAutofit/>
          </a:bodyPr>
          <a:lstStyle/>
          <a:p>
            <a:pPr marL="342900" marR="0" lvl="0" indent="-342900" algn="l" rtl="0">
              <a:lnSpc>
                <a:spcPct val="93000"/>
              </a:lnSpc>
              <a:spcBef>
                <a:spcPts val="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     Lo que supone la tutela administrativa efectiva que hace la Corte Suprema , como el debido proceso que realiza la Corte Interamericana de DDHH , es que la normativa, por la cual se sanciona a un agente del Estado, debe ser interpretada a la luz de dichos criterios.</a:t>
            </a:r>
            <a:endParaRPr/>
          </a:p>
          <a:p>
            <a:pPr marL="342900" marR="0" lvl="0" indent="-34290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342900" marR="0" lvl="0" indent="-342900" algn="l" rtl="0">
              <a:lnSpc>
                <a:spcPct val="93000"/>
              </a:lnSpc>
              <a:spcBef>
                <a:spcPts val="1400"/>
              </a:spcBef>
              <a:spcAft>
                <a:spcPts val="0"/>
              </a:spcAft>
              <a:buClr>
                <a:srgbClr val="000000"/>
              </a:buClr>
              <a:buSzPts val="2200"/>
              <a:buFont typeface="Times New Roman"/>
              <a:buNone/>
            </a:pPr>
            <a:r>
              <a:rPr lang="en-US" sz="2200" b="0" i="0" u="none">
                <a:solidFill>
                  <a:srgbClr val="000000"/>
                </a:solidFill>
                <a:latin typeface="Arial"/>
                <a:ea typeface="Arial"/>
                <a:cs typeface="Arial"/>
                <a:sym typeface="Arial"/>
              </a:rPr>
              <a:t>     Es por ello que el sumario administrativo , se debe realizar ajustando estrictamente , la normativa con el fin de evitar cualquier arbitrariedad y respetar las defensas que pueda presentar el sumariado adquiriendo un carácter de plena garantía.-</a:t>
            </a:r>
            <a:endParaRPr/>
          </a:p>
          <a:p>
            <a:pPr marL="342900" marR="0" lvl="0" indent="-342900" algn="l" rtl="0">
              <a:lnSpc>
                <a:spcPct val="93000"/>
              </a:lnSpc>
              <a:spcBef>
                <a:spcPts val="1400"/>
              </a:spcBef>
              <a:spcAft>
                <a:spcPts val="0"/>
              </a:spcAft>
              <a:buNone/>
            </a:pPr>
            <a:endParaRPr sz="2200" b="0" i="0" u="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3"/>
          <p:cNvSpPr txBox="1"/>
          <p:nvPr/>
        </p:nvSpPr>
        <p:spPr>
          <a:xfrm>
            <a:off x="1587" y="842962"/>
            <a:ext cx="10080625" cy="6716712"/>
          </a:xfrm>
          <a:prstGeom prst="rect">
            <a:avLst/>
          </a:prstGeom>
          <a:solidFill>
            <a:srgbClr val="7030A0"/>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44" name="Google Shape;644;p63"/>
          <p:cNvSpPr txBox="1"/>
          <p:nvPr/>
        </p:nvSpPr>
        <p:spPr>
          <a:xfrm>
            <a:off x="3175" y="684212"/>
            <a:ext cx="2571750" cy="158750"/>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45" name="Google Shape;645;p63"/>
          <p:cNvSpPr txBox="1"/>
          <p:nvPr/>
        </p:nvSpPr>
        <p:spPr>
          <a:xfrm>
            <a:off x="1641475" y="684212"/>
            <a:ext cx="4525962" cy="15875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646" name="Google Shape;646;p63"/>
          <p:cNvSpPr txBox="1"/>
          <p:nvPr/>
        </p:nvSpPr>
        <p:spPr>
          <a:xfrm>
            <a:off x="4643437" y="684212"/>
            <a:ext cx="5437187" cy="158750"/>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47" name="Google Shape;647;p63" descr="mendoza gobierno.png"/>
          <p:cNvPicPr preferRelativeResize="0"/>
          <p:nvPr/>
        </p:nvPicPr>
        <p:blipFill rotWithShape="1">
          <a:blip r:embed="rId3">
            <a:alphaModFix/>
          </a:blip>
          <a:srcRect/>
          <a:stretch/>
        </p:blipFill>
        <p:spPr>
          <a:xfrm>
            <a:off x="2944812" y="3462337"/>
            <a:ext cx="4191000" cy="1235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body" idx="1"/>
          </p:nvPr>
        </p:nvSpPr>
        <p:spPr>
          <a:xfrm>
            <a:off x="503237" y="755650"/>
            <a:ext cx="9067800" cy="5999162"/>
          </a:xfrm>
          <a:prstGeom prst="rect">
            <a:avLst/>
          </a:prstGeom>
          <a:noFill/>
          <a:ln>
            <a:noFill/>
          </a:ln>
        </p:spPr>
        <p:txBody>
          <a:bodyPr spcFirstLastPara="1" wrap="square" lIns="0" tIns="28075" rIns="0" bIns="0" anchor="t" anchorCtr="0">
            <a:noAutofit/>
          </a:bodyPr>
          <a:lstStyle/>
          <a:p>
            <a:pPr marL="342900" marR="0" lvl="0" indent="-342900" algn="ctr" rtl="0">
              <a:lnSpc>
                <a:spcPct val="93000"/>
              </a:lnSpc>
              <a:spcBef>
                <a:spcPts val="0"/>
              </a:spcBef>
              <a:spcAft>
                <a:spcPts val="0"/>
              </a:spcAft>
              <a:buClr>
                <a:srgbClr val="000000"/>
              </a:buClr>
              <a:buSzPts val="4000"/>
              <a:buFont typeface="Times New Roman"/>
              <a:buNone/>
            </a:pPr>
            <a:r>
              <a:rPr lang="en-US" sz="4000" b="1" i="0" u="none">
                <a:solidFill>
                  <a:srgbClr val="000000"/>
                </a:solidFill>
                <a:latin typeface="Arial"/>
                <a:ea typeface="Arial"/>
                <a:cs typeface="Arial"/>
                <a:sym typeface="Arial"/>
              </a:rPr>
              <a:t>ÓRGANO</a:t>
            </a:r>
            <a:endParaRPr/>
          </a:p>
          <a:p>
            <a:pPr marL="342900" marR="0" lvl="0" indent="-342900" algn="ctr" rtl="0">
              <a:lnSpc>
                <a:spcPct val="93000"/>
              </a:lnSpc>
              <a:spcBef>
                <a:spcPts val="1400"/>
              </a:spcBef>
              <a:spcAft>
                <a:spcPts val="0"/>
              </a:spcAft>
              <a:buClr>
                <a:srgbClr val="000000"/>
              </a:buClr>
              <a:buSzPts val="4000"/>
              <a:buFont typeface="Times New Roman"/>
              <a:buNone/>
            </a:pPr>
            <a:endParaRPr sz="4000" b="1" i="0" u="none">
              <a:solidFill>
                <a:srgbClr val="000000"/>
              </a:solidFill>
              <a:latin typeface="Arial"/>
              <a:ea typeface="Arial"/>
              <a:cs typeface="Arial"/>
              <a:sym typeface="Arial"/>
            </a:endParaRPr>
          </a:p>
          <a:p>
            <a:pPr marL="342900" marR="0" lvl="0" indent="-342900" algn="ctr" rtl="0">
              <a:lnSpc>
                <a:spcPct val="93000"/>
              </a:lnSpc>
              <a:spcBef>
                <a:spcPts val="1400"/>
              </a:spcBef>
              <a:spcAft>
                <a:spcPts val="0"/>
              </a:spcAft>
              <a:buClr>
                <a:srgbClr val="000000"/>
              </a:buClr>
              <a:buSzPts val="3200"/>
              <a:buFont typeface="Times New Roman"/>
              <a:buNone/>
            </a:pPr>
            <a:r>
              <a:rPr lang="en-US" sz="3200" b="1" i="0" u="none">
                <a:solidFill>
                  <a:srgbClr val="000000"/>
                </a:solidFill>
                <a:latin typeface="Arial"/>
                <a:ea typeface="Arial"/>
                <a:cs typeface="Arial"/>
                <a:sym typeface="Arial"/>
              </a:rPr>
              <a:t>	</a:t>
            </a:r>
            <a:r>
              <a:rPr lang="en-US" sz="3200" b="0" i="0" u="none">
                <a:solidFill>
                  <a:srgbClr val="000000"/>
                </a:solidFill>
                <a:latin typeface="Arial"/>
                <a:ea typeface="Arial"/>
                <a:cs typeface="Arial"/>
                <a:sym typeface="Arial"/>
              </a:rPr>
              <a:t>Conjunto de competencias, ejercidas por una persona física determinada (funcionario o agente, que al expresar su voluntad, produce la imputación a la entidad de la que forma parte).</a:t>
            </a:r>
            <a:endParaRPr/>
          </a:p>
          <a:p>
            <a:pPr marL="342900" marR="0" lvl="0" indent="-342900" algn="l" rtl="0">
              <a:lnSpc>
                <a:spcPct val="93000"/>
              </a:lnSpc>
              <a:spcBef>
                <a:spcPts val="1400"/>
              </a:spcBef>
              <a:spcAft>
                <a:spcPts val="0"/>
              </a:spcAft>
              <a:buNone/>
            </a:pPr>
            <a:endParaRPr sz="3200" b="0" i="0" u="none">
              <a:solidFill>
                <a:srgbClr val="000000"/>
              </a:solidFill>
              <a:latin typeface="Arial"/>
              <a:ea typeface="Arial"/>
              <a:cs typeface="Arial"/>
              <a:sym typeface="Arial"/>
            </a:endParaRPr>
          </a:p>
        </p:txBody>
      </p:sp>
      <p:sp>
        <p:nvSpPr>
          <p:cNvPr id="146" name="Google Shape;146;p18"/>
          <p:cNvSpPr txBox="1"/>
          <p:nvPr/>
        </p:nvSpPr>
        <p:spPr>
          <a:xfrm>
            <a:off x="7227887" y="6886575"/>
            <a:ext cx="2344737" cy="517525"/>
          </a:xfrm>
          <a:prstGeom prst="rect">
            <a:avLst/>
          </a:prstGeom>
          <a:noFill/>
          <a:ln>
            <a:noFill/>
          </a:ln>
        </p:spPr>
        <p:txBody>
          <a:bodyPr spcFirstLastPara="1" wrap="square" lIns="0" tIns="0" rIns="0" bIns="0" anchor="t" anchorCtr="0">
            <a:noAutofit/>
          </a:bodyPr>
          <a:lstStyle/>
          <a:p>
            <a:pPr marL="0" marR="0" lvl="0" indent="0" algn="l" rtl="0">
              <a:lnSpc>
                <a:spcPct val="93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pPr marL="0" marR="0" lvl="0" indent="0" algn="l" rtl="0">
                <a:lnSpc>
                  <a:spcPct val="93000"/>
                </a:lnSpc>
                <a:spcBef>
                  <a:spcPts val="0"/>
                </a:spcBef>
                <a:spcAft>
                  <a:spcPts val="0"/>
                </a:spcAft>
                <a:buClr>
                  <a:srgbClr val="000000"/>
                </a:buClr>
                <a:buSzPts val="1800"/>
                <a:buFont typeface="Arial"/>
                <a:buNone/>
              </a:pPr>
              <a:t>6</a:t>
            </a:fld>
            <a:endParaRPr/>
          </a:p>
        </p:txBody>
      </p:sp>
      <p:sp>
        <p:nvSpPr>
          <p:cNvPr id="147" name="Google Shape;147;p18"/>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148" name="Google Shape;148;p18"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149" name="Google Shape;149;p18"/>
          <p:cNvSpPr txBox="1"/>
          <p:nvPr/>
        </p:nvSpPr>
        <p:spPr>
          <a:xfrm rot="10800000" flipH="1">
            <a:off x="3175" y="6731000"/>
            <a:ext cx="2571750" cy="65087"/>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50" name="Google Shape;150;p18"/>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51" name="Google Shape;151;p18"/>
          <p:cNvSpPr txBox="1"/>
          <p:nvPr/>
        </p:nvSpPr>
        <p:spPr>
          <a:xfrm rot="10800000" flipH="1">
            <a:off x="4643437" y="6731000"/>
            <a:ext cx="5437187" cy="65087"/>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57" name="Google Shape;157;p19"/>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58" name="Google Shape;158;p19"/>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59" name="Google Shape;159;p19"/>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160" name="Google Shape;160;p19"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161" name="Google Shape;161;p19"/>
          <p:cNvSpPr txBox="1">
            <a:spLocks noGrp="1"/>
          </p:cNvSpPr>
          <p:nvPr>
            <p:ph type="body" idx="1"/>
          </p:nvPr>
        </p:nvSpPr>
        <p:spPr>
          <a:xfrm>
            <a:off x="473075" y="1574800"/>
            <a:ext cx="9072562" cy="4989512"/>
          </a:xfrm>
          <a:prstGeom prst="rect">
            <a:avLst/>
          </a:prstGeom>
          <a:noFill/>
          <a:ln>
            <a:noFill/>
          </a:ln>
        </p:spPr>
        <p:txBody>
          <a:bodyPr spcFirstLastPara="1" wrap="square" lIns="0" tIns="28075" rIns="0" bIns="0" anchor="t" anchorCtr="0">
            <a:noAutofit/>
          </a:bodyPr>
          <a:lstStyle/>
          <a:p>
            <a:pPr marL="342900" marR="0" lvl="0" indent="-342900" algn="l" rtl="0">
              <a:lnSpc>
                <a:spcPct val="93000"/>
              </a:lnSpc>
              <a:spcBef>
                <a:spcPts val="0"/>
              </a:spcBef>
              <a:spcAft>
                <a:spcPts val="0"/>
              </a:spcAft>
              <a:buClr>
                <a:srgbClr val="000000"/>
              </a:buClr>
              <a:buSzPts val="2200"/>
              <a:buFont typeface="Times New Roman"/>
              <a:buNone/>
            </a:pPr>
            <a:endParaRPr sz="2200" b="0" i="0" u="none">
              <a:solidFill>
                <a:srgbClr val="000000"/>
              </a:solidFill>
              <a:latin typeface="Arial"/>
              <a:ea typeface="Arial"/>
              <a:cs typeface="Arial"/>
              <a:sym typeface="Arial"/>
            </a:endParaRPr>
          </a:p>
          <a:p>
            <a:pPr marL="342900" marR="0" lvl="0" indent="-342900" algn="l" rtl="0">
              <a:lnSpc>
                <a:spcPct val="100000"/>
              </a:lnSpc>
              <a:spcBef>
                <a:spcPts val="1400"/>
              </a:spcBef>
              <a:spcAft>
                <a:spcPts val="0"/>
              </a:spcAft>
              <a:buClr>
                <a:srgbClr val="000000"/>
              </a:buClr>
              <a:buSzPts val="2400"/>
              <a:buFont typeface="Times New Roman"/>
              <a:buNone/>
            </a:pPr>
            <a:r>
              <a:rPr lang="en-US" sz="2400" b="1" i="0" u="none">
                <a:solidFill>
                  <a:srgbClr val="FFFFFF"/>
                </a:solidFill>
                <a:latin typeface="Calibri"/>
                <a:ea typeface="Calibri"/>
                <a:cs typeface="Calibri"/>
                <a:sym typeface="Calibri"/>
              </a:rPr>
              <a:t> </a:t>
            </a:r>
            <a:endParaRPr/>
          </a:p>
        </p:txBody>
      </p:sp>
      <p:graphicFrame>
        <p:nvGraphicFramePr>
          <p:cNvPr id="162" name="Google Shape;162;p19"/>
          <p:cNvGraphicFramePr/>
          <p:nvPr/>
        </p:nvGraphicFramePr>
        <p:xfrm>
          <a:off x="1679575" y="466725"/>
          <a:ext cx="6719875" cy="5976900"/>
        </p:xfrm>
        <a:graphic>
          <a:graphicData uri="http://schemas.openxmlformats.org/drawingml/2006/table">
            <a:tbl>
              <a:tblPr>
                <a:noFill/>
                <a:tableStyleId>{2F5A4514-2DF6-4021-8FDF-2497D56E085D}</a:tableStyleId>
              </a:tblPr>
              <a:tblGrid>
                <a:gridCol w="3360725"/>
                <a:gridCol w="3359150"/>
              </a:tblGrid>
              <a:tr h="674675">
                <a:tc>
                  <a:txBody>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EMPLEO PRIVADO</a:t>
                      </a:r>
                      <a:endParaRPr/>
                    </a:p>
                    <a:p>
                      <a:pPr marL="0" marR="0" lvl="0" indent="0" algn="l" rtl="0">
                        <a:spcBef>
                          <a:spcPts val="0"/>
                        </a:spcBef>
                        <a:spcAft>
                          <a:spcPts val="0"/>
                        </a:spcAft>
                        <a:buNone/>
                      </a:pPr>
                      <a:endParaRPr sz="1800" b="1" i="0" u="none">
                        <a:solidFill>
                          <a:srgbClr val="FFFFFF"/>
                        </a:solidFill>
                        <a:latin typeface="Arial"/>
                        <a:ea typeface="Arial"/>
                        <a:cs typeface="Arial"/>
                        <a:sym typeface="Arial"/>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EMPLEO PÚBLICO</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r>
              <a:tr h="1252525">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INGRESO: Libertad de contratación</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CDE"/>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INGRESO: Por alguna de las formas establecidas por la ley. Principio Concurso Público.</a:t>
                      </a:r>
                      <a:endParaRPr/>
                    </a:p>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(Art. 16 CN-Art. 30 CPM)</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CDE"/>
                    </a:solidFill>
                  </a:tcPr>
                </a:tc>
              </a:tr>
              <a:tr h="154305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RÉGIMEN APLICABLE:</a:t>
                      </a:r>
                      <a:endParaRPr/>
                    </a:p>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Ley 20.744</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6E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RÉGIMEN APLICABLE: </a:t>
                      </a:r>
                      <a:endParaRPr/>
                    </a:p>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Nación: Ley 25.164</a:t>
                      </a:r>
                      <a:endParaRPr/>
                    </a:p>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Provincia: Decreto Ley 560/73</a:t>
                      </a:r>
                      <a:endParaRPr/>
                    </a:p>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                 Ley 5126.</a:t>
                      </a:r>
                      <a:endParaRPr/>
                    </a:p>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                 Ley 5811.</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6EF"/>
                    </a:solidFill>
                  </a:tcPr>
                </a:tc>
              </a:tr>
              <a:tr h="96360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PATRIMONIO QUE RESPONDE: Privado del empleador</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CDE"/>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PATRIMONIO QUE RESPONDE: Erario público.</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CDE"/>
                    </a:solidFill>
                  </a:tcPr>
                </a:tc>
              </a:tr>
              <a:tr h="154305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Constitución Nacional Art. 14 bis: PROTECCIÓN CONTRA EL DESPIDO ARBITRARIO Art. 245 LCT</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6E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Constitución Nacional Art. 14 bis: ESTABILIDAD DEL EMPLEADO PÚBLICO.</a:t>
                      </a:r>
                      <a:endParaRPr/>
                    </a:p>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Artículo 8. Ley 25.164</a:t>
                      </a:r>
                      <a:endParaRPr/>
                    </a:p>
                    <a:p>
                      <a:pPr marL="0" marR="0" lvl="0" indent="0" algn="l"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Artículo 16. Ley 560/73</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6E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68" name="Google Shape;168;p20"/>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69" name="Google Shape;169;p20"/>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70" name="Google Shape;170;p20"/>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171" name="Google Shape;171;p20"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172" name="Google Shape;172;p20"/>
          <p:cNvSpPr txBox="1">
            <a:spLocks noGrp="1"/>
          </p:cNvSpPr>
          <p:nvPr>
            <p:ph type="body" idx="1"/>
          </p:nvPr>
        </p:nvSpPr>
        <p:spPr>
          <a:xfrm>
            <a:off x="473075" y="1574800"/>
            <a:ext cx="9072562" cy="4989512"/>
          </a:xfrm>
          <a:prstGeom prst="rect">
            <a:avLst/>
          </a:prstGeom>
          <a:noFill/>
          <a:ln>
            <a:noFill/>
          </a:ln>
        </p:spPr>
        <p:txBody>
          <a:bodyPr spcFirstLastPara="1" wrap="square" lIns="0" tIns="28075" rIns="0" bIns="0" anchor="t" anchorCtr="0">
            <a:noAutofit/>
          </a:bodyPr>
          <a:lstStyle/>
          <a:p>
            <a:pPr marL="365125" marR="0" lvl="0" indent="-257175" algn="l" rtl="0">
              <a:lnSpc>
                <a:spcPct val="70000"/>
              </a:lnSpc>
              <a:spcBef>
                <a:spcPts val="0"/>
              </a:spcBef>
              <a:spcAft>
                <a:spcPts val="0"/>
              </a:spcAft>
              <a:buClr>
                <a:srgbClr val="000000"/>
              </a:buClr>
              <a:buSzPts val="1900"/>
              <a:buFont typeface="Times New Roman"/>
              <a:buNone/>
            </a:pPr>
            <a:r>
              <a:rPr lang="en-US" sz="1900" b="1" i="0" u="none">
                <a:solidFill>
                  <a:schemeClr val="dk1"/>
                </a:solidFill>
                <a:latin typeface="Calibri"/>
                <a:ea typeface="Calibri"/>
                <a:cs typeface="Calibri"/>
                <a:sym typeface="Calibri"/>
              </a:rPr>
              <a:t>Nacionalidad: </a:t>
            </a:r>
            <a:r>
              <a:rPr lang="en-US" sz="1900" b="0" i="0" u="none">
                <a:solidFill>
                  <a:schemeClr val="dk1"/>
                </a:solidFill>
                <a:latin typeface="Calibri"/>
                <a:ea typeface="Calibri"/>
                <a:cs typeface="Calibri"/>
                <a:sym typeface="Calibri"/>
              </a:rPr>
              <a:t>Todos los </a:t>
            </a:r>
            <a:r>
              <a:rPr lang="en-US" sz="1900" b="1" i="1" u="none">
                <a:solidFill>
                  <a:schemeClr val="dk1"/>
                </a:solidFill>
                <a:latin typeface="Calibri"/>
                <a:ea typeface="Calibri"/>
                <a:cs typeface="Calibri"/>
                <a:sym typeface="Calibri"/>
              </a:rPr>
              <a:t>argentinos</a:t>
            </a:r>
            <a:r>
              <a:rPr lang="en-US" sz="1900" b="0" i="0" u="none">
                <a:solidFill>
                  <a:schemeClr val="dk1"/>
                </a:solidFill>
                <a:latin typeface="Calibri"/>
                <a:ea typeface="Calibri"/>
                <a:cs typeface="Calibri"/>
                <a:sym typeface="Calibri"/>
              </a:rPr>
              <a:t> son admisibles…</a:t>
            </a:r>
            <a:endParaRPr/>
          </a:p>
          <a:p>
            <a:pPr marL="365125" marR="0" lvl="0" indent="-257175" algn="l" rtl="0">
              <a:lnSpc>
                <a:spcPct val="70000"/>
              </a:lnSpc>
              <a:spcBef>
                <a:spcPts val="2000"/>
              </a:spcBef>
              <a:spcAft>
                <a:spcPts val="0"/>
              </a:spcAft>
              <a:buClr>
                <a:srgbClr val="000000"/>
              </a:buClr>
              <a:buSzPts val="1900"/>
              <a:buFont typeface="Times New Roman"/>
              <a:buNone/>
            </a:pPr>
            <a:endParaRPr sz="1900" b="1" i="0" u="none">
              <a:solidFill>
                <a:schemeClr val="dk1"/>
              </a:solidFill>
              <a:latin typeface="Calibri"/>
              <a:ea typeface="Calibri"/>
              <a:cs typeface="Calibri"/>
              <a:sym typeface="Calibri"/>
            </a:endParaRPr>
          </a:p>
          <a:p>
            <a:pPr marL="365125" marR="0" lvl="0" indent="-257175" algn="l" rtl="0">
              <a:lnSpc>
                <a:spcPct val="70000"/>
              </a:lnSpc>
              <a:spcBef>
                <a:spcPts val="2000"/>
              </a:spcBef>
              <a:spcAft>
                <a:spcPts val="0"/>
              </a:spcAft>
              <a:buClr>
                <a:srgbClr val="000000"/>
              </a:buClr>
              <a:buSzPts val="1900"/>
              <a:buFont typeface="Times New Roman"/>
              <a:buNone/>
            </a:pPr>
            <a:r>
              <a:rPr lang="en-US" sz="1900" b="1" i="0" u="none">
                <a:solidFill>
                  <a:schemeClr val="dk1"/>
                </a:solidFill>
                <a:latin typeface="Calibri"/>
                <a:ea typeface="Calibri"/>
                <a:cs typeface="Calibri"/>
                <a:sym typeface="Calibri"/>
              </a:rPr>
              <a:t>idoneidad</a:t>
            </a:r>
            <a:r>
              <a:rPr lang="en-US" sz="1900" b="0" i="0" u="none">
                <a:solidFill>
                  <a:schemeClr val="dk1"/>
                </a:solidFill>
                <a:latin typeface="Calibri"/>
                <a:ea typeface="Calibri"/>
                <a:cs typeface="Calibri"/>
                <a:sym typeface="Calibri"/>
              </a:rPr>
              <a:t>: Todos los </a:t>
            </a:r>
            <a:r>
              <a:rPr lang="en-US" sz="1900" b="0" i="1" u="none">
                <a:solidFill>
                  <a:schemeClr val="dk1"/>
                </a:solidFill>
                <a:latin typeface="Calibri"/>
                <a:ea typeface="Calibri"/>
                <a:cs typeface="Calibri"/>
                <a:sym typeface="Calibri"/>
              </a:rPr>
              <a:t>argentinos</a:t>
            </a:r>
            <a:r>
              <a:rPr lang="en-US" sz="1900" b="0" i="0" u="none">
                <a:solidFill>
                  <a:schemeClr val="dk1"/>
                </a:solidFill>
                <a:latin typeface="Calibri"/>
                <a:ea typeface="Calibri"/>
                <a:cs typeface="Calibri"/>
                <a:sym typeface="Calibri"/>
              </a:rPr>
              <a:t> son admisibles a los empleos públicos de la Provincia, sin otras condiciones que su </a:t>
            </a:r>
            <a:r>
              <a:rPr lang="en-US" sz="1900" b="1" i="0" u="none">
                <a:solidFill>
                  <a:schemeClr val="dk1"/>
                </a:solidFill>
                <a:latin typeface="Calibri"/>
                <a:ea typeface="Calibri"/>
                <a:cs typeface="Calibri"/>
                <a:sym typeface="Calibri"/>
              </a:rPr>
              <a:t>buena conducta y capacidad</a:t>
            </a:r>
            <a:r>
              <a:rPr lang="en-US" sz="1900" b="0" i="0" u="none">
                <a:solidFill>
                  <a:schemeClr val="dk1"/>
                </a:solidFill>
                <a:latin typeface="Calibri"/>
                <a:ea typeface="Calibri"/>
                <a:cs typeface="Calibri"/>
                <a:sym typeface="Calibri"/>
              </a:rPr>
              <a:t>, en todos aquellos casos en que la Constitución o la ley no exijan calidades especiales. (correlativo con </a:t>
            </a:r>
            <a:r>
              <a:rPr lang="en-US" sz="1900" b="1" i="0" u="none">
                <a:solidFill>
                  <a:schemeClr val="dk1"/>
                </a:solidFill>
                <a:latin typeface="Calibri"/>
                <a:ea typeface="Calibri"/>
                <a:cs typeface="Calibri"/>
                <a:sym typeface="Calibri"/>
              </a:rPr>
              <a:t>art. 16 CN</a:t>
            </a:r>
            <a:r>
              <a:rPr lang="en-US" sz="1900" b="0" i="0" u="none">
                <a:solidFill>
                  <a:schemeClr val="dk1"/>
                </a:solidFill>
                <a:latin typeface="Calibri"/>
                <a:ea typeface="Calibri"/>
                <a:cs typeface="Calibri"/>
                <a:sym typeface="Calibri"/>
              </a:rPr>
              <a:t>)</a:t>
            </a:r>
            <a:endParaRPr/>
          </a:p>
          <a:p>
            <a:pPr marL="365125" marR="0" lvl="0" indent="-257175" algn="l" rtl="0">
              <a:lnSpc>
                <a:spcPct val="70000"/>
              </a:lnSpc>
              <a:spcBef>
                <a:spcPts val="2000"/>
              </a:spcBef>
              <a:spcAft>
                <a:spcPts val="0"/>
              </a:spcAft>
              <a:buClr>
                <a:srgbClr val="000000"/>
              </a:buClr>
              <a:buSzPts val="1900"/>
              <a:buFont typeface="Times New Roman"/>
              <a:buNone/>
            </a:pPr>
            <a:endParaRPr sz="1900" b="1" i="0" u="none">
              <a:solidFill>
                <a:schemeClr val="dk1"/>
              </a:solidFill>
              <a:latin typeface="Calibri"/>
              <a:ea typeface="Calibri"/>
              <a:cs typeface="Calibri"/>
              <a:sym typeface="Calibri"/>
            </a:endParaRPr>
          </a:p>
          <a:p>
            <a:pPr marL="365125" marR="0" lvl="0" indent="-257175" algn="l" rtl="0">
              <a:lnSpc>
                <a:spcPct val="70000"/>
              </a:lnSpc>
              <a:spcBef>
                <a:spcPts val="2000"/>
              </a:spcBef>
              <a:spcAft>
                <a:spcPts val="0"/>
              </a:spcAft>
              <a:buClr>
                <a:srgbClr val="000000"/>
              </a:buClr>
              <a:buSzPts val="1900"/>
              <a:buFont typeface="Times New Roman"/>
              <a:buNone/>
            </a:pPr>
            <a:r>
              <a:rPr lang="en-US" sz="1900" b="1" i="0" u="none">
                <a:solidFill>
                  <a:schemeClr val="dk1"/>
                </a:solidFill>
                <a:latin typeface="Calibri"/>
                <a:ea typeface="Calibri"/>
                <a:cs typeface="Calibri"/>
                <a:sym typeface="Calibri"/>
              </a:rPr>
              <a:t>Estabilidad</a:t>
            </a:r>
            <a:r>
              <a:rPr lang="en-US" sz="1900" b="0" i="0" u="none">
                <a:solidFill>
                  <a:schemeClr val="dk1"/>
                </a:solidFill>
                <a:latin typeface="Calibri"/>
                <a:ea typeface="Calibri"/>
                <a:cs typeface="Calibri"/>
                <a:sym typeface="Calibri"/>
              </a:rPr>
              <a:t>: La remoción del empleado deberá obedecer a </a:t>
            </a:r>
            <a:r>
              <a:rPr lang="en-US" sz="1900" b="1" i="0" u="none">
                <a:solidFill>
                  <a:schemeClr val="dk1"/>
                </a:solidFill>
                <a:latin typeface="Calibri"/>
                <a:ea typeface="Calibri"/>
                <a:cs typeface="Calibri"/>
                <a:sym typeface="Calibri"/>
              </a:rPr>
              <a:t>causa justificada</a:t>
            </a:r>
            <a:r>
              <a:rPr lang="en-US" sz="1900" b="0" i="0" u="none">
                <a:solidFill>
                  <a:schemeClr val="dk1"/>
                </a:solidFill>
                <a:latin typeface="Calibri"/>
                <a:ea typeface="Calibri"/>
                <a:cs typeface="Calibri"/>
                <a:sym typeface="Calibri"/>
              </a:rPr>
              <a:t>… (correlativo con </a:t>
            </a:r>
            <a:r>
              <a:rPr lang="en-US" sz="1900" b="1" i="0" u="none">
                <a:solidFill>
                  <a:schemeClr val="dk1"/>
                </a:solidFill>
                <a:latin typeface="Calibri"/>
                <a:ea typeface="Calibri"/>
                <a:cs typeface="Calibri"/>
                <a:sym typeface="Calibri"/>
              </a:rPr>
              <a:t>art. 14 bis CN</a:t>
            </a:r>
            <a:r>
              <a:rPr lang="en-US" sz="1900" b="0" i="0" u="none">
                <a:solidFill>
                  <a:schemeClr val="dk1"/>
                </a:solidFill>
                <a:latin typeface="Calibri"/>
                <a:ea typeface="Calibri"/>
                <a:cs typeface="Calibri"/>
                <a:sym typeface="Calibri"/>
              </a:rPr>
              <a:t>)</a:t>
            </a:r>
            <a:endParaRPr/>
          </a:p>
          <a:p>
            <a:pPr marL="365125" marR="0" lvl="0" indent="-257175" algn="l" rtl="0">
              <a:lnSpc>
                <a:spcPct val="70000"/>
              </a:lnSpc>
              <a:spcBef>
                <a:spcPts val="2000"/>
              </a:spcBef>
              <a:spcAft>
                <a:spcPts val="0"/>
              </a:spcAft>
              <a:buClr>
                <a:srgbClr val="000000"/>
              </a:buClr>
              <a:buSzPts val="1900"/>
              <a:buFont typeface="Times New Roman"/>
              <a:buNone/>
            </a:pPr>
            <a:endParaRPr sz="1900" b="1" i="0" u="none">
              <a:solidFill>
                <a:schemeClr val="dk1"/>
              </a:solidFill>
              <a:latin typeface="Calibri"/>
              <a:ea typeface="Calibri"/>
              <a:cs typeface="Calibri"/>
              <a:sym typeface="Calibri"/>
            </a:endParaRPr>
          </a:p>
          <a:p>
            <a:pPr marL="365125" marR="0" lvl="0" indent="-257175" algn="l" rtl="0">
              <a:lnSpc>
                <a:spcPct val="70000"/>
              </a:lnSpc>
              <a:spcBef>
                <a:spcPts val="2000"/>
              </a:spcBef>
              <a:spcAft>
                <a:spcPts val="0"/>
              </a:spcAft>
              <a:buClr>
                <a:srgbClr val="000000"/>
              </a:buClr>
              <a:buSzPts val="1900"/>
              <a:buFont typeface="Times New Roman"/>
              <a:buNone/>
            </a:pPr>
            <a:r>
              <a:rPr lang="en-US" sz="1900" b="1" i="0" u="none">
                <a:solidFill>
                  <a:schemeClr val="dk1"/>
                </a:solidFill>
                <a:latin typeface="Calibri"/>
                <a:ea typeface="Calibri"/>
                <a:cs typeface="Calibri"/>
                <a:sym typeface="Calibri"/>
              </a:rPr>
              <a:t>Reserva de ley </a:t>
            </a:r>
            <a:r>
              <a:rPr lang="en-US" sz="1900" b="0" i="0" u="none">
                <a:solidFill>
                  <a:schemeClr val="dk1"/>
                </a:solidFill>
                <a:latin typeface="Calibri"/>
                <a:ea typeface="Calibri"/>
                <a:cs typeface="Calibri"/>
                <a:sym typeface="Calibri"/>
              </a:rPr>
              <a:t>: la Legislatura debe dictar una </a:t>
            </a:r>
            <a:r>
              <a:rPr lang="en-US" sz="1900" b="1" i="0" u="none">
                <a:solidFill>
                  <a:schemeClr val="dk1"/>
                </a:solidFill>
                <a:latin typeface="Calibri"/>
                <a:ea typeface="Calibri"/>
                <a:cs typeface="Calibri"/>
                <a:sym typeface="Calibri"/>
              </a:rPr>
              <a:t>“ley especial” </a:t>
            </a:r>
            <a:r>
              <a:rPr lang="en-US" sz="1900" b="0" i="0" u="none">
                <a:solidFill>
                  <a:schemeClr val="dk1"/>
                </a:solidFill>
                <a:latin typeface="Calibri"/>
                <a:ea typeface="Calibri"/>
                <a:cs typeface="Calibri"/>
                <a:sym typeface="Calibri"/>
              </a:rPr>
              <a:t>que rija las materias de “</a:t>
            </a:r>
            <a:r>
              <a:rPr lang="en-US" sz="1900" b="0" i="1" u="none">
                <a:solidFill>
                  <a:schemeClr val="dk1"/>
                </a:solidFill>
                <a:latin typeface="Calibri"/>
                <a:ea typeface="Calibri"/>
                <a:cs typeface="Calibri"/>
                <a:sym typeface="Calibri"/>
              </a:rPr>
              <a:t>duración, estabilidad, retribución y promoción o ascenso</a:t>
            </a:r>
            <a:r>
              <a:rPr lang="en-US" sz="1900" b="0" i="0" u="none">
                <a:solidFill>
                  <a:schemeClr val="dk1"/>
                </a:solidFill>
                <a:latin typeface="Calibri"/>
                <a:ea typeface="Calibri"/>
                <a:cs typeface="Calibri"/>
                <a:sym typeface="Calibri"/>
              </a:rPr>
              <a:t>” del empleo público.</a:t>
            </a:r>
            <a:endParaRPr/>
          </a:p>
          <a:p>
            <a:pPr marL="1106487" marR="0" lvl="1" indent="-541337" algn="l" rtl="0">
              <a:lnSpc>
                <a:spcPct val="70000"/>
              </a:lnSpc>
              <a:spcBef>
                <a:spcPts val="2500"/>
              </a:spcBef>
              <a:spcAft>
                <a:spcPts val="0"/>
              </a:spcAft>
              <a:buClr>
                <a:srgbClr val="000000"/>
              </a:buClr>
              <a:buSzPts val="1700"/>
              <a:buFont typeface="Times New Roman"/>
              <a:buNone/>
            </a:pPr>
            <a:r>
              <a:rPr lang="en-US" sz="1700" b="1" i="0" u="none" strike="noStrike" cap="none">
                <a:solidFill>
                  <a:schemeClr val="dk1"/>
                </a:solidFill>
                <a:latin typeface="Calibri"/>
                <a:ea typeface="Calibri"/>
                <a:cs typeface="Calibri"/>
                <a:sym typeface="Calibri"/>
              </a:rPr>
              <a:t>Art. 99, inc 3)</a:t>
            </a:r>
            <a:r>
              <a:rPr lang="en-US" sz="1700" b="0" i="0" u="none" strike="noStrike" cap="none">
                <a:solidFill>
                  <a:schemeClr val="dk1"/>
                </a:solidFill>
                <a:latin typeface="Calibri"/>
                <a:ea typeface="Calibri"/>
                <a:cs typeface="Calibri"/>
                <a:sym typeface="Calibri"/>
              </a:rPr>
              <a:t>. Fijar anualmente el presupuesto</a:t>
            </a:r>
            <a:endParaRPr/>
          </a:p>
          <a:p>
            <a:pPr marL="1106487" marR="0" lvl="1" indent="-541337" algn="l" rtl="0">
              <a:lnSpc>
                <a:spcPct val="70000"/>
              </a:lnSpc>
              <a:spcBef>
                <a:spcPts val="2200"/>
              </a:spcBef>
              <a:spcAft>
                <a:spcPts val="0"/>
              </a:spcAft>
              <a:buClr>
                <a:srgbClr val="000000"/>
              </a:buClr>
              <a:buSzPts val="1700"/>
              <a:buFont typeface="Times New Roman"/>
              <a:buNone/>
            </a:pPr>
            <a:r>
              <a:rPr lang="en-US" sz="1700" b="0" i="0" u="none" strike="noStrike" cap="none">
                <a:solidFill>
                  <a:schemeClr val="dk1"/>
                </a:solidFill>
                <a:latin typeface="Calibri"/>
                <a:ea typeface="Calibri"/>
                <a:cs typeface="Calibri"/>
                <a:sym typeface="Calibri"/>
              </a:rPr>
              <a:t>		</a:t>
            </a:r>
            <a:r>
              <a:rPr lang="en-US" sz="1700" b="1" i="0" u="none" strike="noStrike" cap="none">
                <a:solidFill>
                  <a:schemeClr val="dk1"/>
                </a:solidFill>
                <a:latin typeface="Calibri"/>
                <a:ea typeface="Calibri"/>
                <a:cs typeface="Calibri"/>
                <a:sym typeface="Calibri"/>
              </a:rPr>
              <a:t>      inc. 9) </a:t>
            </a:r>
            <a:r>
              <a:rPr lang="en-US" sz="1700" b="0" i="0" u="none" strike="noStrike" cap="none">
                <a:solidFill>
                  <a:schemeClr val="dk1"/>
                </a:solidFill>
                <a:latin typeface="Calibri"/>
                <a:ea typeface="Calibri"/>
                <a:cs typeface="Calibri"/>
                <a:sym typeface="Calibri"/>
              </a:rPr>
              <a:t>Crear y suprimir empleos</a:t>
            </a:r>
            <a:endParaRPr/>
          </a:p>
          <a:p>
            <a:pPr marL="342900" marR="0" lvl="0" indent="-342900" algn="l" rtl="0">
              <a:lnSpc>
                <a:spcPct val="93000"/>
              </a:lnSpc>
              <a:spcBef>
                <a:spcPts val="1100"/>
              </a:spcBef>
              <a:spcAft>
                <a:spcPts val="0"/>
              </a:spcAft>
              <a:buNone/>
            </a:pPr>
            <a:endParaRPr sz="1700" b="0" i="0" u="none" strike="noStrike" cap="none">
              <a:solidFill>
                <a:schemeClr val="dk1"/>
              </a:solidFill>
              <a:latin typeface="Calibri"/>
              <a:ea typeface="Calibri"/>
              <a:cs typeface="Calibri"/>
              <a:sym typeface="Calibri"/>
            </a:endParaRPr>
          </a:p>
        </p:txBody>
      </p:sp>
      <p:sp>
        <p:nvSpPr>
          <p:cNvPr id="173" name="Google Shape;173;p20"/>
          <p:cNvSpPr txBox="1"/>
          <p:nvPr/>
        </p:nvSpPr>
        <p:spPr>
          <a:xfrm>
            <a:off x="1511300" y="323850"/>
            <a:ext cx="7416800" cy="1270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CONSTITUCIÓN DE MENDOZA  (1916)</a:t>
            </a:r>
            <a:endParaRPr/>
          </a:p>
          <a:p>
            <a:pPr marL="0" marR="0" lvl="0" indent="0" algn="ctr" rtl="0">
              <a:lnSpc>
                <a:spcPct val="90000"/>
              </a:lnSpc>
              <a:spcBef>
                <a:spcPts val="60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Art. 30</a:t>
            </a:r>
            <a:endParaRPr/>
          </a:p>
          <a:p>
            <a:pPr marL="0" marR="0" lvl="0" indent="0" algn="l" rtl="0">
              <a:lnSpc>
                <a:spcPct val="93000"/>
              </a:lnSpc>
              <a:spcBef>
                <a:spcPts val="0"/>
              </a:spcBef>
              <a:spcAft>
                <a:spcPts val="0"/>
              </a:spcAft>
              <a:buNone/>
            </a:pPr>
            <a:endParaRPr sz="3000" b="1" i="0" u="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1"/>
          <p:cNvSpPr txBox="1"/>
          <p:nvPr/>
        </p:nvSpPr>
        <p:spPr>
          <a:xfrm>
            <a:off x="1587" y="6796087"/>
            <a:ext cx="10080625" cy="763587"/>
          </a:xfrm>
          <a:prstGeom prst="rect">
            <a:avLst/>
          </a:prstGeom>
          <a:solidFill>
            <a:srgbClr val="642A7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79" name="Google Shape;179;p21"/>
          <p:cNvSpPr txBox="1"/>
          <p:nvPr/>
        </p:nvSpPr>
        <p:spPr>
          <a:xfrm rot="10800000" flipH="1">
            <a:off x="3175" y="6729412"/>
            <a:ext cx="2571750" cy="66675"/>
          </a:xfrm>
          <a:prstGeom prst="rect">
            <a:avLst/>
          </a:prstGeom>
          <a:solidFill>
            <a:srgbClr val="109FDA"/>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80" name="Google Shape;180;p21"/>
          <p:cNvSpPr txBox="1"/>
          <p:nvPr/>
        </p:nvSpPr>
        <p:spPr>
          <a:xfrm rot="10800000" flipH="1">
            <a:off x="1641475" y="6745287"/>
            <a:ext cx="4525962" cy="50800"/>
          </a:xfrm>
          <a:prstGeom prst="rect">
            <a:avLst/>
          </a:prstGeom>
          <a:solidFill>
            <a:srgbClr val="FDC328"/>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81" name="Google Shape;181;p21"/>
          <p:cNvSpPr txBox="1"/>
          <p:nvPr/>
        </p:nvSpPr>
        <p:spPr>
          <a:xfrm rot="10800000" flipH="1">
            <a:off x="4643437" y="6729412"/>
            <a:ext cx="5437187" cy="66675"/>
          </a:xfrm>
          <a:prstGeom prst="rect">
            <a:avLst/>
          </a:prstGeom>
          <a:solidFill>
            <a:srgbClr val="7DAE57"/>
          </a:solidFill>
          <a:ln>
            <a:noFill/>
          </a:ln>
        </p:spPr>
        <p:txBody>
          <a:bodyPr spcFirstLastPara="1" wrap="square" lIns="100775" tIns="50375" rIns="100775" bIns="50375"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pic>
        <p:nvPicPr>
          <p:cNvPr id="182" name="Google Shape;182;p21" descr="IPAB horizontal.png"/>
          <p:cNvPicPr preferRelativeResize="0"/>
          <p:nvPr/>
        </p:nvPicPr>
        <p:blipFill rotWithShape="1">
          <a:blip r:embed="rId3">
            <a:alphaModFix/>
          </a:blip>
          <a:srcRect/>
          <a:stretch/>
        </p:blipFill>
        <p:spPr>
          <a:xfrm>
            <a:off x="6507162" y="6796087"/>
            <a:ext cx="3282950" cy="684212"/>
          </a:xfrm>
          <a:prstGeom prst="rect">
            <a:avLst/>
          </a:prstGeom>
          <a:noFill/>
          <a:ln>
            <a:noFill/>
          </a:ln>
        </p:spPr>
      </p:pic>
      <p:sp>
        <p:nvSpPr>
          <p:cNvPr id="183" name="Google Shape;183;p21"/>
          <p:cNvSpPr txBox="1"/>
          <p:nvPr/>
        </p:nvSpPr>
        <p:spPr>
          <a:xfrm>
            <a:off x="1511300" y="323850"/>
            <a:ext cx="7416800"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IDONEIDAD</a:t>
            </a:r>
            <a:endParaRPr/>
          </a:p>
        </p:txBody>
      </p:sp>
      <p:sp>
        <p:nvSpPr>
          <p:cNvPr id="184" name="Google Shape;184;p21"/>
          <p:cNvSpPr txBox="1"/>
          <p:nvPr/>
        </p:nvSpPr>
        <p:spPr>
          <a:xfrm>
            <a:off x="1268412" y="2266950"/>
            <a:ext cx="2143125" cy="2070100"/>
          </a:xfrm>
          <a:prstGeom prst="rect">
            <a:avLst/>
          </a:prstGeom>
          <a:noFill/>
          <a:ln>
            <a:noFill/>
          </a:ln>
        </p:spPr>
        <p:txBody>
          <a:bodyPr spcFirstLastPara="1" wrap="square" lIns="90000" tIns="46800" rIns="90000" bIns="46800" anchor="t" anchorCtr="0">
            <a:noAutofit/>
          </a:bodyPr>
          <a:lstStyle/>
          <a:p>
            <a:pPr marL="0" marR="0" lvl="0" indent="0" algn="ctr" rtl="0">
              <a:lnSpc>
                <a:spcPct val="93000"/>
              </a:lnSpc>
              <a:spcBef>
                <a:spcPts val="0"/>
              </a:spcBef>
              <a:spcAft>
                <a:spcPts val="0"/>
              </a:spcAft>
              <a:buClr>
                <a:schemeClr val="dk1"/>
              </a:buClr>
              <a:buSzPts val="2300"/>
              <a:buFont typeface="Arial"/>
              <a:buNone/>
            </a:pPr>
            <a:r>
              <a:rPr lang="en-US" sz="2300" b="0" i="0" u="none">
                <a:solidFill>
                  <a:schemeClr val="dk1"/>
                </a:solidFill>
                <a:latin typeface="Arial"/>
                <a:ea typeface="Arial"/>
                <a:cs typeface="Arial"/>
                <a:sym typeface="Arial"/>
              </a:rPr>
              <a:t>PAUTA OBJETIVA DE EVALUACIÓN para el ingreso y la promoción en la carrera</a:t>
            </a:r>
            <a:endParaRPr/>
          </a:p>
        </p:txBody>
      </p:sp>
      <p:sp>
        <p:nvSpPr>
          <p:cNvPr id="185" name="Google Shape;185;p21"/>
          <p:cNvSpPr/>
          <p:nvPr/>
        </p:nvSpPr>
        <p:spPr>
          <a:xfrm>
            <a:off x="3527425" y="2843212"/>
            <a:ext cx="3333750" cy="554037"/>
          </a:xfrm>
          <a:prstGeom prst="leftRightArrow">
            <a:avLst>
              <a:gd name="adj1" fmla="val 1800"/>
              <a:gd name="adj2" fmla="val 50000"/>
            </a:avLst>
          </a:prstGeom>
          <a:solidFill>
            <a:srgbClr val="7030A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lt1"/>
              </a:solidFill>
              <a:latin typeface="Arial"/>
              <a:ea typeface="Arial"/>
              <a:cs typeface="Arial"/>
              <a:sym typeface="Arial"/>
            </a:endParaRPr>
          </a:p>
        </p:txBody>
      </p:sp>
      <p:sp>
        <p:nvSpPr>
          <p:cNvPr id="186" name="Google Shape;186;p21"/>
          <p:cNvSpPr txBox="1"/>
          <p:nvPr/>
        </p:nvSpPr>
        <p:spPr>
          <a:xfrm>
            <a:off x="6985000" y="2339975"/>
            <a:ext cx="2592387" cy="2854325"/>
          </a:xfrm>
          <a:prstGeom prst="rect">
            <a:avLst/>
          </a:prstGeom>
          <a:noFill/>
          <a:ln>
            <a:noFill/>
          </a:ln>
        </p:spPr>
        <p:txBody>
          <a:bodyPr spcFirstLastPara="1" wrap="square" lIns="91425" tIns="45700" rIns="91425" bIns="45700" anchor="t" anchorCtr="0">
            <a:noAutofit/>
          </a:bodyPr>
          <a:lstStyle/>
          <a:p>
            <a:pPr marL="0" marR="0" lvl="0" indent="0" algn="ctr" rtl="0">
              <a:lnSpc>
                <a:spcPct val="93000"/>
              </a:lnSpc>
              <a:spcBef>
                <a:spcPts val="0"/>
              </a:spcBef>
              <a:spcAft>
                <a:spcPts val="0"/>
              </a:spcAft>
              <a:buClr>
                <a:schemeClr val="dk1"/>
              </a:buClr>
              <a:buSzPts val="2500"/>
              <a:buFont typeface="Arial"/>
              <a:buNone/>
            </a:pPr>
            <a:r>
              <a:rPr lang="en-US" sz="2500" b="0" i="0" u="none">
                <a:solidFill>
                  <a:schemeClr val="dk1"/>
                </a:solidFill>
                <a:latin typeface="Arial"/>
                <a:ea typeface="Arial"/>
                <a:cs typeface="Arial"/>
                <a:sym typeface="Arial"/>
              </a:rPr>
              <a:t>GARANTÍA DE IGUALDAD </a:t>
            </a:r>
            <a:endParaRPr/>
          </a:p>
          <a:p>
            <a:pPr marL="0" marR="0" lvl="0" indent="0" algn="ctr" rtl="0">
              <a:lnSpc>
                <a:spcPct val="93000"/>
              </a:lnSpc>
              <a:spcBef>
                <a:spcPts val="0"/>
              </a:spcBef>
              <a:spcAft>
                <a:spcPts val="0"/>
              </a:spcAft>
              <a:buClr>
                <a:schemeClr val="dk1"/>
              </a:buClr>
              <a:buSzPts val="2500"/>
              <a:buFont typeface="Arial"/>
              <a:buNone/>
            </a:pPr>
            <a:r>
              <a:rPr lang="en-US" sz="2500" b="0" i="0" u="none">
                <a:solidFill>
                  <a:schemeClr val="dk1"/>
                </a:solidFill>
                <a:latin typeface="Arial"/>
                <a:ea typeface="Arial"/>
                <a:cs typeface="Arial"/>
                <a:sym typeface="Arial"/>
              </a:rPr>
              <a:t>(no discriminación)</a:t>
            </a:r>
            <a:endParaRPr/>
          </a:p>
          <a:p>
            <a:pPr marL="0" marR="0" lvl="0" indent="0" algn="ctr" rtl="0">
              <a:lnSpc>
                <a:spcPct val="93000"/>
              </a:lnSpc>
              <a:spcBef>
                <a:spcPts val="0"/>
              </a:spcBef>
              <a:spcAft>
                <a:spcPts val="0"/>
              </a:spcAft>
              <a:buClr>
                <a:schemeClr val="dk1"/>
              </a:buClr>
              <a:buSzPts val="2500"/>
              <a:buFont typeface="Arial"/>
              <a:buNone/>
            </a:pPr>
            <a:r>
              <a:rPr lang="en-US" sz="2500" b="0" i="0" u="none">
                <a:solidFill>
                  <a:schemeClr val="dk1"/>
                </a:solidFill>
                <a:latin typeface="Arial"/>
                <a:ea typeface="Arial"/>
                <a:cs typeface="Arial"/>
                <a:sym typeface="Arial"/>
              </a:rPr>
              <a:t>en la distribución de fondos públicos</a:t>
            </a:r>
            <a:endParaRPr/>
          </a:p>
          <a:p>
            <a:pPr marL="0" marR="0" lvl="0" indent="0" algn="l" rtl="0">
              <a:lnSpc>
                <a:spcPct val="93000"/>
              </a:lnSpc>
              <a:spcBef>
                <a:spcPts val="0"/>
              </a:spcBef>
              <a:spcAft>
                <a:spcPts val="0"/>
              </a:spcAft>
              <a:buNone/>
            </a:pPr>
            <a:endParaRPr sz="25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4303</Words>
  <PresentationFormat>Personalizado</PresentationFormat>
  <Paragraphs>388</Paragraphs>
  <Slides>51</Slides>
  <Notes>51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51</vt:i4>
      </vt:variant>
    </vt:vector>
  </HeadingPairs>
  <TitlesOfParts>
    <vt:vector size="58" baseType="lpstr">
      <vt:lpstr>Arial</vt:lpstr>
      <vt:lpstr>Times New Roman</vt:lpstr>
      <vt:lpstr>Verdana</vt:lpstr>
      <vt:lpstr>Calibri</vt:lpstr>
      <vt:lpstr>Noto Sans Symbols</vt:lpstr>
      <vt:lpstr>Arial Narrow</vt:lpstr>
      <vt:lpstr>Tema de Office</vt:lpstr>
      <vt:lpstr>Diapositiva 1</vt:lpstr>
      <vt:lpstr>Diapositiva 2</vt:lpstr>
      <vt:lpstr>Diapositiva 3</vt:lpstr>
      <vt:lpstr>CLASIFICACIÓN DE LAS RELACIONES SEGÚN EL RÉGIMEN</vt:lpstr>
      <vt:lpstr>Relaciones entre el presupuesto, la organización administrativa y el empleo público:</vt:lpstr>
      <vt:lpstr>Diapositiva 6</vt:lpstr>
      <vt:lpstr>Diapositiva 7</vt:lpstr>
      <vt:lpstr>Diapositiva 8</vt:lpstr>
      <vt:lpstr>Diapositiva 9</vt:lpstr>
      <vt:lpstr>Diapositiva 10</vt:lpstr>
      <vt:lpstr>Diapositiva 11</vt:lpstr>
      <vt:lpstr>El sistema de fuentes del régimen del empleo público ha sufrido “injerencias” desde el derecho del trabajo y de la seguridad social   LCT 20.744 (1974) Art. 2º inc. a) prevé su aplicación a los dependientes del Estado “cuando por acto expreso” se los incluyera “en la misma” o “en el régimen de las convenciones colectivas de trabajo” (Ley 14.250).</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RÉGIMEN DISCIPLINARIO</vt:lpstr>
      <vt:lpstr> Concepto</vt:lpstr>
      <vt:lpstr>     Fundamento de la sanción   Importancia </vt:lpstr>
      <vt:lpstr>Diapositiva 36</vt:lpstr>
      <vt:lpstr>¿Cuándo procede?</vt:lpstr>
      <vt:lpstr>¿Quién ordena el sumario?</vt:lpstr>
      <vt:lpstr>¿Quién instruye el sumario?</vt:lpstr>
      <vt:lpstr>Etapas del sumario</vt:lpstr>
      <vt:lpstr>Resolución que ordena sumario</vt:lpstr>
      <vt:lpstr>Etapas del sumario</vt:lpstr>
      <vt:lpstr>Etapas del sumario</vt:lpstr>
      <vt:lpstr>Etapas del sumario</vt:lpstr>
      <vt:lpstr>Prescripción</vt:lpstr>
      <vt:lpstr>Graduación de la sanción</vt:lpstr>
      <vt:lpstr>Tipos de sanciones</vt:lpstr>
      <vt:lpstr>Tipos de sanciones</vt:lpstr>
      <vt:lpstr>Diapositiva 49</vt:lpstr>
      <vt:lpstr>Conclusiones</vt:lpstr>
      <vt:lpstr>Diapositiva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Walter Alberto Tonelli</dc:creator>
  <cp:lastModifiedBy>jmestres</cp:lastModifiedBy>
  <cp:revision>1</cp:revision>
  <dcterms:modified xsi:type="dcterms:W3CDTF">2018-09-17T15:08:28Z</dcterms:modified>
</cp:coreProperties>
</file>