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‹Nº›</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96" name="Google Shape;196;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09" name="Google Shape;209;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22" name="Google Shape;22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35" name="Google Shape;235;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48" name="Google Shape;248;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61" name="Google Shape;261;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74" name="Google Shape;274;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87" name="Google Shape;287;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99" name="Google Shape;299;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12" name="Google Shape;312;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91" name="Google Shape;91;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25" name="Google Shape;325;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38" name="Google Shape;338;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50" name="Google Shape;35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63" name="Google Shape;363;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76" name="Google Shape;376;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88" name="Google Shape;388;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00" name="Google Shape;400;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13" name="Google Shape;413;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26" name="Google Shape;426;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39" name="Google Shape;439;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52" name="Google Shape;452;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64" name="Google Shape;464;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p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76" name="Google Shape;476;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89" name="Google Shape;489;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02" name="Google Shape;502;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15" name="Google Shape;515;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28" name="Google Shape;528;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40" name="Google Shape;540;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54" name="Google Shape;554;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67" name="Google Shape;567;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6" name="Google Shape;11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Google Shape;578;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79" name="Google Shape;579;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0"/>
        <p:cNvGrpSpPr/>
        <p:nvPr/>
      </p:nvGrpSpPr>
      <p:grpSpPr>
        <a:xfrm>
          <a:off x="0" y="0"/>
          <a:ext cx="0" cy="0"/>
          <a:chOff x="0" y="0"/>
          <a:chExt cx="0" cy="0"/>
        </a:xfrm>
      </p:grpSpPr>
      <p:sp>
        <p:nvSpPr>
          <p:cNvPr id="591" name="Google Shape;591;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92" name="Google Shape;592;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04" name="Google Shape;604;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5"/>
        <p:cNvGrpSpPr/>
        <p:nvPr/>
      </p:nvGrpSpPr>
      <p:grpSpPr>
        <a:xfrm>
          <a:off x="0" y="0"/>
          <a:ext cx="0" cy="0"/>
          <a:chOff x="0" y="0"/>
          <a:chExt cx="0" cy="0"/>
        </a:xfrm>
      </p:grpSpPr>
      <p:sp>
        <p:nvSpPr>
          <p:cNvPr id="616" name="Google Shape;616;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17" name="Google Shape;617;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8"/>
        <p:cNvGrpSpPr/>
        <p:nvPr/>
      </p:nvGrpSpPr>
      <p:grpSpPr>
        <a:xfrm>
          <a:off x="0" y="0"/>
          <a:ext cx="0" cy="0"/>
          <a:chOff x="0" y="0"/>
          <a:chExt cx="0" cy="0"/>
        </a:xfrm>
      </p:grpSpPr>
      <p:sp>
        <p:nvSpPr>
          <p:cNvPr id="629" name="Google Shape;629;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30" name="Google Shape;630;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43" name="Google Shape;643;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
        <p:cNvGrpSpPr/>
        <p:nvPr/>
      </p:nvGrpSpPr>
      <p:grpSpPr>
        <a:xfrm>
          <a:off x="0" y="0"/>
          <a:ext cx="0" cy="0"/>
          <a:chOff x="0" y="0"/>
          <a:chExt cx="0" cy="0"/>
        </a:xfrm>
      </p:grpSpPr>
      <p:sp>
        <p:nvSpPr>
          <p:cNvPr id="655" name="Google Shape;655;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56" name="Google Shape;656;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69" name="Google Shape;669;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82" name="Google Shape;682;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95" name="Google Shape;695;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28" name="Google Shape;12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6"/>
        <p:cNvGrpSpPr/>
        <p:nvPr/>
      </p:nvGrpSpPr>
      <p:grpSpPr>
        <a:xfrm>
          <a:off x="0" y="0"/>
          <a:ext cx="0" cy="0"/>
          <a:chOff x="0" y="0"/>
          <a:chExt cx="0" cy="0"/>
        </a:xfrm>
      </p:grpSpPr>
      <p:sp>
        <p:nvSpPr>
          <p:cNvPr id="707" name="Google Shape;707;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08" name="Google Shape;708;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9"/>
        <p:cNvGrpSpPr/>
        <p:nvPr/>
      </p:nvGrpSpPr>
      <p:grpSpPr>
        <a:xfrm>
          <a:off x="0" y="0"/>
          <a:ext cx="0" cy="0"/>
          <a:chOff x="0" y="0"/>
          <a:chExt cx="0" cy="0"/>
        </a:xfrm>
      </p:grpSpPr>
      <p:sp>
        <p:nvSpPr>
          <p:cNvPr id="720" name="Google Shape;720;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21" name="Google Shape;721;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34" name="Google Shape;734;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6"/>
        <p:cNvGrpSpPr/>
        <p:nvPr/>
      </p:nvGrpSpPr>
      <p:grpSpPr>
        <a:xfrm>
          <a:off x="0" y="0"/>
          <a:ext cx="0" cy="0"/>
          <a:chOff x="0" y="0"/>
          <a:chExt cx="0" cy="0"/>
        </a:xfrm>
      </p:grpSpPr>
      <p:sp>
        <p:nvSpPr>
          <p:cNvPr id="747" name="Google Shape;747;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48" name="Google Shape;748;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62" name="Google Shape;762;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40" name="Google Shape;14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59" name="Google Shape;159;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71" name="Google Shape;17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83" name="Google Shape;18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7" name="Google Shape;17;p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8" name="Google Shape;18;p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73" name="Google Shape;73;p11"/>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76" name="Google Shape;76;p1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77" name="Google Shape;77;p1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45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750"/>
              </a:spcBef>
              <a:spcAft>
                <a:spcPts val="0"/>
              </a:spcAft>
              <a:buClr>
                <a:srgbClr val="888888"/>
              </a:buClr>
              <a:buSzPts val="1800"/>
              <a:buFont typeface="Arial"/>
              <a:buNone/>
              <a:defRPr sz="1800">
                <a:solidFill>
                  <a:srgbClr val="888888"/>
                </a:solidFill>
                <a:latin typeface="Calibri"/>
                <a:ea typeface="Calibri"/>
                <a:cs typeface="Calibri"/>
                <a:sym typeface="Calibri"/>
              </a:defRPr>
            </a:lvl1pPr>
            <a:lvl2pPr marL="914400" marR="0" lvl="1" indent="-228600" algn="l" rtl="0">
              <a:lnSpc>
                <a:spcPct val="90000"/>
              </a:lnSpc>
              <a:spcBef>
                <a:spcPts val="375"/>
              </a:spcBef>
              <a:spcAft>
                <a:spcPts val="0"/>
              </a:spcAft>
              <a:buClr>
                <a:srgbClr val="888888"/>
              </a:buClr>
              <a:buSzPts val="1500"/>
              <a:buFont typeface="Arial"/>
              <a:buNone/>
              <a:defRPr sz="15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82" name="Google Shape;82;p1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83" name="Google Shape;83;p1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SzPts val="1400"/>
              <a:buNone/>
              <a:defRPr sz="45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21" name="Google Shape;21;p3"/>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75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1pPr>
            <a:lvl2pPr marR="0" lvl="1" algn="ctr"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2pPr>
            <a:lvl3pPr marR="0" lvl="2" algn="ctr" rtl="0">
              <a:lnSpc>
                <a:spcPct val="90000"/>
              </a:lnSpc>
              <a:spcBef>
                <a:spcPts val="375"/>
              </a:spcBef>
              <a:spcAft>
                <a:spcPts val="0"/>
              </a:spcAft>
              <a:buClr>
                <a:schemeClr val="dk1"/>
              </a:buClr>
              <a:buSzPts val="1350"/>
              <a:buFont typeface="Arial"/>
              <a:buNone/>
              <a:defRPr sz="1350" b="0" i="0" u="none" strike="noStrike" cap="none">
                <a:solidFill>
                  <a:schemeClr val="dk1"/>
                </a:solidFill>
                <a:latin typeface="Calibri"/>
                <a:ea typeface="Calibri"/>
                <a:cs typeface="Calibri"/>
                <a:sym typeface="Calibri"/>
              </a:defRPr>
            </a:lvl3pPr>
            <a:lvl4pPr marR="0" lvl="3"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4pPr>
            <a:lvl5pPr marR="0" lvl="4"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5pPr>
            <a:lvl6pPr marR="0" lvl="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R="0" lvl="6"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R="0" lvl="7"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R="0" lvl="8"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22" name="Google Shape;22;p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23" name="Google Shape;23;p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24" name="Google Shape;24;p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27" name="Google Shape;27;p4"/>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28" name="Google Shape;28;p4"/>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29" name="Google Shape;29;p4"/>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30" name="Google Shape;30;p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33" name="Google Shape;33;p5"/>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35" name="Google Shape;35;p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36" name="Google Shape;36;p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39" name="Google Shape;39;p6"/>
          <p:cNvSpPr txBox="1">
            <a:spLocks noGrp="1"/>
          </p:cNvSpPr>
          <p:nvPr>
            <p:ph type="body" idx="1"/>
          </p:nvPr>
        </p:nvSpPr>
        <p:spPr>
          <a:xfrm rot="5400000">
            <a:off x="2396331" y="57943"/>
            <a:ext cx="4351337" cy="7886700"/>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1" name="Google Shape;41;p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2" name="Google Shape;42;p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45" name="Google Shape;45;p7"/>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lstStyle>
            <a:lvl1pPr marR="0" lvl="0" algn="l" rtl="0">
              <a:lnSpc>
                <a:spcPct val="90000"/>
              </a:lnSpc>
              <a:spcBef>
                <a:spcPts val="750"/>
              </a:spcBef>
              <a:spcAft>
                <a:spcPts val="0"/>
              </a:spcAft>
              <a:buClr>
                <a:schemeClr val="dk1"/>
              </a:buClr>
              <a:buSzPts val="2400"/>
              <a:buFont typeface="Arial"/>
              <a:buNone/>
              <a:defRPr sz="2400">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46" name="Google Shape;46;p7"/>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750"/>
              </a:spcBef>
              <a:spcAft>
                <a:spcPts val="0"/>
              </a:spcAft>
              <a:buClr>
                <a:schemeClr val="dk1"/>
              </a:buClr>
              <a:buSzPts val="1200"/>
              <a:buFont typeface="Arial"/>
              <a:buNone/>
              <a:defRPr sz="1200">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8" name="Google Shape;48;p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9" name="Google Shape;49;p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52" name="Google Shape;52;p8"/>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lstStyle>
            <a:lvl1pPr marL="457200" marR="0" lvl="0" indent="-381000" algn="l" rtl="0">
              <a:lnSpc>
                <a:spcPct val="90000"/>
              </a:lnSpc>
              <a:spcBef>
                <a:spcPts val="750"/>
              </a:spcBef>
              <a:spcAft>
                <a:spcPts val="0"/>
              </a:spcAft>
              <a:buClr>
                <a:schemeClr val="dk1"/>
              </a:buClr>
              <a:buSzPts val="2400"/>
              <a:buFont typeface="Arial"/>
              <a:buChar char="•"/>
              <a:defRPr sz="2400">
                <a:solidFill>
                  <a:schemeClr val="dk1"/>
                </a:solidFill>
                <a:latin typeface="Calibri"/>
                <a:ea typeface="Calibri"/>
                <a:cs typeface="Calibri"/>
                <a:sym typeface="Calibri"/>
              </a:defRPr>
            </a:lvl1pPr>
            <a:lvl2pPr marL="914400" marR="0" lvl="1" indent="-361950" algn="l" rtl="0">
              <a:lnSpc>
                <a:spcPct val="90000"/>
              </a:lnSpc>
              <a:spcBef>
                <a:spcPts val="375"/>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5pPr>
            <a:lvl6pPr marL="2743200" marR="0" lvl="5"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6pPr>
            <a:lvl7pPr marL="3200400" marR="0" lvl="6"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7pPr>
            <a:lvl8pPr marL="3657600" marR="0" lvl="7"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8pPr>
            <a:lvl9pPr marL="4114800" marR="0" lvl="8"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53" name="Google Shape;53;p8"/>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750"/>
              </a:spcBef>
              <a:spcAft>
                <a:spcPts val="0"/>
              </a:spcAft>
              <a:buClr>
                <a:schemeClr val="dk1"/>
              </a:buClr>
              <a:buSzPts val="1200"/>
              <a:buFont typeface="Arial"/>
              <a:buNone/>
              <a:defRPr sz="1200">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54" name="Google Shape;54;p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55" name="Google Shape;55;p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56" name="Google Shape;56;p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59" name="Google Shape;59;p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60" name="Google Shape;60;p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61" name="Google Shape;61;p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750"/>
              </a:spcBef>
              <a:spcAft>
                <a:spcPts val="0"/>
              </a:spcAft>
              <a:buClr>
                <a:schemeClr val="dk1"/>
              </a:buClr>
              <a:buSzPts val="1800"/>
              <a:buFont typeface="Arial"/>
              <a:buNone/>
              <a:defRPr sz="1800" b="1">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1350"/>
              <a:buFont typeface="Arial"/>
              <a:buNone/>
              <a:defRPr sz="135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65" name="Google Shape;65;p10"/>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6" name="Google Shape;66;p10"/>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750"/>
              </a:spcBef>
              <a:spcAft>
                <a:spcPts val="0"/>
              </a:spcAft>
              <a:buClr>
                <a:schemeClr val="dk1"/>
              </a:buClr>
              <a:buSzPts val="1800"/>
              <a:buFont typeface="Arial"/>
              <a:buNone/>
              <a:defRPr sz="1800" b="1">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1350"/>
              <a:buFont typeface="Arial"/>
              <a:buNone/>
              <a:defRPr sz="135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67" name="Google Shape;67;p10"/>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69" name="Google Shape;69;p1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70" name="Google Shape;70;p1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3" name="Google Shape;13;p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4" name="Google Shape;14;p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900"/>
              <a:buFont typeface="Verdana"/>
              <a:buNone/>
              <a:defRPr sz="900" b="0" i="0" u="none" strike="noStrike" cap="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3" descr="IPAP morado.png"/>
          <p:cNvPicPr preferRelativeResize="0"/>
          <p:nvPr/>
        </p:nvPicPr>
        <p:blipFill rotWithShape="1">
          <a:blip r:embed="rId3">
            <a:alphaModFix/>
          </a:blip>
          <a:srcRect/>
          <a:stretch/>
        </p:blipFill>
        <p:spPr>
          <a:xfrm>
            <a:off x="2559050" y="2190750"/>
            <a:ext cx="4025900" cy="2476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2"/>
          <p:cNvSpPr txBox="1">
            <a:spLocks noGrp="1"/>
          </p:cNvSpPr>
          <p:nvPr>
            <p:ph type="body" idx="1"/>
          </p:nvPr>
        </p:nvSpPr>
        <p:spPr>
          <a:xfrm>
            <a:off x="0" y="692150"/>
            <a:ext cx="91440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6200"/>
              <a:buFont typeface="Arial"/>
              <a:buNone/>
            </a:pPr>
            <a:r>
              <a:rPr lang="en-US" sz="6200" b="1" i="0" u="none">
                <a:solidFill>
                  <a:schemeClr val="dk1"/>
                </a:solidFill>
                <a:latin typeface="Calibri"/>
                <a:ea typeface="Calibri"/>
                <a:cs typeface="Calibri"/>
                <a:sym typeface="Calibri"/>
              </a:rPr>
              <a:t>¿Qué es la FUNCIÓN ADMINISTRATIVA?</a:t>
            </a:r>
            <a:endParaRPr/>
          </a:p>
          <a:p>
            <a:pPr marL="171450" marR="0" lvl="0" indent="-171450" algn="ctr" rtl="0">
              <a:lnSpc>
                <a:spcPct val="90000"/>
              </a:lnSpc>
              <a:spcBef>
                <a:spcPts val="700"/>
              </a:spcBef>
              <a:spcAft>
                <a:spcPts val="0"/>
              </a:spcAft>
              <a:buClr>
                <a:schemeClr val="dk1"/>
              </a:buClr>
              <a:buSzPts val="6200"/>
              <a:buFont typeface="Arial"/>
              <a:buNone/>
            </a:pPr>
            <a:endParaRPr sz="6200" b="0" i="0" u="none">
              <a:solidFill>
                <a:schemeClr val="dk1"/>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6200"/>
              <a:buFont typeface="Arial"/>
              <a:buNone/>
            </a:pPr>
            <a:endParaRPr sz="6200" b="0" i="0" u="none">
              <a:solidFill>
                <a:schemeClr val="dk1"/>
              </a:solidFill>
              <a:latin typeface="Calibri"/>
              <a:ea typeface="Calibri"/>
              <a:cs typeface="Calibri"/>
              <a:sym typeface="Calibri"/>
            </a:endParaRPr>
          </a:p>
        </p:txBody>
      </p:sp>
      <p:sp>
        <p:nvSpPr>
          <p:cNvPr id="199" name="Google Shape;199;p2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10</a:t>
            </a:fld>
            <a:endParaRPr/>
          </a:p>
        </p:txBody>
      </p:sp>
      <p:sp>
        <p:nvSpPr>
          <p:cNvPr id="200" name="Google Shape;200;p22"/>
          <p:cNvSpPr txBox="1"/>
          <p:nvPr/>
        </p:nvSpPr>
        <p:spPr>
          <a:xfrm>
            <a:off x="2268537" y="3141662"/>
            <a:ext cx="4562475"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01" name="Google Shape;201;p22"/>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10</a:t>
            </a:fld>
            <a:endParaRPr/>
          </a:p>
        </p:txBody>
      </p:sp>
      <p:sp>
        <p:nvSpPr>
          <p:cNvPr id="202" name="Google Shape;202;p22"/>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03" name="Google Shape;203;p22"/>
          <p:cNvSpPr txBox="1"/>
          <p:nvPr/>
        </p:nvSpPr>
        <p:spPr>
          <a:xfrm rot="10800000" flipH="1">
            <a:off x="-11112" y="596741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04" name="Google Shape;204;p22"/>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05" name="Google Shape;205;p22"/>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06" name="Google Shape;206;p22"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3"/>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0" i="0" u="none" strike="noStrike" cap="none">
                <a:solidFill>
                  <a:schemeClr val="dk1"/>
                </a:solidFill>
                <a:latin typeface="Calibri"/>
                <a:ea typeface="Calibri"/>
                <a:cs typeface="Calibri"/>
                <a:sym typeface="Calibri"/>
              </a:rPr>
              <a:t/>
            </a:r>
            <a:br>
              <a:rPr lang="en-US" sz="3300" b="0" i="0" u="none" strike="noStrike" cap="none">
                <a:solidFill>
                  <a:schemeClr val="dk1"/>
                </a:solidFill>
                <a:latin typeface="Calibri"/>
                <a:ea typeface="Calibri"/>
                <a:cs typeface="Calibri"/>
                <a:sym typeface="Calibri"/>
              </a:rPr>
            </a:br>
            <a:r>
              <a:rPr lang="en-US" sz="5400" b="1" i="0" u="sng" strike="noStrike" cap="none">
                <a:solidFill>
                  <a:schemeClr val="dk1"/>
                </a:solidFill>
                <a:latin typeface="Calibri"/>
                <a:ea typeface="Calibri"/>
                <a:cs typeface="Calibri"/>
                <a:sym typeface="Calibri"/>
              </a:rPr>
              <a:t>Negativo y residual:</a:t>
            </a:r>
            <a:endParaRPr/>
          </a:p>
        </p:txBody>
      </p:sp>
      <p:sp>
        <p:nvSpPr>
          <p:cNvPr id="212" name="Google Shape;212;p23"/>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5400"/>
              <a:buFont typeface="Arial"/>
              <a:buNone/>
            </a:pPr>
            <a:r>
              <a:rPr lang="en-US" sz="5400" b="1" i="0" u="none">
                <a:solidFill>
                  <a:schemeClr val="dk1"/>
                </a:solidFill>
                <a:latin typeface="Calibri"/>
                <a:ea typeface="Calibri"/>
                <a:cs typeface="Calibri"/>
                <a:sym typeface="Calibri"/>
              </a:rPr>
              <a:t>Toda la actividad estatal que no es legislativa ni jurisdiccional</a:t>
            </a:r>
            <a:endParaRPr/>
          </a:p>
          <a:p>
            <a:pPr marL="171450" marR="0" lvl="0" indent="-171450" algn="ctr" rtl="0">
              <a:lnSpc>
                <a:spcPct val="90000"/>
              </a:lnSpc>
              <a:spcBef>
                <a:spcPts val="700"/>
              </a:spcBef>
              <a:spcAft>
                <a:spcPts val="0"/>
              </a:spcAft>
              <a:buClr>
                <a:schemeClr val="dk1"/>
              </a:buClr>
              <a:buSzPts val="5400"/>
              <a:buFont typeface="Arial"/>
              <a:buNone/>
            </a:pPr>
            <a:endParaRPr sz="5400" b="1" i="0" u="none">
              <a:solidFill>
                <a:srgbClr val="FF9900"/>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213" name="Google Shape;213;p2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11</a:t>
            </a:fld>
            <a:endParaRPr/>
          </a:p>
        </p:txBody>
      </p:sp>
      <p:sp>
        <p:nvSpPr>
          <p:cNvPr id="214" name="Google Shape;214;p23"/>
          <p:cNvSpPr txBox="1"/>
          <p:nvPr/>
        </p:nvSpPr>
        <p:spPr>
          <a:xfrm>
            <a:off x="6183312" y="6307137"/>
            <a:ext cx="2266950"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11</a:t>
            </a:fld>
            <a:endParaRPr/>
          </a:p>
        </p:txBody>
      </p:sp>
      <p:sp>
        <p:nvSpPr>
          <p:cNvPr id="215" name="Google Shape;215;p23"/>
          <p:cNvSpPr txBox="1"/>
          <p:nvPr/>
        </p:nvSpPr>
        <p:spPr>
          <a:xfrm rot="10800000" flipH="1">
            <a:off x="0" y="6032500"/>
            <a:ext cx="9144000" cy="828675"/>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16" name="Google Shape;216;p23"/>
          <p:cNvSpPr txBox="1"/>
          <p:nvPr/>
        </p:nvSpPr>
        <p:spPr>
          <a:xfrm rot="10800000" flipH="1">
            <a:off x="0" y="5969000"/>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17" name="Google Shape;217;p23"/>
          <p:cNvSpPr txBox="1"/>
          <p:nvPr/>
        </p:nvSpPr>
        <p:spPr>
          <a:xfrm rot="10800000" flipH="1">
            <a:off x="790575" y="5984875"/>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18" name="Google Shape;218;p23"/>
          <p:cNvSpPr txBox="1"/>
          <p:nvPr/>
        </p:nvSpPr>
        <p:spPr>
          <a:xfrm rot="10800000" flipH="1">
            <a:off x="4211637" y="5983287"/>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19" name="Google Shape;219;p23" descr="IPAB horizontal.png"/>
          <p:cNvPicPr preferRelativeResize="0"/>
          <p:nvPr/>
        </p:nvPicPr>
        <p:blipFill rotWithShape="1">
          <a:blip r:embed="rId3">
            <a:alphaModFix/>
          </a:blip>
          <a:srcRect/>
          <a:stretch/>
        </p:blipFill>
        <p:spPr>
          <a:xfrm>
            <a:off x="5189537" y="6161087"/>
            <a:ext cx="2976562" cy="62071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FUNCIÓN JURISDICCIONAL:</a:t>
            </a:r>
            <a:br>
              <a:rPr lang="en-US" sz="4300" b="1" i="0" u="none" strike="noStrike" cap="none">
                <a:solidFill>
                  <a:schemeClr val="dk1"/>
                </a:solidFill>
                <a:latin typeface="Calibri"/>
                <a:ea typeface="Calibri"/>
                <a:cs typeface="Calibri"/>
                <a:sym typeface="Calibri"/>
              </a:rPr>
            </a:br>
            <a:endParaRPr/>
          </a:p>
        </p:txBody>
      </p:sp>
      <p:sp>
        <p:nvSpPr>
          <p:cNvPr id="225" name="Google Shape;225;p24"/>
          <p:cNvSpPr txBox="1">
            <a:spLocks noGrp="1"/>
          </p:cNvSpPr>
          <p:nvPr>
            <p:ph type="body" idx="1"/>
          </p:nvPr>
        </p:nvSpPr>
        <p:spPr>
          <a:xfrm>
            <a:off x="-252412" y="1393825"/>
            <a:ext cx="8362950" cy="4530725"/>
          </a:xfrm>
          <a:prstGeom prst="rect">
            <a:avLst/>
          </a:prstGeom>
          <a:noFill/>
          <a:ln>
            <a:noFill/>
          </a:ln>
        </p:spPr>
        <p:txBody>
          <a:bodyPr spcFirstLastPara="1" wrap="square" lIns="91425" tIns="45700" rIns="91425" bIns="45700" anchor="t" anchorCtr="0">
            <a:noAutofit/>
          </a:bodyPr>
          <a:lstStyle/>
          <a:p>
            <a:pPr marL="1543050" marR="0" lvl="4" indent="-171450" algn="l" rtl="0">
              <a:lnSpc>
                <a:spcPct val="80000"/>
              </a:lnSpc>
              <a:spcBef>
                <a:spcPts val="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1543050" marR="0" lvl="4" indent="-171450" algn="l" rtl="0">
              <a:lnSpc>
                <a:spcPct val="80000"/>
              </a:lnSpc>
              <a:spcBef>
                <a:spcPts val="3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1543050" marR="0" lvl="4" indent="-171450" algn="ctr" rtl="0">
              <a:lnSpc>
                <a:spcPct val="80000"/>
              </a:lnSpc>
              <a:spcBef>
                <a:spcPts val="3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Emisión de decisión con fuerza de verdad</a:t>
            </a:r>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de un litigio o controversia</a:t>
            </a:r>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por un órgano judicial del Estado </a:t>
            </a:r>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(Poder Judicial)</a:t>
            </a:r>
            <a:endParaRPr/>
          </a:p>
          <a:p>
            <a:pPr marL="171450" marR="0" lvl="0" indent="0" algn="l" rtl="0">
              <a:lnSpc>
                <a:spcPct val="90000"/>
              </a:lnSpc>
              <a:spcBef>
                <a:spcPts val="750"/>
              </a:spcBef>
              <a:spcAft>
                <a:spcPts val="0"/>
              </a:spcAft>
              <a:buClr>
                <a:schemeClr val="dk1"/>
              </a:buClr>
              <a:buSzPts val="3600"/>
              <a:buFont typeface="Arial"/>
              <a:buNone/>
            </a:pPr>
            <a:endParaRPr sz="3600" b="1" i="0" u="none" strike="noStrike" cap="none">
              <a:solidFill>
                <a:schemeClr val="dk1"/>
              </a:solidFill>
              <a:latin typeface="Calibri"/>
              <a:ea typeface="Calibri"/>
              <a:cs typeface="Calibri"/>
              <a:sym typeface="Calibri"/>
            </a:endParaRPr>
          </a:p>
        </p:txBody>
      </p:sp>
      <p:sp>
        <p:nvSpPr>
          <p:cNvPr id="226" name="Google Shape;226;p2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12</a:t>
            </a:fld>
            <a:endParaRPr/>
          </a:p>
        </p:txBody>
      </p:sp>
      <p:sp>
        <p:nvSpPr>
          <p:cNvPr id="227" name="Google Shape;227;p24"/>
          <p:cNvSpPr txBox="1"/>
          <p:nvPr/>
        </p:nvSpPr>
        <p:spPr>
          <a:xfrm>
            <a:off x="6183312" y="629920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12</a:t>
            </a:fld>
            <a:endParaRPr/>
          </a:p>
        </p:txBody>
      </p:sp>
      <p:sp>
        <p:nvSpPr>
          <p:cNvPr id="228" name="Google Shape;228;p24"/>
          <p:cNvSpPr txBox="1"/>
          <p:nvPr/>
        </p:nvSpPr>
        <p:spPr>
          <a:xfrm rot="10800000" flipH="1">
            <a:off x="0" y="602456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29" name="Google Shape;229;p24"/>
          <p:cNvSpPr txBox="1"/>
          <p:nvPr/>
        </p:nvSpPr>
        <p:spPr>
          <a:xfrm rot="10800000" flipH="1">
            <a:off x="-4762" y="596106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30" name="Google Shape;230;p24"/>
          <p:cNvSpPr txBox="1"/>
          <p:nvPr/>
        </p:nvSpPr>
        <p:spPr>
          <a:xfrm rot="10800000" flipH="1">
            <a:off x="790575" y="597693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31" name="Google Shape;231;p24"/>
          <p:cNvSpPr txBox="1"/>
          <p:nvPr/>
        </p:nvSpPr>
        <p:spPr>
          <a:xfrm rot="10800000" flipH="1">
            <a:off x="4211637" y="597535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32" name="Google Shape;232;p24" descr="IPAB horizontal.png"/>
          <p:cNvPicPr preferRelativeResize="0"/>
          <p:nvPr/>
        </p:nvPicPr>
        <p:blipFill rotWithShape="1">
          <a:blip r:embed="rId3">
            <a:alphaModFix/>
          </a:blip>
          <a:srcRect/>
          <a:stretch/>
        </p:blipFill>
        <p:spPr>
          <a:xfrm>
            <a:off x="5189537" y="6151562"/>
            <a:ext cx="2976562" cy="62071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2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FUNCIÓN LEGISLATIVA:</a:t>
            </a:r>
            <a:br>
              <a:rPr lang="en-US" sz="4300" b="1" i="0" u="none" strike="noStrike" cap="none">
                <a:solidFill>
                  <a:schemeClr val="dk1"/>
                </a:solidFill>
                <a:latin typeface="Calibri"/>
                <a:ea typeface="Calibri"/>
                <a:cs typeface="Calibri"/>
                <a:sym typeface="Calibri"/>
              </a:rPr>
            </a:br>
            <a:endParaRPr/>
          </a:p>
        </p:txBody>
      </p:sp>
      <p:sp>
        <p:nvSpPr>
          <p:cNvPr id="238" name="Google Shape;238;p25"/>
          <p:cNvSpPr txBox="1">
            <a:spLocks noGrp="1"/>
          </p:cNvSpPr>
          <p:nvPr>
            <p:ph type="body" idx="1"/>
          </p:nvPr>
        </p:nvSpPr>
        <p:spPr>
          <a:xfrm>
            <a:off x="-323850" y="1484312"/>
            <a:ext cx="8229600" cy="4530725"/>
          </a:xfrm>
          <a:prstGeom prst="rect">
            <a:avLst/>
          </a:prstGeom>
          <a:noFill/>
          <a:ln>
            <a:noFill/>
          </a:ln>
        </p:spPr>
        <p:txBody>
          <a:bodyPr spcFirstLastPara="1" wrap="square" lIns="91425" tIns="45700" rIns="91425" bIns="45700" anchor="t" anchorCtr="0">
            <a:noAutofit/>
          </a:bodyPr>
          <a:lstStyle/>
          <a:p>
            <a:pPr marL="1543050" marR="0" lvl="4" indent="-171450" algn="l" rtl="0">
              <a:lnSpc>
                <a:spcPct val="80000"/>
              </a:lnSpc>
              <a:spcBef>
                <a:spcPts val="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1543050" marR="0" lvl="4" indent="-171450" algn="l" rtl="0">
              <a:lnSpc>
                <a:spcPct val="80000"/>
              </a:lnSpc>
              <a:spcBef>
                <a:spcPts val="3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1543050" marR="0" lvl="4" indent="-171450" algn="l" rtl="0">
              <a:lnSpc>
                <a:spcPct val="80000"/>
              </a:lnSpc>
              <a:spcBef>
                <a:spcPts val="3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1543050" marR="0" lvl="4" indent="-171450" algn="l" rtl="0">
              <a:lnSpc>
                <a:spcPct val="80000"/>
              </a:lnSpc>
              <a:spcBef>
                <a:spcPts val="3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Dictado de </a:t>
            </a:r>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normas jurídicas generales</a:t>
            </a:r>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por la Legislatura</a:t>
            </a:r>
            <a:endParaRPr/>
          </a:p>
          <a:p>
            <a:pPr marL="1543050" marR="0" lvl="4" indent="-171450" algn="ctr" rtl="0">
              <a:lnSpc>
                <a:spcPct val="80000"/>
              </a:lnSpc>
              <a:spcBef>
                <a:spcPts val="30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(Poder Legislativo)</a:t>
            </a:r>
            <a:endParaRPr/>
          </a:p>
          <a:p>
            <a:pPr marL="1543050" marR="0" lvl="4" indent="-171450" algn="l" rtl="0">
              <a:lnSpc>
                <a:spcPct val="80000"/>
              </a:lnSpc>
              <a:spcBef>
                <a:spcPts val="300"/>
              </a:spcBef>
              <a:spcAft>
                <a:spcPts val="0"/>
              </a:spcAft>
              <a:buClr>
                <a:schemeClr val="dk1"/>
              </a:buClr>
              <a:buSzPts val="2800"/>
              <a:buFont typeface="Arial"/>
              <a:buNone/>
            </a:pPr>
            <a:endParaRPr sz="2800" b="1" i="0" u="none" strike="noStrike" cap="none">
              <a:solidFill>
                <a:schemeClr val="dk1"/>
              </a:solidFill>
              <a:latin typeface="Calibri"/>
              <a:ea typeface="Calibri"/>
              <a:cs typeface="Calibri"/>
              <a:sym typeface="Calibri"/>
            </a:endParaRPr>
          </a:p>
          <a:p>
            <a:pPr marL="1543050" marR="0" lvl="4" indent="-171450" algn="l" rtl="0">
              <a:lnSpc>
                <a:spcPct val="80000"/>
              </a:lnSpc>
              <a:spcBef>
                <a:spcPts val="300"/>
              </a:spcBef>
              <a:spcAft>
                <a:spcPts val="0"/>
              </a:spcAft>
              <a:buClr>
                <a:schemeClr val="dk1"/>
              </a:buClr>
              <a:buSzPts val="1800"/>
              <a:buFont typeface="Arial"/>
              <a:buNone/>
            </a:pPr>
            <a:r>
              <a:rPr lang="en-US" sz="1800" b="0" i="0" u="none" strike="noStrike" cap="none">
                <a:solidFill>
                  <a:schemeClr val="dk1"/>
                </a:solidFill>
                <a:latin typeface="Calibri"/>
                <a:ea typeface="Calibri"/>
                <a:cs typeface="Calibri"/>
                <a:sym typeface="Calibri"/>
              </a:rPr>
              <a:t> </a:t>
            </a:r>
            <a:endParaRPr/>
          </a:p>
        </p:txBody>
      </p:sp>
      <p:sp>
        <p:nvSpPr>
          <p:cNvPr id="239" name="Google Shape;239;p2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13</a:t>
            </a:fld>
            <a:endParaRPr/>
          </a:p>
        </p:txBody>
      </p:sp>
      <p:sp>
        <p:nvSpPr>
          <p:cNvPr id="240" name="Google Shape;240;p25"/>
          <p:cNvSpPr txBox="1"/>
          <p:nvPr/>
        </p:nvSpPr>
        <p:spPr>
          <a:xfrm>
            <a:off x="6183312" y="6327775"/>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13</a:t>
            </a:fld>
            <a:endParaRPr/>
          </a:p>
        </p:txBody>
      </p:sp>
      <p:sp>
        <p:nvSpPr>
          <p:cNvPr id="241" name="Google Shape;241;p25"/>
          <p:cNvSpPr txBox="1"/>
          <p:nvPr/>
        </p:nvSpPr>
        <p:spPr>
          <a:xfrm rot="10800000" flipH="1">
            <a:off x="0" y="6053137"/>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42" name="Google Shape;242;p25"/>
          <p:cNvSpPr txBox="1"/>
          <p:nvPr/>
        </p:nvSpPr>
        <p:spPr>
          <a:xfrm rot="10800000" flipH="1">
            <a:off x="-14287" y="6002337"/>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43" name="Google Shape;243;p25"/>
          <p:cNvSpPr txBox="1"/>
          <p:nvPr/>
        </p:nvSpPr>
        <p:spPr>
          <a:xfrm rot="10800000" flipH="1">
            <a:off x="790575" y="6005512"/>
            <a:ext cx="4105275" cy="44450"/>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44" name="Google Shape;244;p25"/>
          <p:cNvSpPr txBox="1"/>
          <p:nvPr/>
        </p:nvSpPr>
        <p:spPr>
          <a:xfrm rot="10800000" flipH="1">
            <a:off x="4211637" y="60039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45" name="Google Shape;245;p25" descr="IPAB horizontal.png"/>
          <p:cNvPicPr preferRelativeResize="0"/>
          <p:nvPr/>
        </p:nvPicPr>
        <p:blipFill rotWithShape="1">
          <a:blip r:embed="rId3">
            <a:alphaModFix/>
          </a:blip>
          <a:srcRect/>
          <a:stretch/>
        </p:blipFill>
        <p:spPr>
          <a:xfrm>
            <a:off x="5189537" y="6180137"/>
            <a:ext cx="2976562" cy="62071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26"/>
          <p:cNvSpPr txBox="1">
            <a:spLocks noGrp="1"/>
          </p:cNvSpPr>
          <p:nvPr>
            <p:ph type="title"/>
          </p:nvPr>
        </p:nvSpPr>
        <p:spPr>
          <a:xfrm>
            <a:off x="468312" y="836612"/>
            <a:ext cx="8229600" cy="113982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5400"/>
              <a:buFont typeface="Calibri"/>
              <a:buNone/>
            </a:pPr>
            <a:r>
              <a:rPr lang="en-US" sz="5400" b="1" i="0" u="none" strike="noStrike" cap="none">
                <a:solidFill>
                  <a:schemeClr val="dk1"/>
                </a:solidFill>
                <a:latin typeface="Calibri"/>
                <a:ea typeface="Calibri"/>
                <a:cs typeface="Calibri"/>
                <a:sym typeface="Calibri"/>
              </a:rPr>
              <a:t>FUNCIÓN ADMINISTRATIVA:</a:t>
            </a:r>
            <a:endParaRPr/>
          </a:p>
        </p:txBody>
      </p:sp>
      <p:sp>
        <p:nvSpPr>
          <p:cNvPr id="251" name="Google Shape;251;p26"/>
          <p:cNvSpPr txBox="1">
            <a:spLocks noGrp="1"/>
          </p:cNvSpPr>
          <p:nvPr>
            <p:ph type="body" idx="1"/>
          </p:nvPr>
        </p:nvSpPr>
        <p:spPr>
          <a:xfrm>
            <a:off x="468312" y="2133600"/>
            <a:ext cx="82296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Toda la actividad estatal</a:t>
            </a:r>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que no es legislativa</a:t>
            </a:r>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ni jurisdiccional</a:t>
            </a:r>
            <a:endParaRPr/>
          </a:p>
          <a:p>
            <a:pPr marL="171450" marR="0" lvl="0" indent="0" algn="l" rtl="0">
              <a:lnSpc>
                <a:spcPct val="90000"/>
              </a:lnSpc>
              <a:spcBef>
                <a:spcPts val="750"/>
              </a:spcBef>
              <a:spcAft>
                <a:spcPts val="0"/>
              </a:spcAft>
              <a:buClr>
                <a:schemeClr val="dk1"/>
              </a:buClr>
              <a:buSzPts val="4400"/>
              <a:buFont typeface="Arial"/>
              <a:buNone/>
            </a:pPr>
            <a:endParaRPr sz="4400" b="1" i="0" u="none">
              <a:solidFill>
                <a:schemeClr val="dk1"/>
              </a:solidFill>
              <a:latin typeface="Calibri"/>
              <a:ea typeface="Calibri"/>
              <a:cs typeface="Calibri"/>
              <a:sym typeface="Calibri"/>
            </a:endParaRPr>
          </a:p>
        </p:txBody>
      </p:sp>
      <p:sp>
        <p:nvSpPr>
          <p:cNvPr id="252" name="Google Shape;252;p2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14</a:t>
            </a:fld>
            <a:endParaRPr/>
          </a:p>
        </p:txBody>
      </p:sp>
      <p:sp>
        <p:nvSpPr>
          <p:cNvPr id="253" name="Google Shape;253;p26"/>
          <p:cNvSpPr txBox="1"/>
          <p:nvPr/>
        </p:nvSpPr>
        <p:spPr>
          <a:xfrm>
            <a:off x="6183312"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14</a:t>
            </a:fld>
            <a:endParaRPr/>
          </a:p>
        </p:txBody>
      </p:sp>
      <p:sp>
        <p:nvSpPr>
          <p:cNvPr id="254" name="Google Shape;254;p26"/>
          <p:cNvSpPr txBox="1"/>
          <p:nvPr/>
        </p:nvSpPr>
        <p:spPr>
          <a:xfrm rot="10800000" flipH="1">
            <a:off x="0" y="6030912"/>
            <a:ext cx="914558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55" name="Google Shape;255;p26"/>
          <p:cNvSpPr txBox="1"/>
          <p:nvPr/>
        </p:nvSpPr>
        <p:spPr>
          <a:xfrm rot="10800000" flipH="1">
            <a:off x="0" y="5978525"/>
            <a:ext cx="2332037"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56" name="Google Shape;256;p26"/>
          <p:cNvSpPr txBox="1"/>
          <p:nvPr/>
        </p:nvSpPr>
        <p:spPr>
          <a:xfrm rot="10800000" flipH="1">
            <a:off x="792162"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57" name="Google Shape;257;p26"/>
          <p:cNvSpPr txBox="1"/>
          <p:nvPr/>
        </p:nvSpPr>
        <p:spPr>
          <a:xfrm rot="10800000" flipH="1">
            <a:off x="4213225"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58" name="Google Shape;258;p26" descr="IPAB horizontal.png"/>
          <p:cNvPicPr preferRelativeResize="0"/>
          <p:nvPr/>
        </p:nvPicPr>
        <p:blipFill rotWithShape="1">
          <a:blip r:embed="rId3">
            <a:alphaModFix/>
          </a:blip>
          <a:srcRect/>
          <a:stretch/>
        </p:blipFill>
        <p:spPr>
          <a:xfrm>
            <a:off x="5189537" y="6157912"/>
            <a:ext cx="2978150" cy="62071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none" strike="noStrike" cap="none">
                <a:solidFill>
                  <a:schemeClr val="dk1"/>
                </a:solidFill>
                <a:latin typeface="Calibri"/>
                <a:ea typeface="Calibri"/>
                <a:cs typeface="Calibri"/>
                <a:sym typeface="Calibri"/>
              </a:rPr>
              <a:t>EJEMPLOS:</a:t>
            </a:r>
            <a:endParaRPr/>
          </a:p>
        </p:txBody>
      </p:sp>
      <p:sp>
        <p:nvSpPr>
          <p:cNvPr id="264" name="Google Shape;264;p27"/>
          <p:cNvSpPr txBox="1">
            <a:spLocks noGrp="1"/>
          </p:cNvSpPr>
          <p:nvPr>
            <p:ph type="body" idx="1"/>
          </p:nvPr>
        </p:nvSpPr>
        <p:spPr>
          <a:xfrm>
            <a:off x="457200" y="1196975"/>
            <a:ext cx="8229600" cy="540067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Dictado de un reglamento</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Emisión de un acto administrativo</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Resolución de un reclamo</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Tramitación de un recurso </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Aplicación de una sanción</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Una certificación</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Licitación pública</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Etcétera </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100"/>
              <a:buFont typeface="Arial"/>
              <a:buNone/>
            </a:pPr>
            <a:endParaRPr sz="2100" b="1" i="0" u="none">
              <a:solidFill>
                <a:srgbClr val="FFFF00"/>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171450" marR="0" lvl="0" indent="-44450" algn="l" rtl="0">
              <a:lnSpc>
                <a:spcPct val="90000"/>
              </a:lnSpc>
              <a:spcBef>
                <a:spcPts val="75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p:txBody>
      </p:sp>
      <p:sp>
        <p:nvSpPr>
          <p:cNvPr id="265" name="Google Shape;265;p2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15</a:t>
            </a:fld>
            <a:endParaRPr/>
          </a:p>
        </p:txBody>
      </p:sp>
      <p:sp>
        <p:nvSpPr>
          <p:cNvPr id="266" name="Google Shape;266;p27"/>
          <p:cNvSpPr txBox="1"/>
          <p:nvPr/>
        </p:nvSpPr>
        <p:spPr>
          <a:xfrm>
            <a:off x="6183312" y="6326187"/>
            <a:ext cx="2266950"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15</a:t>
            </a:fld>
            <a:endParaRPr/>
          </a:p>
        </p:txBody>
      </p:sp>
      <p:sp>
        <p:nvSpPr>
          <p:cNvPr id="267" name="Google Shape;267;p27"/>
          <p:cNvSpPr txBox="1"/>
          <p:nvPr/>
        </p:nvSpPr>
        <p:spPr>
          <a:xfrm rot="10800000" flipH="1">
            <a:off x="0" y="6051550"/>
            <a:ext cx="9144000" cy="828675"/>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68" name="Google Shape;268;p27"/>
          <p:cNvSpPr txBox="1"/>
          <p:nvPr/>
        </p:nvSpPr>
        <p:spPr>
          <a:xfrm rot="10800000" flipH="1">
            <a:off x="-4762" y="6018212"/>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69" name="Google Shape;269;p27"/>
          <p:cNvSpPr txBox="1"/>
          <p:nvPr/>
        </p:nvSpPr>
        <p:spPr>
          <a:xfrm rot="10800000" flipH="1">
            <a:off x="790575" y="6003925"/>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70" name="Google Shape;270;p27"/>
          <p:cNvSpPr txBox="1"/>
          <p:nvPr/>
        </p:nvSpPr>
        <p:spPr>
          <a:xfrm rot="10800000" flipH="1">
            <a:off x="4211637" y="6002337"/>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71" name="Google Shape;271;p27" descr="IPAB horizontal.png"/>
          <p:cNvPicPr preferRelativeResize="0"/>
          <p:nvPr/>
        </p:nvPicPr>
        <p:blipFill rotWithShape="1">
          <a:blip r:embed="rId3">
            <a:alphaModFix/>
          </a:blip>
          <a:srcRect/>
          <a:stretch/>
        </p:blipFill>
        <p:spPr>
          <a:xfrm>
            <a:off x="5189537" y="6180137"/>
            <a:ext cx="2976562" cy="62071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2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none" strike="noStrike" cap="none">
                <a:solidFill>
                  <a:schemeClr val="dk1"/>
                </a:solidFill>
                <a:latin typeface="Calibri"/>
                <a:ea typeface="Calibri"/>
                <a:cs typeface="Calibri"/>
                <a:sym typeface="Calibri"/>
              </a:rPr>
              <a:t>ENTONCES:</a:t>
            </a:r>
            <a:endParaRPr/>
          </a:p>
        </p:txBody>
      </p:sp>
      <p:sp>
        <p:nvSpPr>
          <p:cNvPr id="277" name="Google Shape;277;p28"/>
          <p:cNvSpPr txBox="1">
            <a:spLocks noGrp="1"/>
          </p:cNvSpPr>
          <p:nvPr>
            <p:ph type="body" idx="1"/>
          </p:nvPr>
        </p:nvSpPr>
        <p:spPr>
          <a:xfrm>
            <a:off x="395287" y="1196975"/>
            <a:ext cx="8353425" cy="5327650"/>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0" i="0" u="none">
                <a:solidFill>
                  <a:schemeClr val="dk1"/>
                </a:solidFill>
                <a:latin typeface="Calibri"/>
                <a:ea typeface="Calibri"/>
                <a:cs typeface="Calibri"/>
                <a:sym typeface="Calibri"/>
              </a:rPr>
              <a:t> </a:t>
            </a:r>
            <a:r>
              <a:rPr lang="en-US" sz="4800" b="1" i="0" u="none">
                <a:solidFill>
                  <a:schemeClr val="dk1"/>
                </a:solidFill>
                <a:latin typeface="Calibri"/>
                <a:ea typeface="Calibri"/>
                <a:cs typeface="Calibri"/>
                <a:sym typeface="Calibri"/>
              </a:rPr>
              <a:t>Serie de</a:t>
            </a:r>
            <a:endParaRPr/>
          </a:p>
          <a:p>
            <a:pPr marL="171450" marR="0" lvl="0" indent="-171450" algn="ctr" rtl="0">
              <a:lnSpc>
                <a:spcPct val="90000"/>
              </a:lnSpc>
              <a:spcBef>
                <a:spcPts val="70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Actos necesarios </a:t>
            </a:r>
            <a:endParaRPr/>
          </a:p>
          <a:p>
            <a:pPr marL="171450" marR="0" lvl="0" indent="-171450" algn="ctr" rtl="0">
              <a:lnSpc>
                <a:spcPct val="90000"/>
              </a:lnSpc>
              <a:spcBef>
                <a:spcPts val="70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  para el ejercicio</a:t>
            </a:r>
            <a:endParaRPr/>
          </a:p>
          <a:p>
            <a:pPr marL="171450" marR="0" lvl="0" indent="-171450" algn="ctr" rtl="0">
              <a:lnSpc>
                <a:spcPct val="90000"/>
              </a:lnSpc>
              <a:spcBef>
                <a:spcPts val="70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de la función administrativa</a:t>
            </a:r>
            <a:endParaRPr/>
          </a:p>
          <a:p>
            <a:pPr marL="171450" marR="0" lvl="0" indent="-171450" algn="ctr" rtl="0">
              <a:lnSpc>
                <a:spcPct val="90000"/>
              </a:lnSpc>
              <a:spcBef>
                <a:spcPts val="70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  </a:t>
            </a:r>
            <a:endParaRPr/>
          </a:p>
        </p:txBody>
      </p:sp>
      <p:sp>
        <p:nvSpPr>
          <p:cNvPr id="278" name="Google Shape;278;p2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16</a:t>
            </a:fld>
            <a:endParaRPr/>
          </a:p>
        </p:txBody>
      </p:sp>
      <p:sp>
        <p:nvSpPr>
          <p:cNvPr id="279" name="Google Shape;279;p28"/>
          <p:cNvSpPr txBox="1"/>
          <p:nvPr/>
        </p:nvSpPr>
        <p:spPr>
          <a:xfrm>
            <a:off x="6183312" y="6289675"/>
            <a:ext cx="2266950"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16</a:t>
            </a:fld>
            <a:endParaRPr/>
          </a:p>
        </p:txBody>
      </p:sp>
      <p:sp>
        <p:nvSpPr>
          <p:cNvPr id="280" name="Google Shape;280;p28"/>
          <p:cNvSpPr txBox="1"/>
          <p:nvPr/>
        </p:nvSpPr>
        <p:spPr>
          <a:xfrm rot="10800000" flipH="1">
            <a:off x="0" y="6016625"/>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81" name="Google Shape;281;p28"/>
          <p:cNvSpPr txBox="1"/>
          <p:nvPr/>
        </p:nvSpPr>
        <p:spPr>
          <a:xfrm rot="10800000" flipH="1">
            <a:off x="-14287" y="5983287"/>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82" name="Google Shape;282;p28"/>
          <p:cNvSpPr txBox="1"/>
          <p:nvPr/>
        </p:nvSpPr>
        <p:spPr>
          <a:xfrm rot="10800000" flipH="1">
            <a:off x="790575" y="5969000"/>
            <a:ext cx="4105275" cy="44450"/>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83" name="Google Shape;283;p28"/>
          <p:cNvSpPr txBox="1"/>
          <p:nvPr/>
        </p:nvSpPr>
        <p:spPr>
          <a:xfrm rot="10800000" flipH="1">
            <a:off x="4211637" y="5965825"/>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84" name="Google Shape;284;p28" descr="IPAB horizontal.png"/>
          <p:cNvPicPr preferRelativeResize="0"/>
          <p:nvPr/>
        </p:nvPicPr>
        <p:blipFill rotWithShape="1">
          <a:blip r:embed="rId3">
            <a:alphaModFix/>
          </a:blip>
          <a:srcRect/>
          <a:stretch/>
        </p:blipFill>
        <p:spPr>
          <a:xfrm>
            <a:off x="5189537" y="6143625"/>
            <a:ext cx="2976562" cy="62071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9"/>
          <p:cNvSpPr txBox="1">
            <a:spLocks noGrp="1"/>
          </p:cNvSpPr>
          <p:nvPr>
            <p:ph type="body" idx="1"/>
          </p:nvPr>
        </p:nvSpPr>
        <p:spPr>
          <a:xfrm>
            <a:off x="468312" y="1125537"/>
            <a:ext cx="82296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Conjunto de normas, cumplidas por y ante los órganos que tienen atribuida la función administrativa, con el fin de preparar la emisión de actos que satisfacen directa o indirectamente el bien común. </a:t>
            </a:r>
            <a:endParaRPr/>
          </a:p>
        </p:txBody>
      </p:sp>
      <p:sp>
        <p:nvSpPr>
          <p:cNvPr id="290" name="Google Shape;290;p2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17</a:t>
            </a:fld>
            <a:endParaRPr/>
          </a:p>
        </p:txBody>
      </p:sp>
      <p:sp>
        <p:nvSpPr>
          <p:cNvPr id="291" name="Google Shape;291;p29"/>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17</a:t>
            </a:fld>
            <a:endParaRPr/>
          </a:p>
        </p:txBody>
      </p:sp>
      <p:sp>
        <p:nvSpPr>
          <p:cNvPr id="292" name="Google Shape;292;p29"/>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93" name="Google Shape;293;p29"/>
          <p:cNvSpPr txBox="1"/>
          <p:nvPr/>
        </p:nvSpPr>
        <p:spPr>
          <a:xfrm rot="10800000" flipH="1">
            <a:off x="3175" y="598805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94" name="Google Shape;294;p29"/>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95" name="Google Shape;295;p29"/>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96" name="Google Shape;296;p29"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30"/>
          <p:cNvSpPr txBox="1">
            <a:spLocks noGrp="1"/>
          </p:cNvSpPr>
          <p:nvPr>
            <p:ph type="ctrTitle"/>
          </p:nvPr>
        </p:nvSpPr>
        <p:spPr>
          <a:xfrm>
            <a:off x="790575" y="3027362"/>
            <a:ext cx="7772400" cy="3141662"/>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5400"/>
              <a:buFont typeface="Calibri"/>
              <a:buNone/>
            </a:pPr>
            <a:r>
              <a:rPr lang="en-US" sz="5400" b="1" i="0" u="none" strike="noStrike" cap="none">
                <a:solidFill>
                  <a:schemeClr val="dk1"/>
                </a:solidFill>
                <a:latin typeface="Calibri"/>
                <a:ea typeface="Calibri"/>
                <a:cs typeface="Calibri"/>
                <a:sym typeface="Calibri"/>
              </a:rPr>
              <a:t>Conjunto de</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principios y reglas</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que rigen la emisión</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de la voluntad administrativa</a:t>
            </a:r>
            <a:br>
              <a:rPr lang="en-US" sz="5400" b="1" i="0" u="none" strike="noStrike" cap="none">
                <a:solidFill>
                  <a:schemeClr val="dk1"/>
                </a:solidFill>
                <a:latin typeface="Calibri"/>
                <a:ea typeface="Calibri"/>
                <a:cs typeface="Calibri"/>
                <a:sym typeface="Calibri"/>
              </a:rPr>
            </a:br>
            <a:endParaRPr/>
          </a:p>
        </p:txBody>
      </p:sp>
      <p:sp>
        <p:nvSpPr>
          <p:cNvPr id="302" name="Google Shape;302;p30"/>
          <p:cNvSpPr txBox="1">
            <a:spLocks noGrp="1"/>
          </p:cNvSpPr>
          <p:nvPr>
            <p:ph type="subTitle" idx="1"/>
          </p:nvPr>
        </p:nvSpPr>
        <p:spPr>
          <a:xfrm>
            <a:off x="468312" y="0"/>
            <a:ext cx="7343775" cy="2565400"/>
          </a:xfrm>
          <a:prstGeom prst="rect">
            <a:avLst/>
          </a:prstGeom>
          <a:noFill/>
          <a:ln>
            <a:noFill/>
          </a:ln>
        </p:spPr>
        <p:txBody>
          <a:bodyPr spcFirstLastPara="1" wrap="square" lIns="91425" tIns="45700" rIns="91425" bIns="45700" anchor="t" anchorCtr="0">
            <a:noAutofit/>
          </a:bodyPr>
          <a:lstStyle/>
          <a:p>
            <a:pPr marL="1828800" marR="0" lvl="4" indent="0" algn="ctr" rtl="0">
              <a:lnSpc>
                <a:spcPct val="80000"/>
              </a:lnSpc>
              <a:spcBef>
                <a:spcPts val="0"/>
              </a:spcBef>
              <a:spcAft>
                <a:spcPts val="0"/>
              </a:spcAft>
              <a:buClr>
                <a:schemeClr val="dk1"/>
              </a:buClr>
              <a:buSzPts val="2800"/>
              <a:buFont typeface="Arial"/>
              <a:buNone/>
            </a:pPr>
            <a:endParaRPr sz="2800" b="1" i="0" u="none" strike="noStrike" cap="none">
              <a:solidFill>
                <a:srgbClr val="FFFF00"/>
              </a:solidFill>
              <a:latin typeface="Calibri"/>
              <a:ea typeface="Calibri"/>
              <a:cs typeface="Calibri"/>
              <a:sym typeface="Calibri"/>
            </a:endParaRPr>
          </a:p>
          <a:p>
            <a:pPr marL="1828800" marR="0" lvl="4" indent="0" algn="ctr" rtl="0">
              <a:lnSpc>
                <a:spcPct val="80000"/>
              </a:lnSpc>
              <a:spcBef>
                <a:spcPts val="300"/>
              </a:spcBef>
              <a:spcAft>
                <a:spcPts val="0"/>
              </a:spcAft>
              <a:buClr>
                <a:schemeClr val="dk1"/>
              </a:buClr>
              <a:buSzPts val="4400"/>
              <a:buFont typeface="Arial"/>
              <a:buNone/>
            </a:pPr>
            <a:r>
              <a:rPr lang="en-US" sz="4400" b="1" i="0" u="none" strike="noStrike" cap="none">
                <a:solidFill>
                  <a:schemeClr val="dk1"/>
                </a:solidFill>
                <a:latin typeface="Calibri"/>
                <a:ea typeface="Calibri"/>
                <a:cs typeface="Calibri"/>
                <a:sym typeface="Calibri"/>
              </a:rPr>
              <a:t>NORMAS:</a:t>
            </a:r>
            <a:r>
              <a:rPr lang="en-US" sz="4400" b="1" i="0" u="none" strike="noStrike" cap="none">
                <a:solidFill>
                  <a:srgbClr val="FFFF00"/>
                </a:solidFill>
                <a:latin typeface="Calibri"/>
                <a:ea typeface="Calibri"/>
                <a:cs typeface="Calibri"/>
                <a:sym typeface="Calibri"/>
              </a:rPr>
              <a:t/>
            </a:r>
            <a:br>
              <a:rPr lang="en-US" sz="4400" b="1" i="0" u="none" strike="noStrike" cap="none">
                <a:solidFill>
                  <a:srgbClr val="FFFF00"/>
                </a:solidFill>
                <a:latin typeface="Calibri"/>
                <a:ea typeface="Calibri"/>
                <a:cs typeface="Calibri"/>
                <a:sym typeface="Calibri"/>
              </a:rPr>
            </a:br>
            <a:endParaRPr/>
          </a:p>
        </p:txBody>
      </p:sp>
      <p:sp>
        <p:nvSpPr>
          <p:cNvPr id="303" name="Google Shape;303;p3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18</a:t>
            </a:fld>
            <a:endParaRPr/>
          </a:p>
        </p:txBody>
      </p:sp>
      <p:sp>
        <p:nvSpPr>
          <p:cNvPr id="304" name="Google Shape;304;p30"/>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18</a:t>
            </a:fld>
            <a:endParaRPr/>
          </a:p>
        </p:txBody>
      </p:sp>
      <p:sp>
        <p:nvSpPr>
          <p:cNvPr id="305" name="Google Shape;305;p30"/>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06" name="Google Shape;306;p30"/>
          <p:cNvSpPr txBox="1"/>
          <p:nvPr/>
        </p:nvSpPr>
        <p:spPr>
          <a:xfrm rot="10800000" flipH="1">
            <a:off x="0" y="598011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07" name="Google Shape;307;p30"/>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08" name="Google Shape;308;p30"/>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09" name="Google Shape;309;p30"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3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900"/>
              <a:buFont typeface="Calibri"/>
              <a:buNone/>
            </a:pP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1" i="0" u="none" strike="noStrike" cap="none">
                <a:solidFill>
                  <a:schemeClr val="dk1"/>
                </a:solidFill>
                <a:latin typeface="Calibri"/>
                <a:ea typeface="Calibri"/>
                <a:cs typeface="Calibri"/>
                <a:sym typeface="Calibri"/>
              </a:rPr>
              <a:t>EL PROCEDIMIENTO ADMINISTRATIVO</a:t>
            </a: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1" i="0" u="none" strike="noStrike" cap="none">
                <a:solidFill>
                  <a:schemeClr val="dk1"/>
                </a:solidFill>
                <a:latin typeface="Calibri"/>
                <a:ea typeface="Calibri"/>
                <a:cs typeface="Calibri"/>
                <a:sym typeface="Calibri"/>
              </a:rPr>
              <a:t>ESTÁ REGIDO POR</a:t>
            </a:r>
            <a:r>
              <a:rPr lang="en-US" sz="4900" b="0" i="0" u="none" strike="noStrike" cap="none">
                <a:solidFill>
                  <a:schemeClr val="dk1"/>
                </a:solidFill>
                <a:latin typeface="Calibri"/>
                <a:ea typeface="Calibri"/>
                <a:cs typeface="Calibri"/>
                <a:sym typeface="Calibri"/>
              </a:rPr>
              <a:t> </a:t>
            </a:r>
            <a:r>
              <a:rPr lang="en-US" sz="4900" b="1" i="0" u="none" strike="noStrike" cap="none">
                <a:solidFill>
                  <a:schemeClr val="dk1"/>
                </a:solidFill>
                <a:latin typeface="Calibri"/>
                <a:ea typeface="Calibri"/>
                <a:cs typeface="Calibri"/>
                <a:sym typeface="Calibri"/>
              </a:rPr>
              <a:t>PRINCIPIOS Y REGLAS</a:t>
            </a:r>
            <a:endParaRPr/>
          </a:p>
        </p:txBody>
      </p:sp>
      <p:sp>
        <p:nvSpPr>
          <p:cNvPr id="315" name="Google Shape;315;p31"/>
          <p:cNvSpPr txBox="1">
            <a:spLocks noGrp="1"/>
          </p:cNvSpPr>
          <p:nvPr>
            <p:ph type="body" idx="1"/>
          </p:nvPr>
        </p:nvSpPr>
        <p:spPr>
          <a:xfrm>
            <a:off x="457200" y="277812"/>
            <a:ext cx="8229600" cy="5853112"/>
          </a:xfrm>
          <a:prstGeom prst="rect">
            <a:avLst/>
          </a:prstGeom>
          <a:noFill/>
          <a:ln>
            <a:noFill/>
          </a:ln>
        </p:spPr>
        <p:txBody>
          <a:bodyPr spcFirstLastPara="1" wrap="square" lIns="91425" tIns="45700" rIns="91425" bIns="45700" anchor="t" anchorCtr="0">
            <a:noAutofit/>
          </a:bodyPr>
          <a:lstStyle/>
          <a:p>
            <a:pPr marL="1543050" marR="0" lvl="4" indent="-171450" algn="l" rtl="0">
              <a:lnSpc>
                <a:spcPct val="90000"/>
              </a:lnSpc>
              <a:spcBef>
                <a:spcPts val="0"/>
              </a:spcBef>
              <a:spcAft>
                <a:spcPts val="0"/>
              </a:spcAft>
              <a:buClr>
                <a:schemeClr val="dk1"/>
              </a:buClr>
              <a:buSzPts val="1300"/>
              <a:buFont typeface="Arial"/>
              <a:buNone/>
            </a:pPr>
            <a:endParaRPr sz="1300" b="0" i="0" u="none" strike="noStrike" cap="none">
              <a:solidFill>
                <a:schemeClr val="dk1"/>
              </a:solidFill>
              <a:latin typeface="Calibri"/>
              <a:ea typeface="Calibri"/>
              <a:cs typeface="Calibri"/>
              <a:sym typeface="Calibri"/>
            </a:endParaRPr>
          </a:p>
          <a:p>
            <a:pPr marL="1543050" marR="0" lvl="4" indent="-171450" algn="l" rtl="0">
              <a:lnSpc>
                <a:spcPct val="90000"/>
              </a:lnSpc>
              <a:spcBef>
                <a:spcPts val="300"/>
              </a:spcBef>
              <a:spcAft>
                <a:spcPts val="0"/>
              </a:spcAft>
              <a:buClr>
                <a:schemeClr val="dk1"/>
              </a:buClr>
              <a:buSzPts val="1300"/>
              <a:buFont typeface="Arial"/>
              <a:buNone/>
            </a:pPr>
            <a:endParaRPr sz="1300" b="1" i="0" u="none" strike="noStrike" cap="none">
              <a:solidFill>
                <a:schemeClr val="dk1"/>
              </a:solidFill>
              <a:latin typeface="Calibri"/>
              <a:ea typeface="Calibri"/>
              <a:cs typeface="Calibri"/>
              <a:sym typeface="Calibri"/>
            </a:endParaRPr>
          </a:p>
          <a:p>
            <a:pPr marL="1543050" marR="0" lvl="4" indent="-171450" algn="l" rtl="0">
              <a:lnSpc>
                <a:spcPct val="90000"/>
              </a:lnSpc>
              <a:spcBef>
                <a:spcPts val="300"/>
              </a:spcBef>
              <a:spcAft>
                <a:spcPts val="0"/>
              </a:spcAft>
              <a:buClr>
                <a:schemeClr val="dk1"/>
              </a:buClr>
              <a:buSzPts val="1300"/>
              <a:buFont typeface="Arial"/>
              <a:buNone/>
            </a:pPr>
            <a:endParaRPr sz="1300" b="1" i="0" u="none" strike="noStrike" cap="none">
              <a:solidFill>
                <a:schemeClr val="dk1"/>
              </a:solidFill>
              <a:latin typeface="Calibri"/>
              <a:ea typeface="Calibri"/>
              <a:cs typeface="Calibri"/>
              <a:sym typeface="Calibri"/>
            </a:endParaRPr>
          </a:p>
          <a:p>
            <a:pPr marL="171450" marR="0" lvl="0" indent="-88900" algn="l" rtl="0">
              <a:lnSpc>
                <a:spcPct val="90000"/>
              </a:lnSpc>
              <a:spcBef>
                <a:spcPts val="750"/>
              </a:spcBef>
              <a:spcAft>
                <a:spcPts val="0"/>
              </a:spcAft>
              <a:buClr>
                <a:schemeClr val="dk1"/>
              </a:buClr>
              <a:buSzPts val="1300"/>
              <a:buFont typeface="Arial"/>
              <a:buNone/>
            </a:pPr>
            <a:endParaRPr sz="1300" b="1" i="0" u="none" strike="noStrike" cap="none">
              <a:solidFill>
                <a:schemeClr val="dk1"/>
              </a:solidFill>
              <a:latin typeface="Calibri"/>
              <a:ea typeface="Calibri"/>
              <a:cs typeface="Calibri"/>
              <a:sym typeface="Calibri"/>
            </a:endParaRPr>
          </a:p>
        </p:txBody>
      </p:sp>
      <p:sp>
        <p:nvSpPr>
          <p:cNvPr id="316" name="Google Shape;316;p3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19</a:t>
            </a:fld>
            <a:endParaRPr/>
          </a:p>
        </p:txBody>
      </p:sp>
      <p:sp>
        <p:nvSpPr>
          <p:cNvPr id="317" name="Google Shape;317;p31"/>
          <p:cNvSpPr txBox="1"/>
          <p:nvPr/>
        </p:nvSpPr>
        <p:spPr>
          <a:xfrm>
            <a:off x="6218237"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19</a:t>
            </a:fld>
            <a:endParaRPr/>
          </a:p>
        </p:txBody>
      </p:sp>
      <p:sp>
        <p:nvSpPr>
          <p:cNvPr id="318" name="Google Shape;318;p31"/>
          <p:cNvSpPr txBox="1"/>
          <p:nvPr/>
        </p:nvSpPr>
        <p:spPr>
          <a:xfrm rot="10800000" flipH="1">
            <a:off x="0" y="6030912"/>
            <a:ext cx="9178925"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19" name="Google Shape;319;p31"/>
          <p:cNvSpPr txBox="1"/>
          <p:nvPr/>
        </p:nvSpPr>
        <p:spPr>
          <a:xfrm rot="10800000" flipH="1">
            <a:off x="0" y="5995987"/>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20" name="Google Shape;320;p31"/>
          <p:cNvSpPr txBox="1"/>
          <p:nvPr/>
        </p:nvSpPr>
        <p:spPr>
          <a:xfrm rot="10800000" flipH="1">
            <a:off x="827087" y="5983287"/>
            <a:ext cx="4103687"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21" name="Google Shape;321;p31"/>
          <p:cNvSpPr txBox="1"/>
          <p:nvPr/>
        </p:nvSpPr>
        <p:spPr>
          <a:xfrm rot="10800000" flipH="1">
            <a:off x="4246562"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22" name="Google Shape;322;p31" descr="IPAB horizontal.png"/>
          <p:cNvPicPr preferRelativeResize="0"/>
          <p:nvPr/>
        </p:nvPicPr>
        <p:blipFill rotWithShape="1">
          <a:blip r:embed="rId3">
            <a:alphaModFix/>
          </a:blip>
          <a:srcRect/>
          <a:stretch/>
        </p:blipFill>
        <p:spPr>
          <a:xfrm>
            <a:off x="5224462" y="6157912"/>
            <a:ext cx="2978150" cy="62071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ctrTitle"/>
          </p:nvPr>
        </p:nvSpPr>
        <p:spPr>
          <a:xfrm>
            <a:off x="611187" y="1412875"/>
            <a:ext cx="7916862" cy="381635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5800"/>
              <a:buFont typeface="Calibri"/>
              <a:buNone/>
            </a:pPr>
            <a:r>
              <a:rPr lang="en-US" sz="5800" b="1" i="0" u="none" strike="noStrike" cap="none" dirty="0">
                <a:solidFill>
                  <a:schemeClr val="dk1"/>
                </a:solidFill>
                <a:latin typeface="Calibri"/>
                <a:ea typeface="Calibri"/>
                <a:cs typeface="Calibri"/>
                <a:sym typeface="Calibri"/>
              </a:rPr>
              <a:t/>
            </a:r>
            <a:br>
              <a:rPr lang="en-US" sz="5800" b="1" i="0" u="none" strike="noStrike" cap="none" dirty="0">
                <a:solidFill>
                  <a:schemeClr val="dk1"/>
                </a:solidFill>
                <a:latin typeface="Calibri"/>
                <a:ea typeface="Calibri"/>
                <a:cs typeface="Calibri"/>
                <a:sym typeface="Calibri"/>
              </a:rPr>
            </a:br>
            <a:r>
              <a:rPr lang="en-US" sz="5800" b="1" i="0" u="none" strike="noStrike" cap="none" dirty="0">
                <a:solidFill>
                  <a:schemeClr val="dk1"/>
                </a:solidFill>
                <a:latin typeface="Calibri"/>
                <a:ea typeface="Calibri"/>
                <a:cs typeface="Calibri"/>
                <a:sym typeface="Calibri"/>
              </a:rPr>
              <a:t/>
            </a:r>
            <a:br>
              <a:rPr lang="en-US" sz="5800" b="1" i="0" u="none" strike="noStrike" cap="none" dirty="0">
                <a:solidFill>
                  <a:schemeClr val="dk1"/>
                </a:solidFill>
                <a:latin typeface="Calibri"/>
                <a:ea typeface="Calibri"/>
                <a:cs typeface="Calibri"/>
                <a:sym typeface="Calibri"/>
              </a:rPr>
            </a:br>
            <a:r>
              <a:rPr lang="en-US" sz="5800" b="1" i="0" u="none" strike="noStrike" cap="none" dirty="0">
                <a:solidFill>
                  <a:schemeClr val="dk1"/>
                </a:solidFill>
                <a:latin typeface="Calibri"/>
                <a:ea typeface="Calibri"/>
                <a:cs typeface="Calibri"/>
                <a:sym typeface="Calibri"/>
              </a:rPr>
              <a:t>PROCEDIMIENTO</a:t>
            </a:r>
            <a:br>
              <a:rPr lang="en-US" sz="5800" b="1" i="0" u="none" strike="noStrike" cap="none" dirty="0">
                <a:solidFill>
                  <a:schemeClr val="dk1"/>
                </a:solidFill>
                <a:latin typeface="Calibri"/>
                <a:ea typeface="Calibri"/>
                <a:cs typeface="Calibri"/>
                <a:sym typeface="Calibri"/>
              </a:rPr>
            </a:br>
            <a:r>
              <a:rPr lang="en-US" sz="5800" b="1" i="0" u="none" strike="noStrike" cap="none" dirty="0">
                <a:solidFill>
                  <a:schemeClr val="dk1"/>
                </a:solidFill>
                <a:latin typeface="Calibri"/>
                <a:ea typeface="Calibri"/>
                <a:cs typeface="Calibri"/>
                <a:sym typeface="Calibri"/>
              </a:rPr>
              <a:t>ADMINISTRATIVO:</a:t>
            </a:r>
            <a:br>
              <a:rPr lang="en-US" sz="5800" b="1" i="0" u="none" strike="noStrike" cap="none" dirty="0">
                <a:solidFill>
                  <a:schemeClr val="dk1"/>
                </a:solidFill>
                <a:latin typeface="Calibri"/>
                <a:ea typeface="Calibri"/>
                <a:cs typeface="Calibri"/>
                <a:sym typeface="Calibri"/>
              </a:rPr>
            </a:br>
            <a:r>
              <a:rPr lang="en-US" sz="5800" b="1" i="0" u="none" strike="noStrike" cap="none" dirty="0">
                <a:solidFill>
                  <a:schemeClr val="dk1"/>
                </a:solidFill>
                <a:latin typeface="Calibri"/>
                <a:ea typeface="Calibri"/>
                <a:cs typeface="Calibri"/>
                <a:sym typeface="Calibri"/>
              </a:rPr>
              <a:t/>
            </a:r>
            <a:br>
              <a:rPr lang="en-US" sz="5800" b="1" i="0" u="none" strike="noStrike" cap="none" dirty="0">
                <a:solidFill>
                  <a:schemeClr val="dk1"/>
                </a:solidFill>
                <a:latin typeface="Calibri"/>
                <a:ea typeface="Calibri"/>
                <a:cs typeface="Calibri"/>
                <a:sym typeface="Calibri"/>
              </a:rPr>
            </a:br>
            <a:r>
              <a:rPr lang="en-US" sz="5800" b="1" i="0" u="sng" strike="noStrike" cap="none" dirty="0">
                <a:solidFill>
                  <a:schemeClr val="dk1"/>
                </a:solidFill>
                <a:latin typeface="Calibri"/>
                <a:ea typeface="Calibri"/>
                <a:cs typeface="Calibri"/>
                <a:sym typeface="Calibri"/>
              </a:rPr>
              <a:t>PRINCIPIOS</a:t>
            </a:r>
            <a:endParaRPr/>
          </a:p>
        </p:txBody>
      </p:sp>
      <p:sp>
        <p:nvSpPr>
          <p:cNvPr id="94" name="Google Shape;94;p14"/>
          <p:cNvSpPr txBox="1">
            <a:spLocks noGrp="1"/>
          </p:cNvSpPr>
          <p:nvPr>
            <p:ph type="subTitle" idx="1"/>
          </p:nvPr>
        </p:nvSpPr>
        <p:spPr>
          <a:xfrm>
            <a:off x="2971800" y="4267200"/>
            <a:ext cx="6019800" cy="2257425"/>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90000"/>
              </a:lnSpc>
              <a:spcBef>
                <a:spcPts val="7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90000"/>
              </a:lnSpc>
              <a:spcBef>
                <a:spcPts val="7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90000"/>
              </a:lnSpc>
              <a:spcBef>
                <a:spcPts val="75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5" name="Google Shape;95;p1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strike="noStrike" cap="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a:t>
            </a:fld>
            <a:endParaRPr/>
          </a:p>
        </p:txBody>
      </p:sp>
      <p:sp>
        <p:nvSpPr>
          <p:cNvPr id="96" name="Google Shape;96;p14"/>
          <p:cNvSpPr txBox="1"/>
          <p:nvPr/>
        </p:nvSpPr>
        <p:spPr>
          <a:xfrm>
            <a:off x="6405562" y="6305550"/>
            <a:ext cx="2062162"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a:t>
            </a:fld>
            <a:endParaRPr/>
          </a:p>
        </p:txBody>
      </p:sp>
      <p:sp>
        <p:nvSpPr>
          <p:cNvPr id="97" name="Google Shape;97;p14"/>
          <p:cNvSpPr txBox="1"/>
          <p:nvPr/>
        </p:nvSpPr>
        <p:spPr>
          <a:xfrm rot="10800000" flipH="1">
            <a:off x="0" y="6030912"/>
            <a:ext cx="9159875"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98" name="Google Shape;98;p14"/>
          <p:cNvSpPr txBox="1"/>
          <p:nvPr/>
        </p:nvSpPr>
        <p:spPr>
          <a:xfrm rot="10800000" flipH="1">
            <a:off x="0" y="5969000"/>
            <a:ext cx="141287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99" name="Google Shape;99;p14"/>
          <p:cNvSpPr txBox="1"/>
          <p:nvPr/>
        </p:nvSpPr>
        <p:spPr>
          <a:xfrm rot="10800000" flipH="1">
            <a:off x="1182687" y="5983287"/>
            <a:ext cx="3729037"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00" name="Google Shape;100;p14"/>
          <p:cNvSpPr txBox="1"/>
          <p:nvPr/>
        </p:nvSpPr>
        <p:spPr>
          <a:xfrm rot="10800000" flipH="1">
            <a:off x="4678362" y="5981700"/>
            <a:ext cx="448151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01" name="Google Shape;101;p14" descr="IPAB horizontal.png"/>
          <p:cNvPicPr preferRelativeResize="0"/>
          <p:nvPr/>
        </p:nvPicPr>
        <p:blipFill rotWithShape="1">
          <a:blip r:embed="rId3">
            <a:alphaModFix/>
          </a:blip>
          <a:srcRect/>
          <a:stretch/>
        </p:blipFill>
        <p:spPr>
          <a:xfrm>
            <a:off x="5476875" y="6157912"/>
            <a:ext cx="2706687" cy="62071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3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5400" b="1" i="0" u="none" strike="noStrike" cap="none">
                <a:solidFill>
                  <a:srgbClr val="FF9900"/>
                </a:solidFill>
                <a:latin typeface="Calibri"/>
                <a:ea typeface="Calibri"/>
                <a:cs typeface="Calibri"/>
                <a:sym typeface="Calibri"/>
              </a:rPr>
              <a:t/>
            </a:r>
            <a:br>
              <a:rPr lang="en-US" sz="5400" b="1" i="0" u="none" strike="noStrike" cap="none">
                <a:solidFill>
                  <a:srgbClr val="FF9900"/>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¿PRINCIPIOS?</a:t>
            </a:r>
            <a:br>
              <a:rPr lang="en-US" sz="5400" b="1" i="0" u="none" strike="noStrike" cap="none">
                <a:solidFill>
                  <a:schemeClr val="dk1"/>
                </a:solidFill>
                <a:latin typeface="Calibri"/>
                <a:ea typeface="Calibri"/>
                <a:cs typeface="Calibri"/>
                <a:sym typeface="Calibri"/>
              </a:rPr>
            </a:br>
            <a:endParaRPr/>
          </a:p>
        </p:txBody>
      </p:sp>
      <p:sp>
        <p:nvSpPr>
          <p:cNvPr id="328" name="Google Shape;328;p32"/>
          <p:cNvSpPr txBox="1">
            <a:spLocks noGrp="1"/>
          </p:cNvSpPr>
          <p:nvPr>
            <p:ph type="body" idx="1"/>
          </p:nvPr>
        </p:nvSpPr>
        <p:spPr>
          <a:xfrm>
            <a:off x="0" y="1600200"/>
            <a:ext cx="91440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a:t>
            </a:r>
            <a:r>
              <a:rPr lang="en-US" sz="3600" b="1" i="0" u="none">
                <a:solidFill>
                  <a:srgbClr val="FF9900"/>
                </a:solidFill>
                <a:latin typeface="Calibri"/>
                <a:ea typeface="Calibri"/>
                <a:cs typeface="Calibri"/>
                <a:sym typeface="Calibri"/>
              </a:rPr>
              <a:t> </a:t>
            </a:r>
            <a:r>
              <a:rPr lang="en-US" sz="3600" b="1" i="0" u="none">
                <a:solidFill>
                  <a:schemeClr val="dk1"/>
                </a:solidFill>
                <a:latin typeface="Calibri"/>
                <a:ea typeface="Calibri"/>
                <a:cs typeface="Calibri"/>
                <a:sym typeface="Calibri"/>
              </a:rPr>
              <a:t>Normas generales, no legales,</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originadas en la realidad,</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con el fin de llegar a lo justo.</a:t>
            </a:r>
            <a:endParaRPr/>
          </a:p>
          <a:p>
            <a:pPr marL="171450" marR="0" lvl="0" indent="-171450" algn="ctr" rtl="0">
              <a:lnSpc>
                <a:spcPct val="9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 </a:t>
            </a:r>
            <a:endParaRPr/>
          </a:p>
        </p:txBody>
      </p:sp>
      <p:sp>
        <p:nvSpPr>
          <p:cNvPr id="329" name="Google Shape;329;p3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20</a:t>
            </a:fld>
            <a:endParaRPr/>
          </a:p>
        </p:txBody>
      </p:sp>
      <p:sp>
        <p:nvSpPr>
          <p:cNvPr id="330" name="Google Shape;330;p32"/>
          <p:cNvSpPr txBox="1"/>
          <p:nvPr/>
        </p:nvSpPr>
        <p:spPr>
          <a:xfrm>
            <a:off x="6207125"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20</a:t>
            </a:fld>
            <a:endParaRPr/>
          </a:p>
        </p:txBody>
      </p:sp>
      <p:sp>
        <p:nvSpPr>
          <p:cNvPr id="331" name="Google Shape;331;p32"/>
          <p:cNvSpPr txBox="1"/>
          <p:nvPr/>
        </p:nvSpPr>
        <p:spPr>
          <a:xfrm rot="10800000" flipH="1">
            <a:off x="0" y="6030912"/>
            <a:ext cx="91694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32" name="Google Shape;332;p32"/>
          <p:cNvSpPr txBox="1"/>
          <p:nvPr/>
        </p:nvSpPr>
        <p:spPr>
          <a:xfrm rot="10800000" flipH="1">
            <a:off x="-12700" y="5984875"/>
            <a:ext cx="2332037"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33" name="Google Shape;333;p32"/>
          <p:cNvSpPr txBox="1"/>
          <p:nvPr/>
        </p:nvSpPr>
        <p:spPr>
          <a:xfrm rot="10800000" flipH="1">
            <a:off x="8159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34" name="Google Shape;334;p32"/>
          <p:cNvSpPr txBox="1"/>
          <p:nvPr/>
        </p:nvSpPr>
        <p:spPr>
          <a:xfrm rot="10800000" flipH="1">
            <a:off x="42370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35" name="Google Shape;335;p32" descr="IPAB horizontal.png"/>
          <p:cNvPicPr preferRelativeResize="0"/>
          <p:nvPr/>
        </p:nvPicPr>
        <p:blipFill rotWithShape="1">
          <a:blip r:embed="rId3">
            <a:alphaModFix/>
          </a:blip>
          <a:srcRect/>
          <a:stretch/>
        </p:blipFill>
        <p:spPr>
          <a:xfrm>
            <a:off x="5213350" y="6157912"/>
            <a:ext cx="2978150" cy="62071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33"/>
          <p:cNvSpPr txBox="1">
            <a:spLocks noGrp="1"/>
          </p:cNvSpPr>
          <p:nvPr>
            <p:ph type="body" idx="1"/>
          </p:nvPr>
        </p:nvSpPr>
        <p:spPr>
          <a:xfrm>
            <a:off x="0" y="0"/>
            <a:ext cx="9144000" cy="68580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PRINCIPIOS CLÁSICOS DEL PROCEDIMIENTO ADMINISTRATIVO</a:t>
            </a:r>
            <a:endParaRPr sz="3200" b="0" i="0" u="none">
              <a:solidFill>
                <a:schemeClr val="dk1"/>
              </a:solidFill>
              <a:latin typeface="Calibri"/>
              <a:ea typeface="Calibri"/>
              <a:cs typeface="Calibri"/>
              <a:sym typeface="Calibri"/>
            </a:endParaRPr>
          </a:p>
          <a:p>
            <a:pPr marL="0" marR="0" lvl="0" indent="0" algn="just" rtl="0">
              <a:lnSpc>
                <a:spcPct val="90000"/>
              </a:lnSpc>
              <a:spcBef>
                <a:spcPts val="70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0" marR="0" lvl="0" indent="0" algn="ctr" rtl="0">
              <a:lnSpc>
                <a:spcPct val="90000"/>
              </a:lnSpc>
              <a:spcBef>
                <a:spcPts val="70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En cuanto "fundantes", "inspiradores", "animadores", "orientadores“ "iluminadores", "integradores", "complementarios", "informadores", "supletorios", "vivificantes" y "estructurantes" </a:t>
            </a:r>
            <a:r>
              <a:rPr lang="en-US" sz="2400" b="0" i="0" u="none">
                <a:solidFill>
                  <a:srgbClr val="FF99FF"/>
                </a:solidFill>
                <a:latin typeface="Calibri"/>
                <a:ea typeface="Calibri"/>
                <a:cs typeface="Calibri"/>
                <a:sym typeface="Calibri"/>
              </a:rPr>
              <a:t>de las normas que regulan -concreta y positivamente- el procedimiento administrativo </a:t>
            </a:r>
            <a:r>
              <a:rPr lang="en-US" sz="2400" b="0" i="0" u="none">
                <a:solidFill>
                  <a:schemeClr val="dk1"/>
                </a:solidFill>
                <a:latin typeface="Calibri"/>
                <a:ea typeface="Calibri"/>
                <a:cs typeface="Calibri"/>
                <a:sym typeface="Calibri"/>
              </a:rPr>
              <a:t>, en orden a que éste no pierda nunca de vista su norte, que sirva sin desviaciones, su finalidad garantística o protectora -de la juridicidad y del mérito del accionar administrativo-, en tal caso, sostengo: bien le cabe el calificativo de principio del procedimiento al de </a:t>
            </a:r>
            <a:endParaRPr/>
          </a:p>
          <a:p>
            <a:pPr marL="0" marR="0" lvl="0" indent="0" algn="ctr" rtl="0">
              <a:lnSpc>
                <a:spcPct val="90000"/>
              </a:lnSpc>
              <a:spcBef>
                <a:spcPts val="700"/>
              </a:spcBef>
              <a:spcAft>
                <a:spcPts val="0"/>
              </a:spcAft>
              <a:buClr>
                <a:srgbClr val="7030A0"/>
              </a:buClr>
              <a:buSzPts val="3600"/>
              <a:buFont typeface="Arial"/>
              <a:buNone/>
            </a:pPr>
            <a:r>
              <a:rPr lang="en-US" sz="3600" b="0" i="0" u="none">
                <a:solidFill>
                  <a:srgbClr val="7030A0"/>
                </a:solidFill>
                <a:latin typeface="Calibri"/>
                <a:ea typeface="Calibri"/>
                <a:cs typeface="Calibri"/>
                <a:sym typeface="Calibri"/>
              </a:rPr>
              <a:t>tutela administrativa efectiva.-</a:t>
            </a:r>
            <a:endParaRPr/>
          </a:p>
          <a:p>
            <a:pPr marL="0" marR="0" lvl="0" indent="0" algn="just" rtl="0">
              <a:lnSpc>
                <a:spcPct val="90000"/>
              </a:lnSpc>
              <a:spcBef>
                <a:spcPts val="700"/>
              </a:spcBef>
              <a:spcAft>
                <a:spcPts val="0"/>
              </a:spcAft>
              <a:buClr>
                <a:schemeClr val="dk1"/>
              </a:buClr>
              <a:buSzPts val="1400"/>
              <a:buFont typeface="Arial"/>
              <a:buNone/>
            </a:pPr>
            <a:r>
              <a:rPr lang="en-US" sz="1400" b="0" i="0" u="none">
                <a:solidFill>
                  <a:schemeClr val="dk1"/>
                </a:solidFill>
                <a:latin typeface="Calibri"/>
                <a:ea typeface="Calibri"/>
                <a:cs typeface="Calibri"/>
                <a:sym typeface="Calibri"/>
              </a:rPr>
              <a:t>(Urrutigoity tutela- SJA 30/11/2005 - JA 2005-IV-1383)</a:t>
            </a:r>
            <a:endParaRPr/>
          </a:p>
        </p:txBody>
      </p:sp>
      <p:sp>
        <p:nvSpPr>
          <p:cNvPr id="341" name="Google Shape;341;p3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21</a:t>
            </a:fld>
            <a:endParaRPr/>
          </a:p>
        </p:txBody>
      </p:sp>
      <p:sp>
        <p:nvSpPr>
          <p:cNvPr id="342" name="Google Shape;342;p33"/>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21</a:t>
            </a:fld>
            <a:endParaRPr/>
          </a:p>
        </p:txBody>
      </p:sp>
      <p:sp>
        <p:nvSpPr>
          <p:cNvPr id="343" name="Google Shape;343;p33"/>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44" name="Google Shape;344;p33"/>
          <p:cNvSpPr txBox="1"/>
          <p:nvPr/>
        </p:nvSpPr>
        <p:spPr>
          <a:xfrm rot="10800000" flipH="1">
            <a:off x="0" y="594995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45" name="Google Shape;345;p33"/>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46" name="Google Shape;346;p33"/>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47" name="Google Shape;347;p33"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4000"/>
              <a:buFont typeface="Calibri"/>
              <a:buNone/>
            </a:pPr>
            <a:r>
              <a:rPr lang="en-US" sz="4000" b="1" i="0" u="sng" strike="noStrike" cap="none">
                <a:solidFill>
                  <a:srgbClr val="7030A0"/>
                </a:solidFill>
                <a:latin typeface="Calibri"/>
                <a:ea typeface="Calibri"/>
                <a:cs typeface="Calibri"/>
                <a:sym typeface="Calibri"/>
              </a:rPr>
              <a:t>EXPOSICIÓN DE MOTIVOS</a:t>
            </a:r>
            <a:br>
              <a:rPr lang="en-US" sz="4000" b="1" i="0" u="sng" strike="noStrike" cap="none">
                <a:solidFill>
                  <a:srgbClr val="7030A0"/>
                </a:solidFill>
                <a:latin typeface="Calibri"/>
                <a:ea typeface="Calibri"/>
                <a:cs typeface="Calibri"/>
                <a:sym typeface="Calibri"/>
              </a:rPr>
            </a:br>
            <a:r>
              <a:rPr lang="en-US" sz="4000" b="1" i="0" u="sng" strike="noStrike" cap="none">
                <a:solidFill>
                  <a:srgbClr val="7030A0"/>
                </a:solidFill>
                <a:latin typeface="Calibri"/>
                <a:ea typeface="Calibri"/>
                <a:cs typeface="Calibri"/>
                <a:sym typeface="Calibri"/>
              </a:rPr>
              <a:t>LEY 9003</a:t>
            </a:r>
            <a:endParaRPr/>
          </a:p>
        </p:txBody>
      </p:sp>
      <p:sp>
        <p:nvSpPr>
          <p:cNvPr id="353" name="Google Shape;353;p34"/>
          <p:cNvSpPr txBox="1">
            <a:spLocks noGrp="1"/>
          </p:cNvSpPr>
          <p:nvPr>
            <p:ph type="body" idx="1"/>
          </p:nvPr>
        </p:nvSpPr>
        <p:spPr>
          <a:xfrm>
            <a:off x="468312" y="1628775"/>
            <a:ext cx="7138987" cy="4530725"/>
          </a:xfrm>
          <a:prstGeom prst="rect">
            <a:avLst/>
          </a:prstGeom>
          <a:noFill/>
          <a:ln>
            <a:noFill/>
          </a:ln>
        </p:spPr>
        <p:txBody>
          <a:bodyPr spcFirstLastPara="1" wrap="square" lIns="91425" tIns="45700" rIns="91425" bIns="45700" anchor="t" anchorCtr="0">
            <a:noAutofit/>
          </a:bodyPr>
          <a:lstStyle/>
          <a:p>
            <a:pPr marL="857250" marR="0" lvl="2" indent="-171450" algn="ctr" rtl="0">
              <a:lnSpc>
                <a:spcPct val="80000"/>
              </a:lnSpc>
              <a:spcBef>
                <a:spcPts val="0"/>
              </a:spcBef>
              <a:spcAft>
                <a:spcPts val="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a:p>
            <a:pPr marL="857250" marR="0" lvl="2" indent="-171450" algn="ctr" rtl="0">
              <a:lnSpc>
                <a:spcPct val="80000"/>
              </a:lnSpc>
              <a:spcBef>
                <a:spcPts val="30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Los principios engendran, inspiran, informan, iluminan y son fundamento de los derechos y deberes correlativos, que serán positivos y concretos cuando sean exigibles ante un Juez, al amparo de las constituciones y leyes. </a:t>
            </a:r>
            <a:endParaRPr/>
          </a:p>
          <a:p>
            <a:pPr marL="857250" marR="0" lvl="2" indent="-171450" algn="ctr" rtl="0">
              <a:lnSpc>
                <a:spcPct val="80000"/>
              </a:lnSpc>
              <a:spcBef>
                <a:spcPts val="30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 (Ejemplo: dignidad humana) </a:t>
            </a:r>
            <a:endParaRPr/>
          </a:p>
        </p:txBody>
      </p:sp>
      <p:sp>
        <p:nvSpPr>
          <p:cNvPr id="354" name="Google Shape;354;p3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22</a:t>
            </a:fld>
            <a:endParaRPr/>
          </a:p>
        </p:txBody>
      </p:sp>
      <p:sp>
        <p:nvSpPr>
          <p:cNvPr id="355" name="Google Shape;355;p34"/>
          <p:cNvSpPr txBox="1"/>
          <p:nvPr/>
        </p:nvSpPr>
        <p:spPr>
          <a:xfrm>
            <a:off x="6207125" y="6324600"/>
            <a:ext cx="2266950"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22</a:t>
            </a:fld>
            <a:endParaRPr/>
          </a:p>
        </p:txBody>
      </p:sp>
      <p:sp>
        <p:nvSpPr>
          <p:cNvPr id="356" name="Google Shape;356;p34"/>
          <p:cNvSpPr txBox="1"/>
          <p:nvPr/>
        </p:nvSpPr>
        <p:spPr>
          <a:xfrm rot="10800000" flipH="1">
            <a:off x="0" y="6049962"/>
            <a:ext cx="9167812" cy="828675"/>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57" name="Google Shape;357;p34"/>
          <p:cNvSpPr txBox="1"/>
          <p:nvPr/>
        </p:nvSpPr>
        <p:spPr>
          <a:xfrm rot="10800000" flipH="1">
            <a:off x="-14287" y="5988050"/>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58" name="Google Shape;358;p34"/>
          <p:cNvSpPr txBox="1"/>
          <p:nvPr/>
        </p:nvSpPr>
        <p:spPr>
          <a:xfrm rot="10800000" flipH="1">
            <a:off x="814387" y="600233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59" name="Google Shape;359;p34"/>
          <p:cNvSpPr txBox="1"/>
          <p:nvPr/>
        </p:nvSpPr>
        <p:spPr>
          <a:xfrm rot="10800000" flipH="1">
            <a:off x="4235450" y="6000750"/>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60" name="Google Shape;360;p34" descr="IPAB horizontal.png"/>
          <p:cNvPicPr preferRelativeResize="0"/>
          <p:nvPr/>
        </p:nvPicPr>
        <p:blipFill rotWithShape="1">
          <a:blip r:embed="rId3">
            <a:alphaModFix/>
          </a:blip>
          <a:srcRect/>
          <a:stretch/>
        </p:blipFill>
        <p:spPr>
          <a:xfrm>
            <a:off x="5213350" y="6178550"/>
            <a:ext cx="2976562" cy="620712"/>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3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5400"/>
              <a:buFont typeface="Calibri"/>
              <a:buNone/>
            </a:pPr>
            <a:r>
              <a:rPr lang="en-US" sz="5400" b="1" i="0" u="sng" strike="noStrike" cap="none">
                <a:solidFill>
                  <a:srgbClr val="7030A0"/>
                </a:solidFill>
                <a:latin typeface="Calibri"/>
                <a:ea typeface="Calibri"/>
                <a:cs typeface="Calibri"/>
                <a:sym typeface="Calibri"/>
              </a:rPr>
              <a:t>LEY Nº 9.003</a:t>
            </a:r>
            <a:endParaRPr/>
          </a:p>
        </p:txBody>
      </p:sp>
      <p:sp>
        <p:nvSpPr>
          <p:cNvPr id="366" name="Google Shape;366;p35"/>
          <p:cNvSpPr txBox="1">
            <a:spLocks noGrp="1"/>
          </p:cNvSpPr>
          <p:nvPr>
            <p:ph type="body" idx="1"/>
          </p:nvPr>
        </p:nvSpPr>
        <p:spPr>
          <a:xfrm>
            <a:off x="0" y="1628775"/>
            <a:ext cx="9144000" cy="4824412"/>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REGULA</a:t>
            </a: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TODA LA ACTIVIDAD ADMINISTRATIVA ESTATAL</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Y LA QUE POR ATRIBUCIÓN LEGAL DESARROLLEN SUJETOS</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NO ESTATALES</a:t>
            </a:r>
            <a:r>
              <a:rPr lang="en-US" sz="2100" b="0" i="0" u="none">
                <a:solidFill>
                  <a:schemeClr val="dk1"/>
                </a:solidFill>
                <a:latin typeface="Calibri"/>
                <a:ea typeface="Calibri"/>
                <a:cs typeface="Calibri"/>
                <a:sym typeface="Calibri"/>
              </a:rPr>
              <a:t> </a:t>
            </a:r>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367" name="Google Shape;367;p3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23</a:t>
            </a:fld>
            <a:endParaRPr/>
          </a:p>
        </p:txBody>
      </p:sp>
      <p:sp>
        <p:nvSpPr>
          <p:cNvPr id="368" name="Google Shape;368;p35"/>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23</a:t>
            </a:fld>
            <a:endParaRPr/>
          </a:p>
        </p:txBody>
      </p:sp>
      <p:sp>
        <p:nvSpPr>
          <p:cNvPr id="369" name="Google Shape;369;p35"/>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70" name="Google Shape;370;p35"/>
          <p:cNvSpPr txBox="1"/>
          <p:nvPr/>
        </p:nvSpPr>
        <p:spPr>
          <a:xfrm rot="10800000" flipH="1">
            <a:off x="0" y="5967412"/>
            <a:ext cx="2333625" cy="63500"/>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71" name="Google Shape;371;p35"/>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72" name="Google Shape;372;p35"/>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73" name="Google Shape;373;p35"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36"/>
          <p:cNvSpPr txBox="1">
            <a:spLocks noGrp="1"/>
          </p:cNvSpPr>
          <p:nvPr>
            <p:ph type="body" idx="1"/>
          </p:nvPr>
        </p:nvSpPr>
        <p:spPr>
          <a:xfrm>
            <a:off x="539750" y="1196975"/>
            <a:ext cx="82296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LOS PRINCIPIOS DEL</a:t>
            </a:r>
            <a:endParaRPr/>
          </a:p>
          <a:p>
            <a:pPr marL="171450" marR="0" lvl="0" indent="-171450" algn="ctr" rtl="0">
              <a:lnSpc>
                <a:spcPct val="90000"/>
              </a:lnSpc>
              <a:spcBef>
                <a:spcPts val="70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PROCEDIMIENTO</a:t>
            </a:r>
            <a:endParaRPr/>
          </a:p>
          <a:p>
            <a:pPr marL="171450" marR="0" lvl="0" indent="-171450" algn="ctr" rtl="0">
              <a:lnSpc>
                <a:spcPct val="90000"/>
              </a:lnSpc>
              <a:spcBef>
                <a:spcPts val="70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ADMINISTRATIVO</a:t>
            </a:r>
            <a:endParaRPr/>
          </a:p>
          <a:p>
            <a:pPr marL="171450" marR="0" lvl="0" indent="-171450" algn="ctr" rtl="0">
              <a:lnSpc>
                <a:spcPct val="90000"/>
              </a:lnSpc>
              <a:spcBef>
                <a:spcPts val="70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EN LA LEY Nº 9.003</a:t>
            </a:r>
            <a:endParaRPr/>
          </a:p>
        </p:txBody>
      </p:sp>
      <p:sp>
        <p:nvSpPr>
          <p:cNvPr id="379" name="Google Shape;379;p3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24</a:t>
            </a:fld>
            <a:endParaRPr/>
          </a:p>
        </p:txBody>
      </p:sp>
      <p:sp>
        <p:nvSpPr>
          <p:cNvPr id="380" name="Google Shape;380;p36"/>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24</a:t>
            </a:fld>
            <a:endParaRPr/>
          </a:p>
        </p:txBody>
      </p:sp>
      <p:sp>
        <p:nvSpPr>
          <p:cNvPr id="381" name="Google Shape;381;p36"/>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82" name="Google Shape;382;p36"/>
          <p:cNvSpPr txBox="1"/>
          <p:nvPr/>
        </p:nvSpPr>
        <p:spPr>
          <a:xfrm rot="10800000" flipH="1">
            <a:off x="0"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83" name="Google Shape;383;p36"/>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84" name="Google Shape;384;p36"/>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85" name="Google Shape;385;p36"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37"/>
          <p:cNvSpPr txBox="1">
            <a:spLocks noGrp="1"/>
          </p:cNvSpPr>
          <p:nvPr>
            <p:ph type="body" idx="1"/>
          </p:nvPr>
        </p:nvSpPr>
        <p:spPr>
          <a:xfrm>
            <a:off x="628650" y="1268412"/>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6000"/>
              <a:buFont typeface="Arial"/>
              <a:buNone/>
            </a:pPr>
            <a:r>
              <a:rPr lang="en-US" sz="6000" b="1" i="0" u="none">
                <a:solidFill>
                  <a:schemeClr val="dk1"/>
                </a:solidFill>
                <a:latin typeface="Calibri"/>
                <a:ea typeface="Calibri"/>
                <a:cs typeface="Calibri"/>
                <a:sym typeface="Calibri"/>
              </a:rPr>
              <a:t>Art. 1º de la LPA menciona los esenciales de manera enunciativa </a:t>
            </a:r>
            <a:endParaRPr/>
          </a:p>
          <a:p>
            <a:pPr marL="171450" marR="0" lvl="0" indent="0" algn="l" rtl="0">
              <a:lnSpc>
                <a:spcPct val="90000"/>
              </a:lnSpc>
              <a:spcBef>
                <a:spcPts val="750"/>
              </a:spcBef>
              <a:spcAft>
                <a:spcPts val="0"/>
              </a:spcAft>
              <a:buClr>
                <a:schemeClr val="dk1"/>
              </a:buClr>
              <a:buSzPts val="6000"/>
              <a:buFont typeface="Arial"/>
              <a:buNone/>
            </a:pPr>
            <a:endParaRPr sz="6000" b="1" i="0" u="none">
              <a:solidFill>
                <a:schemeClr val="dk1"/>
              </a:solidFill>
              <a:latin typeface="Calibri"/>
              <a:ea typeface="Calibri"/>
              <a:cs typeface="Calibri"/>
              <a:sym typeface="Calibri"/>
            </a:endParaRPr>
          </a:p>
        </p:txBody>
      </p:sp>
      <p:sp>
        <p:nvSpPr>
          <p:cNvPr id="391" name="Google Shape;391;p3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25</a:t>
            </a:fld>
            <a:endParaRPr/>
          </a:p>
        </p:txBody>
      </p:sp>
      <p:sp>
        <p:nvSpPr>
          <p:cNvPr id="392" name="Google Shape;392;p37"/>
          <p:cNvSpPr txBox="1"/>
          <p:nvPr/>
        </p:nvSpPr>
        <p:spPr>
          <a:xfrm>
            <a:off x="6191250" y="6334125"/>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25</a:t>
            </a:fld>
            <a:endParaRPr/>
          </a:p>
        </p:txBody>
      </p:sp>
      <p:sp>
        <p:nvSpPr>
          <p:cNvPr id="393" name="Google Shape;393;p37"/>
          <p:cNvSpPr txBox="1"/>
          <p:nvPr/>
        </p:nvSpPr>
        <p:spPr>
          <a:xfrm rot="10800000" flipH="1">
            <a:off x="0" y="6059487"/>
            <a:ext cx="91519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94" name="Google Shape;394;p37"/>
          <p:cNvSpPr txBox="1"/>
          <p:nvPr/>
        </p:nvSpPr>
        <p:spPr>
          <a:xfrm rot="10800000" flipH="1">
            <a:off x="-7937" y="600551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95" name="Google Shape;395;p37"/>
          <p:cNvSpPr txBox="1"/>
          <p:nvPr/>
        </p:nvSpPr>
        <p:spPr>
          <a:xfrm rot="10800000" flipH="1">
            <a:off x="798512" y="601186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96" name="Google Shape;396;p37"/>
          <p:cNvSpPr txBox="1"/>
          <p:nvPr/>
        </p:nvSpPr>
        <p:spPr>
          <a:xfrm rot="10800000" flipH="1">
            <a:off x="4219575" y="601027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97" name="Google Shape;397;p37" descr="IPAB horizontal.png"/>
          <p:cNvPicPr preferRelativeResize="0"/>
          <p:nvPr/>
        </p:nvPicPr>
        <p:blipFill rotWithShape="1">
          <a:blip r:embed="rId3">
            <a:alphaModFix/>
          </a:blip>
          <a:srcRect/>
          <a:stretch/>
        </p:blipFill>
        <p:spPr>
          <a:xfrm>
            <a:off x="5197475" y="6186487"/>
            <a:ext cx="2976562" cy="620712"/>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3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403" name="Google Shape;403;p38"/>
          <p:cNvSpPr txBox="1">
            <a:spLocks noGrp="1"/>
          </p:cNvSpPr>
          <p:nvPr>
            <p:ph type="body" idx="1"/>
          </p:nvPr>
        </p:nvSpPr>
        <p:spPr>
          <a:xfrm>
            <a:off x="0" y="908050"/>
            <a:ext cx="9144000" cy="522287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rgbClr val="7030A0"/>
              </a:buClr>
              <a:buSzPts val="4800"/>
              <a:buFont typeface="Arial"/>
              <a:buNone/>
            </a:pPr>
            <a:r>
              <a:rPr lang="en-US" sz="4800" b="1" i="0" u="sng">
                <a:solidFill>
                  <a:srgbClr val="7030A0"/>
                </a:solidFill>
                <a:latin typeface="Calibri"/>
                <a:ea typeface="Calibri"/>
                <a:cs typeface="Calibri"/>
                <a:sym typeface="Calibri"/>
              </a:rPr>
              <a:t>PRINCIPIO PRO HOMINE</a:t>
            </a:r>
            <a:endParaRPr sz="4800" b="1" i="0" u="none">
              <a:solidFill>
                <a:srgbClr val="7030A0"/>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Persona humana, </a:t>
            </a:r>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su dignidad y sus derechos.</a:t>
            </a:r>
            <a:endParaRPr/>
          </a:p>
          <a:p>
            <a:pPr marL="171450" marR="0" lvl="0" indent="-171450" algn="ctr" rtl="0">
              <a:lnSpc>
                <a:spcPct val="90000"/>
              </a:lnSpc>
              <a:spcBef>
                <a:spcPts val="70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p:txBody>
      </p:sp>
      <p:sp>
        <p:nvSpPr>
          <p:cNvPr id="404" name="Google Shape;404;p3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26</a:t>
            </a:fld>
            <a:endParaRPr/>
          </a:p>
        </p:txBody>
      </p:sp>
      <p:sp>
        <p:nvSpPr>
          <p:cNvPr id="405" name="Google Shape;405;p38"/>
          <p:cNvSpPr txBox="1"/>
          <p:nvPr/>
        </p:nvSpPr>
        <p:spPr>
          <a:xfrm>
            <a:off x="6211887" y="6316662"/>
            <a:ext cx="2268537"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26</a:t>
            </a:fld>
            <a:endParaRPr/>
          </a:p>
        </p:txBody>
      </p:sp>
      <p:sp>
        <p:nvSpPr>
          <p:cNvPr id="406" name="Google Shape;406;p38"/>
          <p:cNvSpPr txBox="1"/>
          <p:nvPr/>
        </p:nvSpPr>
        <p:spPr>
          <a:xfrm rot="10800000" flipH="1">
            <a:off x="0" y="6042025"/>
            <a:ext cx="9172575" cy="828675"/>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07" name="Google Shape;407;p38"/>
          <p:cNvSpPr txBox="1"/>
          <p:nvPr/>
        </p:nvSpPr>
        <p:spPr>
          <a:xfrm rot="10800000" flipH="1">
            <a:off x="0" y="5980112"/>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08" name="Google Shape;408;p38"/>
          <p:cNvSpPr txBox="1"/>
          <p:nvPr/>
        </p:nvSpPr>
        <p:spPr>
          <a:xfrm rot="10800000" flipH="1">
            <a:off x="820737" y="5994400"/>
            <a:ext cx="4103687"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09" name="Google Shape;409;p38"/>
          <p:cNvSpPr txBox="1"/>
          <p:nvPr/>
        </p:nvSpPr>
        <p:spPr>
          <a:xfrm rot="10800000" flipH="1">
            <a:off x="4240212" y="5992812"/>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10" name="Google Shape;410;p38" descr="IPAB horizontal.png"/>
          <p:cNvPicPr preferRelativeResize="0"/>
          <p:nvPr/>
        </p:nvPicPr>
        <p:blipFill rotWithShape="1">
          <a:blip r:embed="rId3">
            <a:alphaModFix/>
          </a:blip>
          <a:srcRect/>
          <a:stretch/>
        </p:blipFill>
        <p:spPr>
          <a:xfrm>
            <a:off x="5218112" y="6170612"/>
            <a:ext cx="2978150" cy="620712"/>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3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416" name="Google Shape;416;p39"/>
          <p:cNvSpPr txBox="1">
            <a:spLocks noGrp="1"/>
          </p:cNvSpPr>
          <p:nvPr>
            <p:ph type="body" idx="1"/>
          </p:nvPr>
        </p:nvSpPr>
        <p:spPr>
          <a:xfrm>
            <a:off x="457200" y="636587"/>
            <a:ext cx="8229600" cy="5510212"/>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rgbClr val="7030A0"/>
              </a:buClr>
              <a:buSzPts val="4800"/>
              <a:buFont typeface="Arial"/>
              <a:buNone/>
            </a:pPr>
            <a:r>
              <a:rPr lang="en-US" sz="4800" b="1" i="0" u="sng">
                <a:solidFill>
                  <a:srgbClr val="7030A0"/>
                </a:solidFill>
                <a:latin typeface="Calibri"/>
                <a:ea typeface="Calibri"/>
                <a:cs typeface="Calibri"/>
                <a:sym typeface="Calibri"/>
              </a:rPr>
              <a:t>PRINCIPIO DE JURIDICIDAD</a:t>
            </a:r>
            <a:endParaRPr sz="4800" b="1" i="0" u="none">
              <a:solidFill>
                <a:srgbClr val="7030A0"/>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Ordenamiento jurídico.</a:t>
            </a:r>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Verdad material.</a:t>
            </a:r>
            <a:endParaRPr/>
          </a:p>
        </p:txBody>
      </p:sp>
      <p:sp>
        <p:nvSpPr>
          <p:cNvPr id="417" name="Google Shape;417;p3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27</a:t>
            </a:fld>
            <a:endParaRPr/>
          </a:p>
        </p:txBody>
      </p:sp>
      <p:sp>
        <p:nvSpPr>
          <p:cNvPr id="418" name="Google Shape;418;p39"/>
          <p:cNvSpPr txBox="1"/>
          <p:nvPr/>
        </p:nvSpPr>
        <p:spPr>
          <a:xfrm>
            <a:off x="6183312" y="63182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27</a:t>
            </a:fld>
            <a:endParaRPr/>
          </a:p>
        </p:txBody>
      </p:sp>
      <p:sp>
        <p:nvSpPr>
          <p:cNvPr id="419" name="Google Shape;419;p39"/>
          <p:cNvSpPr txBox="1"/>
          <p:nvPr/>
        </p:nvSpPr>
        <p:spPr>
          <a:xfrm rot="10800000" flipH="1">
            <a:off x="0" y="60436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20" name="Google Shape;420;p39"/>
          <p:cNvSpPr txBox="1"/>
          <p:nvPr/>
        </p:nvSpPr>
        <p:spPr>
          <a:xfrm rot="10800000" flipH="1">
            <a:off x="0" y="598011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21" name="Google Shape;421;p39"/>
          <p:cNvSpPr txBox="1"/>
          <p:nvPr/>
        </p:nvSpPr>
        <p:spPr>
          <a:xfrm rot="10800000" flipH="1">
            <a:off x="790575" y="59959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22" name="Google Shape;422;p39"/>
          <p:cNvSpPr txBox="1"/>
          <p:nvPr/>
        </p:nvSpPr>
        <p:spPr>
          <a:xfrm rot="10800000" flipH="1">
            <a:off x="4211637" y="59944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23" name="Google Shape;423;p39" descr="IPAB horizontal.png"/>
          <p:cNvPicPr preferRelativeResize="0"/>
          <p:nvPr/>
        </p:nvPicPr>
        <p:blipFill rotWithShape="1">
          <a:blip r:embed="rId3">
            <a:alphaModFix/>
          </a:blip>
          <a:srcRect/>
          <a:stretch/>
        </p:blipFill>
        <p:spPr>
          <a:xfrm>
            <a:off x="5189537" y="6170612"/>
            <a:ext cx="2976562" cy="620712"/>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4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429" name="Google Shape;429;p40"/>
          <p:cNvSpPr txBox="1">
            <a:spLocks noGrp="1"/>
          </p:cNvSpPr>
          <p:nvPr>
            <p:ph type="body" idx="1"/>
          </p:nvPr>
        </p:nvSpPr>
        <p:spPr>
          <a:xfrm>
            <a:off x="457200" y="1052512"/>
            <a:ext cx="8229600" cy="5078412"/>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rgbClr val="7030A0"/>
              </a:buClr>
              <a:buSzPts val="4000"/>
              <a:buFont typeface="Arial"/>
              <a:buNone/>
            </a:pPr>
            <a:r>
              <a:rPr lang="en-US" sz="4000" b="1" i="0" u="sng">
                <a:solidFill>
                  <a:srgbClr val="7030A0"/>
                </a:solidFill>
                <a:latin typeface="Calibri"/>
                <a:ea typeface="Calibri"/>
                <a:cs typeface="Calibri"/>
                <a:sym typeface="Calibri"/>
              </a:rPr>
              <a:t>PRINCIPIO DEL DEBIDO PROCESO ADJETIVO</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Acceso irrestricto actuaciones.</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Derecho a ser oído.</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Decisión fundada.</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Medidas de prueba y demás.</a:t>
            </a:r>
            <a:endParaRPr/>
          </a:p>
        </p:txBody>
      </p:sp>
      <p:sp>
        <p:nvSpPr>
          <p:cNvPr id="430" name="Google Shape;430;p4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28</a:t>
            </a:fld>
            <a:endParaRPr/>
          </a:p>
        </p:txBody>
      </p:sp>
      <p:sp>
        <p:nvSpPr>
          <p:cNvPr id="431" name="Google Shape;431;p40"/>
          <p:cNvSpPr txBox="1"/>
          <p:nvPr/>
        </p:nvSpPr>
        <p:spPr>
          <a:xfrm>
            <a:off x="6183312" y="6308725"/>
            <a:ext cx="2266950"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28</a:t>
            </a:fld>
            <a:endParaRPr/>
          </a:p>
        </p:txBody>
      </p:sp>
      <p:sp>
        <p:nvSpPr>
          <p:cNvPr id="432" name="Google Shape;432;p40"/>
          <p:cNvSpPr txBox="1"/>
          <p:nvPr/>
        </p:nvSpPr>
        <p:spPr>
          <a:xfrm rot="10800000" flipH="1">
            <a:off x="0" y="6034087"/>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33" name="Google Shape;433;p40"/>
          <p:cNvSpPr txBox="1"/>
          <p:nvPr/>
        </p:nvSpPr>
        <p:spPr>
          <a:xfrm rot="10800000" flipH="1">
            <a:off x="0" y="5984875"/>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34" name="Google Shape;434;p40"/>
          <p:cNvSpPr txBox="1"/>
          <p:nvPr/>
        </p:nvSpPr>
        <p:spPr>
          <a:xfrm rot="10800000" flipH="1">
            <a:off x="790575" y="598646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35" name="Google Shape;435;p40"/>
          <p:cNvSpPr txBox="1"/>
          <p:nvPr/>
        </p:nvSpPr>
        <p:spPr>
          <a:xfrm rot="10800000" flipH="1">
            <a:off x="4211637" y="5984875"/>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36" name="Google Shape;436;p40" descr="IPAB horizontal.png"/>
          <p:cNvPicPr preferRelativeResize="0"/>
          <p:nvPr/>
        </p:nvPicPr>
        <p:blipFill rotWithShape="1">
          <a:blip r:embed="rId3">
            <a:alphaModFix/>
          </a:blip>
          <a:srcRect/>
          <a:stretch/>
        </p:blipFill>
        <p:spPr>
          <a:xfrm>
            <a:off x="5189537" y="6162675"/>
            <a:ext cx="2976562" cy="620712"/>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p4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442" name="Google Shape;442;p41"/>
          <p:cNvSpPr txBox="1">
            <a:spLocks noGrp="1"/>
          </p:cNvSpPr>
          <p:nvPr>
            <p:ph type="body" idx="1"/>
          </p:nvPr>
        </p:nvSpPr>
        <p:spPr>
          <a:xfrm>
            <a:off x="457200" y="908050"/>
            <a:ext cx="8229600" cy="522287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rgbClr val="7030A0"/>
              </a:buClr>
              <a:buSzPts val="3600"/>
              <a:buFont typeface="Arial"/>
              <a:buNone/>
            </a:pPr>
            <a:r>
              <a:rPr lang="en-US" sz="3600" b="1" i="0" u="sng">
                <a:solidFill>
                  <a:srgbClr val="7030A0"/>
                </a:solidFill>
                <a:latin typeface="Calibri"/>
                <a:ea typeface="Calibri"/>
                <a:cs typeface="Calibri"/>
                <a:sym typeface="Calibri"/>
              </a:rPr>
              <a:t>PRINCIPIO DEL</a:t>
            </a:r>
            <a:endParaRPr/>
          </a:p>
          <a:p>
            <a:pPr marL="171450" marR="0" lvl="0" indent="-171450" algn="ctr" rtl="0">
              <a:lnSpc>
                <a:spcPct val="90000"/>
              </a:lnSpc>
              <a:spcBef>
                <a:spcPts val="700"/>
              </a:spcBef>
              <a:spcAft>
                <a:spcPts val="0"/>
              </a:spcAft>
              <a:buClr>
                <a:srgbClr val="7030A0"/>
              </a:buClr>
              <a:buSzPts val="3600"/>
              <a:buFont typeface="Arial"/>
              <a:buNone/>
            </a:pPr>
            <a:r>
              <a:rPr lang="en-US" sz="3600" b="1" i="0" u="sng">
                <a:solidFill>
                  <a:srgbClr val="7030A0"/>
                </a:solidFill>
                <a:latin typeface="Calibri"/>
                <a:ea typeface="Calibri"/>
                <a:cs typeface="Calibri"/>
                <a:sym typeface="Calibri"/>
              </a:rPr>
              <a:t>PLAZO RAZONABLE</a:t>
            </a:r>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Economía, eficacia, eficiencia, celeridad, sencillez.</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Plazo más breve y adecuado.</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Impulso e instrucción de oficio.</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Trámites dilatorios, ritualismos inútiles, requerimientos innecesarios.</a:t>
            </a:r>
            <a:endParaRPr/>
          </a:p>
        </p:txBody>
      </p:sp>
      <p:sp>
        <p:nvSpPr>
          <p:cNvPr id="443" name="Google Shape;443;p4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29</a:t>
            </a:fld>
            <a:endParaRPr/>
          </a:p>
        </p:txBody>
      </p:sp>
      <p:sp>
        <p:nvSpPr>
          <p:cNvPr id="444" name="Google Shape;444;p41"/>
          <p:cNvSpPr txBox="1"/>
          <p:nvPr/>
        </p:nvSpPr>
        <p:spPr>
          <a:xfrm>
            <a:off x="6183312" y="6335712"/>
            <a:ext cx="2266950"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29</a:t>
            </a:fld>
            <a:endParaRPr/>
          </a:p>
        </p:txBody>
      </p:sp>
      <p:sp>
        <p:nvSpPr>
          <p:cNvPr id="445" name="Google Shape;445;p41"/>
          <p:cNvSpPr txBox="1"/>
          <p:nvPr/>
        </p:nvSpPr>
        <p:spPr>
          <a:xfrm rot="10800000" flipH="1">
            <a:off x="0" y="6061075"/>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46" name="Google Shape;446;p41"/>
          <p:cNvSpPr txBox="1"/>
          <p:nvPr/>
        </p:nvSpPr>
        <p:spPr>
          <a:xfrm rot="10800000" flipH="1">
            <a:off x="0" y="5999162"/>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47" name="Google Shape;447;p41"/>
          <p:cNvSpPr txBox="1"/>
          <p:nvPr/>
        </p:nvSpPr>
        <p:spPr>
          <a:xfrm rot="10800000" flipH="1">
            <a:off x="790575" y="6013450"/>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48" name="Google Shape;448;p41"/>
          <p:cNvSpPr txBox="1"/>
          <p:nvPr/>
        </p:nvSpPr>
        <p:spPr>
          <a:xfrm rot="10800000" flipH="1">
            <a:off x="4211637" y="6011862"/>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49" name="Google Shape;449;p41" descr="IPAB horizontal.png"/>
          <p:cNvPicPr preferRelativeResize="0"/>
          <p:nvPr/>
        </p:nvPicPr>
        <p:blipFill rotWithShape="1">
          <a:blip r:embed="rId3">
            <a:alphaModFix/>
          </a:blip>
          <a:srcRect/>
          <a:stretch/>
        </p:blipFill>
        <p:spPr>
          <a:xfrm>
            <a:off x="5189537" y="6189662"/>
            <a:ext cx="2976562" cy="62071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txBox="1">
            <a:spLocks noGrp="1"/>
          </p:cNvSpPr>
          <p:nvPr>
            <p:ph type="body" idx="1"/>
          </p:nvPr>
        </p:nvSpPr>
        <p:spPr>
          <a:xfrm>
            <a:off x="179387" y="157162"/>
            <a:ext cx="8713787" cy="6543675"/>
          </a:xfrm>
          <a:prstGeom prst="rect">
            <a:avLst/>
          </a:prstGeom>
          <a:noFill/>
          <a:ln>
            <a:noFill/>
          </a:ln>
        </p:spPr>
        <p:txBody>
          <a:bodyPr spcFirstLastPara="1" wrap="square" lIns="91425" tIns="45700" rIns="91425" bIns="45700" anchor="t" anchorCtr="0">
            <a:noAutofit/>
          </a:bodyPr>
          <a:lstStyle/>
          <a:p>
            <a:pPr marL="171450" marR="0" lvl="0" indent="-177800" algn="ctr" rtl="0">
              <a:lnSpc>
                <a:spcPct val="90000"/>
              </a:lnSpc>
              <a:spcBef>
                <a:spcPts val="0"/>
              </a:spcBef>
              <a:spcAft>
                <a:spcPts val="0"/>
              </a:spcAft>
              <a:buClr>
                <a:schemeClr val="dk1"/>
              </a:buClr>
              <a:buSzPts val="2800"/>
              <a:buFont typeface="Arial"/>
              <a:buChar char="•"/>
            </a:pPr>
            <a:r>
              <a:rPr lang="en-US" sz="2800" b="1" i="0" u="none" strike="noStrike" cap="none">
                <a:solidFill>
                  <a:schemeClr val="dk1"/>
                </a:solidFill>
                <a:latin typeface="Calibri"/>
                <a:ea typeface="Calibri"/>
                <a:cs typeface="Calibri"/>
                <a:sym typeface="Calibri"/>
              </a:rPr>
              <a:t>NACION-PROVINCIAS-MUNICIPIOS</a:t>
            </a:r>
            <a:endParaRPr/>
          </a:p>
          <a:p>
            <a:pPr marL="171450" marR="0" lvl="0" indent="-177800" algn="ctr" rtl="0">
              <a:lnSpc>
                <a:spcPct val="90000"/>
              </a:lnSpc>
              <a:spcBef>
                <a:spcPts val="700"/>
              </a:spcBef>
              <a:spcAft>
                <a:spcPts val="0"/>
              </a:spcAft>
              <a:buClr>
                <a:schemeClr val="dk1"/>
              </a:buClr>
              <a:buSzPts val="2800"/>
              <a:buFont typeface="Arial"/>
              <a:buChar char="•"/>
            </a:pPr>
            <a:r>
              <a:rPr lang="en-US" sz="2800" b="1" i="0" u="none" strike="noStrike" cap="none">
                <a:solidFill>
                  <a:schemeClr val="dk1"/>
                </a:solidFill>
                <a:latin typeface="Calibri"/>
                <a:ea typeface="Calibri"/>
                <a:cs typeface="Calibri"/>
                <a:sym typeface="Calibri"/>
              </a:rPr>
              <a:t>CN</a:t>
            </a:r>
            <a:endParaRPr/>
          </a:p>
          <a:p>
            <a:pPr marL="171450" marR="0" lvl="0" indent="-177800" algn="ctr" rtl="0">
              <a:lnSpc>
                <a:spcPct val="90000"/>
              </a:lnSpc>
              <a:spcBef>
                <a:spcPts val="700"/>
              </a:spcBef>
              <a:spcAft>
                <a:spcPts val="0"/>
              </a:spcAft>
              <a:buClr>
                <a:schemeClr val="dk1"/>
              </a:buClr>
              <a:buSzPts val="2800"/>
              <a:buFont typeface="Arial"/>
              <a:buChar char="•"/>
            </a:pPr>
            <a:r>
              <a:rPr lang="en-US" sz="2800" b="1" i="0" u="none" strike="noStrike" cap="none">
                <a:solidFill>
                  <a:schemeClr val="dk1"/>
                </a:solidFill>
                <a:latin typeface="Calibri"/>
                <a:ea typeface="Calibri"/>
                <a:cs typeface="Calibri"/>
                <a:sym typeface="Calibri"/>
              </a:rPr>
              <a:t>C PCIALES</a:t>
            </a:r>
            <a:endParaRPr/>
          </a:p>
          <a:p>
            <a:pPr marL="171450" marR="0" lvl="0" indent="-171450" algn="just" rtl="0">
              <a:lnSpc>
                <a:spcPct val="90000"/>
              </a:lnSpc>
              <a:spcBef>
                <a:spcPts val="60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Artículo 1°- La Nación Argentina adopta para su gobierno la forma representativa republicana federal, según la establece la presente Constitución. </a:t>
            </a:r>
            <a:endParaRPr/>
          </a:p>
          <a:p>
            <a:pPr marL="171450" marR="0" lvl="0" indent="-171450" algn="just" rtl="0">
              <a:lnSpc>
                <a:spcPct val="90000"/>
              </a:lnSpc>
              <a:spcBef>
                <a:spcPts val="600"/>
              </a:spcBef>
              <a:spcAft>
                <a:spcPts val="0"/>
              </a:spcAft>
              <a:buClr>
                <a:schemeClr val="dk1"/>
              </a:buClr>
              <a:buSzPts val="2400"/>
              <a:buFont typeface="Arial"/>
              <a:buNone/>
            </a:pPr>
            <a:endParaRPr sz="2400" b="0" i="0" u="none" strike="noStrike" cap="none">
              <a:solidFill>
                <a:schemeClr val="dk1"/>
              </a:solidFill>
              <a:latin typeface="Calibri"/>
              <a:ea typeface="Calibri"/>
              <a:cs typeface="Calibri"/>
              <a:sym typeface="Calibri"/>
            </a:endParaRPr>
          </a:p>
          <a:p>
            <a:pPr marL="171450" marR="0" lvl="0" indent="-171450" algn="just" rtl="0">
              <a:lnSpc>
                <a:spcPct val="90000"/>
              </a:lnSpc>
              <a:spcBef>
                <a:spcPts val="60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Artículo 5°- Cada provincia dictará para sí una Constitución bajo el sistema representativo republicano, de acuerdo con los principios, declaraciones y garantías de la Constitución Nacional; y que asegure su administración de justicia, su régimen municipal, y la educación primaria. Bajo de estas condiciones, el Gobierno federal, garante a cada provincia el goce y ejercicio de sus instituciones</a:t>
            </a:r>
            <a:endParaRPr/>
          </a:p>
          <a:p>
            <a:pPr marL="171450" marR="0" lvl="0" indent="-19050" algn="l" rtl="0">
              <a:lnSpc>
                <a:spcPct val="90000"/>
              </a:lnSpc>
              <a:spcBef>
                <a:spcPts val="700"/>
              </a:spcBef>
              <a:spcAft>
                <a:spcPts val="0"/>
              </a:spcAft>
              <a:buClr>
                <a:schemeClr val="dk1"/>
              </a:buClr>
              <a:buSzPts val="2400"/>
              <a:buFont typeface="Arial"/>
              <a:buNone/>
            </a:pPr>
            <a:endParaRPr sz="2400" b="0" i="0" u="none" strike="noStrike" cap="none">
              <a:solidFill>
                <a:schemeClr val="dk1"/>
              </a:solidFill>
              <a:latin typeface="Calibri"/>
              <a:ea typeface="Calibri"/>
              <a:cs typeface="Calibri"/>
              <a:sym typeface="Calibri"/>
            </a:endParaRPr>
          </a:p>
          <a:p>
            <a:pPr marL="171450" marR="0" lvl="0" indent="-19050" algn="l" rtl="0">
              <a:lnSpc>
                <a:spcPct val="90000"/>
              </a:lnSpc>
              <a:spcBef>
                <a:spcPts val="700"/>
              </a:spcBef>
              <a:spcAft>
                <a:spcPts val="0"/>
              </a:spcAft>
              <a:buClr>
                <a:schemeClr val="dk1"/>
              </a:buClr>
              <a:buSzPts val="2400"/>
              <a:buFont typeface="Arial"/>
              <a:buNone/>
            </a:pPr>
            <a:endParaRPr sz="2400" b="0" i="0" u="none" strike="noStrike" cap="none">
              <a:solidFill>
                <a:schemeClr val="dk1"/>
              </a:solidFill>
              <a:latin typeface="Calibri"/>
              <a:ea typeface="Calibri"/>
              <a:cs typeface="Calibri"/>
              <a:sym typeface="Calibri"/>
            </a:endParaRPr>
          </a:p>
          <a:p>
            <a:pPr marL="171450" marR="0" lvl="0" indent="-19050" algn="l" rtl="0">
              <a:lnSpc>
                <a:spcPct val="90000"/>
              </a:lnSpc>
              <a:spcBef>
                <a:spcPts val="75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p:txBody>
      </p:sp>
      <p:sp>
        <p:nvSpPr>
          <p:cNvPr id="107" name="Google Shape;107;p1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a:t>
            </a:fld>
            <a:endParaRPr/>
          </a:p>
        </p:txBody>
      </p:sp>
      <p:sp>
        <p:nvSpPr>
          <p:cNvPr id="108" name="Google Shape;108;p15"/>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a:t>
            </a:fld>
            <a:endParaRPr/>
          </a:p>
        </p:txBody>
      </p:sp>
      <p:sp>
        <p:nvSpPr>
          <p:cNvPr id="109" name="Google Shape;109;p15"/>
          <p:cNvSpPr txBox="1"/>
          <p:nvPr/>
        </p:nvSpPr>
        <p:spPr>
          <a:xfrm rot="10800000" flipH="1">
            <a:off x="0" y="6029325"/>
            <a:ext cx="9144000" cy="828675"/>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10" name="Google Shape;110;p15"/>
          <p:cNvSpPr txBox="1"/>
          <p:nvPr/>
        </p:nvSpPr>
        <p:spPr>
          <a:xfrm rot="10800000" flipH="1">
            <a:off x="0" y="5981700"/>
            <a:ext cx="1397000" cy="492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11" name="Google Shape;111;p15"/>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12" name="Google Shape;112;p15"/>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13" name="Google Shape;113;p15"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42"/>
          <p:cNvSpPr txBox="1">
            <a:spLocks noGrp="1"/>
          </p:cNvSpPr>
          <p:nvPr>
            <p:ph type="body" idx="1"/>
          </p:nvPr>
        </p:nvSpPr>
        <p:spPr>
          <a:xfrm>
            <a:off x="228600" y="542925"/>
            <a:ext cx="8686800" cy="532288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rgbClr val="7030A0"/>
              </a:buClr>
              <a:buSzPts val="4400"/>
              <a:buFont typeface="Arial"/>
              <a:buNone/>
            </a:pPr>
            <a:r>
              <a:rPr lang="en-US" sz="4400" b="1" i="0" u="sng">
                <a:solidFill>
                  <a:srgbClr val="7030A0"/>
                </a:solidFill>
                <a:latin typeface="Calibri"/>
                <a:ea typeface="Calibri"/>
                <a:cs typeface="Calibri"/>
                <a:sym typeface="Calibri"/>
              </a:rPr>
              <a:t>PRINCIPIO DEL</a:t>
            </a:r>
            <a:endParaRPr/>
          </a:p>
          <a:p>
            <a:pPr marL="171450" marR="0" lvl="0" indent="-171450" algn="ctr" rtl="0">
              <a:lnSpc>
                <a:spcPct val="90000"/>
              </a:lnSpc>
              <a:spcBef>
                <a:spcPts val="700"/>
              </a:spcBef>
              <a:spcAft>
                <a:spcPts val="0"/>
              </a:spcAft>
              <a:buClr>
                <a:srgbClr val="7030A0"/>
              </a:buClr>
              <a:buSzPts val="4400"/>
              <a:buFont typeface="Arial"/>
              <a:buNone/>
            </a:pPr>
            <a:r>
              <a:rPr lang="en-US" sz="4400" b="1" i="0" u="sng">
                <a:solidFill>
                  <a:srgbClr val="7030A0"/>
                </a:solidFill>
                <a:latin typeface="Calibri"/>
                <a:ea typeface="Calibri"/>
                <a:cs typeface="Calibri"/>
                <a:sym typeface="Calibri"/>
              </a:rPr>
              <a:t>INFORMALISMO A FAVOR DEL ADMINISTRADO</a:t>
            </a:r>
            <a:endParaRPr/>
          </a:p>
          <a:p>
            <a:pPr marL="171450" marR="0" lvl="0" indent="-171450" algn="ctr" rtl="0">
              <a:lnSpc>
                <a:spcPct val="9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Dispensa de exigencia formal innecesaria o subsanable por la Administración.</a:t>
            </a:r>
            <a:endParaRPr/>
          </a:p>
          <a:p>
            <a:pPr marL="171450" marR="0" lvl="0" indent="-171450" algn="ctr" rtl="0">
              <a:lnSpc>
                <a:spcPct val="90000"/>
              </a:lnSpc>
              <a:spcBef>
                <a:spcPts val="700"/>
              </a:spcBef>
              <a:spcAft>
                <a:spcPts val="0"/>
              </a:spcAft>
              <a:buClr>
                <a:schemeClr val="dk1"/>
              </a:buClr>
              <a:buSzPts val="3600"/>
              <a:buFont typeface="Arial"/>
              <a:buNone/>
            </a:pPr>
            <a:endParaRPr sz="3600" b="0" i="1"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171450" marR="0" lvl="0" indent="-44450" algn="l" rtl="0">
              <a:lnSpc>
                <a:spcPct val="90000"/>
              </a:lnSpc>
              <a:spcBef>
                <a:spcPts val="75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p:txBody>
      </p:sp>
      <p:sp>
        <p:nvSpPr>
          <p:cNvPr id="455" name="Google Shape;455;p4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30</a:t>
            </a:fld>
            <a:endParaRPr/>
          </a:p>
        </p:txBody>
      </p:sp>
      <p:sp>
        <p:nvSpPr>
          <p:cNvPr id="456" name="Google Shape;456;p42"/>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30</a:t>
            </a:fld>
            <a:endParaRPr/>
          </a:p>
        </p:txBody>
      </p:sp>
      <p:sp>
        <p:nvSpPr>
          <p:cNvPr id="457" name="Google Shape;457;p42"/>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58" name="Google Shape;458;p42"/>
          <p:cNvSpPr txBox="1"/>
          <p:nvPr/>
        </p:nvSpPr>
        <p:spPr>
          <a:xfrm rot="10800000" flipH="1">
            <a:off x="0" y="59817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59" name="Google Shape;459;p42"/>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60" name="Google Shape;460;p42"/>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61" name="Google Shape;461;p42"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Google Shape;466;p43"/>
          <p:cNvSpPr txBox="1">
            <a:spLocks noGrp="1"/>
          </p:cNvSpPr>
          <p:nvPr>
            <p:ph type="body" idx="1"/>
          </p:nvPr>
        </p:nvSpPr>
        <p:spPr>
          <a:xfrm>
            <a:off x="457200" y="908050"/>
            <a:ext cx="8229600" cy="522287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4000"/>
              <a:buFont typeface="Arial"/>
              <a:buNone/>
            </a:pPr>
            <a:r>
              <a:rPr lang="en-US" sz="4000" b="1" i="0" u="sng">
                <a:solidFill>
                  <a:schemeClr val="dk1"/>
                </a:solidFill>
                <a:latin typeface="Calibri"/>
                <a:ea typeface="Calibri"/>
                <a:cs typeface="Calibri"/>
                <a:sym typeface="Calibri"/>
              </a:rPr>
              <a:t>La SCJM </a:t>
            </a:r>
            <a:endParaRPr/>
          </a:p>
          <a:p>
            <a:pPr marL="171450" marR="0" lvl="0" indent="-171450" algn="ctr" rtl="0">
              <a:lnSpc>
                <a:spcPct val="90000"/>
              </a:lnSpc>
              <a:spcBef>
                <a:spcPts val="700"/>
              </a:spcBef>
              <a:spcAft>
                <a:spcPts val="0"/>
              </a:spcAft>
              <a:buClr>
                <a:schemeClr val="dk1"/>
              </a:buClr>
              <a:buSzPts val="4000"/>
              <a:buFont typeface="Arial"/>
              <a:buNone/>
            </a:pPr>
            <a:r>
              <a:rPr lang="en-US" sz="4000" b="1" i="0" u="sng">
                <a:solidFill>
                  <a:schemeClr val="dk1"/>
                </a:solidFill>
                <a:latin typeface="Calibri"/>
                <a:ea typeface="Calibri"/>
                <a:cs typeface="Calibri"/>
                <a:sym typeface="Calibri"/>
              </a:rPr>
              <a:t>lo define como:</a:t>
            </a:r>
            <a:endParaRPr/>
          </a:p>
          <a:p>
            <a:pPr marL="171450" marR="0" lvl="0" indent="-171450" algn="ctr" rtl="0">
              <a:lnSpc>
                <a:spcPct val="9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1" u="none">
                <a:solidFill>
                  <a:schemeClr val="dk1"/>
                </a:solidFill>
                <a:latin typeface="Calibri"/>
                <a:ea typeface="Calibri"/>
                <a:cs typeface="Calibri"/>
                <a:sym typeface="Calibri"/>
              </a:rPr>
              <a:t>“Excusación de la inobservancia por los interesados de exigencias formales no esenciales y que pueden ser cumplidas posteriormente”</a:t>
            </a:r>
            <a:endParaRPr/>
          </a:p>
          <a:p>
            <a:pPr marL="171450" marR="0" lvl="0" indent="0" algn="l" rtl="0">
              <a:lnSpc>
                <a:spcPct val="90000"/>
              </a:lnSpc>
              <a:spcBef>
                <a:spcPts val="750"/>
              </a:spcBef>
              <a:spcAft>
                <a:spcPts val="0"/>
              </a:spcAft>
              <a:buClr>
                <a:schemeClr val="dk1"/>
              </a:buClr>
              <a:buSzPts val="3600"/>
              <a:buFont typeface="Arial"/>
              <a:buNone/>
            </a:pPr>
            <a:endParaRPr sz="3600" b="1" i="1" u="none">
              <a:solidFill>
                <a:schemeClr val="dk1"/>
              </a:solidFill>
              <a:latin typeface="Calibri"/>
              <a:ea typeface="Calibri"/>
              <a:cs typeface="Calibri"/>
              <a:sym typeface="Calibri"/>
            </a:endParaRPr>
          </a:p>
        </p:txBody>
      </p:sp>
      <p:sp>
        <p:nvSpPr>
          <p:cNvPr id="467" name="Google Shape;467;p4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31</a:t>
            </a:fld>
            <a:endParaRPr/>
          </a:p>
        </p:txBody>
      </p:sp>
      <p:sp>
        <p:nvSpPr>
          <p:cNvPr id="468" name="Google Shape;468;p43"/>
          <p:cNvSpPr txBox="1"/>
          <p:nvPr/>
        </p:nvSpPr>
        <p:spPr>
          <a:xfrm>
            <a:off x="6191250"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31</a:t>
            </a:fld>
            <a:endParaRPr/>
          </a:p>
        </p:txBody>
      </p:sp>
      <p:sp>
        <p:nvSpPr>
          <p:cNvPr id="469" name="Google Shape;469;p43"/>
          <p:cNvSpPr txBox="1"/>
          <p:nvPr/>
        </p:nvSpPr>
        <p:spPr>
          <a:xfrm rot="10800000" flipH="1">
            <a:off x="-4762" y="6026150"/>
            <a:ext cx="9148762"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70" name="Google Shape;470;p43"/>
          <p:cNvSpPr txBox="1"/>
          <p:nvPr/>
        </p:nvSpPr>
        <p:spPr>
          <a:xfrm rot="10800000" flipH="1">
            <a:off x="-4762" y="5970587"/>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71" name="Google Shape;471;p43"/>
          <p:cNvSpPr txBox="1"/>
          <p:nvPr/>
        </p:nvSpPr>
        <p:spPr>
          <a:xfrm rot="10800000" flipH="1">
            <a:off x="800100" y="5983287"/>
            <a:ext cx="4103687"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72" name="Google Shape;472;p43"/>
          <p:cNvSpPr txBox="1"/>
          <p:nvPr/>
        </p:nvSpPr>
        <p:spPr>
          <a:xfrm rot="10800000" flipH="1">
            <a:off x="4219575"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73" name="Google Shape;473;p43" descr="IPAB horizontal.png"/>
          <p:cNvPicPr preferRelativeResize="0"/>
          <p:nvPr/>
        </p:nvPicPr>
        <p:blipFill rotWithShape="1">
          <a:blip r:embed="rId3">
            <a:alphaModFix/>
          </a:blip>
          <a:srcRect/>
          <a:stretch/>
        </p:blipFill>
        <p:spPr>
          <a:xfrm>
            <a:off x="5197475" y="6157912"/>
            <a:ext cx="2978150" cy="620712"/>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p44"/>
          <p:cNvSpPr txBox="1">
            <a:spLocks noGrp="1"/>
          </p:cNvSpPr>
          <p:nvPr>
            <p:ph type="title"/>
          </p:nvPr>
        </p:nvSpPr>
        <p:spPr>
          <a:xfrm>
            <a:off x="457200" y="222250"/>
            <a:ext cx="8229600" cy="113982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030A0"/>
              </a:buClr>
              <a:buSzPts val="3600"/>
              <a:buFont typeface="Calibri"/>
              <a:buNone/>
            </a:pPr>
            <a:r>
              <a:rPr lang="en-US" sz="3600" b="1" i="0" u="none" strike="noStrike" cap="none">
                <a:solidFill>
                  <a:srgbClr val="7030A0"/>
                </a:solidFill>
                <a:latin typeface="Calibri"/>
                <a:ea typeface="Calibri"/>
                <a:cs typeface="Calibri"/>
                <a:sym typeface="Calibri"/>
              </a:rPr>
              <a:t>INFORMALISMO </a:t>
            </a:r>
            <a:br>
              <a:rPr lang="en-US" sz="3600" b="1" i="0" u="none" strike="noStrike" cap="none">
                <a:solidFill>
                  <a:srgbClr val="7030A0"/>
                </a:solidFill>
                <a:latin typeface="Calibri"/>
                <a:ea typeface="Calibri"/>
                <a:cs typeface="Calibri"/>
                <a:sym typeface="Calibri"/>
              </a:rPr>
            </a:br>
            <a:r>
              <a:rPr lang="en-US" sz="3600" b="1" i="0" u="none" strike="noStrike" cap="none">
                <a:solidFill>
                  <a:srgbClr val="7030A0"/>
                </a:solidFill>
                <a:latin typeface="Calibri"/>
                <a:ea typeface="Calibri"/>
                <a:cs typeface="Calibri"/>
                <a:sym typeface="Calibri"/>
              </a:rPr>
              <a:t>A FAVOR DEL ADMINISTRADO</a:t>
            </a:r>
            <a:endParaRPr/>
          </a:p>
        </p:txBody>
      </p:sp>
      <p:sp>
        <p:nvSpPr>
          <p:cNvPr id="479" name="Google Shape;479;p44"/>
          <p:cNvSpPr txBox="1">
            <a:spLocks noGrp="1"/>
          </p:cNvSpPr>
          <p:nvPr>
            <p:ph type="body" idx="1"/>
          </p:nvPr>
        </p:nvSpPr>
        <p:spPr>
          <a:xfrm>
            <a:off x="576262" y="1282700"/>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80000"/>
              </a:lnSpc>
              <a:spcBef>
                <a:spcPts val="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ES INEXISTENCIA TOTAL</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 FORMAS</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ES INEXIGIBILIDAD</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 FORMAS</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7800" algn="ctr" rtl="0">
              <a:lnSpc>
                <a:spcPct val="80000"/>
              </a:lnSpc>
              <a:spcBef>
                <a:spcPts val="700"/>
              </a:spcBef>
              <a:spcAft>
                <a:spcPts val="0"/>
              </a:spcAft>
              <a:buClr>
                <a:schemeClr val="dk1"/>
              </a:buClr>
              <a:buSzPts val="2800"/>
              <a:buFont typeface="Arial"/>
              <a:buChar char="-"/>
            </a:pPr>
            <a:r>
              <a:rPr lang="en-US" sz="2800" b="1" i="0" u="sng">
                <a:solidFill>
                  <a:schemeClr val="dk1"/>
                </a:solidFill>
                <a:latin typeface="Calibri"/>
                <a:ea typeface="Calibri"/>
                <a:cs typeface="Calibri"/>
                <a:sym typeface="Calibri"/>
              </a:rPr>
              <a:t>ES RELATIVIZACIÓN, </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SI NO SON ESENCIALES, Y SIN AFECTAR A TERCEROS NI AL INTERÉS PÚBLICO  </a:t>
            </a:r>
            <a:endParaRPr/>
          </a:p>
        </p:txBody>
      </p:sp>
      <p:sp>
        <p:nvSpPr>
          <p:cNvPr id="480" name="Google Shape;480;p4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32</a:t>
            </a:fld>
            <a:endParaRPr/>
          </a:p>
        </p:txBody>
      </p:sp>
      <p:sp>
        <p:nvSpPr>
          <p:cNvPr id="481" name="Google Shape;481;p44"/>
          <p:cNvSpPr txBox="1"/>
          <p:nvPr/>
        </p:nvSpPr>
        <p:spPr>
          <a:xfrm>
            <a:off x="6194425"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32</a:t>
            </a:fld>
            <a:endParaRPr/>
          </a:p>
        </p:txBody>
      </p:sp>
      <p:sp>
        <p:nvSpPr>
          <p:cNvPr id="482" name="Google Shape;482;p44"/>
          <p:cNvSpPr txBox="1"/>
          <p:nvPr/>
        </p:nvSpPr>
        <p:spPr>
          <a:xfrm rot="10800000" flipH="1">
            <a:off x="0" y="6030912"/>
            <a:ext cx="9155112"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83" name="Google Shape;483;p44"/>
          <p:cNvSpPr txBox="1"/>
          <p:nvPr/>
        </p:nvSpPr>
        <p:spPr>
          <a:xfrm rot="10800000" flipH="1">
            <a:off x="-11112" y="5976937"/>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84" name="Google Shape;484;p44"/>
          <p:cNvSpPr txBox="1"/>
          <p:nvPr/>
        </p:nvSpPr>
        <p:spPr>
          <a:xfrm rot="10800000" flipH="1">
            <a:off x="803275" y="5983287"/>
            <a:ext cx="4103687"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85" name="Google Shape;485;p44"/>
          <p:cNvSpPr txBox="1"/>
          <p:nvPr/>
        </p:nvSpPr>
        <p:spPr>
          <a:xfrm rot="10800000" flipH="1">
            <a:off x="4224337" y="5981700"/>
            <a:ext cx="4930775"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86" name="Google Shape;486;p44" descr="IPAB horizontal.png"/>
          <p:cNvPicPr preferRelativeResize="0"/>
          <p:nvPr/>
        </p:nvPicPr>
        <p:blipFill rotWithShape="1">
          <a:blip r:embed="rId3">
            <a:alphaModFix/>
          </a:blip>
          <a:srcRect/>
          <a:stretch/>
        </p:blipFill>
        <p:spPr>
          <a:xfrm>
            <a:off x="5200650" y="6157912"/>
            <a:ext cx="2978150" cy="620712"/>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1" name="Google Shape;491;p4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030A0"/>
              </a:buClr>
              <a:buSzPts val="4000"/>
              <a:buFont typeface="Calibri"/>
              <a:buNone/>
            </a:pPr>
            <a:r>
              <a:rPr lang="en-US" sz="4000" b="1" i="0" u="none" strike="noStrike" cap="none">
                <a:solidFill>
                  <a:srgbClr val="7030A0"/>
                </a:solidFill>
                <a:latin typeface="Calibri"/>
                <a:ea typeface="Calibri"/>
                <a:cs typeface="Calibri"/>
                <a:sym typeface="Calibri"/>
              </a:rPr>
              <a:t>INFORMALISMO </a:t>
            </a:r>
            <a:br>
              <a:rPr lang="en-US" sz="4000" b="1" i="0" u="none" strike="noStrike" cap="none">
                <a:solidFill>
                  <a:srgbClr val="7030A0"/>
                </a:solidFill>
                <a:latin typeface="Calibri"/>
                <a:ea typeface="Calibri"/>
                <a:cs typeface="Calibri"/>
                <a:sym typeface="Calibri"/>
              </a:rPr>
            </a:br>
            <a:r>
              <a:rPr lang="en-US" sz="4000" b="1" i="0" u="none" strike="noStrike" cap="none">
                <a:solidFill>
                  <a:srgbClr val="7030A0"/>
                </a:solidFill>
                <a:latin typeface="Calibri"/>
                <a:ea typeface="Calibri"/>
                <a:cs typeface="Calibri"/>
                <a:sym typeface="Calibri"/>
              </a:rPr>
              <a:t>A FAVOR DEL ADMINISTRADO</a:t>
            </a:r>
            <a:endParaRPr/>
          </a:p>
        </p:txBody>
      </p:sp>
      <p:sp>
        <p:nvSpPr>
          <p:cNvPr id="492" name="Google Shape;492;p45"/>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Morigeración a favor del administrado de las formas que </a:t>
            </a:r>
            <a:r>
              <a:rPr lang="en-US" sz="6000" b="1" i="0" u="sng">
                <a:solidFill>
                  <a:schemeClr val="dk1"/>
                </a:solidFill>
                <a:latin typeface="Calibri"/>
                <a:ea typeface="Calibri"/>
                <a:cs typeface="Calibri"/>
                <a:sym typeface="Calibri"/>
              </a:rPr>
              <a:t>NO</a:t>
            </a:r>
            <a:r>
              <a:rPr lang="en-US" sz="4000" b="1" i="0" u="none">
                <a:solidFill>
                  <a:schemeClr val="dk1"/>
                </a:solidFill>
                <a:latin typeface="Calibri"/>
                <a:ea typeface="Calibri"/>
                <a:cs typeface="Calibri"/>
                <a:sym typeface="Calibri"/>
              </a:rPr>
              <a:t> sean substanciales</a:t>
            </a:r>
            <a:endParaRPr/>
          </a:p>
        </p:txBody>
      </p:sp>
      <p:sp>
        <p:nvSpPr>
          <p:cNvPr id="493" name="Google Shape;493;p4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33</a:t>
            </a:fld>
            <a:endParaRPr/>
          </a:p>
        </p:txBody>
      </p:sp>
      <p:sp>
        <p:nvSpPr>
          <p:cNvPr id="494" name="Google Shape;494;p45"/>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33</a:t>
            </a:fld>
            <a:endParaRPr/>
          </a:p>
        </p:txBody>
      </p:sp>
      <p:sp>
        <p:nvSpPr>
          <p:cNvPr id="495" name="Google Shape;495;p45"/>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96" name="Google Shape;496;p45"/>
          <p:cNvSpPr txBox="1"/>
          <p:nvPr/>
        </p:nvSpPr>
        <p:spPr>
          <a:xfrm rot="10800000" flipH="1">
            <a:off x="0" y="598011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97" name="Google Shape;497;p45"/>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98" name="Google Shape;498;p45"/>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99" name="Google Shape;499;p45"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Google Shape;504;p4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030A0"/>
              </a:buClr>
              <a:buSzPts val="4000"/>
              <a:buFont typeface="Calibri"/>
              <a:buNone/>
            </a:pPr>
            <a:r>
              <a:rPr lang="en-US" sz="4000" b="1" i="0" u="none" strike="noStrike" cap="none">
                <a:solidFill>
                  <a:srgbClr val="7030A0"/>
                </a:solidFill>
                <a:latin typeface="Calibri"/>
                <a:ea typeface="Calibri"/>
                <a:cs typeface="Calibri"/>
                <a:sym typeface="Calibri"/>
              </a:rPr>
              <a:t>INFORMALISMO </a:t>
            </a:r>
            <a:br>
              <a:rPr lang="en-US" sz="4000" b="1" i="0" u="none" strike="noStrike" cap="none">
                <a:solidFill>
                  <a:srgbClr val="7030A0"/>
                </a:solidFill>
                <a:latin typeface="Calibri"/>
                <a:ea typeface="Calibri"/>
                <a:cs typeface="Calibri"/>
                <a:sym typeface="Calibri"/>
              </a:rPr>
            </a:br>
            <a:r>
              <a:rPr lang="en-US" sz="4000" b="1" i="0" u="none" strike="noStrike" cap="none">
                <a:solidFill>
                  <a:srgbClr val="7030A0"/>
                </a:solidFill>
                <a:latin typeface="Calibri"/>
                <a:ea typeface="Calibri"/>
                <a:cs typeface="Calibri"/>
                <a:sym typeface="Calibri"/>
              </a:rPr>
              <a:t>A FAVOR DEL ADMINISTRADO</a:t>
            </a:r>
            <a:endParaRPr/>
          </a:p>
        </p:txBody>
      </p:sp>
      <p:sp>
        <p:nvSpPr>
          <p:cNvPr id="505" name="Google Shape;505;p46"/>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Evitar formas estrictas que obstaculicen o impidan la participación del interesado</a:t>
            </a:r>
            <a:endParaRPr/>
          </a:p>
        </p:txBody>
      </p:sp>
      <p:sp>
        <p:nvSpPr>
          <p:cNvPr id="506" name="Google Shape;506;p4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34</a:t>
            </a:fld>
            <a:endParaRPr/>
          </a:p>
        </p:txBody>
      </p:sp>
      <p:sp>
        <p:nvSpPr>
          <p:cNvPr id="507" name="Google Shape;507;p46"/>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34</a:t>
            </a:fld>
            <a:endParaRPr/>
          </a:p>
        </p:txBody>
      </p:sp>
      <p:sp>
        <p:nvSpPr>
          <p:cNvPr id="508" name="Google Shape;508;p46"/>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09" name="Google Shape;509;p46"/>
          <p:cNvSpPr txBox="1"/>
          <p:nvPr/>
        </p:nvSpPr>
        <p:spPr>
          <a:xfrm rot="10800000" flipH="1">
            <a:off x="0" y="594995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10" name="Google Shape;510;p46"/>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11" name="Google Shape;511;p46"/>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12" name="Google Shape;512;p46"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Google Shape;517;p4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030A0"/>
              </a:buClr>
              <a:buSzPts val="4000"/>
              <a:buFont typeface="Calibri"/>
              <a:buNone/>
            </a:pPr>
            <a:r>
              <a:rPr lang="en-US" sz="4000" b="1" i="0" u="none" strike="noStrike" cap="none">
                <a:solidFill>
                  <a:srgbClr val="7030A0"/>
                </a:solidFill>
                <a:latin typeface="Calibri"/>
                <a:ea typeface="Calibri"/>
                <a:cs typeface="Calibri"/>
                <a:sym typeface="Calibri"/>
              </a:rPr>
              <a:t>INFORMALISMO </a:t>
            </a:r>
            <a:br>
              <a:rPr lang="en-US" sz="4000" b="1" i="0" u="none" strike="noStrike" cap="none">
                <a:solidFill>
                  <a:srgbClr val="7030A0"/>
                </a:solidFill>
                <a:latin typeface="Calibri"/>
                <a:ea typeface="Calibri"/>
                <a:cs typeface="Calibri"/>
                <a:sym typeface="Calibri"/>
              </a:rPr>
            </a:br>
            <a:r>
              <a:rPr lang="en-US" sz="4000" b="1" i="0" u="none" strike="noStrike" cap="none">
                <a:solidFill>
                  <a:srgbClr val="7030A0"/>
                </a:solidFill>
                <a:latin typeface="Calibri"/>
                <a:ea typeface="Calibri"/>
                <a:cs typeface="Calibri"/>
                <a:sym typeface="Calibri"/>
              </a:rPr>
              <a:t>A FAVOR DEL ADMINISTRADO</a:t>
            </a:r>
            <a:endParaRPr/>
          </a:p>
        </p:txBody>
      </p:sp>
      <p:sp>
        <p:nvSpPr>
          <p:cNvPr id="518" name="Google Shape;518;p47"/>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Se relaciona con la legalidad objetiva, la verdad material, y la celeridad-eficacia</a:t>
            </a:r>
            <a:endParaRPr/>
          </a:p>
        </p:txBody>
      </p:sp>
      <p:sp>
        <p:nvSpPr>
          <p:cNvPr id="519" name="Google Shape;519;p4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35</a:t>
            </a:fld>
            <a:endParaRPr/>
          </a:p>
        </p:txBody>
      </p:sp>
      <p:sp>
        <p:nvSpPr>
          <p:cNvPr id="520" name="Google Shape;520;p47"/>
          <p:cNvSpPr txBox="1"/>
          <p:nvPr/>
        </p:nvSpPr>
        <p:spPr>
          <a:xfrm>
            <a:off x="6189662"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35</a:t>
            </a:fld>
            <a:endParaRPr/>
          </a:p>
        </p:txBody>
      </p:sp>
      <p:sp>
        <p:nvSpPr>
          <p:cNvPr id="521" name="Google Shape;521;p47"/>
          <p:cNvSpPr txBox="1"/>
          <p:nvPr/>
        </p:nvSpPr>
        <p:spPr>
          <a:xfrm rot="10800000" flipH="1">
            <a:off x="0" y="6030912"/>
            <a:ext cx="91519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22" name="Google Shape;522;p47"/>
          <p:cNvSpPr txBox="1"/>
          <p:nvPr/>
        </p:nvSpPr>
        <p:spPr>
          <a:xfrm rot="10800000" flipH="1">
            <a:off x="-31750" y="5997575"/>
            <a:ext cx="2332037"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23" name="Google Shape;523;p47"/>
          <p:cNvSpPr txBox="1"/>
          <p:nvPr/>
        </p:nvSpPr>
        <p:spPr>
          <a:xfrm rot="10800000" flipH="1">
            <a:off x="798512"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24" name="Google Shape;524;p47"/>
          <p:cNvSpPr txBox="1"/>
          <p:nvPr/>
        </p:nvSpPr>
        <p:spPr>
          <a:xfrm rot="10800000" flipH="1">
            <a:off x="4219575"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25" name="Google Shape;525;p47" descr="IPAB horizontal.png"/>
          <p:cNvPicPr preferRelativeResize="0"/>
          <p:nvPr/>
        </p:nvPicPr>
        <p:blipFill rotWithShape="1">
          <a:blip r:embed="rId3">
            <a:alphaModFix/>
          </a:blip>
          <a:srcRect/>
          <a:stretch/>
        </p:blipFill>
        <p:spPr>
          <a:xfrm>
            <a:off x="5195887" y="6157912"/>
            <a:ext cx="2978150" cy="620712"/>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48"/>
          <p:cNvSpPr txBox="1">
            <a:spLocks noGrp="1"/>
          </p:cNvSpPr>
          <p:nvPr>
            <p:ph type="body" idx="1"/>
          </p:nvPr>
        </p:nvSpPr>
        <p:spPr>
          <a:xfrm>
            <a:off x="468312" y="549275"/>
            <a:ext cx="8229600" cy="67405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rgbClr val="7030A0"/>
              </a:buClr>
              <a:buSzPts val="4400"/>
              <a:buFont typeface="Arial"/>
              <a:buNone/>
            </a:pPr>
            <a:r>
              <a:rPr lang="en-US" sz="4400" b="1" i="0" u="sng">
                <a:solidFill>
                  <a:srgbClr val="7030A0"/>
                </a:solidFill>
                <a:latin typeface="Calibri"/>
                <a:ea typeface="Calibri"/>
                <a:cs typeface="Calibri"/>
                <a:sym typeface="Calibri"/>
              </a:rPr>
              <a:t>PRINCIPIO DE BUENA ADMINISTRACIÓN</a:t>
            </a:r>
            <a:endParaRPr/>
          </a:p>
          <a:p>
            <a:pPr marL="171450" marR="0" lvl="0" indent="-171450" algn="ctr" rtl="0">
              <a:lnSpc>
                <a:spcPct val="90000"/>
              </a:lnSpc>
              <a:spcBef>
                <a:spcPts val="700"/>
              </a:spcBef>
              <a:spcAft>
                <a:spcPts val="0"/>
              </a:spcAft>
              <a:buClr>
                <a:schemeClr val="dk1"/>
              </a:buClr>
              <a:buSzPts val="1400"/>
              <a:buFont typeface="Arial"/>
              <a:buNone/>
            </a:pPr>
            <a:endParaRPr sz="14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Equidad, justicia, objetividad, imparcialidad.</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Dignidad de la persona y  </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Bien común.</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Lealtad, colaboración, buena fe, veracidad. </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Responsabilidad, respecto, decoro.</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Derechos humanos.</a:t>
            </a:r>
            <a:endParaRPr/>
          </a:p>
          <a:p>
            <a:pPr marL="171450" marR="0" lvl="0" indent="0" algn="l" rtl="0">
              <a:lnSpc>
                <a:spcPct val="90000"/>
              </a:lnSpc>
              <a:spcBef>
                <a:spcPts val="75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p:txBody>
      </p:sp>
      <p:sp>
        <p:nvSpPr>
          <p:cNvPr id="531" name="Google Shape;531;p4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36</a:t>
            </a:fld>
            <a:endParaRPr/>
          </a:p>
        </p:txBody>
      </p:sp>
      <p:sp>
        <p:nvSpPr>
          <p:cNvPr id="532" name="Google Shape;532;p48"/>
          <p:cNvSpPr txBox="1"/>
          <p:nvPr/>
        </p:nvSpPr>
        <p:spPr>
          <a:xfrm>
            <a:off x="6207125" y="6334125"/>
            <a:ext cx="2268537"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36</a:t>
            </a:fld>
            <a:endParaRPr/>
          </a:p>
        </p:txBody>
      </p:sp>
      <p:sp>
        <p:nvSpPr>
          <p:cNvPr id="533" name="Google Shape;533;p48"/>
          <p:cNvSpPr txBox="1"/>
          <p:nvPr/>
        </p:nvSpPr>
        <p:spPr>
          <a:xfrm rot="10800000" flipH="1">
            <a:off x="0" y="6061075"/>
            <a:ext cx="9167812"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34" name="Google Shape;534;p48"/>
          <p:cNvSpPr txBox="1"/>
          <p:nvPr/>
        </p:nvSpPr>
        <p:spPr>
          <a:xfrm rot="10800000" flipH="1">
            <a:off x="-1587" y="6008687"/>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35" name="Google Shape;535;p48"/>
          <p:cNvSpPr txBox="1"/>
          <p:nvPr/>
        </p:nvSpPr>
        <p:spPr>
          <a:xfrm rot="10800000" flipH="1">
            <a:off x="815975" y="6013450"/>
            <a:ext cx="4103687" cy="44450"/>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36" name="Google Shape;536;p48"/>
          <p:cNvSpPr txBox="1"/>
          <p:nvPr/>
        </p:nvSpPr>
        <p:spPr>
          <a:xfrm rot="10800000" flipH="1">
            <a:off x="4235450" y="6010275"/>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37" name="Google Shape;537;p48" descr="IPAB horizontal.png"/>
          <p:cNvPicPr preferRelativeResize="0"/>
          <p:nvPr/>
        </p:nvPicPr>
        <p:blipFill rotWithShape="1">
          <a:blip r:embed="rId3">
            <a:alphaModFix/>
          </a:blip>
          <a:srcRect/>
          <a:stretch/>
        </p:blipFill>
        <p:spPr>
          <a:xfrm>
            <a:off x="5213350" y="6188075"/>
            <a:ext cx="2978150" cy="620712"/>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sp>
        <p:nvSpPr>
          <p:cNvPr id="542" name="Google Shape;542;p4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PPIOS. ESPECIALES aplicables a PERSONAS EN CONDICIONES  DE VULNERABILIDAD:</a:t>
            </a:r>
            <a:endParaRPr/>
          </a:p>
        </p:txBody>
      </p:sp>
      <p:sp>
        <p:nvSpPr>
          <p:cNvPr id="543" name="Google Shape;543;p49"/>
          <p:cNvSpPr txBox="1">
            <a:spLocks noGrp="1"/>
          </p:cNvSpPr>
          <p:nvPr>
            <p:ph type="body" idx="1"/>
          </p:nvPr>
        </p:nvSpPr>
        <p:spPr>
          <a:xfrm>
            <a:off x="468312" y="1916112"/>
            <a:ext cx="82296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p:txBody>
      </p:sp>
      <p:sp>
        <p:nvSpPr>
          <p:cNvPr id="544" name="Google Shape;544;p4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37</a:t>
            </a:fld>
            <a:endParaRPr/>
          </a:p>
        </p:txBody>
      </p:sp>
      <p:sp>
        <p:nvSpPr>
          <p:cNvPr id="545" name="Google Shape;545;p49"/>
          <p:cNvSpPr txBox="1"/>
          <p:nvPr/>
        </p:nvSpPr>
        <p:spPr>
          <a:xfrm>
            <a:off x="684212" y="2133600"/>
            <a:ext cx="7775575" cy="3784600"/>
          </a:xfrm>
          <a:prstGeom prst="rect">
            <a:avLst/>
          </a:prstGeom>
          <a:noFill/>
          <a:ln>
            <a:noFill/>
          </a:ln>
        </p:spPr>
        <p:txBody>
          <a:bodyPr spcFirstLastPara="1" wrap="square" lIns="91425" tIns="45700" rIns="91425" bIns="45700" anchor="t" anchorCtr="0">
            <a:noAutofit/>
          </a:bodyPr>
          <a:lstStyle/>
          <a:p>
            <a:pPr marL="0" marR="0" lvl="0" indent="-152400" algn="ctr" rtl="0">
              <a:lnSpc>
                <a:spcPct val="100000"/>
              </a:lnSpc>
              <a:spcBef>
                <a:spcPts val="0"/>
              </a:spcBef>
              <a:spcAft>
                <a:spcPts val="0"/>
              </a:spcAft>
              <a:buClr>
                <a:srgbClr val="7030A0"/>
              </a:buClr>
              <a:buSzPts val="2400"/>
              <a:buFont typeface="Verdana"/>
              <a:buChar char="-"/>
            </a:pPr>
            <a:r>
              <a:rPr lang="en-US" sz="2400" b="0" i="0" u="none">
                <a:solidFill>
                  <a:srgbClr val="7030A0"/>
                </a:solidFill>
                <a:latin typeface="Verdana"/>
                <a:ea typeface="Verdana"/>
                <a:cs typeface="Verdana"/>
                <a:sym typeface="Verdana"/>
              </a:rPr>
              <a:t> Pleno goce tutela administrativa efectiva.</a:t>
            </a:r>
            <a:endParaRPr/>
          </a:p>
          <a:p>
            <a:pPr marL="0" marR="0" lvl="0" indent="0" algn="ctr" rtl="0">
              <a:lnSpc>
                <a:spcPct val="100000"/>
              </a:lnSpc>
              <a:spcBef>
                <a:spcPts val="0"/>
              </a:spcBef>
              <a:spcAft>
                <a:spcPts val="0"/>
              </a:spcAft>
              <a:buClr>
                <a:schemeClr val="dk1"/>
              </a:buClr>
              <a:buSzPts val="2400"/>
              <a:buFont typeface="Verdana"/>
              <a:buNone/>
            </a:pPr>
            <a:endParaRPr sz="2400" b="0" i="0" u="none">
              <a:solidFill>
                <a:srgbClr val="7030A0"/>
              </a:solidFill>
              <a:latin typeface="Verdana"/>
              <a:ea typeface="Verdana"/>
              <a:cs typeface="Verdana"/>
              <a:sym typeface="Verdana"/>
            </a:endParaRPr>
          </a:p>
          <a:p>
            <a:pPr marL="0" marR="0" lvl="0" indent="-152400" algn="ctr" rtl="0">
              <a:lnSpc>
                <a:spcPct val="100000"/>
              </a:lnSpc>
              <a:spcBef>
                <a:spcPts val="0"/>
              </a:spcBef>
              <a:spcAft>
                <a:spcPts val="0"/>
              </a:spcAft>
              <a:buClr>
                <a:srgbClr val="7030A0"/>
              </a:buClr>
              <a:buSzPts val="2400"/>
              <a:buFont typeface="Verdana"/>
              <a:buChar char="-"/>
            </a:pPr>
            <a:r>
              <a:rPr lang="en-US" sz="2400" b="0" i="0" u="none">
                <a:solidFill>
                  <a:srgbClr val="7030A0"/>
                </a:solidFill>
                <a:latin typeface="Verdana"/>
                <a:ea typeface="Verdana"/>
                <a:cs typeface="Verdana"/>
                <a:sym typeface="Verdana"/>
              </a:rPr>
              <a:t> Edad; minorías; victimización; migraciones; pobreza; privación de la libertad; condición sexual, física o mental; circunstancias sociales, económicas, étnicas o culturales.</a:t>
            </a:r>
            <a:endParaRPr/>
          </a:p>
          <a:p>
            <a:pPr marL="0" marR="0" lvl="0" indent="0" algn="ctr" rtl="0">
              <a:lnSpc>
                <a:spcPct val="100000"/>
              </a:lnSpc>
              <a:spcBef>
                <a:spcPts val="0"/>
              </a:spcBef>
              <a:spcAft>
                <a:spcPts val="0"/>
              </a:spcAft>
              <a:buClr>
                <a:schemeClr val="dk1"/>
              </a:buClr>
              <a:buSzPts val="2400"/>
              <a:buFont typeface="Verdana"/>
              <a:buNone/>
            </a:pPr>
            <a:endParaRPr sz="2400" b="0" i="0" u="none">
              <a:solidFill>
                <a:srgbClr val="7030A0"/>
              </a:solidFill>
              <a:latin typeface="Verdana"/>
              <a:ea typeface="Verdana"/>
              <a:cs typeface="Verdana"/>
              <a:sym typeface="Verdana"/>
            </a:endParaRPr>
          </a:p>
          <a:p>
            <a:pPr marL="0" marR="0" lvl="0" indent="-152400" algn="ctr" rtl="0">
              <a:lnSpc>
                <a:spcPct val="100000"/>
              </a:lnSpc>
              <a:spcBef>
                <a:spcPts val="0"/>
              </a:spcBef>
              <a:spcAft>
                <a:spcPts val="0"/>
              </a:spcAft>
              <a:buClr>
                <a:srgbClr val="7030A0"/>
              </a:buClr>
              <a:buSzPts val="2400"/>
              <a:buFont typeface="Verdana"/>
              <a:buChar char="-"/>
            </a:pPr>
            <a:r>
              <a:rPr lang="en-US" sz="2400" b="0" i="0" u="none">
                <a:solidFill>
                  <a:srgbClr val="7030A0"/>
                </a:solidFill>
                <a:latin typeface="Verdana"/>
                <a:ea typeface="Verdana"/>
                <a:cs typeface="Verdana"/>
                <a:sym typeface="Verdana"/>
              </a:rPr>
              <a:t> Adecuación  - Asistencia y asesoramiento.</a:t>
            </a:r>
            <a:endParaRPr/>
          </a:p>
          <a:p>
            <a:pPr marL="0" marR="0" lvl="0" indent="0" algn="ctr" rtl="0">
              <a:lnSpc>
                <a:spcPct val="100000"/>
              </a:lnSpc>
              <a:spcBef>
                <a:spcPts val="0"/>
              </a:spcBef>
              <a:spcAft>
                <a:spcPts val="0"/>
              </a:spcAft>
              <a:buClr>
                <a:schemeClr val="dk1"/>
              </a:buClr>
              <a:buSzPts val="2400"/>
              <a:buFont typeface="Verdana"/>
              <a:buNone/>
            </a:pPr>
            <a:endParaRPr sz="2400" b="0" i="0" u="none">
              <a:solidFill>
                <a:srgbClr val="7030A0"/>
              </a:solidFill>
              <a:latin typeface="Verdana"/>
              <a:ea typeface="Verdana"/>
              <a:cs typeface="Verdana"/>
              <a:sym typeface="Verdana"/>
            </a:endParaRPr>
          </a:p>
          <a:p>
            <a:pPr marL="0" marR="0" lvl="0" indent="-152400" algn="ctr" rtl="0">
              <a:lnSpc>
                <a:spcPct val="100000"/>
              </a:lnSpc>
              <a:spcBef>
                <a:spcPts val="0"/>
              </a:spcBef>
              <a:spcAft>
                <a:spcPts val="0"/>
              </a:spcAft>
              <a:buClr>
                <a:srgbClr val="7030A0"/>
              </a:buClr>
              <a:buSzPts val="2400"/>
              <a:buFont typeface="Verdana"/>
              <a:buChar char="-"/>
            </a:pPr>
            <a:r>
              <a:rPr lang="en-US" sz="2400" b="0" i="0" u="none">
                <a:solidFill>
                  <a:srgbClr val="7030A0"/>
                </a:solidFill>
                <a:latin typeface="Verdana"/>
                <a:ea typeface="Verdana"/>
                <a:cs typeface="Verdana"/>
                <a:sym typeface="Verdana"/>
              </a:rPr>
              <a:t> Información. - Prioridad.</a:t>
            </a:r>
            <a:r>
              <a:rPr lang="en-US" sz="1800" b="0" i="0" u="none">
                <a:solidFill>
                  <a:srgbClr val="7030A0"/>
                </a:solidFill>
                <a:latin typeface="Verdana"/>
                <a:ea typeface="Verdana"/>
                <a:cs typeface="Verdana"/>
                <a:sym typeface="Verdana"/>
              </a:rPr>
              <a:t> </a:t>
            </a:r>
            <a:endParaRPr/>
          </a:p>
        </p:txBody>
      </p:sp>
      <p:sp>
        <p:nvSpPr>
          <p:cNvPr id="546" name="Google Shape;546;p49"/>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37</a:t>
            </a:fld>
            <a:endParaRPr/>
          </a:p>
        </p:txBody>
      </p:sp>
      <p:sp>
        <p:nvSpPr>
          <p:cNvPr id="547" name="Google Shape;547;p49"/>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48" name="Google Shape;548;p49"/>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49" name="Google Shape;549;p49"/>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50" name="Google Shape;550;p49"/>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51" name="Google Shape;551;p49"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sp>
        <p:nvSpPr>
          <p:cNvPr id="556" name="Google Shape;556;p50"/>
          <p:cNvSpPr txBox="1">
            <a:spLocks noGrp="1"/>
          </p:cNvSpPr>
          <p:nvPr>
            <p:ph type="body" idx="1"/>
          </p:nvPr>
        </p:nvSpPr>
        <p:spPr>
          <a:xfrm>
            <a:off x="395287" y="836612"/>
            <a:ext cx="8291512" cy="4997450"/>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sng">
                <a:solidFill>
                  <a:schemeClr val="dk1"/>
                </a:solidFill>
                <a:latin typeface="Calibri"/>
                <a:ea typeface="Calibri"/>
                <a:cs typeface="Calibri"/>
                <a:sym typeface="Calibri"/>
              </a:rPr>
              <a:t>DIGNIDAD DE LA</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sng">
                <a:solidFill>
                  <a:schemeClr val="dk1"/>
                </a:solidFill>
                <a:latin typeface="Calibri"/>
                <a:ea typeface="Calibri"/>
                <a:cs typeface="Calibri"/>
                <a:sym typeface="Calibri"/>
              </a:rPr>
              <a:t>PERSONA HUMANA</a:t>
            </a:r>
            <a:endParaRPr sz="3600" b="1" i="0" u="sng">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p:txBody>
      </p:sp>
      <p:sp>
        <p:nvSpPr>
          <p:cNvPr id="557" name="Google Shape;557;p50"/>
          <p:cNvSpPr txBox="1"/>
          <p:nvPr/>
        </p:nvSpPr>
        <p:spPr>
          <a:xfrm>
            <a:off x="5940425" y="6046787"/>
            <a:ext cx="2133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58" name="Google Shape;558;p50"/>
          <p:cNvSpPr txBox="1"/>
          <p:nvPr/>
        </p:nvSpPr>
        <p:spPr>
          <a:xfrm>
            <a:off x="6210300" y="6321425"/>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38</a:t>
            </a:fld>
            <a:endParaRPr/>
          </a:p>
        </p:txBody>
      </p:sp>
      <p:sp>
        <p:nvSpPr>
          <p:cNvPr id="559" name="Google Shape;559;p50"/>
          <p:cNvSpPr txBox="1"/>
          <p:nvPr/>
        </p:nvSpPr>
        <p:spPr>
          <a:xfrm rot="10800000" flipH="1">
            <a:off x="0" y="6046787"/>
            <a:ext cx="917098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60" name="Google Shape;560;p50"/>
          <p:cNvSpPr txBox="1"/>
          <p:nvPr/>
        </p:nvSpPr>
        <p:spPr>
          <a:xfrm rot="10800000" flipH="1">
            <a:off x="0" y="6003925"/>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61" name="Google Shape;561;p50"/>
          <p:cNvSpPr txBox="1"/>
          <p:nvPr/>
        </p:nvSpPr>
        <p:spPr>
          <a:xfrm rot="10800000" flipH="1">
            <a:off x="817562" y="599916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62" name="Google Shape;562;p50"/>
          <p:cNvSpPr txBox="1"/>
          <p:nvPr/>
        </p:nvSpPr>
        <p:spPr>
          <a:xfrm rot="10800000" flipH="1">
            <a:off x="4238625" y="599757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63" name="Google Shape;563;p50" descr="IPAB horizontal.png"/>
          <p:cNvPicPr preferRelativeResize="0"/>
          <p:nvPr/>
        </p:nvPicPr>
        <p:blipFill rotWithShape="1">
          <a:blip r:embed="rId3">
            <a:alphaModFix/>
          </a:blip>
          <a:srcRect/>
          <a:stretch/>
        </p:blipFill>
        <p:spPr>
          <a:xfrm>
            <a:off x="5216525" y="6175375"/>
            <a:ext cx="2976562" cy="620712"/>
          </a:xfrm>
          <a:prstGeom prst="rect">
            <a:avLst/>
          </a:prstGeom>
          <a:noFill/>
          <a:ln>
            <a:noFill/>
          </a:ln>
        </p:spPr>
      </p:pic>
      <p:pic>
        <p:nvPicPr>
          <p:cNvPr id="564" name="Google Shape;564;p50"/>
          <p:cNvPicPr preferRelativeResize="0"/>
          <p:nvPr/>
        </p:nvPicPr>
        <p:blipFill rotWithShape="1">
          <a:blip r:embed="rId4">
            <a:alphaModFix/>
          </a:blip>
          <a:srcRect/>
          <a:stretch/>
        </p:blipFill>
        <p:spPr>
          <a:xfrm>
            <a:off x="1763712" y="2708275"/>
            <a:ext cx="5976937" cy="3144837"/>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Google Shape;569;p51"/>
          <p:cNvSpPr txBox="1">
            <a:spLocks noGrp="1"/>
          </p:cNvSpPr>
          <p:nvPr>
            <p:ph type="body" idx="1"/>
          </p:nvPr>
        </p:nvSpPr>
        <p:spPr>
          <a:xfrm>
            <a:off x="395287" y="836612"/>
            <a:ext cx="8291512" cy="4997450"/>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r>
              <a:rPr lang="en-US" sz="3600" b="1" i="0" u="sng">
                <a:solidFill>
                  <a:schemeClr val="dk1"/>
                </a:solidFill>
                <a:latin typeface="Calibri"/>
                <a:ea typeface="Calibri"/>
                <a:cs typeface="Calibri"/>
                <a:sym typeface="Calibri"/>
              </a:rPr>
              <a:t>DIGNIDAD DE LA</a:t>
            </a:r>
            <a:endParaRPr/>
          </a:p>
          <a:p>
            <a:pPr marL="171450" marR="0" lvl="0" indent="-171450" algn="ctr" rtl="0">
              <a:lnSpc>
                <a:spcPct val="80000"/>
              </a:lnSpc>
              <a:spcBef>
                <a:spcPts val="700"/>
              </a:spcBef>
              <a:spcAft>
                <a:spcPts val="0"/>
              </a:spcAft>
              <a:buClr>
                <a:schemeClr val="dk1"/>
              </a:buClr>
              <a:buSzPts val="3600"/>
              <a:buFont typeface="Arial"/>
              <a:buNone/>
            </a:pPr>
            <a:r>
              <a:rPr lang="en-US" sz="3600" b="1" i="0" u="sng">
                <a:solidFill>
                  <a:schemeClr val="dk1"/>
                </a:solidFill>
                <a:latin typeface="Calibri"/>
                <a:ea typeface="Calibri"/>
                <a:cs typeface="Calibri"/>
                <a:sym typeface="Calibri"/>
              </a:rPr>
              <a:t>PERSONA HUMANA</a:t>
            </a:r>
            <a:endParaRPr sz="3600" b="1" i="0" u="sng">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r>
              <a:rPr lang="en-US" sz="3600" b="1" i="0" u="sng">
                <a:solidFill>
                  <a:schemeClr val="dk1"/>
                </a:solidFill>
                <a:latin typeface="Calibri"/>
                <a:ea typeface="Calibri"/>
                <a:cs typeface="Calibri"/>
                <a:sym typeface="Calibri"/>
              </a:rPr>
              <a:t>BIEN COMÚN</a:t>
            </a:r>
            <a:endParaRPr/>
          </a:p>
          <a:p>
            <a:pPr marL="171450" marR="0" lvl="0" indent="-171450" algn="ctr" rtl="0">
              <a:lnSpc>
                <a:spcPct val="8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80000"/>
              </a:lnSpc>
              <a:spcBef>
                <a:spcPts val="4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TUTELA ADMINISTRATIVA EFECTIVA</a:t>
            </a:r>
            <a:r>
              <a:rPr lang="en-US" sz="1800" b="0" i="0" u="none">
                <a:solidFill>
                  <a:schemeClr val="dk1"/>
                </a:solidFill>
                <a:latin typeface="Calibri"/>
                <a:ea typeface="Calibri"/>
                <a:cs typeface="Calibri"/>
                <a:sym typeface="Calibri"/>
              </a:rPr>
              <a:t>-III a) art 1 Ley 9003- pp especial (vulnerabilidad) y c) pp de debido proceso adjetivo - </a:t>
            </a:r>
            <a:r>
              <a:rPr lang="en-US" sz="1800" b="0" i="0" u="none">
                <a:solidFill>
                  <a:srgbClr val="FFFFFF"/>
                </a:solidFill>
                <a:latin typeface="Calibri"/>
                <a:ea typeface="Calibri"/>
                <a:cs typeface="Calibri"/>
                <a:sym typeface="Calibri"/>
              </a:rPr>
              <a:t>3-dión fundada.</a:t>
            </a:r>
            <a:endParaRPr sz="18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None/>
            </a:pPr>
            <a:r>
              <a:rPr lang="en-US" sz="1800" b="0" i="0" u="none">
                <a:solidFill>
                  <a:schemeClr val="dk1"/>
                </a:solidFill>
                <a:latin typeface="Calibri"/>
                <a:ea typeface="Calibri"/>
                <a:cs typeface="Calibri"/>
                <a:sym typeface="Calibri"/>
              </a:rPr>
              <a:t> d) 1)plazo razonable  “asegurando una vía rápida de tutela de los intereses públicos y privados”</a:t>
            </a:r>
            <a:endParaRPr/>
          </a:p>
        </p:txBody>
      </p:sp>
      <p:sp>
        <p:nvSpPr>
          <p:cNvPr id="570" name="Google Shape;570;p51"/>
          <p:cNvSpPr txBox="1"/>
          <p:nvPr/>
        </p:nvSpPr>
        <p:spPr>
          <a:xfrm>
            <a:off x="5940425" y="6046787"/>
            <a:ext cx="2133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71" name="Google Shape;571;p51"/>
          <p:cNvSpPr txBox="1"/>
          <p:nvPr/>
        </p:nvSpPr>
        <p:spPr>
          <a:xfrm>
            <a:off x="6210300" y="6321425"/>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39</a:t>
            </a:fld>
            <a:endParaRPr/>
          </a:p>
        </p:txBody>
      </p:sp>
      <p:sp>
        <p:nvSpPr>
          <p:cNvPr id="572" name="Google Shape;572;p51"/>
          <p:cNvSpPr txBox="1"/>
          <p:nvPr/>
        </p:nvSpPr>
        <p:spPr>
          <a:xfrm rot="10800000" flipH="1">
            <a:off x="0" y="6046787"/>
            <a:ext cx="917098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73" name="Google Shape;573;p51"/>
          <p:cNvSpPr txBox="1"/>
          <p:nvPr/>
        </p:nvSpPr>
        <p:spPr>
          <a:xfrm rot="10800000" flipH="1">
            <a:off x="0" y="6003925"/>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74" name="Google Shape;574;p51"/>
          <p:cNvSpPr txBox="1"/>
          <p:nvPr/>
        </p:nvSpPr>
        <p:spPr>
          <a:xfrm rot="10800000" flipH="1">
            <a:off x="817562" y="599916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75" name="Google Shape;575;p51"/>
          <p:cNvSpPr txBox="1"/>
          <p:nvPr/>
        </p:nvSpPr>
        <p:spPr>
          <a:xfrm rot="10800000" flipH="1">
            <a:off x="4238625" y="599757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76" name="Google Shape;576;p51" descr="IPAB horizontal.png"/>
          <p:cNvPicPr preferRelativeResize="0"/>
          <p:nvPr/>
        </p:nvPicPr>
        <p:blipFill rotWithShape="1">
          <a:blip r:embed="rId3">
            <a:alphaModFix/>
          </a:blip>
          <a:srcRect/>
          <a:stretch/>
        </p:blipFill>
        <p:spPr>
          <a:xfrm>
            <a:off x="5216525" y="6175375"/>
            <a:ext cx="2976562" cy="62071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6"/>
          <p:cNvSpPr txBox="1">
            <a:spLocks noGrp="1"/>
          </p:cNvSpPr>
          <p:nvPr>
            <p:ph type="body" idx="1"/>
          </p:nvPr>
        </p:nvSpPr>
        <p:spPr>
          <a:xfrm>
            <a:off x="0" y="0"/>
            <a:ext cx="9144000" cy="68580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2400"/>
              <a:buFont typeface="Arial"/>
              <a:buNone/>
            </a:pPr>
            <a:endParaRPr sz="2400" b="1" i="0" u="none">
              <a:solidFill>
                <a:srgbClr val="7030A0"/>
              </a:solidFill>
              <a:latin typeface="Calibri"/>
              <a:ea typeface="Calibri"/>
              <a:cs typeface="Calibri"/>
              <a:sym typeface="Calibri"/>
            </a:endParaRPr>
          </a:p>
          <a:p>
            <a:pPr marL="0" marR="0" lvl="0" indent="0" algn="ctr" rtl="0">
              <a:lnSpc>
                <a:spcPct val="90000"/>
              </a:lnSpc>
              <a:spcBef>
                <a:spcPts val="600"/>
              </a:spcBef>
              <a:spcAft>
                <a:spcPts val="0"/>
              </a:spcAft>
              <a:buClr>
                <a:srgbClr val="7030A0"/>
              </a:buClr>
              <a:buSzPts val="2400"/>
              <a:buFont typeface="Arial"/>
              <a:buNone/>
            </a:pPr>
            <a:r>
              <a:rPr lang="en-US" sz="2400" b="1" i="0" u="none">
                <a:solidFill>
                  <a:srgbClr val="7030A0"/>
                </a:solidFill>
                <a:latin typeface="Calibri"/>
                <a:ea typeface="Calibri"/>
                <a:cs typeface="Calibri"/>
                <a:sym typeface="Calibri"/>
              </a:rPr>
              <a:t>TÍTULO SEGUNDO - GOBIERNOS DE PROVINCIA</a:t>
            </a:r>
            <a:endParaRPr/>
          </a:p>
          <a:p>
            <a:pPr marL="0" marR="0" lvl="0" indent="0" algn="just" rtl="0">
              <a:lnSpc>
                <a:spcPct val="90000"/>
              </a:lnSpc>
              <a:spcBef>
                <a:spcPts val="600"/>
              </a:spcBef>
              <a:spcAft>
                <a:spcPts val="0"/>
              </a:spcAft>
              <a:buClr>
                <a:schemeClr val="dk1"/>
              </a:buClr>
              <a:buSzPts val="2400"/>
              <a:buFont typeface="Arial"/>
              <a:buNone/>
            </a:pPr>
            <a:endParaRPr sz="2400" b="1" i="0" u="none">
              <a:solidFill>
                <a:srgbClr val="7030A0"/>
              </a:solidFill>
              <a:latin typeface="Calibri"/>
              <a:ea typeface="Calibri"/>
              <a:cs typeface="Calibri"/>
              <a:sym typeface="Calibri"/>
            </a:endParaRPr>
          </a:p>
          <a:p>
            <a:pPr marL="0" marR="0" lvl="0" indent="-152400" algn="just" rtl="0">
              <a:lnSpc>
                <a:spcPct val="90000"/>
              </a:lnSpc>
              <a:spcBef>
                <a:spcPts val="600"/>
              </a:spcBef>
              <a:spcAft>
                <a:spcPts val="0"/>
              </a:spcAft>
              <a:buClr>
                <a:schemeClr val="dk1"/>
              </a:buClr>
              <a:buSzPts val="2400"/>
              <a:buFont typeface="Arial"/>
              <a:buChar char="•"/>
            </a:pPr>
            <a:r>
              <a:rPr lang="en-US" sz="2400" b="1" i="0" u="none">
                <a:solidFill>
                  <a:schemeClr val="dk1"/>
                </a:solidFill>
                <a:latin typeface="Calibri"/>
                <a:ea typeface="Calibri"/>
                <a:cs typeface="Calibri"/>
                <a:sym typeface="Calibri"/>
              </a:rPr>
              <a:t> Artículo 121</a:t>
            </a:r>
            <a:r>
              <a:rPr lang="en-US" sz="2400" b="0" i="0" u="none">
                <a:solidFill>
                  <a:schemeClr val="dk1"/>
                </a:solidFill>
                <a:latin typeface="Calibri"/>
                <a:ea typeface="Calibri"/>
                <a:cs typeface="Calibri"/>
                <a:sym typeface="Calibri"/>
              </a:rPr>
              <a:t>.- Las provincias </a:t>
            </a:r>
            <a:r>
              <a:rPr lang="en-US" sz="2400" b="1" i="0" u="none">
                <a:solidFill>
                  <a:srgbClr val="7030A0"/>
                </a:solidFill>
                <a:latin typeface="Calibri"/>
                <a:ea typeface="Calibri"/>
                <a:cs typeface="Calibri"/>
                <a:sym typeface="Calibri"/>
              </a:rPr>
              <a:t>conservan todo el poder no delegado </a:t>
            </a:r>
            <a:r>
              <a:rPr lang="en-US" sz="2400" b="0" i="0" u="none">
                <a:solidFill>
                  <a:schemeClr val="dk1"/>
                </a:solidFill>
                <a:latin typeface="Calibri"/>
                <a:ea typeface="Calibri"/>
                <a:cs typeface="Calibri"/>
                <a:sym typeface="Calibri"/>
              </a:rPr>
              <a:t>por esta Constitución al Gobierno Federal, y el que expresamente se hayan reservado por pactos especiales al tiempo de su incorporación.</a:t>
            </a:r>
            <a:endParaRPr/>
          </a:p>
          <a:p>
            <a:pPr marL="0" marR="0" lvl="0" indent="-152400" algn="just" rtl="0">
              <a:lnSpc>
                <a:spcPct val="90000"/>
              </a:lnSpc>
              <a:spcBef>
                <a:spcPts val="500"/>
              </a:spcBef>
              <a:spcAft>
                <a:spcPts val="0"/>
              </a:spcAft>
              <a:buClr>
                <a:schemeClr val="dk1"/>
              </a:buClr>
              <a:buSzPts val="2400"/>
              <a:buFont typeface="Arial"/>
              <a:buChar char="•"/>
            </a:pPr>
            <a:r>
              <a:rPr lang="en-US" sz="2400" b="1" i="0" u="none">
                <a:solidFill>
                  <a:schemeClr val="dk1"/>
                </a:solidFill>
                <a:latin typeface="Calibri"/>
                <a:ea typeface="Calibri"/>
                <a:cs typeface="Calibri"/>
                <a:sym typeface="Calibri"/>
              </a:rPr>
              <a:t>Artículo 122.- </a:t>
            </a:r>
            <a:r>
              <a:rPr lang="en-US" sz="2400" b="1" i="0" u="none">
                <a:solidFill>
                  <a:srgbClr val="7030A0"/>
                </a:solidFill>
                <a:latin typeface="Calibri"/>
                <a:ea typeface="Calibri"/>
                <a:cs typeface="Calibri"/>
                <a:sym typeface="Calibri"/>
              </a:rPr>
              <a:t>Se dan sus propias instituciones locales</a:t>
            </a:r>
            <a:r>
              <a:rPr lang="en-US" sz="2400" b="1" i="0" u="none">
                <a:solidFill>
                  <a:srgbClr val="FFFF00"/>
                </a:solidFill>
                <a:latin typeface="Calibri"/>
                <a:ea typeface="Calibri"/>
                <a:cs typeface="Calibri"/>
                <a:sym typeface="Calibri"/>
              </a:rPr>
              <a:t> </a:t>
            </a:r>
            <a:r>
              <a:rPr lang="en-US" sz="2400" b="0" i="0" u="none">
                <a:solidFill>
                  <a:schemeClr val="dk1"/>
                </a:solidFill>
                <a:latin typeface="Calibri"/>
                <a:ea typeface="Calibri"/>
                <a:cs typeface="Calibri"/>
                <a:sym typeface="Calibri"/>
              </a:rPr>
              <a:t>y se rigen por ellas. Eligen sus gobernadores, sus legisladores y demás funcionarios de provincia, sin intervención del Gobierno Federal. </a:t>
            </a:r>
            <a:endParaRPr/>
          </a:p>
          <a:p>
            <a:pPr marL="0" marR="0" lvl="0" indent="-152400" algn="just" rtl="0">
              <a:lnSpc>
                <a:spcPct val="90000"/>
              </a:lnSpc>
              <a:spcBef>
                <a:spcPts val="500"/>
              </a:spcBef>
              <a:spcAft>
                <a:spcPts val="0"/>
              </a:spcAft>
              <a:buClr>
                <a:schemeClr val="dk1"/>
              </a:buClr>
              <a:buSzPts val="2400"/>
              <a:buFont typeface="Arial"/>
              <a:buChar char="•"/>
            </a:pPr>
            <a:r>
              <a:rPr lang="en-US" sz="2400" b="1" i="0" u="none">
                <a:solidFill>
                  <a:schemeClr val="dk1"/>
                </a:solidFill>
                <a:latin typeface="Calibri"/>
                <a:ea typeface="Calibri"/>
                <a:cs typeface="Calibri"/>
                <a:sym typeface="Calibri"/>
              </a:rPr>
              <a:t>Artículo 123</a:t>
            </a:r>
            <a:r>
              <a:rPr lang="en-US" sz="2400" b="0" i="0" u="none">
                <a:solidFill>
                  <a:schemeClr val="dk1"/>
                </a:solidFill>
                <a:latin typeface="Calibri"/>
                <a:ea typeface="Calibri"/>
                <a:cs typeface="Calibri"/>
                <a:sym typeface="Calibri"/>
              </a:rPr>
              <a:t>.- Cada provincia </a:t>
            </a:r>
            <a:r>
              <a:rPr lang="en-US" sz="2400" b="1" i="0" u="none">
                <a:solidFill>
                  <a:srgbClr val="7030A0"/>
                </a:solidFill>
                <a:latin typeface="Calibri"/>
                <a:ea typeface="Calibri"/>
                <a:cs typeface="Calibri"/>
                <a:sym typeface="Calibri"/>
              </a:rPr>
              <a:t>dicta su propia constitución</a:t>
            </a:r>
            <a:r>
              <a:rPr lang="en-US" sz="2400" b="0" i="0" u="none">
                <a:solidFill>
                  <a:srgbClr val="FFFFFF"/>
                </a:solidFill>
                <a:latin typeface="Calibri"/>
                <a:ea typeface="Calibri"/>
                <a:cs typeface="Calibri"/>
                <a:sym typeface="Calibri"/>
              </a:rPr>
              <a:t>, </a:t>
            </a:r>
            <a:r>
              <a:rPr lang="en-US" sz="2400" b="0" i="0" u="none">
                <a:solidFill>
                  <a:schemeClr val="dk1"/>
                </a:solidFill>
                <a:latin typeface="Calibri"/>
                <a:ea typeface="Calibri"/>
                <a:cs typeface="Calibri"/>
                <a:sym typeface="Calibri"/>
              </a:rPr>
              <a:t>conforme a lo dispuesto por el art. 5° asegurando la autonomía municipal y reglando su alcance y contenido en el orden institucional, político, administrativo, económico y financiero.</a:t>
            </a:r>
            <a:endParaRPr/>
          </a:p>
          <a:p>
            <a:pPr marL="171450" marR="0" lvl="0" indent="-19050" algn="l" rtl="0">
              <a:lnSpc>
                <a:spcPct val="90000"/>
              </a:lnSpc>
              <a:spcBef>
                <a:spcPts val="75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p:txBody>
      </p:sp>
      <p:sp>
        <p:nvSpPr>
          <p:cNvPr id="119" name="Google Shape;119;p1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a:t>
            </a:fld>
            <a:endParaRPr/>
          </a:p>
        </p:txBody>
      </p:sp>
      <p:sp>
        <p:nvSpPr>
          <p:cNvPr id="120" name="Google Shape;120;p16"/>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a:t>
            </a:fld>
            <a:endParaRPr/>
          </a:p>
        </p:txBody>
      </p:sp>
      <p:sp>
        <p:nvSpPr>
          <p:cNvPr id="121" name="Google Shape;121;p16"/>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22" name="Google Shape;122;p16"/>
          <p:cNvSpPr txBox="1"/>
          <p:nvPr/>
        </p:nvSpPr>
        <p:spPr>
          <a:xfrm rot="10800000" flipH="1">
            <a:off x="-23812" y="598011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23" name="Google Shape;123;p16"/>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24" name="Google Shape;124;p16"/>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25" name="Google Shape;125;p16"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sp>
        <p:nvSpPr>
          <p:cNvPr id="581" name="Google Shape;581;p52"/>
          <p:cNvSpPr txBox="1">
            <a:spLocks noGrp="1"/>
          </p:cNvSpPr>
          <p:nvPr>
            <p:ph type="title"/>
          </p:nvPr>
        </p:nvSpPr>
        <p:spPr>
          <a:xfrm>
            <a:off x="457200" y="277812"/>
            <a:ext cx="8229600" cy="2071687"/>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030A0"/>
              </a:buClr>
              <a:buSzPts val="4400"/>
              <a:buFont typeface="Calibri"/>
              <a:buNone/>
            </a:pPr>
            <a:r>
              <a:rPr lang="en-US" sz="4400" b="1" i="0" u="sng" strike="noStrike" cap="none">
                <a:solidFill>
                  <a:srgbClr val="7030A0"/>
                </a:solidFill>
                <a:latin typeface="Calibri"/>
                <a:ea typeface="Calibri"/>
                <a:cs typeface="Calibri"/>
                <a:sym typeface="Calibri"/>
              </a:rPr>
              <a:t>TUTELA ADMINISTRATIVA</a:t>
            </a:r>
            <a:br>
              <a:rPr lang="en-US" sz="4400" b="1" i="0" u="sng" strike="noStrike" cap="none">
                <a:solidFill>
                  <a:srgbClr val="7030A0"/>
                </a:solidFill>
                <a:latin typeface="Calibri"/>
                <a:ea typeface="Calibri"/>
                <a:cs typeface="Calibri"/>
                <a:sym typeface="Calibri"/>
              </a:rPr>
            </a:br>
            <a:r>
              <a:rPr lang="en-US" sz="4400" b="1" i="0" u="sng" strike="noStrike" cap="none">
                <a:solidFill>
                  <a:srgbClr val="7030A0"/>
                </a:solidFill>
                <a:latin typeface="Calibri"/>
                <a:ea typeface="Calibri"/>
                <a:cs typeface="Calibri"/>
                <a:sym typeface="Calibri"/>
              </a:rPr>
              <a:t>EFECTIVA</a:t>
            </a:r>
            <a:endParaRPr/>
          </a:p>
        </p:txBody>
      </p:sp>
      <p:sp>
        <p:nvSpPr>
          <p:cNvPr id="582" name="Google Shape;582;p52"/>
          <p:cNvSpPr txBox="1">
            <a:spLocks noGrp="1"/>
          </p:cNvSpPr>
          <p:nvPr>
            <p:ph type="body" idx="4294967295"/>
          </p:nvPr>
        </p:nvSpPr>
        <p:spPr>
          <a:xfrm>
            <a:off x="407987" y="1847850"/>
            <a:ext cx="8375650" cy="4284662"/>
          </a:xfrm>
          <a:prstGeom prst="rect">
            <a:avLst/>
          </a:prstGeom>
          <a:noFill/>
          <a:ln>
            <a:noFill/>
          </a:ln>
        </p:spPr>
        <p:txBody>
          <a:bodyPr spcFirstLastPara="1" wrap="square" lIns="91425" tIns="45700" rIns="91425" bIns="45700" anchor="t" anchorCtr="0">
            <a:noAutofit/>
          </a:bodyPr>
          <a:lstStyle/>
          <a:p>
            <a:pPr marL="171450" marR="0" lvl="0" indent="-171450" algn="just" rtl="0">
              <a:lnSpc>
                <a:spcPct val="90000"/>
              </a:lnSpc>
              <a:spcBef>
                <a:spcPts val="0"/>
              </a:spcBef>
              <a:spcAft>
                <a:spcPts val="0"/>
              </a:spcAft>
              <a:buClr>
                <a:schemeClr val="dk1"/>
              </a:buClr>
              <a:buSzPts val="2400"/>
              <a:buFont typeface="Noto Sans Symbols"/>
              <a:buNone/>
            </a:pPr>
            <a:endParaRPr sz="2400" b="0" i="0" u="none" strike="noStrike" cap="none">
              <a:solidFill>
                <a:srgbClr val="7030A0"/>
              </a:solidFill>
              <a:latin typeface="Calibri"/>
              <a:ea typeface="Calibri"/>
              <a:cs typeface="Calibri"/>
              <a:sym typeface="Calibri"/>
            </a:endParaRPr>
          </a:p>
          <a:p>
            <a:pPr marL="171450" marR="0" lvl="0" indent="-171450" algn="just" rtl="0">
              <a:lnSpc>
                <a:spcPct val="90000"/>
              </a:lnSpc>
              <a:spcBef>
                <a:spcPts val="750"/>
              </a:spcBef>
              <a:spcAft>
                <a:spcPts val="0"/>
              </a:spcAft>
              <a:buClr>
                <a:srgbClr val="7030A0"/>
              </a:buClr>
              <a:buSzPts val="1800"/>
              <a:buFont typeface="Noto Sans Symbols"/>
              <a:buNone/>
            </a:pPr>
            <a:r>
              <a:rPr lang="en-US" sz="1800" b="0" i="0" u="none" strike="noStrike" cap="none">
                <a:solidFill>
                  <a:srgbClr val="7030A0"/>
                </a:solidFill>
                <a:latin typeface="Calibri"/>
                <a:ea typeface="Calibri"/>
                <a:cs typeface="Calibri"/>
                <a:sym typeface="Calibri"/>
              </a:rPr>
              <a:t>CSJN: “Astorga Bracht”14/10/2004 </a:t>
            </a:r>
            <a:r>
              <a:rPr lang="en-US" sz="1800" b="0" i="0" u="none" strike="noStrike" cap="none">
                <a:solidFill>
                  <a:schemeClr val="dk1"/>
                </a:solidFill>
                <a:latin typeface="Calibri"/>
                <a:ea typeface="Calibri"/>
                <a:cs typeface="Calibri"/>
                <a:sym typeface="Calibri"/>
              </a:rPr>
              <a:t>En lo referido a la </a:t>
            </a:r>
            <a:r>
              <a:rPr lang="en-US" sz="1800" b="1" i="0" u="none" strike="noStrike" cap="none">
                <a:solidFill>
                  <a:schemeClr val="dk1"/>
                </a:solidFill>
                <a:latin typeface="Calibri"/>
                <a:ea typeface="Calibri"/>
                <a:cs typeface="Calibri"/>
                <a:sym typeface="Calibri"/>
              </a:rPr>
              <a:t>publicidad y vista </a:t>
            </a:r>
            <a:r>
              <a:rPr lang="en-US" sz="1800" b="0" i="0" u="none" strike="noStrike" cap="none">
                <a:solidFill>
                  <a:schemeClr val="dk1"/>
                </a:solidFill>
                <a:latin typeface="Calibri"/>
                <a:ea typeface="Calibri"/>
                <a:cs typeface="Calibri"/>
                <a:sym typeface="Calibri"/>
              </a:rPr>
              <a:t>de los expedientes, -Canosa en su comentario al caso "Astorga Bracht-, </a:t>
            </a:r>
            <a:r>
              <a:rPr lang="en-US" sz="1800" b="0" i="0" u="none" strike="noStrike" cap="none">
                <a:solidFill>
                  <a:schemeClr val="dk1"/>
                </a:solidFill>
                <a:highlight>
                  <a:srgbClr val="00FFFF"/>
                </a:highlight>
                <a:latin typeface="Calibri"/>
                <a:ea typeface="Calibri"/>
                <a:cs typeface="Calibri"/>
                <a:sym typeface="Calibri"/>
              </a:rPr>
              <a:t>implica la exigencia de que los </a:t>
            </a:r>
            <a:r>
              <a:rPr lang="en-US" sz="1800" b="1" i="0" u="none" strike="noStrike" cap="none">
                <a:solidFill>
                  <a:schemeClr val="dk1"/>
                </a:solidFill>
                <a:highlight>
                  <a:srgbClr val="00FFFF"/>
                </a:highlight>
                <a:latin typeface="Calibri"/>
                <a:ea typeface="Calibri"/>
                <a:cs typeface="Calibri"/>
                <a:sym typeface="Calibri"/>
              </a:rPr>
              <a:t>procedimientos administrativos sean públicos;</a:t>
            </a:r>
            <a:r>
              <a:rPr lang="en-US" sz="1800" b="0" i="0" u="none" strike="noStrike" cap="none">
                <a:solidFill>
                  <a:schemeClr val="dk1"/>
                </a:solidFill>
                <a:latin typeface="Calibri"/>
                <a:ea typeface="Calibri"/>
                <a:cs typeface="Calibri"/>
                <a:sym typeface="Calibri"/>
              </a:rPr>
              <a:t> teniendo, consecuentemente, carácter restrictivo el secreto del expediente, el que sólo se justifica en casos excepcionales y mediando una resolución fundada de autoridad competente, con intervención previa del servicio jurídico correspondiente. Mario Rejtman Farah en sentido concordante, destaca que la publicidad en el marco del procedimiento administrativo supone el </a:t>
            </a:r>
            <a:r>
              <a:rPr lang="en-US" sz="1800" b="1" i="0" u="none" strike="noStrike" cap="none">
                <a:solidFill>
                  <a:schemeClr val="dk1"/>
                </a:solidFill>
                <a:latin typeface="Calibri"/>
                <a:ea typeface="Calibri"/>
                <a:cs typeface="Calibri"/>
                <a:sym typeface="Calibri"/>
              </a:rPr>
              <a:t>leal conocimiento e información</a:t>
            </a:r>
            <a:r>
              <a:rPr lang="en-US" sz="1800" b="0" i="0" u="none" strike="noStrike" cap="none">
                <a:solidFill>
                  <a:schemeClr val="dk1"/>
                </a:solidFill>
                <a:latin typeface="Calibri"/>
                <a:ea typeface="Calibri"/>
                <a:cs typeface="Calibri"/>
                <a:sym typeface="Calibri"/>
              </a:rPr>
              <a:t>, lo cual vincula con el </a:t>
            </a:r>
            <a:r>
              <a:rPr lang="en-US" sz="1800" b="1" i="0" u="none" strike="noStrike" cap="none">
                <a:solidFill>
                  <a:schemeClr val="dk1"/>
                </a:solidFill>
                <a:latin typeface="Calibri"/>
                <a:ea typeface="Calibri"/>
                <a:cs typeface="Calibri"/>
                <a:sym typeface="Calibri"/>
              </a:rPr>
              <a:t>principio de transparencia</a:t>
            </a:r>
            <a:r>
              <a:rPr lang="en-US" sz="1800" b="0" i="0" u="none" strike="noStrike" cap="none">
                <a:solidFill>
                  <a:schemeClr val="dk1"/>
                </a:solidFill>
                <a:latin typeface="Calibri"/>
                <a:ea typeface="Calibri"/>
                <a:cs typeface="Calibri"/>
                <a:sym typeface="Calibri"/>
              </a:rPr>
              <a:t>, ya que </a:t>
            </a:r>
            <a:r>
              <a:rPr lang="en-US" sz="1800" b="1" i="0" u="none" strike="noStrike" cap="none">
                <a:solidFill>
                  <a:schemeClr val="dk1"/>
                </a:solidFill>
                <a:latin typeface="Calibri"/>
                <a:ea typeface="Calibri"/>
                <a:cs typeface="Calibri"/>
                <a:sym typeface="Calibri"/>
              </a:rPr>
              <a:t>SIN PUBLICIDAD NO HAY TRANSPARENCIA</a:t>
            </a:r>
            <a:r>
              <a:rPr lang="en-US" sz="1800" b="0" i="0" u="none" strike="noStrike" cap="none">
                <a:solidFill>
                  <a:schemeClr val="dk1"/>
                </a:solidFill>
                <a:latin typeface="Calibri"/>
                <a:ea typeface="Calibri"/>
                <a:cs typeface="Calibri"/>
                <a:sym typeface="Calibri"/>
              </a:rPr>
              <a:t>; sosteniendo que no es sino una manifestación del principio de </a:t>
            </a:r>
            <a:r>
              <a:rPr lang="en-US" sz="1800" b="1" i="0" u="none" strike="noStrike" cap="none">
                <a:solidFill>
                  <a:schemeClr val="dk1"/>
                </a:solidFill>
                <a:latin typeface="Calibri"/>
                <a:ea typeface="Calibri"/>
                <a:cs typeface="Calibri"/>
                <a:sym typeface="Calibri"/>
              </a:rPr>
              <a:t>publicidad de los actos de gobierno</a:t>
            </a:r>
            <a:r>
              <a:rPr lang="en-US" sz="1800" b="0" i="0" u="none" strike="noStrike" cap="none">
                <a:solidFill>
                  <a:schemeClr val="dk1"/>
                </a:solidFill>
                <a:latin typeface="Calibri"/>
                <a:ea typeface="Calibri"/>
                <a:cs typeface="Calibri"/>
                <a:sym typeface="Calibri"/>
              </a:rPr>
              <a:t>, propio del sistema republicano </a:t>
            </a:r>
            <a:r>
              <a:rPr lang="en-US" sz="1800" b="0" i="0" u="none" strike="noStrike" cap="none">
                <a:solidFill>
                  <a:srgbClr val="FFFF00"/>
                </a:solidFill>
                <a:latin typeface="Calibri"/>
                <a:ea typeface="Calibri"/>
                <a:cs typeface="Calibri"/>
                <a:sym typeface="Calibri"/>
              </a:rPr>
              <a:t> </a:t>
            </a:r>
            <a:r>
              <a:rPr lang="en-US" sz="1800" b="0" i="0" u="none" strike="noStrike" cap="none">
                <a:solidFill>
                  <a:srgbClr val="7030A0"/>
                </a:solidFill>
                <a:latin typeface="Calibri"/>
                <a:ea typeface="Calibri"/>
                <a:cs typeface="Calibri"/>
                <a:sym typeface="Calibri"/>
              </a:rPr>
              <a:t>(Ob. cit Urrutigoity)</a:t>
            </a:r>
            <a:endParaRPr/>
          </a:p>
          <a:p>
            <a:pPr marL="171450" marR="0" lvl="0" indent="-171450" algn="just" rtl="0">
              <a:lnSpc>
                <a:spcPct val="90000"/>
              </a:lnSpc>
              <a:spcBef>
                <a:spcPts val="750"/>
              </a:spcBef>
              <a:spcAft>
                <a:spcPts val="0"/>
              </a:spcAft>
              <a:buClr>
                <a:srgbClr val="7030A0"/>
              </a:buClr>
              <a:buSzPts val="1800"/>
              <a:buFont typeface="Noto Sans Symbols"/>
              <a:buNone/>
            </a:pPr>
            <a:r>
              <a:rPr lang="en-US" sz="1800" b="0" i="0" u="none" strike="noStrike" cap="none">
                <a:solidFill>
                  <a:srgbClr val="7030A0"/>
                </a:solidFill>
                <a:latin typeface="Calibri"/>
                <a:ea typeface="Calibri"/>
                <a:cs typeface="Calibri"/>
                <a:sym typeface="Calibri"/>
              </a:rPr>
              <a:t>	</a:t>
            </a:r>
            <a:endParaRPr/>
          </a:p>
          <a:p>
            <a:pPr marL="171450" marR="0" lvl="0" indent="-171450" algn="just" rtl="0">
              <a:lnSpc>
                <a:spcPct val="90000"/>
              </a:lnSpc>
              <a:spcBef>
                <a:spcPts val="750"/>
              </a:spcBef>
              <a:spcAft>
                <a:spcPts val="0"/>
              </a:spcAft>
              <a:buClr>
                <a:schemeClr val="dk1"/>
              </a:buClr>
              <a:buSzPts val="2000"/>
              <a:buFont typeface="Noto Sans Symbols"/>
              <a:buNone/>
            </a:pPr>
            <a:endParaRPr sz="2000" b="0" i="0" u="none" strike="noStrike" cap="none">
              <a:solidFill>
                <a:srgbClr val="FFFF00"/>
              </a:solidFill>
              <a:latin typeface="Calibri"/>
              <a:ea typeface="Calibri"/>
              <a:cs typeface="Calibri"/>
              <a:sym typeface="Calibri"/>
            </a:endParaRPr>
          </a:p>
        </p:txBody>
      </p:sp>
      <p:sp>
        <p:nvSpPr>
          <p:cNvPr id="583" name="Google Shape;583;p5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40</a:t>
            </a:fld>
            <a:endParaRPr/>
          </a:p>
        </p:txBody>
      </p:sp>
      <p:sp>
        <p:nvSpPr>
          <p:cNvPr id="584" name="Google Shape;584;p52"/>
          <p:cNvSpPr txBox="1"/>
          <p:nvPr/>
        </p:nvSpPr>
        <p:spPr>
          <a:xfrm>
            <a:off x="6200775"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40</a:t>
            </a:fld>
            <a:endParaRPr/>
          </a:p>
        </p:txBody>
      </p:sp>
      <p:sp>
        <p:nvSpPr>
          <p:cNvPr id="585" name="Google Shape;585;p52"/>
          <p:cNvSpPr txBox="1"/>
          <p:nvPr/>
        </p:nvSpPr>
        <p:spPr>
          <a:xfrm rot="10800000" flipH="1">
            <a:off x="0" y="5995987"/>
            <a:ext cx="9134475"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86" name="Google Shape;586;p52"/>
          <p:cNvSpPr txBox="1"/>
          <p:nvPr/>
        </p:nvSpPr>
        <p:spPr>
          <a:xfrm rot="10800000" flipH="1">
            <a:off x="0" y="5997575"/>
            <a:ext cx="2332037"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87" name="Google Shape;587;p52"/>
          <p:cNvSpPr txBox="1"/>
          <p:nvPr/>
        </p:nvSpPr>
        <p:spPr>
          <a:xfrm rot="10800000" flipH="1">
            <a:off x="809625" y="5983287"/>
            <a:ext cx="4103687"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88" name="Google Shape;588;p52"/>
          <p:cNvSpPr txBox="1"/>
          <p:nvPr/>
        </p:nvSpPr>
        <p:spPr>
          <a:xfrm rot="10800000" flipH="1">
            <a:off x="423068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89" name="Google Shape;589;p52" descr="IPAB horizontal.png"/>
          <p:cNvPicPr preferRelativeResize="0"/>
          <p:nvPr/>
        </p:nvPicPr>
        <p:blipFill rotWithShape="1">
          <a:blip r:embed="rId3">
            <a:alphaModFix/>
          </a:blip>
          <a:srcRect/>
          <a:stretch/>
        </p:blipFill>
        <p:spPr>
          <a:xfrm>
            <a:off x="5207000" y="6102350"/>
            <a:ext cx="2978150" cy="620712"/>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sp>
        <p:nvSpPr>
          <p:cNvPr id="594" name="Google Shape;594;p53"/>
          <p:cNvSpPr txBox="1">
            <a:spLocks noGrp="1"/>
          </p:cNvSpPr>
          <p:nvPr>
            <p:ph type="body" idx="4294967295"/>
          </p:nvPr>
        </p:nvSpPr>
        <p:spPr>
          <a:xfrm>
            <a:off x="-49212" y="0"/>
            <a:ext cx="9272587" cy="6858000"/>
          </a:xfrm>
          <a:prstGeom prst="rect">
            <a:avLst/>
          </a:prstGeom>
          <a:noFill/>
          <a:ln>
            <a:noFill/>
          </a:ln>
        </p:spPr>
        <p:txBody>
          <a:bodyPr spcFirstLastPara="1" wrap="square" lIns="91425" tIns="45700" rIns="91425" bIns="45700" anchor="t" anchorCtr="0">
            <a:noAutofit/>
          </a:bodyPr>
          <a:lstStyle/>
          <a:p>
            <a:pPr marL="171450" marR="0" lvl="0" indent="-82550" algn="just" rtl="0">
              <a:lnSpc>
                <a:spcPct val="90000"/>
              </a:lnSpc>
              <a:spcBef>
                <a:spcPts val="0"/>
              </a:spcBef>
              <a:spcAft>
                <a:spcPts val="0"/>
              </a:spcAft>
              <a:buClr>
                <a:schemeClr val="dk1"/>
              </a:buClr>
              <a:buSzPts val="1400"/>
              <a:buFont typeface="Arial"/>
              <a:buNone/>
            </a:pPr>
            <a:endParaRPr sz="1400" b="1" i="0" u="none" strike="noStrike" cap="none">
              <a:solidFill>
                <a:schemeClr val="dk1"/>
              </a:solidFill>
              <a:latin typeface="Calibri"/>
              <a:ea typeface="Calibri"/>
              <a:cs typeface="Calibri"/>
              <a:sym typeface="Calibri"/>
            </a:endParaRPr>
          </a:p>
          <a:p>
            <a:pPr marL="0" marR="0" lvl="0" indent="0" algn="just" rtl="0">
              <a:lnSpc>
                <a:spcPct val="90000"/>
              </a:lnSpc>
              <a:spcBef>
                <a:spcPts val="750"/>
              </a:spcBef>
              <a:spcAft>
                <a:spcPts val="0"/>
              </a:spcAft>
              <a:buClr>
                <a:schemeClr val="dk1"/>
              </a:buClr>
              <a:buSzPts val="1400"/>
              <a:buFont typeface="Arial"/>
              <a:buNone/>
            </a:pPr>
            <a:r>
              <a:rPr lang="en-US" sz="1400" b="1" i="0" u="none" strike="noStrike" cap="none">
                <a:solidFill>
                  <a:schemeClr val="dk1"/>
                </a:solidFill>
                <a:latin typeface="Calibri"/>
                <a:ea typeface="Calibri"/>
                <a:cs typeface="Calibri"/>
                <a:sym typeface="Calibri"/>
              </a:rPr>
              <a:t>EL CASO "ASTORGA BRACHT“ </a:t>
            </a:r>
            <a:r>
              <a:rPr lang="en-US" sz="1600" b="0" i="0" u="none" strike="noStrike" cap="none">
                <a:solidFill>
                  <a:schemeClr val="dk1"/>
                </a:solidFill>
                <a:latin typeface="Calibri"/>
                <a:ea typeface="Calibri"/>
                <a:cs typeface="Calibri"/>
                <a:sym typeface="Calibri"/>
              </a:rPr>
              <a:t>En un amparo promovido para obtener la declaración de inconstitucionalidad del art. 3 Ver Texto </a:t>
            </a:r>
            <a:r>
              <a:rPr lang="en-US" sz="1600" b="0" i="0" u="none" strike="noStrike" cap="none">
                <a:solidFill>
                  <a:schemeClr val="dk1"/>
                </a:solidFill>
                <a:highlight>
                  <a:srgbClr val="00FFFF"/>
                </a:highlight>
                <a:latin typeface="Calibri"/>
                <a:ea typeface="Calibri"/>
                <a:cs typeface="Calibri"/>
                <a:sym typeface="Calibri"/>
              </a:rPr>
              <a:t>resolución Comfer 16/1999</a:t>
            </a:r>
            <a:r>
              <a:rPr lang="en-US" sz="1600" b="0" i="0" u="none" strike="noStrike" cap="none">
                <a:solidFill>
                  <a:schemeClr val="dk1"/>
                </a:solidFill>
                <a:latin typeface="Calibri"/>
                <a:ea typeface="Calibri"/>
                <a:cs typeface="Calibri"/>
                <a:sym typeface="Calibri"/>
              </a:rPr>
              <a:t>, la Corte confirma, rechazando el recurso extraordinario articulado por el Comfer, la sentencia de la sala 2ª de la C. Nac. Cont. Adm. Fed., confirmatoria, a su vez, de la de primera instancia. Ambas sentencias de grado habían hecho lugar al amparo. </a:t>
            </a:r>
            <a:endParaRPr/>
          </a:p>
          <a:p>
            <a:pPr marL="0" marR="0" lvl="0" indent="0" algn="just" rtl="0">
              <a:lnSpc>
                <a:spcPct val="90000"/>
              </a:lnSpc>
              <a:spcBef>
                <a:spcPts val="750"/>
              </a:spcBef>
              <a:spcAft>
                <a:spcPts val="0"/>
              </a:spcAft>
              <a:buClr>
                <a:schemeClr val="dk1"/>
              </a:buClr>
              <a:buSzPts val="1600"/>
              <a:buFont typeface="Arial"/>
              <a:buNone/>
            </a:pPr>
            <a:r>
              <a:rPr lang="en-US" sz="1600" b="1" i="0" u="none" strike="noStrike" cap="none">
                <a:solidFill>
                  <a:schemeClr val="dk1"/>
                </a:solidFill>
                <a:highlight>
                  <a:srgbClr val="00FFFF"/>
                </a:highlight>
                <a:latin typeface="Calibri"/>
                <a:ea typeface="Calibri"/>
                <a:cs typeface="Calibri"/>
                <a:sym typeface="Calibri"/>
              </a:rPr>
              <a:t>Mediante la resolución impugnada el interventor del Comfer había aprobado el pliego de bases y condiciones generales y particulares que regirían los llamados a concurso público para la adjudicación de estaciones de radiodifusión sonora por modulación de frecuenci</a:t>
            </a:r>
            <a:r>
              <a:rPr lang="en-US" sz="1600" b="1" i="0" u="none" strike="noStrike" cap="none">
                <a:solidFill>
                  <a:schemeClr val="dk1"/>
                </a:solidFill>
                <a:latin typeface="Calibri"/>
                <a:ea typeface="Calibri"/>
                <a:cs typeface="Calibri"/>
                <a:sym typeface="Calibri"/>
              </a:rPr>
              <a:t>a</a:t>
            </a:r>
            <a:r>
              <a:rPr lang="en-US" sz="1600" b="0" i="0" u="none" strike="noStrike" cap="none">
                <a:solidFill>
                  <a:schemeClr val="dk1"/>
                </a:solidFill>
                <a:latin typeface="Calibri"/>
                <a:ea typeface="Calibri"/>
                <a:cs typeface="Calibri"/>
                <a:sym typeface="Calibri"/>
              </a:rPr>
              <a:t>. El cuestionamiento constitucional, del inc. a del referido art.  Fue porque, en él, se exigía a los interesados en participar en el concurso el </a:t>
            </a:r>
            <a:r>
              <a:rPr lang="en-US" sz="1600" b="1" i="0" u="none" strike="noStrike" cap="none">
                <a:solidFill>
                  <a:srgbClr val="7030A0"/>
                </a:solidFill>
                <a:highlight>
                  <a:srgbClr val="00FFFF"/>
                </a:highlight>
                <a:latin typeface="Calibri"/>
                <a:ea typeface="Calibri"/>
                <a:cs typeface="Calibri"/>
                <a:sym typeface="Calibri"/>
              </a:rPr>
              <a:t>desistimiento de cualquier recurso administrativo o judicial</a:t>
            </a:r>
            <a:r>
              <a:rPr lang="en-US" sz="1600" b="1" i="0" u="none" strike="noStrike" cap="none">
                <a:solidFill>
                  <a:srgbClr val="7030A0"/>
                </a:solidFill>
                <a:latin typeface="Calibri"/>
                <a:ea typeface="Calibri"/>
                <a:cs typeface="Calibri"/>
                <a:sym typeface="Calibri"/>
              </a:rPr>
              <a:t> que hubieren interpuesto contra las disposiciones legales o reglamentarias que regulaban el servicio de radiodifusión</a:t>
            </a:r>
            <a:r>
              <a:rPr lang="en-US" sz="1600" b="0" i="0" u="none" strike="noStrike" cap="none">
                <a:solidFill>
                  <a:srgbClr val="7030A0"/>
                </a:solidFill>
                <a:latin typeface="Calibri"/>
                <a:ea typeface="Calibri"/>
                <a:cs typeface="Calibri"/>
                <a:sym typeface="Calibri"/>
              </a:rPr>
              <a:t>; o contra cualquier acto administrativo emitido por el Comfer o la Comisión Nacional de Comunicaciones. </a:t>
            </a:r>
            <a:r>
              <a:rPr lang="en-US" sz="1600" b="0" i="0" u="none" strike="noStrike" cap="none">
                <a:solidFill>
                  <a:schemeClr val="dk1"/>
                </a:solidFill>
                <a:latin typeface="Calibri"/>
                <a:ea typeface="Calibri"/>
                <a:cs typeface="Calibri"/>
                <a:sym typeface="Calibri"/>
              </a:rPr>
              <a:t>En los consids. 6 y 7 la Corte declara que dicha exigencia es </a:t>
            </a:r>
            <a:r>
              <a:rPr lang="en-US" sz="1600" b="0" i="0" u="sng" strike="noStrike" cap="none">
                <a:solidFill>
                  <a:schemeClr val="dk1"/>
                </a:solidFill>
                <a:latin typeface="Calibri"/>
                <a:ea typeface="Calibri"/>
                <a:cs typeface="Calibri"/>
                <a:sym typeface="Calibri"/>
              </a:rPr>
              <a:t>violatoria</a:t>
            </a:r>
            <a:r>
              <a:rPr lang="en-US" sz="1600" b="0" i="0" u="none" strike="noStrike" cap="none">
                <a:solidFill>
                  <a:schemeClr val="dk1"/>
                </a:solidFill>
                <a:latin typeface="Calibri"/>
                <a:ea typeface="Calibri"/>
                <a:cs typeface="Calibri"/>
                <a:sym typeface="Calibri"/>
              </a:rPr>
              <a:t> del art. 18 Ver Texto CN. y de los tratados de derechos humanos que cuentan con jerarquía constitucional, en cuanto los mismos </a:t>
            </a:r>
            <a:r>
              <a:rPr lang="en-US" sz="1800" b="1" i="0" u="sng" strike="noStrike" cap="none">
                <a:solidFill>
                  <a:schemeClr val="dk1"/>
                </a:solidFill>
                <a:latin typeface="Calibri"/>
                <a:ea typeface="Calibri"/>
                <a:cs typeface="Calibri"/>
                <a:sym typeface="Calibri"/>
              </a:rPr>
              <a:t>resguardan el derecho a la tutela administrativa y judicial efectivas </a:t>
            </a:r>
            <a:r>
              <a:rPr lang="en-US" sz="1600" b="0" i="0" u="none" strike="noStrike" cap="none">
                <a:solidFill>
                  <a:schemeClr val="dk1"/>
                </a:solidFill>
                <a:latin typeface="Calibri"/>
                <a:ea typeface="Calibri"/>
                <a:cs typeface="Calibri"/>
                <a:sym typeface="Calibri"/>
              </a:rPr>
              <a:t>(cita los arts. XVIII Ver Texto y XXIV Ver Texto de la Declaración Americana de los Derechos y Deberes del Hombre (LA 1994-B-1607); 8 y 10 Declaración Universal de Derechos Humanos (LA 1994-B-1611); 8 Ver Texto y 25 Ver Texto Convención Americana sobre Derechos Humanos (LA 1994-B-1639); 2 Ver Texto inc. 3, aps. a y b; y 14 Ver Texto inc. 1 Pacto Internacional de Derechos Civiles y Políticos,).</a:t>
            </a:r>
            <a:endParaRPr/>
          </a:p>
          <a:p>
            <a:pPr marL="0" marR="0" lvl="0" indent="0" algn="just" rtl="0">
              <a:lnSpc>
                <a:spcPct val="90000"/>
              </a:lnSpc>
              <a:spcBef>
                <a:spcPts val="750"/>
              </a:spcBef>
              <a:spcAft>
                <a:spcPts val="0"/>
              </a:spcAft>
              <a:buClr>
                <a:srgbClr val="7030A0"/>
              </a:buClr>
              <a:buSzPts val="1600"/>
              <a:buFont typeface="Arial"/>
              <a:buNone/>
            </a:pPr>
            <a:r>
              <a:rPr lang="en-US" sz="1600" b="1" i="0" u="none" strike="noStrike" cap="none">
                <a:solidFill>
                  <a:srgbClr val="7030A0"/>
                </a:solidFill>
                <a:latin typeface="Calibri"/>
                <a:ea typeface="Calibri"/>
                <a:cs typeface="Calibri"/>
                <a:sym typeface="Calibri"/>
              </a:rPr>
              <a:t>Restringir de esta forma la posibilidad de impugnar administrativamente actos de las autoridades       públicas, para la Corte, resulta incompatible con la garantía de tutela efectiva </a:t>
            </a:r>
            <a:r>
              <a:rPr lang="en-US" sz="1600" b="0" i="0" u="none" strike="noStrike" cap="none">
                <a:solidFill>
                  <a:srgbClr val="7030A0"/>
                </a:solidFill>
                <a:latin typeface="Calibri"/>
                <a:ea typeface="Calibri"/>
                <a:cs typeface="Calibri"/>
                <a:sym typeface="Calibri"/>
              </a:rPr>
              <a:t>(Ob cit- </a:t>
            </a:r>
            <a:r>
              <a:rPr lang="en-US" sz="1600" b="1" i="0" u="none" strike="noStrike" cap="none">
                <a:solidFill>
                  <a:srgbClr val="7030A0"/>
                </a:solidFill>
                <a:latin typeface="Calibri"/>
                <a:ea typeface="Calibri"/>
                <a:cs typeface="Calibri"/>
                <a:sym typeface="Calibri"/>
              </a:rPr>
              <a:t>Urrutigoity).-</a:t>
            </a:r>
            <a:endParaRPr sz="1600" b="1" i="0" u="none" strike="noStrike" cap="none">
              <a:solidFill>
                <a:srgbClr val="7030A0"/>
              </a:solidFill>
              <a:latin typeface="Calibri"/>
              <a:ea typeface="Calibri"/>
              <a:cs typeface="Calibri"/>
              <a:sym typeface="Calibri"/>
            </a:endParaRPr>
          </a:p>
        </p:txBody>
      </p:sp>
      <p:sp>
        <p:nvSpPr>
          <p:cNvPr id="595" name="Google Shape;595;p5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41</a:t>
            </a:fld>
            <a:endParaRPr/>
          </a:p>
        </p:txBody>
      </p:sp>
      <p:sp>
        <p:nvSpPr>
          <p:cNvPr id="596" name="Google Shape;596;p53"/>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41</a:t>
            </a:fld>
            <a:endParaRPr/>
          </a:p>
        </p:txBody>
      </p:sp>
      <p:sp>
        <p:nvSpPr>
          <p:cNvPr id="597" name="Google Shape;597;p53"/>
          <p:cNvSpPr txBox="1"/>
          <p:nvPr/>
        </p:nvSpPr>
        <p:spPr>
          <a:xfrm rot="10800000" flipH="1">
            <a:off x="-15875" y="6045200"/>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98" name="Google Shape;598;p53"/>
          <p:cNvSpPr txBox="1"/>
          <p:nvPr/>
        </p:nvSpPr>
        <p:spPr>
          <a:xfrm rot="10800000" flipH="1">
            <a:off x="-15875" y="5981700"/>
            <a:ext cx="1412875" cy="46037"/>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99" name="Google Shape;599;p53"/>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00" name="Google Shape;600;p53"/>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01" name="Google Shape;601;p53"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05"/>
        <p:cNvGrpSpPr/>
        <p:nvPr/>
      </p:nvGrpSpPr>
      <p:grpSpPr>
        <a:xfrm>
          <a:off x="0" y="0"/>
          <a:ext cx="0" cy="0"/>
          <a:chOff x="0" y="0"/>
          <a:chExt cx="0" cy="0"/>
        </a:xfrm>
      </p:grpSpPr>
      <p:sp>
        <p:nvSpPr>
          <p:cNvPr id="606" name="Google Shape;606;p5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
            </a:r>
            <a:br>
              <a:rPr lang="en-US" sz="3600" b="1" i="0" u="none" strike="noStrike" cap="none">
                <a:solidFill>
                  <a:schemeClr val="dk1"/>
                </a:solidFill>
                <a:latin typeface="Calibri"/>
                <a:ea typeface="Calibri"/>
                <a:cs typeface="Calibri"/>
                <a:sym typeface="Calibri"/>
              </a:rPr>
            </a:br>
            <a:r>
              <a:rPr lang="en-US" sz="4800" b="1" i="0" u="none" strike="noStrike" cap="none">
                <a:solidFill>
                  <a:srgbClr val="7030A0"/>
                </a:solidFill>
                <a:latin typeface="Calibri"/>
                <a:ea typeface="Calibri"/>
                <a:cs typeface="Calibri"/>
                <a:sym typeface="Calibri"/>
              </a:rPr>
              <a:t>TUTELA ADMINISTRATIVA</a:t>
            </a:r>
            <a:br>
              <a:rPr lang="en-US" sz="4800" b="1" i="0" u="none" strike="noStrike" cap="none">
                <a:solidFill>
                  <a:srgbClr val="7030A0"/>
                </a:solidFill>
                <a:latin typeface="Calibri"/>
                <a:ea typeface="Calibri"/>
                <a:cs typeface="Calibri"/>
                <a:sym typeface="Calibri"/>
              </a:rPr>
            </a:br>
            <a:r>
              <a:rPr lang="en-US" sz="4800" b="1" i="0" u="none" strike="noStrike" cap="none">
                <a:solidFill>
                  <a:srgbClr val="7030A0"/>
                </a:solidFill>
                <a:latin typeface="Calibri"/>
                <a:ea typeface="Calibri"/>
                <a:cs typeface="Calibri"/>
                <a:sym typeface="Calibri"/>
              </a:rPr>
              <a:t>EFECTIVA</a:t>
            </a:r>
            <a:endParaRPr/>
          </a:p>
        </p:txBody>
      </p:sp>
      <p:sp>
        <p:nvSpPr>
          <p:cNvPr id="607" name="Google Shape;607;p54"/>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38100" algn="ctr" rtl="0">
              <a:lnSpc>
                <a:spcPct val="90000"/>
              </a:lnSpc>
              <a:spcBef>
                <a:spcPts val="0"/>
              </a:spcBef>
              <a:spcAft>
                <a:spcPts val="0"/>
              </a:spcAft>
              <a:buClr>
                <a:schemeClr val="dk1"/>
              </a:buClr>
              <a:buSzPts val="2100"/>
              <a:buFont typeface="Arial"/>
              <a:buNone/>
            </a:pPr>
            <a:endParaRPr sz="2100" b="0" i="0" u="none">
              <a:solidFill>
                <a:srgbClr val="FFFF00"/>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POSIBILIDAD DE OCURRIR</a:t>
            </a:r>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ANTE LA </a:t>
            </a:r>
            <a:r>
              <a:rPr lang="en-US" sz="4000" b="1" i="0" u="sng">
                <a:solidFill>
                  <a:schemeClr val="dk1"/>
                </a:solidFill>
                <a:latin typeface="Calibri"/>
                <a:ea typeface="Calibri"/>
                <a:cs typeface="Calibri"/>
                <a:sym typeface="Calibri"/>
              </a:rPr>
              <a:t>AUTORIDAD ADMINISTRATIVA EN DEFENSA</a:t>
            </a:r>
            <a:r>
              <a:rPr lang="en-US" sz="4000" b="1" i="0" u="none">
                <a:solidFill>
                  <a:schemeClr val="dk1"/>
                </a:solidFill>
                <a:latin typeface="Calibri"/>
                <a:ea typeface="Calibri"/>
                <a:cs typeface="Calibri"/>
                <a:sym typeface="Calibri"/>
              </a:rPr>
              <a:t> DE SUS DERECHOS</a:t>
            </a:r>
            <a:endParaRPr/>
          </a:p>
          <a:p>
            <a:pPr marL="171450" marR="0" lvl="0" indent="0" algn="l" rtl="0">
              <a:lnSpc>
                <a:spcPct val="90000"/>
              </a:lnSpc>
              <a:spcBef>
                <a:spcPts val="75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p:txBody>
      </p:sp>
      <p:sp>
        <p:nvSpPr>
          <p:cNvPr id="608" name="Google Shape;608;p5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42</a:t>
            </a:fld>
            <a:endParaRPr/>
          </a:p>
        </p:txBody>
      </p:sp>
      <p:sp>
        <p:nvSpPr>
          <p:cNvPr id="609" name="Google Shape;609;p54"/>
          <p:cNvSpPr txBox="1"/>
          <p:nvPr/>
        </p:nvSpPr>
        <p:spPr>
          <a:xfrm>
            <a:off x="6183312" y="6316662"/>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42</a:t>
            </a:fld>
            <a:endParaRPr/>
          </a:p>
        </p:txBody>
      </p:sp>
      <p:sp>
        <p:nvSpPr>
          <p:cNvPr id="610" name="Google Shape;610;p54"/>
          <p:cNvSpPr txBox="1"/>
          <p:nvPr/>
        </p:nvSpPr>
        <p:spPr>
          <a:xfrm rot="10800000" flipH="1">
            <a:off x="0" y="5986462"/>
            <a:ext cx="915828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11" name="Google Shape;611;p54"/>
          <p:cNvSpPr txBox="1"/>
          <p:nvPr/>
        </p:nvSpPr>
        <p:spPr>
          <a:xfrm rot="10800000" flipH="1">
            <a:off x="20637" y="6008687"/>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12" name="Google Shape;612;p54"/>
          <p:cNvSpPr txBox="1"/>
          <p:nvPr/>
        </p:nvSpPr>
        <p:spPr>
          <a:xfrm rot="10800000" flipH="1">
            <a:off x="790575" y="5994400"/>
            <a:ext cx="4105275" cy="44450"/>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13" name="Google Shape;613;p54"/>
          <p:cNvSpPr txBox="1"/>
          <p:nvPr/>
        </p:nvSpPr>
        <p:spPr>
          <a:xfrm rot="10800000" flipH="1">
            <a:off x="4211637" y="5992812"/>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14" name="Google Shape;614;p54" descr="IPAB horizontal.png"/>
          <p:cNvPicPr preferRelativeResize="0"/>
          <p:nvPr/>
        </p:nvPicPr>
        <p:blipFill rotWithShape="1">
          <a:blip r:embed="rId3">
            <a:alphaModFix/>
          </a:blip>
          <a:srcRect/>
          <a:stretch/>
        </p:blipFill>
        <p:spPr>
          <a:xfrm>
            <a:off x="5189537" y="6169025"/>
            <a:ext cx="2976562" cy="620712"/>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18"/>
        <p:cNvGrpSpPr/>
        <p:nvPr/>
      </p:nvGrpSpPr>
      <p:grpSpPr>
        <a:xfrm>
          <a:off x="0" y="0"/>
          <a:ext cx="0" cy="0"/>
          <a:chOff x="0" y="0"/>
          <a:chExt cx="0" cy="0"/>
        </a:xfrm>
      </p:grpSpPr>
      <p:sp>
        <p:nvSpPr>
          <p:cNvPr id="619" name="Google Shape;619;p5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
            </a:r>
            <a:br>
              <a:rPr lang="en-US" sz="4000" b="1" i="0" u="none" strike="noStrike" cap="none">
                <a:solidFill>
                  <a:schemeClr val="dk1"/>
                </a:solidFill>
                <a:latin typeface="Calibri"/>
                <a:ea typeface="Calibri"/>
                <a:cs typeface="Calibri"/>
                <a:sym typeface="Calibri"/>
              </a:rPr>
            </a:br>
            <a:r>
              <a:rPr lang="en-US" sz="5400" b="1" i="0" u="none" strike="noStrike" cap="none">
                <a:solidFill>
                  <a:srgbClr val="7030A0"/>
                </a:solidFill>
                <a:latin typeface="Calibri"/>
                <a:ea typeface="Calibri"/>
                <a:cs typeface="Calibri"/>
                <a:sym typeface="Calibri"/>
              </a:rPr>
              <a:t>TUTELA ADMINISTRATIVA EFECTIVA</a:t>
            </a:r>
            <a:endParaRPr/>
          </a:p>
        </p:txBody>
      </p:sp>
      <p:sp>
        <p:nvSpPr>
          <p:cNvPr id="620" name="Google Shape;620;p55"/>
          <p:cNvSpPr txBox="1">
            <a:spLocks noGrp="1"/>
          </p:cNvSpPr>
          <p:nvPr>
            <p:ph type="body" idx="1"/>
          </p:nvPr>
        </p:nvSpPr>
        <p:spPr>
          <a:xfrm>
            <a:off x="428625" y="1712912"/>
            <a:ext cx="82296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rgbClr val="FFFF00"/>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SIN QUE SE PRIVE A NADIE DE LA </a:t>
            </a:r>
            <a:r>
              <a:rPr lang="en-US" sz="4000" b="1" i="0" u="sng">
                <a:solidFill>
                  <a:schemeClr val="dk1"/>
                </a:solidFill>
                <a:latin typeface="Calibri"/>
                <a:ea typeface="Calibri"/>
                <a:cs typeface="Calibri"/>
                <a:sym typeface="Calibri"/>
              </a:rPr>
              <a:t>ADECUADA Y OPORTUNA TUTELA</a:t>
            </a:r>
            <a:r>
              <a:rPr lang="en-US" sz="4000" b="1" i="0" u="none">
                <a:solidFill>
                  <a:schemeClr val="dk1"/>
                </a:solidFill>
                <a:latin typeface="Calibri"/>
                <a:ea typeface="Calibri"/>
                <a:cs typeface="Calibri"/>
                <a:sym typeface="Calibri"/>
              </a:rPr>
              <a:t> DE LOS DERECHOS</a:t>
            </a:r>
            <a:endParaRPr/>
          </a:p>
          <a:p>
            <a:pPr marL="171450" marR="0" lvl="0" indent="-38100" algn="ctr" rtl="0">
              <a:lnSpc>
                <a:spcPct val="90000"/>
              </a:lnSpc>
              <a:spcBef>
                <a:spcPts val="700"/>
              </a:spcBef>
              <a:spcAft>
                <a:spcPts val="0"/>
              </a:spcAft>
              <a:buClr>
                <a:schemeClr val="dk1"/>
              </a:buClr>
              <a:buSzPts val="2100"/>
              <a:buFont typeface="Arial"/>
              <a:buNone/>
            </a:pPr>
            <a:endParaRPr sz="2100" b="0" i="0" u="none">
              <a:solidFill>
                <a:srgbClr val="FFFF00"/>
              </a:solidFill>
              <a:latin typeface="Calibri"/>
              <a:ea typeface="Calibri"/>
              <a:cs typeface="Calibri"/>
              <a:sym typeface="Calibri"/>
            </a:endParaRPr>
          </a:p>
          <a:p>
            <a:pPr marL="171450" marR="0" lvl="0" indent="-38100" algn="ctr" rtl="0">
              <a:lnSpc>
                <a:spcPct val="90000"/>
              </a:lnSpc>
              <a:spcBef>
                <a:spcPts val="700"/>
              </a:spcBef>
              <a:spcAft>
                <a:spcPts val="0"/>
              </a:spcAft>
              <a:buClr>
                <a:schemeClr val="dk1"/>
              </a:buClr>
              <a:buSzPts val="2100"/>
              <a:buFont typeface="Arial"/>
              <a:buNone/>
            </a:pPr>
            <a:endParaRPr sz="2100" b="0" i="0" u="none">
              <a:solidFill>
                <a:srgbClr val="FFFF00"/>
              </a:solidFill>
              <a:latin typeface="Calibri"/>
              <a:ea typeface="Calibri"/>
              <a:cs typeface="Calibri"/>
              <a:sym typeface="Calibri"/>
            </a:endParaRPr>
          </a:p>
          <a:p>
            <a:pPr marL="171450" marR="0" lvl="0" indent="-3810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621" name="Google Shape;621;p5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43</a:t>
            </a:fld>
            <a:endParaRPr/>
          </a:p>
        </p:txBody>
      </p:sp>
      <p:sp>
        <p:nvSpPr>
          <p:cNvPr id="622" name="Google Shape;622;p55"/>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43</a:t>
            </a:fld>
            <a:endParaRPr/>
          </a:p>
        </p:txBody>
      </p:sp>
      <p:sp>
        <p:nvSpPr>
          <p:cNvPr id="623" name="Google Shape;623;p55"/>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24" name="Google Shape;624;p55"/>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25" name="Google Shape;625;p55"/>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26" name="Google Shape;626;p55"/>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27" name="Google Shape;627;p55"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31"/>
        <p:cNvGrpSpPr/>
        <p:nvPr/>
      </p:nvGrpSpPr>
      <p:grpSpPr>
        <a:xfrm>
          <a:off x="0" y="0"/>
          <a:ext cx="0" cy="0"/>
          <a:chOff x="0" y="0"/>
          <a:chExt cx="0" cy="0"/>
        </a:xfrm>
      </p:grpSpPr>
      <p:sp>
        <p:nvSpPr>
          <p:cNvPr id="632" name="Google Shape;632;p5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
            </a:r>
            <a:br>
              <a:rPr lang="en-US" sz="3600" b="1" i="0" u="none" strike="noStrike" cap="none">
                <a:solidFill>
                  <a:schemeClr val="dk1"/>
                </a:solidFill>
                <a:latin typeface="Calibri"/>
                <a:ea typeface="Calibri"/>
                <a:cs typeface="Calibri"/>
                <a:sym typeface="Calibri"/>
              </a:rPr>
            </a:br>
            <a:r>
              <a:rPr lang="en-US" sz="5400" b="1" i="0" u="none" strike="noStrike" cap="none">
                <a:solidFill>
                  <a:srgbClr val="7030A0"/>
                </a:solidFill>
                <a:latin typeface="Calibri"/>
                <a:ea typeface="Calibri"/>
                <a:cs typeface="Calibri"/>
                <a:sym typeface="Calibri"/>
              </a:rPr>
              <a:t>TUTELA ADMINISTRATIVA</a:t>
            </a:r>
            <a:br>
              <a:rPr lang="en-US" sz="5400" b="1" i="0" u="none" strike="noStrike" cap="none">
                <a:solidFill>
                  <a:srgbClr val="7030A0"/>
                </a:solidFill>
                <a:latin typeface="Calibri"/>
                <a:ea typeface="Calibri"/>
                <a:cs typeface="Calibri"/>
                <a:sym typeface="Calibri"/>
              </a:rPr>
            </a:br>
            <a:r>
              <a:rPr lang="en-US" sz="5400" b="1" i="0" u="none" strike="noStrike" cap="none">
                <a:solidFill>
                  <a:srgbClr val="7030A0"/>
                </a:solidFill>
                <a:latin typeface="Calibri"/>
                <a:ea typeface="Calibri"/>
                <a:cs typeface="Calibri"/>
                <a:sym typeface="Calibri"/>
              </a:rPr>
              <a:t>EFECTIVA</a:t>
            </a:r>
            <a:endParaRPr/>
          </a:p>
        </p:txBody>
      </p:sp>
      <p:sp>
        <p:nvSpPr>
          <p:cNvPr id="633" name="Google Shape;633;p56"/>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rgbClr val="FFFF00"/>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POR MEDIO DE UN </a:t>
            </a:r>
            <a:r>
              <a:rPr lang="en-US" sz="4000" b="1" i="0" u="sng">
                <a:solidFill>
                  <a:schemeClr val="dk1"/>
                </a:solidFill>
                <a:latin typeface="Calibri"/>
                <a:ea typeface="Calibri"/>
                <a:cs typeface="Calibri"/>
                <a:sym typeface="Calibri"/>
              </a:rPr>
              <a:t>PROCEDIMIENTO CONDUCIDO EN LEGAL FORMA</a:t>
            </a:r>
            <a:endParaRPr/>
          </a:p>
          <a:p>
            <a:pPr marL="171450" marR="0" lvl="0" indent="0" algn="l" rtl="0">
              <a:lnSpc>
                <a:spcPct val="90000"/>
              </a:lnSpc>
              <a:spcBef>
                <a:spcPts val="750"/>
              </a:spcBef>
              <a:spcAft>
                <a:spcPts val="0"/>
              </a:spcAft>
              <a:buClr>
                <a:schemeClr val="dk1"/>
              </a:buClr>
              <a:buSzPts val="4000"/>
              <a:buFont typeface="Arial"/>
              <a:buNone/>
            </a:pPr>
            <a:endParaRPr sz="4000" b="1" i="0" u="sng">
              <a:solidFill>
                <a:schemeClr val="dk1"/>
              </a:solidFill>
              <a:latin typeface="Calibri"/>
              <a:ea typeface="Calibri"/>
              <a:cs typeface="Calibri"/>
              <a:sym typeface="Calibri"/>
            </a:endParaRPr>
          </a:p>
        </p:txBody>
      </p:sp>
      <p:sp>
        <p:nvSpPr>
          <p:cNvPr id="634" name="Google Shape;634;p5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44</a:t>
            </a:fld>
            <a:endParaRPr/>
          </a:p>
        </p:txBody>
      </p:sp>
      <p:sp>
        <p:nvSpPr>
          <p:cNvPr id="635" name="Google Shape;635;p56"/>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44</a:t>
            </a:fld>
            <a:endParaRPr/>
          </a:p>
        </p:txBody>
      </p:sp>
      <p:sp>
        <p:nvSpPr>
          <p:cNvPr id="636" name="Google Shape;636;p56"/>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37" name="Google Shape;637;p56"/>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38" name="Google Shape;638;p56"/>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39" name="Google Shape;639;p56"/>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40" name="Google Shape;640;p56"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sp>
        <p:nvSpPr>
          <p:cNvPr id="645" name="Google Shape;645;p5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030A0"/>
              </a:buClr>
              <a:buSzPts val="5400"/>
              <a:buFont typeface="Calibri"/>
              <a:buNone/>
            </a:pPr>
            <a:r>
              <a:rPr lang="en-US" sz="5400" b="1" i="0" u="none" strike="noStrike" cap="none">
                <a:solidFill>
                  <a:srgbClr val="7030A0"/>
                </a:solidFill>
                <a:latin typeface="Calibri"/>
                <a:ea typeface="Calibri"/>
                <a:cs typeface="Calibri"/>
                <a:sym typeface="Calibri"/>
              </a:rPr>
              <a:t/>
            </a:r>
            <a:br>
              <a:rPr lang="en-US" sz="5400" b="1" i="0" u="none" strike="noStrike" cap="none">
                <a:solidFill>
                  <a:srgbClr val="7030A0"/>
                </a:solidFill>
                <a:latin typeface="Calibri"/>
                <a:ea typeface="Calibri"/>
                <a:cs typeface="Calibri"/>
                <a:sym typeface="Calibri"/>
              </a:rPr>
            </a:br>
            <a:r>
              <a:rPr lang="en-US" sz="5400" b="1" i="0" u="none" strike="noStrike" cap="none">
                <a:solidFill>
                  <a:srgbClr val="7030A0"/>
                </a:solidFill>
                <a:latin typeface="Calibri"/>
                <a:ea typeface="Calibri"/>
                <a:cs typeface="Calibri"/>
                <a:sym typeface="Calibri"/>
              </a:rPr>
              <a:t>TUTELA ADMINISTRATIVA</a:t>
            </a:r>
            <a:br>
              <a:rPr lang="en-US" sz="5400" b="1" i="0" u="none" strike="noStrike" cap="none">
                <a:solidFill>
                  <a:srgbClr val="7030A0"/>
                </a:solidFill>
                <a:latin typeface="Calibri"/>
                <a:ea typeface="Calibri"/>
                <a:cs typeface="Calibri"/>
                <a:sym typeface="Calibri"/>
              </a:rPr>
            </a:br>
            <a:r>
              <a:rPr lang="en-US" sz="5400" b="1" i="0" u="none" strike="noStrike" cap="none">
                <a:solidFill>
                  <a:srgbClr val="7030A0"/>
                </a:solidFill>
                <a:latin typeface="Calibri"/>
                <a:ea typeface="Calibri"/>
                <a:cs typeface="Calibri"/>
                <a:sym typeface="Calibri"/>
              </a:rPr>
              <a:t>EFECTIVA</a:t>
            </a:r>
            <a:endParaRPr/>
          </a:p>
        </p:txBody>
      </p:sp>
      <p:sp>
        <p:nvSpPr>
          <p:cNvPr id="646" name="Google Shape;646;p57"/>
          <p:cNvSpPr txBox="1">
            <a:spLocks noGrp="1"/>
          </p:cNvSpPr>
          <p:nvPr>
            <p:ph type="body" idx="1"/>
          </p:nvPr>
        </p:nvSpPr>
        <p:spPr>
          <a:xfrm>
            <a:off x="457200" y="1522412"/>
            <a:ext cx="8229600" cy="4979987"/>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rgbClr val="FFFF00"/>
              </a:solidFill>
              <a:latin typeface="Calibri"/>
              <a:ea typeface="Calibri"/>
              <a:cs typeface="Calibri"/>
              <a:sym typeface="Calibri"/>
            </a:endParaRPr>
          </a:p>
          <a:p>
            <a:pPr marL="171450" marR="0" lvl="0" indent="-171450" algn="l" rtl="0">
              <a:lnSpc>
                <a:spcPct val="90000"/>
              </a:lnSpc>
              <a:spcBef>
                <a:spcPts val="700"/>
              </a:spcBef>
              <a:spcAft>
                <a:spcPts val="0"/>
              </a:spcAft>
              <a:buClr>
                <a:schemeClr val="dk1"/>
              </a:buClr>
              <a:buSzPts val="2100"/>
              <a:buFont typeface="Arial"/>
              <a:buNone/>
            </a:pPr>
            <a:endParaRPr sz="2100" b="0" i="0" u="none">
              <a:solidFill>
                <a:srgbClr val="FFFF00"/>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QUE CONCLUYA CON EL DICTADO DE UNA </a:t>
            </a:r>
            <a:r>
              <a:rPr lang="en-US" sz="3600" b="1" i="0" u="sng">
                <a:solidFill>
                  <a:schemeClr val="dk1"/>
                </a:solidFill>
                <a:latin typeface="Calibri"/>
                <a:ea typeface="Calibri"/>
                <a:cs typeface="Calibri"/>
                <a:sym typeface="Calibri"/>
              </a:rPr>
              <a:t>DECISIÓN FUNDADA</a:t>
            </a:r>
            <a:endParaRPr/>
          </a:p>
          <a:p>
            <a:pPr marL="171450" marR="0" lvl="0" indent="-171450" algn="ctr" rtl="0">
              <a:lnSpc>
                <a:spcPct val="90000"/>
              </a:lnSpc>
              <a:spcBef>
                <a:spcPts val="700"/>
              </a:spcBef>
              <a:spcAft>
                <a:spcPts val="0"/>
              </a:spcAft>
              <a:buClr>
                <a:schemeClr val="dk1"/>
              </a:buClr>
              <a:buSzPts val="2100"/>
              <a:buFont typeface="Arial"/>
              <a:buNone/>
            </a:pPr>
            <a:endParaRPr sz="2100" b="1" i="0" u="sng">
              <a:solidFill>
                <a:schemeClr val="dk1"/>
              </a:solidFill>
              <a:latin typeface="Calibri"/>
              <a:ea typeface="Calibri"/>
              <a:cs typeface="Calibri"/>
              <a:sym typeface="Calibri"/>
            </a:endParaRPr>
          </a:p>
          <a:p>
            <a:pPr marL="171450" marR="0" lvl="0" indent="-171450" algn="just" rtl="0">
              <a:lnSpc>
                <a:spcPct val="90000"/>
              </a:lnSpc>
              <a:spcBef>
                <a:spcPts val="700"/>
              </a:spcBef>
              <a:spcAft>
                <a:spcPts val="0"/>
              </a:spcAft>
              <a:buClr>
                <a:srgbClr val="FFFF00"/>
              </a:buClr>
              <a:buSzPts val="2100"/>
              <a:buFont typeface="Arial"/>
              <a:buNone/>
            </a:pPr>
            <a:r>
              <a:rPr lang="en-US" sz="2100" b="0" i="0" u="none">
                <a:solidFill>
                  <a:srgbClr val="FFFF00"/>
                </a:solidFill>
                <a:latin typeface="Calibri"/>
                <a:ea typeface="Calibri"/>
                <a:cs typeface="Calibri"/>
                <a:sym typeface="Calibri"/>
              </a:rPr>
              <a:t>	</a:t>
            </a:r>
            <a:r>
              <a:rPr lang="en-US" sz="3200" b="0" i="0" u="none">
                <a:solidFill>
                  <a:srgbClr val="7030A0"/>
                </a:solidFill>
                <a:latin typeface="Calibri"/>
                <a:ea typeface="Calibri"/>
                <a:cs typeface="Calibri"/>
                <a:sym typeface="Calibri"/>
              </a:rPr>
              <a:t>Cassagne: "la tutela efectiva, no sólo en el ámbito de la justicia sino que también opera como una garantía exigible a la Administración" </a:t>
            </a:r>
            <a:endParaRPr/>
          </a:p>
        </p:txBody>
      </p:sp>
      <p:sp>
        <p:nvSpPr>
          <p:cNvPr id="647" name="Google Shape;647;p5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45</a:t>
            </a:fld>
            <a:endParaRPr/>
          </a:p>
        </p:txBody>
      </p:sp>
      <p:sp>
        <p:nvSpPr>
          <p:cNvPr id="648" name="Google Shape;648;p57"/>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45</a:t>
            </a:fld>
            <a:endParaRPr/>
          </a:p>
        </p:txBody>
      </p:sp>
      <p:sp>
        <p:nvSpPr>
          <p:cNvPr id="649" name="Google Shape;649;p57"/>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50" name="Google Shape;650;p57"/>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51" name="Google Shape;651;p57"/>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52" name="Google Shape;652;p57"/>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53" name="Google Shape;653;p57"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5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4000"/>
              <a:buFont typeface="Calibri"/>
              <a:buNone/>
            </a:pPr>
            <a:r>
              <a:rPr lang="en-US" sz="4000" b="1" i="0" u="sng" strike="noStrike" cap="none">
                <a:solidFill>
                  <a:srgbClr val="7030A0"/>
                </a:solidFill>
                <a:latin typeface="Calibri"/>
                <a:ea typeface="Calibri"/>
                <a:cs typeface="Calibri"/>
                <a:sym typeface="Calibri"/>
              </a:rPr>
              <a:t>RECURSOS</a:t>
            </a:r>
            <a:br>
              <a:rPr lang="en-US" sz="4000" b="1" i="0" u="sng" strike="noStrike" cap="none">
                <a:solidFill>
                  <a:srgbClr val="7030A0"/>
                </a:solidFill>
                <a:latin typeface="Calibri"/>
                <a:ea typeface="Calibri"/>
                <a:cs typeface="Calibri"/>
                <a:sym typeface="Calibri"/>
              </a:rPr>
            </a:br>
            <a:r>
              <a:rPr lang="en-US" sz="4000" b="1" i="0" u="sng" strike="noStrike" cap="none">
                <a:solidFill>
                  <a:srgbClr val="7030A0"/>
                </a:solidFill>
                <a:latin typeface="Calibri"/>
                <a:ea typeface="Calibri"/>
                <a:cs typeface="Calibri"/>
                <a:sym typeface="Calibri"/>
              </a:rPr>
              <a:t>(arts. 174/186):</a:t>
            </a:r>
            <a:endParaRPr/>
          </a:p>
        </p:txBody>
      </p:sp>
      <p:sp>
        <p:nvSpPr>
          <p:cNvPr id="659" name="Google Shape;659;p58"/>
          <p:cNvSpPr txBox="1">
            <a:spLocks noGrp="1"/>
          </p:cNvSpPr>
          <p:nvPr>
            <p:ph type="body" idx="1"/>
          </p:nvPr>
        </p:nvSpPr>
        <p:spPr>
          <a:xfrm>
            <a:off x="628650" y="2459037"/>
            <a:ext cx="7886700" cy="268287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Contra toda declaración administrativa que produce efectos jurídicos individuales e inmediatos, sea definitiva, incidental, de mero trámite, unilateral y bilateral.</a:t>
            </a:r>
            <a:endParaRPr/>
          </a:p>
          <a:p>
            <a:pPr marL="171450" marR="0" lvl="0" indent="-171450" algn="l"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Defensa derechos e intereses jurídicamente protegidos.</a:t>
            </a:r>
            <a:endParaRPr/>
          </a:p>
        </p:txBody>
      </p:sp>
      <p:sp>
        <p:nvSpPr>
          <p:cNvPr id="660" name="Google Shape;660;p5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46</a:t>
            </a:fld>
            <a:endParaRPr/>
          </a:p>
        </p:txBody>
      </p:sp>
      <p:sp>
        <p:nvSpPr>
          <p:cNvPr id="661" name="Google Shape;661;p58"/>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46</a:t>
            </a:fld>
            <a:endParaRPr/>
          </a:p>
        </p:txBody>
      </p:sp>
      <p:sp>
        <p:nvSpPr>
          <p:cNvPr id="662" name="Google Shape;662;p58"/>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63" name="Google Shape;663;p58"/>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64" name="Google Shape;664;p58"/>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65" name="Google Shape;665;p58"/>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66" name="Google Shape;666;p58"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670"/>
        <p:cNvGrpSpPr/>
        <p:nvPr/>
      </p:nvGrpSpPr>
      <p:grpSpPr>
        <a:xfrm>
          <a:off x="0" y="0"/>
          <a:ext cx="0" cy="0"/>
          <a:chOff x="0" y="0"/>
          <a:chExt cx="0" cy="0"/>
        </a:xfrm>
      </p:grpSpPr>
      <p:sp>
        <p:nvSpPr>
          <p:cNvPr id="671" name="Google Shape;671;p5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3300"/>
              <a:buFont typeface="Calibri"/>
              <a:buNone/>
            </a:pPr>
            <a:r>
              <a:rPr lang="en-US" sz="3300" b="1" i="0" u="sng" strike="noStrike" cap="none">
                <a:solidFill>
                  <a:srgbClr val="7030A0"/>
                </a:solidFill>
                <a:latin typeface="Calibri"/>
                <a:ea typeface="Calibri"/>
                <a:cs typeface="Calibri"/>
                <a:sym typeface="Calibri"/>
              </a:rPr>
              <a:t>RECURSOS:</a:t>
            </a:r>
            <a:endParaRPr/>
          </a:p>
        </p:txBody>
      </p:sp>
      <p:sp>
        <p:nvSpPr>
          <p:cNvPr id="672" name="Google Shape;672;p59"/>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Ley 9003 unifica </a:t>
            </a:r>
            <a:endParaRPr/>
          </a:p>
          <a:p>
            <a:pPr marL="171450" marR="0" lvl="0" indent="-171450" algn="ctr" rtl="0">
              <a:lnSpc>
                <a:spcPct val="90000"/>
              </a:lnSpc>
              <a:spcBef>
                <a:spcPts val="700"/>
              </a:spcBef>
              <a:spcAft>
                <a:spcPts val="0"/>
              </a:spcAft>
              <a:buClr>
                <a:srgbClr val="7030A0"/>
              </a:buClr>
              <a:buSzPts val="2100"/>
              <a:buFont typeface="Arial"/>
              <a:buNone/>
            </a:pPr>
            <a:r>
              <a:rPr lang="en-US" sz="2100" b="1" i="0" u="none">
                <a:solidFill>
                  <a:srgbClr val="7030A0"/>
                </a:solidFill>
                <a:latin typeface="Calibri"/>
                <a:ea typeface="Calibri"/>
                <a:cs typeface="Calibri"/>
                <a:sym typeface="Calibri"/>
              </a:rPr>
              <a:t>plazo en 15 días </a:t>
            </a:r>
            <a:endParaRPr/>
          </a:p>
          <a:p>
            <a:pPr marL="171450" marR="0" lvl="0" indent="-38100" algn="ctr" rtl="0">
              <a:lnSpc>
                <a:spcPct val="90000"/>
              </a:lnSpc>
              <a:spcBef>
                <a:spcPts val="700"/>
              </a:spcBef>
              <a:spcAft>
                <a:spcPts val="0"/>
              </a:spcAft>
              <a:buClr>
                <a:schemeClr val="dk1"/>
              </a:buClr>
              <a:buSzPts val="2100"/>
              <a:buFont typeface="Arial"/>
              <a:buNone/>
            </a:pPr>
            <a:endParaRPr sz="2100" b="1" i="0" u="none">
              <a:solidFill>
                <a:srgbClr val="FFFF57"/>
              </a:solidFill>
              <a:latin typeface="Calibri"/>
              <a:ea typeface="Calibri"/>
              <a:cs typeface="Calibri"/>
              <a:sym typeface="Calibri"/>
            </a:endParaRPr>
          </a:p>
          <a:p>
            <a:pPr marL="171450" marR="0" lvl="0" indent="-171450" algn="ctr" rtl="0">
              <a:lnSpc>
                <a:spcPct val="90000"/>
              </a:lnSpc>
              <a:spcBef>
                <a:spcPts val="700"/>
              </a:spcBef>
              <a:spcAft>
                <a:spcPts val="0"/>
              </a:spcAft>
              <a:buClr>
                <a:srgbClr val="7030A0"/>
              </a:buClr>
              <a:buSzPts val="2100"/>
              <a:buFont typeface="Arial"/>
              <a:buNone/>
            </a:pPr>
            <a:r>
              <a:rPr lang="en-US" sz="2100" b="1" i="0" u="sng">
                <a:solidFill>
                  <a:srgbClr val="7030A0"/>
                </a:solidFill>
                <a:latin typeface="Calibri"/>
                <a:ea typeface="Calibri"/>
                <a:cs typeface="Calibri"/>
                <a:sym typeface="Calibri"/>
              </a:rPr>
              <a:t>ACLARATORIA: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Errores materiales, omisiones, conceptos oscuros, que no implique modificación substancial.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Suspende plazo otros recursos.</a:t>
            </a:r>
            <a:endParaRPr/>
          </a:p>
          <a:p>
            <a:pPr marL="171450" marR="0" lvl="0" indent="-3810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p:txBody>
      </p:sp>
      <p:sp>
        <p:nvSpPr>
          <p:cNvPr id="673" name="Google Shape;673;p5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47</a:t>
            </a:fld>
            <a:endParaRPr/>
          </a:p>
        </p:txBody>
      </p:sp>
      <p:sp>
        <p:nvSpPr>
          <p:cNvPr id="674" name="Google Shape;674;p59"/>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47</a:t>
            </a:fld>
            <a:endParaRPr/>
          </a:p>
        </p:txBody>
      </p:sp>
      <p:sp>
        <p:nvSpPr>
          <p:cNvPr id="675" name="Google Shape;675;p59"/>
          <p:cNvSpPr txBox="1"/>
          <p:nvPr/>
        </p:nvSpPr>
        <p:spPr>
          <a:xfrm rot="10800000" flipH="1">
            <a:off x="0" y="5994400"/>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76" name="Google Shape;676;p59"/>
          <p:cNvSpPr txBox="1"/>
          <p:nvPr/>
        </p:nvSpPr>
        <p:spPr>
          <a:xfrm rot="10800000" flipH="1">
            <a:off x="153987" y="6010275"/>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77" name="Google Shape;677;p59"/>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78" name="Google Shape;678;p59"/>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79" name="Google Shape;679;p59"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4" name="Google Shape;684;p6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3300"/>
              <a:buFont typeface="Calibri"/>
              <a:buNone/>
            </a:pPr>
            <a:r>
              <a:rPr lang="en-US" sz="3300" b="1" i="0" u="sng" strike="noStrike" cap="none">
                <a:solidFill>
                  <a:srgbClr val="7030A0"/>
                </a:solidFill>
                <a:latin typeface="Calibri"/>
                <a:ea typeface="Calibri"/>
                <a:cs typeface="Calibri"/>
                <a:sym typeface="Calibri"/>
              </a:rPr>
              <a:t>RECURSOS</a:t>
            </a:r>
            <a:endParaRPr/>
          </a:p>
        </p:txBody>
      </p:sp>
      <p:sp>
        <p:nvSpPr>
          <p:cNvPr id="685" name="Google Shape;685;p60"/>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rgbClr val="7030A0"/>
              </a:buClr>
              <a:buSzPts val="2100"/>
              <a:buFont typeface="Arial"/>
              <a:buNone/>
            </a:pPr>
            <a:r>
              <a:rPr lang="en-US" sz="2100" b="1" i="0" u="sng">
                <a:solidFill>
                  <a:srgbClr val="7030A0"/>
                </a:solidFill>
                <a:latin typeface="Calibri"/>
                <a:ea typeface="Calibri"/>
                <a:cs typeface="Calibri"/>
                <a:sym typeface="Calibri"/>
              </a:rPr>
              <a:t>REVOCATORIA</a:t>
            </a:r>
            <a:br>
              <a:rPr lang="en-US" sz="2100" b="1" i="0" u="sng">
                <a:solidFill>
                  <a:srgbClr val="7030A0"/>
                </a:solidFill>
                <a:latin typeface="Calibri"/>
                <a:ea typeface="Calibri"/>
                <a:cs typeface="Calibri"/>
                <a:sym typeface="Calibri"/>
              </a:rPr>
            </a:b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Ante el órgano emisor, legitimidad o mérito, acto dictado sin intervención.</a:t>
            </a:r>
            <a:endParaRPr/>
          </a:p>
          <a:p>
            <a:pPr marL="171450" marR="0" lvl="0" indent="-3810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rgbClr val="7030A0"/>
              </a:buClr>
              <a:buSzPts val="2100"/>
              <a:buFont typeface="Arial"/>
              <a:buNone/>
            </a:pPr>
            <a:r>
              <a:rPr lang="en-US" sz="2100" b="1" i="0" u="sng">
                <a:solidFill>
                  <a:srgbClr val="7030A0"/>
                </a:solidFill>
                <a:latin typeface="Calibri"/>
                <a:ea typeface="Calibri"/>
                <a:cs typeface="Calibri"/>
                <a:sym typeface="Calibri"/>
              </a:rPr>
              <a:t>JERÁRQUICO</a:t>
            </a:r>
            <a:br>
              <a:rPr lang="en-US" sz="2100" b="1" i="0" u="sng">
                <a:solidFill>
                  <a:srgbClr val="7030A0"/>
                </a:solidFill>
                <a:latin typeface="Calibri"/>
                <a:ea typeface="Calibri"/>
                <a:cs typeface="Calibri"/>
                <a:sym typeface="Calibri"/>
              </a:rPr>
            </a:br>
            <a:r>
              <a:rPr lang="en-US" sz="2100" b="1" i="0" u="none">
                <a:solidFill>
                  <a:schemeClr val="dk1"/>
                </a:solidFill>
                <a:latin typeface="Calibri"/>
                <a:ea typeface="Calibri"/>
                <a:cs typeface="Calibri"/>
                <a:sym typeface="Calibri"/>
              </a:rPr>
              <a:t>Ante superior jerárquico del emisor, legitimidad o mérito, no necesidad de revocatoria.</a:t>
            </a:r>
            <a:endParaRPr/>
          </a:p>
          <a:p>
            <a:pPr marL="171450" marR="0" lvl="0" indent="-38100" algn="l" rtl="0">
              <a:lnSpc>
                <a:spcPct val="90000"/>
              </a:lnSpc>
              <a:spcBef>
                <a:spcPts val="75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p:txBody>
      </p:sp>
      <p:sp>
        <p:nvSpPr>
          <p:cNvPr id="686" name="Google Shape;686;p6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48</a:t>
            </a:fld>
            <a:endParaRPr/>
          </a:p>
        </p:txBody>
      </p:sp>
      <p:sp>
        <p:nvSpPr>
          <p:cNvPr id="687" name="Google Shape;687;p60"/>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48</a:t>
            </a:fld>
            <a:endParaRPr/>
          </a:p>
        </p:txBody>
      </p:sp>
      <p:sp>
        <p:nvSpPr>
          <p:cNvPr id="688" name="Google Shape;688;p60"/>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89" name="Google Shape;689;p60"/>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90" name="Google Shape;690;p60"/>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91" name="Google Shape;691;p60"/>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92" name="Google Shape;692;p60"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697" name="Google Shape;697;p6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3300"/>
              <a:buFont typeface="Calibri"/>
              <a:buNone/>
            </a:pPr>
            <a:r>
              <a:rPr lang="en-US" sz="3300" b="1" i="0" u="sng" strike="noStrike" cap="none">
                <a:solidFill>
                  <a:srgbClr val="7030A0"/>
                </a:solidFill>
                <a:latin typeface="Calibri"/>
                <a:ea typeface="Calibri"/>
                <a:cs typeface="Calibri"/>
                <a:sym typeface="Calibri"/>
              </a:rPr>
              <a:t>RECURSOS:</a:t>
            </a:r>
            <a:endParaRPr/>
          </a:p>
        </p:txBody>
      </p:sp>
      <p:sp>
        <p:nvSpPr>
          <p:cNvPr id="698" name="Google Shape;698;p61"/>
          <p:cNvSpPr txBox="1">
            <a:spLocks noGrp="1"/>
          </p:cNvSpPr>
          <p:nvPr>
            <p:ph type="body" idx="1"/>
          </p:nvPr>
        </p:nvSpPr>
        <p:spPr>
          <a:xfrm>
            <a:off x="628650" y="1303337"/>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rgbClr val="7030A0"/>
              </a:buClr>
              <a:buSzPts val="2400"/>
              <a:buFont typeface="Arial"/>
              <a:buNone/>
            </a:pPr>
            <a:r>
              <a:rPr lang="en-US" sz="2400" b="1" i="0" u="sng">
                <a:solidFill>
                  <a:srgbClr val="7030A0"/>
                </a:solidFill>
                <a:latin typeface="Calibri"/>
                <a:ea typeface="Calibri"/>
                <a:cs typeface="Calibri"/>
                <a:sym typeface="Calibri"/>
              </a:rPr>
              <a:t>ALZADA:</a:t>
            </a:r>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rgbClr val="FFFF57"/>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Decisiones administrativas autoridad superior entidad descentralizada. </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Ante el P.E.; causa estado; obligatorio.</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No entidades descentralizadas empresarias regidas por el derecho común.</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Sólo por legitimidad, no casos de oport., mérito o conveniencia.</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Se revoca, no modificarla, reformarla o sustituirla.</a:t>
            </a:r>
            <a:endParaRPr/>
          </a:p>
          <a:p>
            <a:pPr marL="171450" marR="0" lvl="0" indent="-171450" algn="ctr" rtl="0">
              <a:lnSpc>
                <a:spcPct val="80000"/>
              </a:lnSpc>
              <a:spcBef>
                <a:spcPts val="700"/>
              </a:spcBef>
              <a:spcAft>
                <a:spcPts val="0"/>
              </a:spcAft>
              <a:buClr>
                <a:schemeClr val="dk1"/>
              </a:buClr>
              <a:buSzPts val="1800"/>
              <a:buFont typeface="Arial"/>
              <a:buNone/>
            </a:pPr>
            <a:r>
              <a:rPr lang="en-US" sz="1800" b="1" i="0" u="none">
                <a:solidFill>
                  <a:schemeClr val="dk1"/>
                </a:solidFill>
                <a:latin typeface="Calibri"/>
                <a:ea typeface="Calibri"/>
                <a:cs typeface="Calibri"/>
                <a:sym typeface="Calibri"/>
              </a:rPr>
              <a:t> </a:t>
            </a:r>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Se devuelve pieza para que dicte acto conforme a derecho.</a:t>
            </a:r>
            <a:endParaRPr/>
          </a:p>
          <a:p>
            <a:pPr marL="171450" marR="0" lvl="0" indent="-1714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57150" algn="l" rtl="0">
              <a:lnSpc>
                <a:spcPct val="90000"/>
              </a:lnSpc>
              <a:spcBef>
                <a:spcPts val="75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p:txBody>
      </p:sp>
      <p:sp>
        <p:nvSpPr>
          <p:cNvPr id="699" name="Google Shape;699;p6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49</a:t>
            </a:fld>
            <a:endParaRPr/>
          </a:p>
        </p:txBody>
      </p:sp>
      <p:sp>
        <p:nvSpPr>
          <p:cNvPr id="700" name="Google Shape;700;p61"/>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49</a:t>
            </a:fld>
            <a:endParaRPr/>
          </a:p>
        </p:txBody>
      </p:sp>
      <p:sp>
        <p:nvSpPr>
          <p:cNvPr id="701" name="Google Shape;701;p61"/>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02" name="Google Shape;702;p61"/>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03" name="Google Shape;703;p61"/>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04" name="Google Shape;704;p61"/>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05" name="Google Shape;705;p61"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7"/>
          <p:cNvSpPr txBox="1">
            <a:spLocks noGrp="1"/>
          </p:cNvSpPr>
          <p:nvPr>
            <p:ph type="body" idx="1"/>
          </p:nvPr>
        </p:nvSpPr>
        <p:spPr>
          <a:xfrm>
            <a:off x="0" y="0"/>
            <a:ext cx="9144000" cy="6858000"/>
          </a:xfrm>
          <a:prstGeom prst="rect">
            <a:avLst/>
          </a:prstGeom>
          <a:noFill/>
          <a:ln>
            <a:noFill/>
          </a:ln>
        </p:spPr>
        <p:txBody>
          <a:bodyPr spcFirstLastPara="1" wrap="square" lIns="91425" tIns="45700" rIns="91425" bIns="45700" anchor="t" anchorCtr="0">
            <a:noAutofit/>
          </a:bodyPr>
          <a:lstStyle/>
          <a:p>
            <a:pPr marL="346075" marR="0" lvl="0" indent="-206375" algn="just" rtl="0">
              <a:lnSpc>
                <a:spcPct val="90000"/>
              </a:lnSpc>
              <a:spcBef>
                <a:spcPts val="0"/>
              </a:spcBef>
              <a:spcAft>
                <a:spcPts val="0"/>
              </a:spcAft>
              <a:buClr>
                <a:schemeClr val="dk1"/>
              </a:buClr>
              <a:buSzPts val="2200"/>
              <a:buFont typeface="Arial"/>
              <a:buNone/>
            </a:pPr>
            <a:endParaRPr sz="2200" b="0" i="0" u="none">
              <a:solidFill>
                <a:schemeClr val="dk1"/>
              </a:solidFill>
              <a:latin typeface="Arial"/>
              <a:ea typeface="Arial"/>
              <a:cs typeface="Arial"/>
              <a:sym typeface="Arial"/>
            </a:endParaRPr>
          </a:p>
          <a:p>
            <a:pPr marL="346075" marR="0" lvl="0" indent="-346075" algn="just" rtl="0">
              <a:lnSpc>
                <a:spcPct val="90000"/>
              </a:lnSpc>
              <a:spcBef>
                <a:spcPts val="600"/>
              </a:spcBef>
              <a:spcAft>
                <a:spcPts val="0"/>
              </a:spcAft>
              <a:buClr>
                <a:schemeClr val="dk1"/>
              </a:buClr>
              <a:buSzPts val="2200"/>
              <a:buFont typeface="Arial"/>
              <a:buChar char="•"/>
            </a:pPr>
            <a:r>
              <a:rPr lang="en-US" sz="2200" b="0" i="0" u="none">
                <a:solidFill>
                  <a:schemeClr val="dk1"/>
                </a:solidFill>
                <a:latin typeface="Arial"/>
                <a:ea typeface="Arial"/>
                <a:cs typeface="Arial"/>
                <a:sym typeface="Arial"/>
              </a:rPr>
              <a:t>El </a:t>
            </a:r>
            <a:r>
              <a:rPr lang="en-US" sz="2200" b="1" i="0" u="none">
                <a:solidFill>
                  <a:schemeClr val="dk1"/>
                </a:solidFill>
                <a:latin typeface="Arial"/>
                <a:ea typeface="Arial"/>
                <a:cs typeface="Arial"/>
                <a:sym typeface="Arial"/>
              </a:rPr>
              <a:t>FEDERALISMO</a:t>
            </a:r>
            <a:r>
              <a:rPr lang="en-US" sz="2200" b="0" i="0" u="none">
                <a:solidFill>
                  <a:schemeClr val="dk1"/>
                </a:solidFill>
                <a:latin typeface="Arial"/>
                <a:ea typeface="Arial"/>
                <a:cs typeface="Arial"/>
                <a:sym typeface="Arial"/>
              </a:rPr>
              <a:t> tiene su base política constitucional en la participación de las provincias, en la conformación de la unión nacional. Estado Federal- Provincias. Arts. 75 inc 12, 121,122 y 123 CN. </a:t>
            </a:r>
            <a:endParaRPr sz="2200" b="0" i="0" u="none">
              <a:solidFill>
                <a:schemeClr val="dk1"/>
              </a:solidFill>
              <a:latin typeface="Calibri"/>
              <a:ea typeface="Calibri"/>
              <a:cs typeface="Calibri"/>
              <a:sym typeface="Calibri"/>
            </a:endParaRPr>
          </a:p>
          <a:p>
            <a:pPr marL="346075" marR="0" lvl="0" indent="-346075" algn="just" rtl="0">
              <a:lnSpc>
                <a:spcPct val="90000"/>
              </a:lnSpc>
              <a:spcBef>
                <a:spcPts val="600"/>
              </a:spcBef>
              <a:spcAft>
                <a:spcPts val="0"/>
              </a:spcAft>
              <a:buClr>
                <a:schemeClr val="dk1"/>
              </a:buClr>
              <a:buSzPts val="2200"/>
              <a:buFont typeface="Arial"/>
              <a:buChar char="•"/>
            </a:pPr>
            <a:r>
              <a:rPr lang="en-US" sz="2200" b="0" i="0" u="none">
                <a:solidFill>
                  <a:schemeClr val="dk1"/>
                </a:solidFill>
                <a:latin typeface="Arial"/>
                <a:ea typeface="Arial"/>
                <a:cs typeface="Arial"/>
                <a:sym typeface="Arial"/>
              </a:rPr>
              <a:t>LEYES ADMINISTRATIVAS </a:t>
            </a:r>
            <a:r>
              <a:rPr lang="en-US" sz="2200" b="1" i="0" u="none">
                <a:solidFill>
                  <a:schemeClr val="dk1"/>
                </a:solidFill>
                <a:latin typeface="Arial"/>
                <a:ea typeface="Arial"/>
                <a:cs typeface="Arial"/>
                <a:sym typeface="Arial"/>
              </a:rPr>
              <a:t>SON DE CARÁCTER LOCAL </a:t>
            </a:r>
            <a:r>
              <a:rPr lang="en-US" sz="2200" b="0" i="0" u="none">
                <a:solidFill>
                  <a:schemeClr val="dk1"/>
                </a:solidFill>
                <a:latin typeface="Arial"/>
                <a:ea typeface="Arial"/>
                <a:cs typeface="Arial"/>
                <a:sym typeface="Arial"/>
              </a:rPr>
              <a:t>sea que emanen del Congreso o de las Legislaturas. Es una facultad </a:t>
            </a:r>
            <a:r>
              <a:rPr lang="en-US" sz="2200" b="0" i="0" u="sng">
                <a:solidFill>
                  <a:schemeClr val="dk1"/>
                </a:solidFill>
                <a:latin typeface="Arial"/>
                <a:ea typeface="Arial"/>
                <a:cs typeface="Arial"/>
                <a:sym typeface="Arial"/>
              </a:rPr>
              <a:t>NO DELEGADA</a:t>
            </a:r>
            <a:r>
              <a:rPr lang="en-US" sz="2200" b="0" i="0" u="none">
                <a:solidFill>
                  <a:schemeClr val="dk1"/>
                </a:solidFill>
                <a:latin typeface="Arial"/>
                <a:ea typeface="Arial"/>
                <a:cs typeface="Arial"/>
                <a:sym typeface="Arial"/>
              </a:rPr>
              <a:t> por la constitución (por las pcias) al gobierno central.</a:t>
            </a:r>
            <a:endParaRPr sz="2200" b="0" i="0" u="none">
              <a:solidFill>
                <a:schemeClr val="dk1"/>
              </a:solidFill>
              <a:latin typeface="Calibri"/>
              <a:ea typeface="Calibri"/>
              <a:cs typeface="Calibri"/>
              <a:sym typeface="Calibri"/>
            </a:endParaRPr>
          </a:p>
          <a:p>
            <a:pPr marL="346075" marR="0" lvl="0" indent="-346075" algn="just" rtl="0">
              <a:lnSpc>
                <a:spcPct val="90000"/>
              </a:lnSpc>
              <a:spcBef>
                <a:spcPts val="600"/>
              </a:spcBef>
              <a:spcAft>
                <a:spcPts val="0"/>
              </a:spcAft>
              <a:buClr>
                <a:schemeClr val="dk1"/>
              </a:buClr>
              <a:buSzPts val="2200"/>
              <a:buFont typeface="Arial"/>
              <a:buChar char="•"/>
            </a:pPr>
            <a:r>
              <a:rPr lang="en-US" sz="2200" b="0" i="0" u="none">
                <a:solidFill>
                  <a:schemeClr val="dk1"/>
                </a:solidFill>
                <a:latin typeface="Arial"/>
                <a:ea typeface="Arial"/>
                <a:cs typeface="Arial"/>
                <a:sym typeface="Arial"/>
              </a:rPr>
              <a:t>LA </a:t>
            </a:r>
            <a:r>
              <a:rPr lang="en-US" sz="2200" b="1" i="0" u="none">
                <a:solidFill>
                  <a:schemeClr val="dk1"/>
                </a:solidFill>
                <a:latin typeface="Arial"/>
                <a:ea typeface="Arial"/>
                <a:cs typeface="Arial"/>
                <a:sym typeface="Arial"/>
              </a:rPr>
              <a:t>NACIÓN</a:t>
            </a:r>
            <a:r>
              <a:rPr lang="en-US" sz="2200" b="0" i="0" u="none">
                <a:solidFill>
                  <a:schemeClr val="dk1"/>
                </a:solidFill>
                <a:latin typeface="Arial"/>
                <a:ea typeface="Arial"/>
                <a:cs typeface="Arial"/>
                <a:sym typeface="Arial"/>
              </a:rPr>
              <a:t> sólo debe y puede ejercer las </a:t>
            </a:r>
            <a:r>
              <a:rPr lang="en-US" sz="2200" b="1" i="0" u="none">
                <a:solidFill>
                  <a:schemeClr val="dk1"/>
                </a:solidFill>
                <a:latin typeface="Arial"/>
                <a:ea typeface="Arial"/>
                <a:cs typeface="Arial"/>
                <a:sym typeface="Arial"/>
              </a:rPr>
              <a:t>COMPETENCIAS “DELEGADAS” </a:t>
            </a:r>
            <a:r>
              <a:rPr lang="en-US" sz="2200" b="0" i="0" u="none">
                <a:solidFill>
                  <a:schemeClr val="dk1"/>
                </a:solidFill>
                <a:latin typeface="Arial"/>
                <a:ea typeface="Arial"/>
                <a:cs typeface="Arial"/>
                <a:sym typeface="Arial"/>
              </a:rPr>
              <a:t>por las provincias, siendo éstas quienes conservan todo el poder no delegado (Art. 121 CN) y el que expresamente se hayan reservado al tiempo de su incorporación. Las provincias “no son soberanas”, pero sí son “autónomas”</a:t>
            </a:r>
            <a:endParaRPr sz="2200" b="0" i="0" u="none">
              <a:solidFill>
                <a:schemeClr val="dk1"/>
              </a:solidFill>
              <a:latin typeface="Calibri"/>
              <a:ea typeface="Calibri"/>
              <a:cs typeface="Calibri"/>
              <a:sym typeface="Calibri"/>
            </a:endParaRPr>
          </a:p>
          <a:p>
            <a:pPr marL="346075" marR="0" lvl="0" indent="-346075" algn="just" rtl="0">
              <a:lnSpc>
                <a:spcPct val="90000"/>
              </a:lnSpc>
              <a:spcBef>
                <a:spcPts val="600"/>
              </a:spcBef>
              <a:spcAft>
                <a:spcPts val="0"/>
              </a:spcAft>
              <a:buClr>
                <a:schemeClr val="dk1"/>
              </a:buClr>
              <a:buSzPts val="2200"/>
              <a:buFont typeface="Arial"/>
              <a:buChar char="•"/>
            </a:pPr>
            <a:r>
              <a:rPr lang="en-US" sz="2200" b="0" i="0" u="none">
                <a:solidFill>
                  <a:schemeClr val="dk1"/>
                </a:solidFill>
                <a:latin typeface="Arial"/>
                <a:ea typeface="Arial"/>
                <a:cs typeface="Arial"/>
                <a:sym typeface="Arial"/>
              </a:rPr>
              <a:t>Las Provincias y la ciudad de Bs. As., se dan sus propias instituciones locales y se rigen por ellas, eligiendo a sus gobernadores, legisladores </a:t>
            </a:r>
            <a:r>
              <a:rPr lang="en-US" sz="2400" b="0" i="0" u="none">
                <a:solidFill>
                  <a:schemeClr val="dk1"/>
                </a:solidFill>
                <a:latin typeface="Arial"/>
                <a:ea typeface="Arial"/>
                <a:cs typeface="Arial"/>
                <a:sym typeface="Arial"/>
              </a:rPr>
              <a:t>y demás funcionarios, sin intervención del gobierno </a:t>
            </a:r>
            <a:r>
              <a:rPr lang="en-US" sz="2400" b="0" i="0" u="none">
                <a:solidFill>
                  <a:srgbClr val="FFFFFF"/>
                </a:solidFill>
                <a:latin typeface="Arial"/>
                <a:ea typeface="Arial"/>
                <a:cs typeface="Arial"/>
                <a:sym typeface="Arial"/>
              </a:rPr>
              <a:t>federal (art. 122 y 5)</a:t>
            </a:r>
            <a:endParaRPr sz="2400" b="0" i="0" u="none">
              <a:solidFill>
                <a:schemeClr val="dk1"/>
              </a:solidFill>
              <a:latin typeface="Calibri"/>
              <a:ea typeface="Calibri"/>
              <a:cs typeface="Calibri"/>
              <a:sym typeface="Calibri"/>
            </a:endParaRPr>
          </a:p>
          <a:p>
            <a:pPr marL="171450" marR="0" lvl="0" indent="-19050" algn="l" rtl="0">
              <a:lnSpc>
                <a:spcPct val="90000"/>
              </a:lnSpc>
              <a:spcBef>
                <a:spcPts val="75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p:txBody>
      </p:sp>
      <p:sp>
        <p:nvSpPr>
          <p:cNvPr id="131" name="Google Shape;131;p1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5</a:t>
            </a:fld>
            <a:endParaRPr/>
          </a:p>
        </p:txBody>
      </p:sp>
      <p:sp>
        <p:nvSpPr>
          <p:cNvPr id="132" name="Google Shape;132;p17"/>
          <p:cNvSpPr txBox="1"/>
          <p:nvPr/>
        </p:nvSpPr>
        <p:spPr>
          <a:xfrm>
            <a:off x="6216650" y="6305550"/>
            <a:ext cx="2268537"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5</a:t>
            </a:fld>
            <a:endParaRPr/>
          </a:p>
        </p:txBody>
      </p:sp>
      <p:sp>
        <p:nvSpPr>
          <p:cNvPr id="133" name="Google Shape;133;p17"/>
          <p:cNvSpPr txBox="1"/>
          <p:nvPr/>
        </p:nvSpPr>
        <p:spPr>
          <a:xfrm rot="10800000" flipH="1">
            <a:off x="0" y="6030912"/>
            <a:ext cx="91773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4" name="Google Shape;134;p17"/>
          <p:cNvSpPr txBox="1"/>
          <p:nvPr/>
        </p:nvSpPr>
        <p:spPr>
          <a:xfrm rot="10800000" flipH="1">
            <a:off x="-20637" y="5986462"/>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5" name="Google Shape;135;p17"/>
          <p:cNvSpPr txBox="1"/>
          <p:nvPr/>
        </p:nvSpPr>
        <p:spPr>
          <a:xfrm rot="10800000" flipH="1">
            <a:off x="825500" y="5983287"/>
            <a:ext cx="4103687"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6" name="Google Shape;136;p17"/>
          <p:cNvSpPr txBox="1"/>
          <p:nvPr/>
        </p:nvSpPr>
        <p:spPr>
          <a:xfrm rot="10800000" flipH="1">
            <a:off x="4246562" y="5981700"/>
            <a:ext cx="4930775"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37" name="Google Shape;137;p17" descr="IPAB horizontal.png"/>
          <p:cNvPicPr preferRelativeResize="0"/>
          <p:nvPr/>
        </p:nvPicPr>
        <p:blipFill rotWithShape="1">
          <a:blip r:embed="rId3">
            <a:alphaModFix/>
          </a:blip>
          <a:srcRect/>
          <a:stretch/>
        </p:blipFill>
        <p:spPr>
          <a:xfrm>
            <a:off x="5222875" y="6157912"/>
            <a:ext cx="2978150" cy="620712"/>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709"/>
        <p:cNvGrpSpPr/>
        <p:nvPr/>
      </p:nvGrpSpPr>
      <p:grpSpPr>
        <a:xfrm>
          <a:off x="0" y="0"/>
          <a:ext cx="0" cy="0"/>
          <a:chOff x="0" y="0"/>
          <a:chExt cx="0" cy="0"/>
        </a:xfrm>
      </p:grpSpPr>
      <p:sp>
        <p:nvSpPr>
          <p:cNvPr id="710" name="Google Shape;710;p6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4000"/>
              <a:buFont typeface="Calibri"/>
              <a:buNone/>
            </a:pPr>
            <a:r>
              <a:rPr lang="en-US" sz="4000" b="1" i="0" u="none" strike="noStrike" cap="none">
                <a:solidFill>
                  <a:srgbClr val="7030A0"/>
                </a:solidFill>
                <a:latin typeface="Calibri"/>
                <a:ea typeface="Calibri"/>
                <a:cs typeface="Calibri"/>
                <a:sym typeface="Calibri"/>
              </a:rPr>
              <a:t>SUSPENSIÓN ADMINISTRATIVA DE LA EJECUCIÓN DEL ACTO</a:t>
            </a:r>
            <a:endParaRPr/>
          </a:p>
        </p:txBody>
      </p:sp>
      <p:sp>
        <p:nvSpPr>
          <p:cNvPr id="711" name="Google Shape;711;p62"/>
          <p:cNvSpPr txBox="1">
            <a:spLocks noGrp="1"/>
          </p:cNvSpPr>
          <p:nvPr>
            <p:ph type="body" idx="1"/>
          </p:nvPr>
        </p:nvSpPr>
        <p:spPr>
          <a:xfrm>
            <a:off x="684212" y="2427287"/>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ART. 83 L.P.A.</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FACULTAD: “PODRÁ”</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DE OFICIO O A PETICIÓN DE PARTE</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SUPUESTOS (DAÑO, VICIOS, NO NECESIDAD DE EJECUCIÓN)</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AUTOMÁTICA, 60 DÍAS, NO NOTIF. RESOLUCIÓN EXPRESA AL RESPECTO.</a:t>
            </a:r>
            <a:endParaRPr/>
          </a:p>
        </p:txBody>
      </p:sp>
      <p:sp>
        <p:nvSpPr>
          <p:cNvPr id="712" name="Google Shape;712;p6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50</a:t>
            </a:fld>
            <a:endParaRPr/>
          </a:p>
        </p:txBody>
      </p:sp>
      <p:sp>
        <p:nvSpPr>
          <p:cNvPr id="713" name="Google Shape;713;p62"/>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50</a:t>
            </a:fld>
            <a:endParaRPr/>
          </a:p>
        </p:txBody>
      </p:sp>
      <p:sp>
        <p:nvSpPr>
          <p:cNvPr id="714" name="Google Shape;714;p62"/>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15" name="Google Shape;715;p62"/>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16" name="Google Shape;716;p62"/>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17" name="Google Shape;717;p62"/>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18" name="Google Shape;718;p62"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722"/>
        <p:cNvGrpSpPr/>
        <p:nvPr/>
      </p:nvGrpSpPr>
      <p:grpSpPr>
        <a:xfrm>
          <a:off x="0" y="0"/>
          <a:ext cx="0" cy="0"/>
          <a:chOff x="0" y="0"/>
          <a:chExt cx="0" cy="0"/>
        </a:xfrm>
      </p:grpSpPr>
      <p:sp>
        <p:nvSpPr>
          <p:cNvPr id="723" name="Google Shape;723;p63"/>
          <p:cNvSpPr txBox="1">
            <a:spLocks noGrp="1"/>
          </p:cNvSpPr>
          <p:nvPr>
            <p:ph type="title"/>
          </p:nvPr>
        </p:nvSpPr>
        <p:spPr>
          <a:xfrm>
            <a:off x="471487" y="115887"/>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030A0"/>
              </a:buClr>
              <a:buSzPts val="3600"/>
              <a:buFont typeface="Calibri"/>
              <a:buNone/>
            </a:pPr>
            <a:r>
              <a:rPr lang="en-US" sz="3600" b="1" i="0" u="sng" strike="noStrike" cap="none">
                <a:solidFill>
                  <a:srgbClr val="7030A0"/>
                </a:solidFill>
                <a:latin typeface="Calibri"/>
                <a:ea typeface="Calibri"/>
                <a:cs typeface="Calibri"/>
                <a:sym typeface="Calibri"/>
              </a:rPr>
              <a:t>DENUNCIA DE ILEGITIMIDAD</a:t>
            </a:r>
            <a:r>
              <a:rPr lang="en-US" sz="3600" b="1" i="0" u="none" strike="noStrike" cap="none">
                <a:solidFill>
                  <a:srgbClr val="7030A0"/>
                </a:solidFill>
                <a:latin typeface="Calibri"/>
                <a:ea typeface="Calibri"/>
                <a:cs typeface="Calibri"/>
                <a:sym typeface="Calibri"/>
              </a:rPr>
              <a:t>:</a:t>
            </a:r>
            <a:endParaRPr/>
          </a:p>
        </p:txBody>
      </p:sp>
      <p:sp>
        <p:nvSpPr>
          <p:cNvPr id="724" name="Google Shape;724;p63"/>
          <p:cNvSpPr txBox="1">
            <a:spLocks noGrp="1"/>
          </p:cNvSpPr>
          <p:nvPr>
            <p:ph type="body" idx="1"/>
          </p:nvPr>
        </p:nvSpPr>
        <p:spPr>
          <a:xfrm>
            <a:off x="312737" y="1104900"/>
            <a:ext cx="8229600" cy="5400675"/>
          </a:xfrm>
          <a:prstGeom prst="rect">
            <a:avLst/>
          </a:prstGeom>
          <a:noFill/>
          <a:ln>
            <a:noFill/>
          </a:ln>
        </p:spPr>
        <p:txBody>
          <a:bodyPr spcFirstLastPara="1" wrap="square" lIns="91425" tIns="45700" rIns="91425" bIns="45700" anchor="t" anchorCtr="0">
            <a:noAutofit/>
          </a:bodyPr>
          <a:lstStyle/>
          <a:p>
            <a:pPr marL="171450" marR="0" lvl="0" indent="-177800" algn="l" rtl="0">
              <a:lnSpc>
                <a:spcPct val="90000"/>
              </a:lnSpc>
              <a:spcBef>
                <a:spcPts val="0"/>
              </a:spcBef>
              <a:spcAft>
                <a:spcPts val="0"/>
              </a:spcAft>
              <a:buClr>
                <a:srgbClr val="7030A0"/>
              </a:buClr>
              <a:buSzPts val="2800"/>
              <a:buFont typeface="Arial"/>
              <a:buChar char="•"/>
            </a:pPr>
            <a:r>
              <a:rPr lang="en-US" sz="2800" b="1" i="0" u="none">
                <a:solidFill>
                  <a:srgbClr val="7030A0"/>
                </a:solidFill>
                <a:latin typeface="Calibri"/>
                <a:ea typeface="Calibri"/>
                <a:cs typeface="Calibri"/>
                <a:sym typeface="Calibri"/>
              </a:rPr>
              <a:t>ART. 173 II LPA</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PLAZOS RECURSIVOS VENCIDOS</a:t>
            </a:r>
            <a:endParaRPr/>
          </a:p>
          <a:p>
            <a:pPr marL="171450" marR="0" lvl="0" indent="-177800" algn="l" rtl="0">
              <a:lnSpc>
                <a:spcPct val="90000"/>
              </a:lnSpc>
              <a:spcBef>
                <a:spcPts val="700"/>
              </a:spcBef>
              <a:spcAft>
                <a:spcPts val="0"/>
              </a:spcAft>
              <a:buClr>
                <a:srgbClr val="7030A0"/>
              </a:buClr>
              <a:buSzPts val="2800"/>
              <a:buFont typeface="Arial"/>
              <a:buChar char="•"/>
            </a:pPr>
            <a:r>
              <a:rPr lang="en-US" sz="2800" b="1" i="0" u="none">
                <a:solidFill>
                  <a:srgbClr val="7030A0"/>
                </a:solidFill>
                <a:latin typeface="Calibri"/>
                <a:ea typeface="Calibri"/>
                <a:cs typeface="Calibri"/>
                <a:sym typeface="Calibri"/>
              </a:rPr>
              <a:t>CASO RECURSO FUERA DE PLAZO</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DENUNCIA DIRECTAMENTE</a:t>
            </a:r>
            <a:endParaRPr/>
          </a:p>
          <a:p>
            <a:pPr marL="171450" marR="0" lvl="0" indent="-177800" algn="l" rtl="0">
              <a:lnSpc>
                <a:spcPct val="90000"/>
              </a:lnSpc>
              <a:spcBef>
                <a:spcPts val="700"/>
              </a:spcBef>
              <a:spcAft>
                <a:spcPts val="0"/>
              </a:spcAft>
              <a:buClr>
                <a:srgbClr val="7030A0"/>
              </a:buClr>
              <a:buSzPts val="2800"/>
              <a:buFont typeface="Arial"/>
              <a:buChar char="•"/>
            </a:pPr>
            <a:r>
              <a:rPr lang="en-US" sz="2800" b="1" i="0" u="none">
                <a:solidFill>
                  <a:srgbClr val="7030A0"/>
                </a:solidFill>
                <a:latin typeface="Calibri"/>
                <a:ea typeface="Calibri"/>
                <a:cs typeface="Calibri"/>
                <a:sym typeface="Calibri"/>
              </a:rPr>
              <a:t>SALVO: SEGURIDAD JURÍDICA, TERCEROS, INTERESES PÚBLICOS</a:t>
            </a:r>
            <a:endParaRPr/>
          </a:p>
          <a:p>
            <a:pPr marL="171450" marR="0" lvl="0" indent="-177800" algn="l" rtl="0">
              <a:lnSpc>
                <a:spcPct val="90000"/>
              </a:lnSpc>
              <a:spcBef>
                <a:spcPts val="700"/>
              </a:spcBef>
              <a:spcAft>
                <a:spcPts val="0"/>
              </a:spcAft>
              <a:buClr>
                <a:srgbClr val="7030A0"/>
              </a:buClr>
              <a:buSzPts val="2800"/>
              <a:buFont typeface="Arial"/>
              <a:buChar char="•"/>
            </a:pPr>
            <a:r>
              <a:rPr lang="en-US" sz="2800" b="1" i="0" u="none">
                <a:solidFill>
                  <a:srgbClr val="7030A0"/>
                </a:solidFill>
                <a:latin typeface="Calibri"/>
                <a:ea typeface="Calibri"/>
                <a:cs typeface="Calibri"/>
                <a:sym typeface="Calibri"/>
              </a:rPr>
              <a:t>EXCEDIDA RAZONABLES PAUTAS TEMPORALES, PRESUNCIÓN ABANDONO</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RECHAZO FUNDADO, NO RECURSOS</a:t>
            </a:r>
            <a:endParaRPr/>
          </a:p>
          <a:p>
            <a:pPr marL="171450" marR="0" lvl="0" indent="-177800" algn="l" rtl="0">
              <a:lnSpc>
                <a:spcPct val="90000"/>
              </a:lnSpc>
              <a:spcBef>
                <a:spcPts val="700"/>
              </a:spcBef>
              <a:spcAft>
                <a:spcPts val="0"/>
              </a:spcAft>
              <a:buClr>
                <a:srgbClr val="7030A0"/>
              </a:buClr>
              <a:buSzPts val="2800"/>
              <a:buFont typeface="Arial"/>
              <a:buChar char="•"/>
            </a:pPr>
            <a:r>
              <a:rPr lang="en-US" sz="2800" b="1" i="0" u="none">
                <a:solidFill>
                  <a:srgbClr val="7030A0"/>
                </a:solidFill>
                <a:latin typeface="Calibri"/>
                <a:ea typeface="Calibri"/>
                <a:cs typeface="Calibri"/>
                <a:sym typeface="Calibri"/>
              </a:rPr>
              <a:t>¿VÍA JUDICIAL?</a:t>
            </a:r>
            <a:endParaRPr/>
          </a:p>
        </p:txBody>
      </p:sp>
      <p:sp>
        <p:nvSpPr>
          <p:cNvPr id="725" name="Google Shape;725;p6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51</a:t>
            </a:fld>
            <a:endParaRPr/>
          </a:p>
        </p:txBody>
      </p:sp>
      <p:sp>
        <p:nvSpPr>
          <p:cNvPr id="726" name="Google Shape;726;p63"/>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51</a:t>
            </a:fld>
            <a:endParaRPr/>
          </a:p>
        </p:txBody>
      </p:sp>
      <p:sp>
        <p:nvSpPr>
          <p:cNvPr id="727" name="Google Shape;727;p63"/>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28" name="Google Shape;728;p63"/>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29" name="Google Shape;729;p63"/>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30" name="Google Shape;730;p63"/>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31" name="Google Shape;731;p63"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p6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3300"/>
              <a:buFont typeface="Calibri"/>
              <a:buNone/>
            </a:pPr>
            <a:r>
              <a:rPr lang="en-US" sz="3300" b="1" i="0" u="sng" strike="noStrike" cap="none">
                <a:solidFill>
                  <a:srgbClr val="7030A0"/>
                </a:solidFill>
                <a:latin typeface="Calibri"/>
                <a:ea typeface="Calibri"/>
                <a:cs typeface="Calibri"/>
                <a:sym typeface="Calibri"/>
              </a:rPr>
              <a:t>PRÁCTICOS:</a:t>
            </a:r>
            <a:endParaRPr/>
          </a:p>
        </p:txBody>
      </p:sp>
      <p:sp>
        <p:nvSpPr>
          <p:cNvPr id="737" name="Google Shape;737;p64"/>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r>
              <a:rPr lang="en-US" sz="2100" b="0" i="0" u="none">
                <a:solidFill>
                  <a:schemeClr val="dk1"/>
                </a:solidFill>
                <a:latin typeface="Calibri"/>
                <a:ea typeface="Calibri"/>
                <a:cs typeface="Calibri"/>
                <a:sym typeface="Calibri"/>
              </a:rPr>
              <a:t>Pablo Pérez presenta un reclamo por diferencia salariales. En su escrito no menciona su situación de revista. La Administración, ante esa falencia, archiva las actuaciones.</a:t>
            </a:r>
            <a:endParaRPr/>
          </a:p>
          <a:p>
            <a:pPr marL="171450" marR="0" lvl="0" indent="-171450" algn="ctr"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rgbClr val="7030A0"/>
              </a:buClr>
              <a:buSzPts val="3600"/>
              <a:buFont typeface="Arial"/>
              <a:buNone/>
            </a:pPr>
            <a:r>
              <a:rPr lang="en-US" sz="3600" b="0" i="0" u="none">
                <a:solidFill>
                  <a:srgbClr val="7030A0"/>
                </a:solidFill>
                <a:latin typeface="Calibri"/>
                <a:ea typeface="Calibri"/>
                <a:cs typeface="Calibri"/>
                <a:sym typeface="Calibri"/>
              </a:rPr>
              <a:t>Actuó bien la Administración? </a:t>
            </a:r>
            <a:endParaRPr/>
          </a:p>
          <a:p>
            <a:pPr marL="171450" marR="0" lvl="0" indent="-171450" algn="ctr" rtl="0">
              <a:lnSpc>
                <a:spcPct val="90000"/>
              </a:lnSpc>
              <a:spcBef>
                <a:spcPts val="700"/>
              </a:spcBef>
              <a:spcAft>
                <a:spcPts val="0"/>
              </a:spcAft>
              <a:buClr>
                <a:srgbClr val="7030A0"/>
              </a:buClr>
              <a:buSzPts val="3600"/>
              <a:buFont typeface="Arial"/>
              <a:buNone/>
            </a:pPr>
            <a:r>
              <a:rPr lang="en-US" sz="3600" b="0" i="0" u="none">
                <a:solidFill>
                  <a:srgbClr val="7030A0"/>
                </a:solidFill>
                <a:latin typeface="Calibri"/>
                <a:ea typeface="Calibri"/>
                <a:cs typeface="Calibri"/>
                <a:sym typeface="Calibri"/>
              </a:rPr>
              <a:t>Cómo debió haber actuado?</a:t>
            </a:r>
            <a:r>
              <a:rPr lang="en-US" sz="2800" b="0" i="0" u="none">
                <a:solidFill>
                  <a:srgbClr val="7030A0"/>
                </a:solidFill>
                <a:latin typeface="Calibri"/>
                <a:ea typeface="Calibri"/>
                <a:cs typeface="Calibri"/>
                <a:sym typeface="Calibri"/>
              </a:rPr>
              <a:t>  </a:t>
            </a:r>
            <a:endParaRPr/>
          </a:p>
        </p:txBody>
      </p:sp>
      <p:sp>
        <p:nvSpPr>
          <p:cNvPr id="738" name="Google Shape;738;p6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52</a:t>
            </a:fld>
            <a:endParaRPr/>
          </a:p>
        </p:txBody>
      </p:sp>
      <p:sp>
        <p:nvSpPr>
          <p:cNvPr id="739" name="Google Shape;739;p6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52</a:t>
            </a:fld>
            <a:endParaRPr/>
          </a:p>
        </p:txBody>
      </p:sp>
      <p:sp>
        <p:nvSpPr>
          <p:cNvPr id="740" name="Google Shape;740;p64"/>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52</a:t>
            </a:fld>
            <a:endParaRPr/>
          </a:p>
        </p:txBody>
      </p:sp>
      <p:sp>
        <p:nvSpPr>
          <p:cNvPr id="741" name="Google Shape;741;p64"/>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42" name="Google Shape;742;p64"/>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43" name="Google Shape;743;p64"/>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44" name="Google Shape;744;p64"/>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45" name="Google Shape;745;p64"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749"/>
        <p:cNvGrpSpPr/>
        <p:nvPr/>
      </p:nvGrpSpPr>
      <p:grpSpPr>
        <a:xfrm>
          <a:off x="0" y="0"/>
          <a:ext cx="0" cy="0"/>
          <a:chOff x="0" y="0"/>
          <a:chExt cx="0" cy="0"/>
        </a:xfrm>
      </p:grpSpPr>
      <p:sp>
        <p:nvSpPr>
          <p:cNvPr id="750" name="Google Shape;750;p6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030A0"/>
              </a:buClr>
              <a:buSzPts val="4800"/>
              <a:buFont typeface="Calibri"/>
              <a:buNone/>
            </a:pPr>
            <a:r>
              <a:rPr lang="en-US" sz="4800" b="1" i="0" u="sng" strike="noStrike" cap="none">
                <a:solidFill>
                  <a:srgbClr val="7030A0"/>
                </a:solidFill>
                <a:latin typeface="Calibri"/>
                <a:ea typeface="Calibri"/>
                <a:cs typeface="Calibri"/>
                <a:sym typeface="Calibri"/>
              </a:rPr>
              <a:t>PRÁCTICOS:</a:t>
            </a:r>
            <a:endParaRPr/>
          </a:p>
        </p:txBody>
      </p:sp>
      <p:sp>
        <p:nvSpPr>
          <p:cNvPr id="751" name="Google Shape;751;p65"/>
          <p:cNvSpPr txBox="1">
            <a:spLocks noGrp="1"/>
          </p:cNvSpPr>
          <p:nvPr>
            <p:ph type="body" idx="1"/>
          </p:nvPr>
        </p:nvSpPr>
        <p:spPr>
          <a:xfrm>
            <a:off x="414337" y="2133600"/>
            <a:ext cx="8101012" cy="4862512"/>
          </a:xfrm>
          <a:prstGeom prst="rect">
            <a:avLst/>
          </a:prstGeom>
          <a:noFill/>
          <a:ln>
            <a:noFill/>
          </a:ln>
        </p:spPr>
        <p:txBody>
          <a:bodyPr spcFirstLastPara="1" wrap="square" lIns="91425" tIns="45700" rIns="91425" bIns="45700" anchor="t" anchorCtr="0">
            <a:noAutofit/>
          </a:bodyPr>
          <a:lstStyle/>
          <a:p>
            <a:pPr marL="857250" marR="0" lvl="2" indent="-171450" algn="ctr" rtl="0">
              <a:lnSpc>
                <a:spcPct val="90000"/>
              </a:lnSpc>
              <a:spcBef>
                <a:spcPts val="0"/>
              </a:spcBef>
              <a:spcAft>
                <a:spcPts val="0"/>
              </a:spcAft>
              <a:buClr>
                <a:schemeClr val="dk1"/>
              </a:buClr>
              <a:buSzPts val="2000"/>
              <a:buFont typeface="Arial"/>
              <a:buNone/>
            </a:pPr>
            <a:r>
              <a:rPr lang="en-US" sz="2000" b="0" i="0" u="none" strike="noStrike" cap="none">
                <a:solidFill>
                  <a:schemeClr val="dk1"/>
                </a:solidFill>
                <a:latin typeface="Calibri"/>
                <a:ea typeface="Calibri"/>
                <a:cs typeface="Calibri"/>
                <a:sym typeface="Calibri"/>
              </a:rPr>
              <a:t>Edwin Cardona se presenta en Asesoría Letrada del Ministerio de Gobierno y solicita ver el expediente en el que tramita su reclamo por denegatorias de licencias. </a:t>
            </a:r>
            <a:endParaRPr/>
          </a:p>
          <a:p>
            <a:pPr marL="857250" marR="0" lvl="2" indent="-171450" algn="ctr" rtl="0">
              <a:lnSpc>
                <a:spcPct val="90000"/>
              </a:lnSpc>
              <a:spcBef>
                <a:spcPts val="300"/>
              </a:spcBef>
              <a:spcAft>
                <a:spcPts val="0"/>
              </a:spcAft>
              <a:buClr>
                <a:schemeClr val="dk1"/>
              </a:buClr>
              <a:buSzPts val="2000"/>
              <a:buFont typeface="Arial"/>
              <a:buNone/>
            </a:pPr>
            <a:r>
              <a:rPr lang="en-US" sz="2000" b="0" i="0" u="none" strike="noStrike" cap="none">
                <a:solidFill>
                  <a:schemeClr val="dk1"/>
                </a:solidFill>
                <a:latin typeface="Calibri"/>
                <a:ea typeface="Calibri"/>
                <a:cs typeface="Calibri"/>
                <a:sym typeface="Calibri"/>
              </a:rPr>
              <a:t>El Director de la Asesoría le dice que “está para dictamen”, que vuelva en una semana y lo pida por Mesa de Entradas. </a:t>
            </a:r>
            <a:endParaRPr/>
          </a:p>
          <a:p>
            <a:pPr marL="857250" marR="0" lvl="2" indent="-171450" algn="ctr" rtl="0">
              <a:lnSpc>
                <a:spcPct val="90000"/>
              </a:lnSpc>
              <a:spcBef>
                <a:spcPts val="300"/>
              </a:spcBef>
              <a:spcAft>
                <a:spcPts val="0"/>
              </a:spcAft>
              <a:buClr>
                <a:schemeClr val="dk1"/>
              </a:buClr>
              <a:buSzPts val="2000"/>
              <a:buFont typeface="Arial"/>
              <a:buNone/>
            </a:pPr>
            <a:r>
              <a:rPr lang="en-US" sz="2000" b="0" i="0" u="none" strike="noStrike" cap="none">
                <a:solidFill>
                  <a:schemeClr val="dk1"/>
                </a:solidFill>
                <a:latin typeface="Calibri"/>
                <a:ea typeface="Calibri"/>
                <a:cs typeface="Calibri"/>
                <a:sym typeface="Calibri"/>
              </a:rPr>
              <a:t>Edwin se enoja, se va y queda a la espera de que la semana que viene se emita el dictamen y se remita a Mesa de Entradas.</a:t>
            </a:r>
            <a:endParaRPr/>
          </a:p>
          <a:p>
            <a:pPr marL="857250" marR="0" lvl="2" indent="-171450" algn="ctr" rtl="0">
              <a:lnSpc>
                <a:spcPct val="90000"/>
              </a:lnSpc>
              <a:spcBef>
                <a:spcPts val="300"/>
              </a:spcBef>
              <a:spcAft>
                <a:spcPts val="0"/>
              </a:spcAft>
              <a:buClr>
                <a:srgbClr val="7030A0"/>
              </a:buClr>
              <a:buSzPts val="2000"/>
              <a:buFont typeface="Arial"/>
              <a:buNone/>
            </a:pPr>
            <a:r>
              <a:rPr lang="en-US" sz="2000" b="0" i="0" u="none" strike="noStrike" cap="none">
                <a:solidFill>
                  <a:srgbClr val="7030A0"/>
                </a:solidFill>
                <a:latin typeface="Calibri"/>
                <a:ea typeface="Calibri"/>
                <a:cs typeface="Calibri"/>
                <a:sym typeface="Calibri"/>
              </a:rPr>
              <a:t>Actuó bien el Director de la Asesoría? Cómo tendría que haber actuado? Edwin podía haber actuado de otra </a:t>
            </a:r>
            <a:r>
              <a:rPr lang="en-US" sz="1500" b="0" i="0" u="none" strike="noStrike" cap="none">
                <a:solidFill>
                  <a:srgbClr val="7030A0"/>
                </a:solidFill>
                <a:latin typeface="Calibri"/>
                <a:ea typeface="Calibri"/>
                <a:cs typeface="Calibri"/>
                <a:sym typeface="Calibri"/>
              </a:rPr>
              <a:t>manera?</a:t>
            </a:r>
            <a:endParaRPr/>
          </a:p>
        </p:txBody>
      </p:sp>
      <p:sp>
        <p:nvSpPr>
          <p:cNvPr id="752" name="Google Shape;752;p6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53</a:t>
            </a:fld>
            <a:endParaRPr/>
          </a:p>
        </p:txBody>
      </p:sp>
      <p:sp>
        <p:nvSpPr>
          <p:cNvPr id="753" name="Google Shape;753;p6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53</a:t>
            </a:fld>
            <a:endParaRPr/>
          </a:p>
        </p:txBody>
      </p:sp>
      <p:sp>
        <p:nvSpPr>
          <p:cNvPr id="754" name="Google Shape;754;p65"/>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53</a:t>
            </a:fld>
            <a:endParaRPr/>
          </a:p>
        </p:txBody>
      </p:sp>
      <p:sp>
        <p:nvSpPr>
          <p:cNvPr id="755" name="Google Shape;755;p65"/>
          <p:cNvSpPr txBox="1"/>
          <p:nvPr/>
        </p:nvSpPr>
        <p:spPr>
          <a:xfrm rot="10800000" flipH="1">
            <a:off x="-935037" y="6030912"/>
            <a:ext cx="10079037"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56" name="Google Shape;756;p65"/>
          <p:cNvSpPr txBox="1"/>
          <p:nvPr/>
        </p:nvSpPr>
        <p:spPr>
          <a:xfrm rot="10800000" flipH="1">
            <a:off x="-936625" y="5969000"/>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57" name="Google Shape;757;p65"/>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58" name="Google Shape;758;p65"/>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59" name="Google Shape;759;p65"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66"/>
          <p:cNvSpPr txBox="1"/>
          <p:nvPr/>
        </p:nvSpPr>
        <p:spPr>
          <a:xfrm>
            <a:off x="1587" y="765175"/>
            <a:ext cx="9144000" cy="6092825"/>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65" name="Google Shape;765;p66"/>
          <p:cNvSpPr txBox="1"/>
          <p:nvPr/>
        </p:nvSpPr>
        <p:spPr>
          <a:xfrm>
            <a:off x="1587" y="620712"/>
            <a:ext cx="2333625" cy="14446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66" name="Google Shape;766;p66"/>
          <p:cNvSpPr txBox="1"/>
          <p:nvPr/>
        </p:nvSpPr>
        <p:spPr>
          <a:xfrm>
            <a:off x="1489075" y="620712"/>
            <a:ext cx="4105275" cy="144462"/>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67" name="Google Shape;767;p66"/>
          <p:cNvSpPr txBox="1"/>
          <p:nvPr/>
        </p:nvSpPr>
        <p:spPr>
          <a:xfrm>
            <a:off x="4211637" y="620712"/>
            <a:ext cx="4932362" cy="14446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68" name="Google Shape;768;p66" descr="mendoza gobierno.png"/>
          <p:cNvPicPr preferRelativeResize="0"/>
          <p:nvPr/>
        </p:nvPicPr>
        <p:blipFill rotWithShape="1">
          <a:blip r:embed="rId3">
            <a:alphaModFix/>
          </a:blip>
          <a:srcRect/>
          <a:stretch/>
        </p:blipFill>
        <p:spPr>
          <a:xfrm>
            <a:off x="2671762" y="3141662"/>
            <a:ext cx="3800475" cy="111918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8"/>
          <p:cNvSpPr txBox="1">
            <a:spLocks noGrp="1"/>
          </p:cNvSpPr>
          <p:nvPr>
            <p:ph type="body" idx="1"/>
          </p:nvPr>
        </p:nvSpPr>
        <p:spPr>
          <a:xfrm>
            <a:off x="0" y="0"/>
            <a:ext cx="8893175" cy="68580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7030A0"/>
              </a:buClr>
              <a:buSzPts val="2100"/>
              <a:buFont typeface="Arial"/>
              <a:buNone/>
            </a:pPr>
            <a:r>
              <a:rPr lang="en-US" sz="2100" b="1" i="0" u="sng">
                <a:solidFill>
                  <a:srgbClr val="7030A0"/>
                </a:solidFill>
                <a:latin typeface="Calibri"/>
                <a:ea typeface="Calibri"/>
                <a:cs typeface="Calibri"/>
                <a:sym typeface="Calibri"/>
              </a:rPr>
              <a:t>ORGANIZA EL PODER</a:t>
            </a:r>
            <a:endParaRPr/>
          </a:p>
          <a:p>
            <a:pPr marL="0" marR="0" lvl="0" indent="-133350" algn="ctr" rtl="0">
              <a:lnSpc>
                <a:spcPct val="90000"/>
              </a:lnSpc>
              <a:spcBef>
                <a:spcPts val="700"/>
              </a:spcBef>
              <a:spcAft>
                <a:spcPts val="0"/>
              </a:spcAft>
              <a:buClr>
                <a:schemeClr val="dk1"/>
              </a:buClr>
              <a:buSzPts val="2100"/>
              <a:buFont typeface="Arial"/>
              <a:buChar char="•"/>
            </a:pPr>
            <a:r>
              <a:rPr lang="en-US" sz="2100" b="0" i="0" u="none">
                <a:solidFill>
                  <a:schemeClr val="dk1"/>
                </a:solidFill>
                <a:latin typeface="Calibri"/>
                <a:ea typeface="Calibri"/>
                <a:cs typeface="Calibri"/>
                <a:sym typeface="Calibri"/>
              </a:rPr>
              <a:t>OE-</a:t>
            </a:r>
            <a:endParaRPr/>
          </a:p>
          <a:p>
            <a:pPr marL="0" marR="0" lvl="0" indent="-133350" algn="ctr" rtl="0">
              <a:lnSpc>
                <a:spcPct val="90000"/>
              </a:lnSpc>
              <a:spcBef>
                <a:spcPts val="700"/>
              </a:spcBef>
              <a:spcAft>
                <a:spcPts val="0"/>
              </a:spcAft>
              <a:buClr>
                <a:schemeClr val="dk1"/>
              </a:buClr>
              <a:buSzPts val="2100"/>
              <a:buFont typeface="Arial"/>
              <a:buChar char="•"/>
            </a:pPr>
            <a:r>
              <a:rPr lang="en-US" sz="2100" b="0" i="0" u="none">
                <a:solidFill>
                  <a:schemeClr val="dk1"/>
                </a:solidFill>
                <a:latin typeface="Calibri"/>
                <a:ea typeface="Calibri"/>
                <a:cs typeface="Calibri"/>
                <a:sym typeface="Calibri"/>
              </a:rPr>
              <a:t>OL-</a:t>
            </a:r>
            <a:endParaRPr/>
          </a:p>
          <a:p>
            <a:pPr marL="0" marR="0" lvl="0" indent="-133350" algn="ctr" rtl="0">
              <a:lnSpc>
                <a:spcPct val="90000"/>
              </a:lnSpc>
              <a:spcBef>
                <a:spcPts val="700"/>
              </a:spcBef>
              <a:spcAft>
                <a:spcPts val="0"/>
              </a:spcAft>
              <a:buClr>
                <a:schemeClr val="dk1"/>
              </a:buClr>
              <a:buSzPts val="2100"/>
              <a:buFont typeface="Arial"/>
              <a:buChar char="•"/>
            </a:pPr>
            <a:r>
              <a:rPr lang="en-US" sz="2100" b="0" i="0" u="none">
                <a:solidFill>
                  <a:schemeClr val="dk1"/>
                </a:solidFill>
                <a:latin typeface="Calibri"/>
                <a:ea typeface="Calibri"/>
                <a:cs typeface="Calibri"/>
                <a:sym typeface="Calibri"/>
              </a:rPr>
              <a:t>OJ</a:t>
            </a:r>
            <a:endParaRPr/>
          </a:p>
          <a:p>
            <a:pPr marL="0" marR="0" lvl="0" indent="0" algn="ctr" rtl="0">
              <a:lnSpc>
                <a:spcPct val="90000"/>
              </a:lnSpc>
              <a:spcBef>
                <a:spcPts val="700"/>
              </a:spcBef>
              <a:spcAft>
                <a:spcPts val="0"/>
              </a:spcAft>
              <a:buClr>
                <a:srgbClr val="7030A0"/>
              </a:buClr>
              <a:buSzPts val="2400"/>
              <a:buFont typeface="Arial"/>
              <a:buNone/>
            </a:pPr>
            <a:r>
              <a:rPr lang="en-US" sz="2400" b="1" i="0" u="sng">
                <a:solidFill>
                  <a:srgbClr val="7030A0"/>
                </a:solidFill>
                <a:latin typeface="Calibri"/>
                <a:ea typeface="Calibri"/>
                <a:cs typeface="Calibri"/>
                <a:sym typeface="Calibri"/>
              </a:rPr>
              <a:t>Funciones del poder</a:t>
            </a:r>
            <a:endParaRPr/>
          </a:p>
          <a:p>
            <a:pPr marL="0" marR="0" lvl="0" indent="-133350" algn="l" rtl="0">
              <a:lnSpc>
                <a:spcPct val="90000"/>
              </a:lnSpc>
              <a:spcBef>
                <a:spcPts val="700"/>
              </a:spcBef>
              <a:spcAft>
                <a:spcPts val="0"/>
              </a:spcAft>
              <a:buClr>
                <a:schemeClr val="dk1"/>
              </a:buClr>
              <a:buSzPts val="2100"/>
              <a:buFont typeface="Arial"/>
              <a:buChar char="•"/>
            </a:pPr>
            <a:r>
              <a:rPr lang="en-US" sz="2100" b="0" i="0" u="none">
                <a:solidFill>
                  <a:schemeClr val="dk1"/>
                </a:solidFill>
                <a:latin typeface="Calibri"/>
                <a:ea typeface="Calibri"/>
                <a:cs typeface="Calibri"/>
                <a:sym typeface="Calibri"/>
              </a:rPr>
              <a:t>Jurisdiccional 				Legislativa</a:t>
            </a:r>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0" marR="0" lvl="0" indent="-12700" algn="ctr" rtl="0">
              <a:lnSpc>
                <a:spcPct val="90000"/>
              </a:lnSpc>
              <a:spcBef>
                <a:spcPts val="700"/>
              </a:spcBef>
              <a:spcAft>
                <a:spcPts val="0"/>
              </a:spcAft>
              <a:buClr>
                <a:schemeClr val="dk1"/>
              </a:buClr>
              <a:buSzPts val="200"/>
              <a:buFont typeface="Arial"/>
              <a:buChar char="•"/>
            </a:pPr>
            <a:r>
              <a:rPr lang="en-US" sz="2100" b="0" i="0" u="none">
                <a:solidFill>
                  <a:schemeClr val="dk1"/>
                </a:solidFill>
                <a:latin typeface="Calibri"/>
                <a:ea typeface="Calibri"/>
                <a:cs typeface="Calibri"/>
                <a:sym typeface="Calibri"/>
              </a:rPr>
              <a:t>Administrativa</a:t>
            </a:r>
            <a:endParaRPr/>
          </a:p>
          <a:p>
            <a:pPr marL="0" marR="0" lvl="0" indent="-12700" algn="ctr" rtl="0">
              <a:lnSpc>
                <a:spcPct val="90000"/>
              </a:lnSpc>
              <a:spcBef>
                <a:spcPts val="700"/>
              </a:spcBef>
              <a:spcAft>
                <a:spcPts val="0"/>
              </a:spcAft>
              <a:buClr>
                <a:srgbClr val="000000"/>
              </a:buClr>
              <a:buSzPts val="200"/>
              <a:buFont typeface="Arial"/>
              <a:buChar char="•"/>
            </a:pPr>
            <a:r>
              <a:rPr lang="en-US" sz="2100" b="0" i="0" u="none">
                <a:solidFill>
                  <a:srgbClr val="000000"/>
                </a:solidFill>
                <a:latin typeface="Calibri"/>
                <a:ea typeface="Calibri"/>
                <a:cs typeface="Calibri"/>
                <a:sym typeface="Calibri"/>
              </a:rPr>
              <a:t>OE-</a:t>
            </a:r>
            <a:endParaRPr sz="2100" b="0" i="0" u="none">
              <a:solidFill>
                <a:schemeClr val="dk1"/>
              </a:solidFill>
              <a:latin typeface="Calibri"/>
              <a:ea typeface="Calibri"/>
              <a:cs typeface="Calibri"/>
              <a:sym typeface="Calibri"/>
            </a:endParaRPr>
          </a:p>
          <a:p>
            <a:pPr marL="0" marR="0" lvl="0" indent="-133350" algn="ctr" rtl="0">
              <a:lnSpc>
                <a:spcPct val="90000"/>
              </a:lnSpc>
              <a:spcBef>
                <a:spcPts val="700"/>
              </a:spcBef>
              <a:spcAft>
                <a:spcPts val="0"/>
              </a:spcAft>
              <a:buClr>
                <a:srgbClr val="000000"/>
              </a:buClr>
              <a:buSzPts val="2100"/>
              <a:buFont typeface="Arial"/>
              <a:buChar char="•"/>
            </a:pPr>
            <a:r>
              <a:rPr lang="en-US" sz="2100" b="0" i="0" u="none">
                <a:solidFill>
                  <a:srgbClr val="000000"/>
                </a:solidFill>
                <a:latin typeface="Calibri"/>
                <a:ea typeface="Calibri"/>
                <a:cs typeface="Calibri"/>
                <a:sym typeface="Calibri"/>
              </a:rPr>
              <a:t>OL-</a:t>
            </a:r>
            <a:endParaRPr sz="2100" b="0" i="0" u="none">
              <a:solidFill>
                <a:schemeClr val="dk1"/>
              </a:solidFill>
              <a:latin typeface="Calibri"/>
              <a:ea typeface="Calibri"/>
              <a:cs typeface="Calibri"/>
              <a:sym typeface="Calibri"/>
            </a:endParaRPr>
          </a:p>
          <a:p>
            <a:pPr marL="0" marR="0" lvl="0" indent="-133350" algn="ctr" rtl="0">
              <a:lnSpc>
                <a:spcPct val="90000"/>
              </a:lnSpc>
              <a:spcBef>
                <a:spcPts val="700"/>
              </a:spcBef>
              <a:spcAft>
                <a:spcPts val="0"/>
              </a:spcAft>
              <a:buClr>
                <a:srgbClr val="000000"/>
              </a:buClr>
              <a:buSzPts val="2100"/>
              <a:buFont typeface="Arial"/>
              <a:buChar char="•"/>
            </a:pPr>
            <a:r>
              <a:rPr lang="en-US" sz="2100" b="0" i="0" u="none">
                <a:solidFill>
                  <a:srgbClr val="000000"/>
                </a:solidFill>
                <a:latin typeface="Calibri"/>
                <a:ea typeface="Calibri"/>
                <a:cs typeface="Calibri"/>
                <a:sym typeface="Calibri"/>
              </a:rPr>
              <a:t>OJ</a:t>
            </a:r>
            <a:endParaRPr sz="2100" b="0" i="0" u="none">
              <a:solidFill>
                <a:schemeClr val="dk1"/>
              </a:solidFill>
              <a:latin typeface="Calibri"/>
              <a:ea typeface="Calibri"/>
              <a:cs typeface="Calibri"/>
              <a:sym typeface="Calibri"/>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0" marR="0" lvl="0" indent="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143" name="Google Shape;143;p1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6</a:t>
            </a:fld>
            <a:endParaRPr/>
          </a:p>
        </p:txBody>
      </p:sp>
      <p:sp>
        <p:nvSpPr>
          <p:cNvPr id="144" name="Google Shape;144;p18"/>
          <p:cNvSpPr txBox="1"/>
          <p:nvPr/>
        </p:nvSpPr>
        <p:spPr>
          <a:xfrm>
            <a:off x="6183312" y="6326187"/>
            <a:ext cx="2266950" cy="4032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6</a:t>
            </a:fld>
            <a:endParaRPr/>
          </a:p>
        </p:txBody>
      </p:sp>
      <p:sp>
        <p:nvSpPr>
          <p:cNvPr id="145" name="Google Shape;145;p18"/>
          <p:cNvSpPr txBox="1"/>
          <p:nvPr/>
        </p:nvSpPr>
        <p:spPr>
          <a:xfrm rot="10800000" flipH="1">
            <a:off x="25400" y="5942012"/>
            <a:ext cx="9144000" cy="828675"/>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46" name="Google Shape;146;p18"/>
          <p:cNvSpPr txBox="1"/>
          <p:nvPr/>
        </p:nvSpPr>
        <p:spPr>
          <a:xfrm rot="10800000" flipH="1">
            <a:off x="0" y="6002337"/>
            <a:ext cx="2333625"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47" name="Google Shape;147;p18"/>
          <p:cNvSpPr txBox="1"/>
          <p:nvPr/>
        </p:nvSpPr>
        <p:spPr>
          <a:xfrm rot="10800000" flipH="1">
            <a:off x="790575" y="6003925"/>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48" name="Google Shape;148;p18"/>
          <p:cNvSpPr txBox="1"/>
          <p:nvPr/>
        </p:nvSpPr>
        <p:spPr>
          <a:xfrm rot="10800000" flipH="1">
            <a:off x="4211637" y="6002337"/>
            <a:ext cx="4932362" cy="6191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49" name="Google Shape;149;p18" descr="IPAB horizontal.png"/>
          <p:cNvPicPr preferRelativeResize="0"/>
          <p:nvPr/>
        </p:nvPicPr>
        <p:blipFill rotWithShape="1">
          <a:blip r:embed="rId3">
            <a:alphaModFix/>
          </a:blip>
          <a:srcRect/>
          <a:stretch/>
        </p:blipFill>
        <p:spPr>
          <a:xfrm>
            <a:off x="5189537" y="6180137"/>
            <a:ext cx="2976562" cy="620712"/>
          </a:xfrm>
          <a:prstGeom prst="rect">
            <a:avLst/>
          </a:prstGeom>
          <a:noFill/>
          <a:ln>
            <a:noFill/>
          </a:ln>
        </p:spPr>
      </p:pic>
      <p:pic>
        <p:nvPicPr>
          <p:cNvPr id="150" name="Google Shape;150;p18" descr="Imagen relacionada"/>
          <p:cNvPicPr preferRelativeResize="0"/>
          <p:nvPr/>
        </p:nvPicPr>
        <p:blipFill rotWithShape="1">
          <a:blip r:embed="rId4">
            <a:alphaModFix/>
          </a:blip>
          <a:srcRect/>
          <a:stretch/>
        </p:blipFill>
        <p:spPr>
          <a:xfrm>
            <a:off x="1747837" y="2505075"/>
            <a:ext cx="2466975" cy="1847850"/>
          </a:xfrm>
          <a:prstGeom prst="rect">
            <a:avLst/>
          </a:prstGeom>
          <a:noFill/>
          <a:ln>
            <a:noFill/>
          </a:ln>
        </p:spPr>
      </p:pic>
      <p:sp>
        <p:nvSpPr>
          <p:cNvPr id="151" name="Google Shape;151;p18"/>
          <p:cNvSpPr/>
          <p:nvPr/>
        </p:nvSpPr>
        <p:spPr>
          <a:xfrm>
            <a:off x="4008437" y="476250"/>
            <a:ext cx="153987" cy="914400"/>
          </a:xfrm>
          <a:prstGeom prst="leftBrace">
            <a:avLst>
              <a:gd name="adj1" fmla="val 306"/>
              <a:gd name="adj2" fmla="val 50000"/>
            </a:avLst>
          </a:prstGeom>
          <a:noFill/>
          <a:ln w="9525"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52" name="Google Shape;152;p18" descr="Resultado de imagen para legislatura mendoza imagen"/>
          <p:cNvSpPr txBox="1"/>
          <p:nvPr/>
        </p:nvSpPr>
        <p:spPr>
          <a:xfrm>
            <a:off x="4419600" y="327660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53" name="Google Shape;153;p18"/>
          <p:cNvPicPr preferRelativeResize="0"/>
          <p:nvPr/>
        </p:nvPicPr>
        <p:blipFill rotWithShape="1">
          <a:blip r:embed="rId5">
            <a:alphaModFix/>
          </a:blip>
          <a:srcRect/>
          <a:stretch/>
        </p:blipFill>
        <p:spPr>
          <a:xfrm>
            <a:off x="4933950" y="2433637"/>
            <a:ext cx="2552700" cy="1790700"/>
          </a:xfrm>
          <a:prstGeom prst="rect">
            <a:avLst/>
          </a:prstGeom>
          <a:noFill/>
          <a:ln>
            <a:noFill/>
          </a:ln>
        </p:spPr>
      </p:pic>
      <p:sp>
        <p:nvSpPr>
          <p:cNvPr id="154" name="Google Shape;154;p18"/>
          <p:cNvSpPr/>
          <p:nvPr/>
        </p:nvSpPr>
        <p:spPr>
          <a:xfrm>
            <a:off x="4837112" y="2293937"/>
            <a:ext cx="484187" cy="977900"/>
          </a:xfrm>
          <a:prstGeom prst="downArrow">
            <a:avLst>
              <a:gd name="adj1" fmla="val 16250"/>
              <a:gd name="adj2" fmla="val 50000"/>
            </a:avLst>
          </a:prstGeom>
          <a:solidFill>
            <a:schemeClr val="accent1"/>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55" name="Google Shape;155;p18"/>
          <p:cNvSpPr/>
          <p:nvPr/>
        </p:nvSpPr>
        <p:spPr>
          <a:xfrm>
            <a:off x="558800" y="2417762"/>
            <a:ext cx="484187" cy="650875"/>
          </a:xfrm>
          <a:prstGeom prst="rightArrow">
            <a:avLst>
              <a:gd name="adj1" fmla="val 10800"/>
              <a:gd name="adj2" fmla="val 50000"/>
            </a:avLst>
          </a:prstGeom>
          <a:solidFill>
            <a:schemeClr val="accent1"/>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56" name="Google Shape;156;p18"/>
          <p:cNvSpPr/>
          <p:nvPr/>
        </p:nvSpPr>
        <p:spPr>
          <a:xfrm>
            <a:off x="4008437" y="4748212"/>
            <a:ext cx="153987" cy="1157287"/>
          </a:xfrm>
          <a:prstGeom prst="leftBrace">
            <a:avLst>
              <a:gd name="adj1" fmla="val 242"/>
              <a:gd name="adj2" fmla="val 50000"/>
            </a:avLst>
          </a:prstGeom>
          <a:noFill/>
          <a:ln w="9525"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9"/>
          <p:cNvSpPr txBox="1">
            <a:spLocks noGrp="1"/>
          </p:cNvSpPr>
          <p:nvPr>
            <p:ph type="body" idx="1"/>
          </p:nvPr>
        </p:nvSpPr>
        <p:spPr>
          <a:xfrm>
            <a:off x="0" y="0"/>
            <a:ext cx="9144000" cy="6700837"/>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2800"/>
              <a:buFont typeface="Arial"/>
              <a:buNone/>
            </a:pPr>
            <a:endParaRPr sz="2800" b="1" i="0" u="none">
              <a:solidFill>
                <a:srgbClr val="7030A0"/>
              </a:solidFill>
              <a:latin typeface="Calibri"/>
              <a:ea typeface="Calibri"/>
              <a:cs typeface="Calibri"/>
              <a:sym typeface="Calibri"/>
            </a:endParaRPr>
          </a:p>
          <a:p>
            <a:pPr marL="0" marR="0" lvl="0" indent="0" algn="ctr" rtl="0">
              <a:lnSpc>
                <a:spcPct val="90000"/>
              </a:lnSpc>
              <a:spcBef>
                <a:spcPts val="800"/>
              </a:spcBef>
              <a:spcAft>
                <a:spcPts val="0"/>
              </a:spcAft>
              <a:buClr>
                <a:srgbClr val="7030A0"/>
              </a:buClr>
              <a:buSzPts val="2800"/>
              <a:buFont typeface="Arial"/>
              <a:buNone/>
            </a:pPr>
            <a:r>
              <a:rPr lang="en-US" sz="2800" b="1" i="0" u="none">
                <a:solidFill>
                  <a:srgbClr val="7030A0"/>
                </a:solidFill>
                <a:latin typeface="Calibri"/>
                <a:ea typeface="Calibri"/>
                <a:cs typeface="Calibri"/>
                <a:sym typeface="Calibri"/>
              </a:rPr>
              <a:t>Las entidades estatales manifiestan su voluntad</a:t>
            </a:r>
            <a:endParaRPr/>
          </a:p>
          <a:p>
            <a:pPr marL="0" marR="0" lvl="0" indent="0" algn="ctr" rtl="0">
              <a:lnSpc>
                <a:spcPct val="90000"/>
              </a:lnSpc>
              <a:spcBef>
                <a:spcPts val="800"/>
              </a:spcBef>
              <a:spcAft>
                <a:spcPts val="0"/>
              </a:spcAft>
              <a:buClr>
                <a:srgbClr val="7030A0"/>
              </a:buClr>
              <a:buSzPts val="2800"/>
              <a:buFont typeface="Arial"/>
              <a:buNone/>
            </a:pPr>
            <a:r>
              <a:rPr lang="en-US" sz="2800" b="1" i="0" u="none">
                <a:solidFill>
                  <a:srgbClr val="7030A0"/>
                </a:solidFill>
                <a:latin typeface="Calibri"/>
                <a:ea typeface="Calibri"/>
                <a:cs typeface="Calibri"/>
                <a:sym typeface="Calibri"/>
              </a:rPr>
              <a:t>  a través de sus órganos</a:t>
            </a:r>
            <a:endParaRPr/>
          </a:p>
          <a:p>
            <a:pPr marL="0" marR="0" lvl="0" indent="0" algn="ctr" rtl="0">
              <a:lnSpc>
                <a:spcPct val="90000"/>
              </a:lnSpc>
              <a:spcBef>
                <a:spcPts val="800"/>
              </a:spcBef>
              <a:spcAft>
                <a:spcPts val="0"/>
              </a:spcAft>
              <a:buClr>
                <a:schemeClr val="dk1"/>
              </a:buClr>
              <a:buSzPts val="2800"/>
              <a:buFont typeface="Arial"/>
              <a:buNone/>
            </a:pPr>
            <a:endParaRPr sz="2800" b="1" i="0" u="none">
              <a:solidFill>
                <a:srgbClr val="7030A0"/>
              </a:solidFill>
              <a:latin typeface="Calibri"/>
              <a:ea typeface="Calibri"/>
              <a:cs typeface="Calibri"/>
              <a:sym typeface="Calibri"/>
            </a:endParaRPr>
          </a:p>
          <a:p>
            <a:pPr marL="0" marR="0" lvl="0" indent="-177800" algn="l" rtl="0">
              <a:lnSpc>
                <a:spcPct val="90000"/>
              </a:lnSpc>
              <a:spcBef>
                <a:spcPts val="700"/>
              </a:spcBef>
              <a:spcAft>
                <a:spcPts val="0"/>
              </a:spcAft>
              <a:buClr>
                <a:srgbClr val="7030A0"/>
              </a:buClr>
              <a:buSzPts val="2800"/>
              <a:buFont typeface="Arial"/>
              <a:buChar char="•"/>
            </a:pPr>
            <a:r>
              <a:rPr lang="en-US" sz="2800" b="1" i="0" u="sng">
                <a:solidFill>
                  <a:srgbClr val="7030A0"/>
                </a:solidFill>
                <a:latin typeface="Calibri"/>
                <a:ea typeface="Calibri"/>
                <a:cs typeface="Calibri"/>
                <a:sym typeface="Calibri"/>
              </a:rPr>
              <a:t>Organización Administrativa- </a:t>
            </a:r>
            <a:r>
              <a:rPr lang="en-US" sz="2800" b="0" i="0" u="none">
                <a:solidFill>
                  <a:srgbClr val="000000"/>
                </a:solidFill>
                <a:latin typeface="Calibri"/>
                <a:ea typeface="Calibri"/>
                <a:cs typeface="Calibri"/>
                <a:sym typeface="Calibri"/>
              </a:rPr>
              <a:t>Entes-Órganos</a:t>
            </a:r>
            <a:endParaRPr sz="2800" b="0" i="0" u="none">
              <a:solidFill>
                <a:schemeClr val="dk1"/>
              </a:solidFill>
              <a:latin typeface="Calibri"/>
              <a:ea typeface="Calibri"/>
              <a:cs typeface="Calibri"/>
              <a:sym typeface="Calibri"/>
            </a:endParaRPr>
          </a:p>
          <a:p>
            <a:pPr marL="0" marR="0" lvl="0" indent="-177800" algn="l" rtl="0">
              <a:lnSpc>
                <a:spcPct val="90000"/>
              </a:lnSpc>
              <a:spcBef>
                <a:spcPts val="700"/>
              </a:spcBef>
              <a:spcAft>
                <a:spcPts val="0"/>
              </a:spcAft>
              <a:buClr>
                <a:srgbClr val="7030A0"/>
              </a:buClr>
              <a:buSzPts val="2800"/>
              <a:buFont typeface="Arial"/>
              <a:buChar char="•"/>
            </a:pPr>
            <a:r>
              <a:rPr lang="en-US" sz="2800" b="1" i="1" u="sng">
                <a:solidFill>
                  <a:srgbClr val="7030A0"/>
                </a:solidFill>
                <a:latin typeface="Calibri"/>
                <a:ea typeface="Calibri"/>
                <a:cs typeface="Calibri"/>
                <a:sym typeface="Calibri"/>
              </a:rPr>
              <a:t>Órganos- </a:t>
            </a:r>
            <a:r>
              <a:rPr lang="en-US" sz="2800" b="0" i="1" u="none">
                <a:solidFill>
                  <a:srgbClr val="000000"/>
                </a:solidFill>
                <a:latin typeface="Calibri"/>
                <a:ea typeface="Calibri"/>
                <a:cs typeface="Calibri"/>
                <a:sym typeface="Calibri"/>
              </a:rPr>
              <a:t>Institución-Persona</a:t>
            </a:r>
            <a:endParaRPr sz="2800" b="1" i="0" u="none">
              <a:solidFill>
                <a:srgbClr val="7030A0"/>
              </a:solidFill>
              <a:latin typeface="Calibri"/>
              <a:ea typeface="Calibri"/>
              <a:cs typeface="Calibri"/>
              <a:sym typeface="Calibri"/>
            </a:endParaRPr>
          </a:p>
          <a:p>
            <a:pPr marL="0" marR="0" lvl="0" indent="0" algn="ctr" rtl="0">
              <a:lnSpc>
                <a:spcPct val="90000"/>
              </a:lnSpc>
              <a:spcBef>
                <a:spcPts val="90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¿PARA QUÉ SIRVE LA NOCIÓN DE ÓRGANO Y QUE SON LOS ÓRGANOS?</a:t>
            </a:r>
            <a:endParaRPr/>
          </a:p>
          <a:p>
            <a:pPr marL="0" marR="0" lvl="0" indent="0" algn="ctr" rtl="0">
              <a:lnSpc>
                <a:spcPct val="90000"/>
              </a:lnSpc>
              <a:spcBef>
                <a:spcPts val="70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0" marR="0" lvl="0" indent="0" algn="ctr" rtl="0">
              <a:lnSpc>
                <a:spcPct val="90000"/>
              </a:lnSpc>
              <a:spcBef>
                <a:spcPts val="70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Conjunto de competencias ejercidas por una persona física determinada (funcionario o agente), que al expresar su voluntad, produce la imputación a la entidad de la que forma parte. </a:t>
            </a:r>
            <a:endParaRPr/>
          </a:p>
          <a:p>
            <a:pPr marL="0" marR="0" lvl="0" indent="0" algn="just" rtl="0">
              <a:lnSpc>
                <a:spcPct val="90000"/>
              </a:lnSpc>
              <a:spcBef>
                <a:spcPts val="9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162" name="Google Shape;162;p1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7</a:t>
            </a:fld>
            <a:endParaRPr/>
          </a:p>
        </p:txBody>
      </p:sp>
      <p:sp>
        <p:nvSpPr>
          <p:cNvPr id="163" name="Google Shape;163;p19"/>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7</a:t>
            </a:fld>
            <a:endParaRPr/>
          </a:p>
        </p:txBody>
      </p:sp>
      <p:sp>
        <p:nvSpPr>
          <p:cNvPr id="164" name="Google Shape;164;p19"/>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65" name="Google Shape;165;p19"/>
          <p:cNvSpPr txBox="1"/>
          <p:nvPr/>
        </p:nvSpPr>
        <p:spPr>
          <a:xfrm rot="10800000" flipH="1">
            <a:off x="1587" y="5984875"/>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66" name="Google Shape;166;p19"/>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67" name="Google Shape;167;p19"/>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68" name="Google Shape;168;p19"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0"/>
          <p:cNvSpPr txBox="1">
            <a:spLocks noGrp="1"/>
          </p:cNvSpPr>
          <p:nvPr>
            <p:ph type="title"/>
          </p:nvPr>
        </p:nvSpPr>
        <p:spPr>
          <a:xfrm>
            <a:off x="457200" y="274637"/>
            <a:ext cx="8218487" cy="2217737"/>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5900" b="1" i="0" u="none" strike="noStrike" cap="none">
                <a:solidFill>
                  <a:schemeClr val="dk1"/>
                </a:solidFill>
                <a:latin typeface="Calibri"/>
                <a:ea typeface="Calibri"/>
                <a:cs typeface="Calibri"/>
                <a:sym typeface="Calibri"/>
              </a:rPr>
              <a:t>¿Qué es el PROCEDIMIENTO ADMINISTRATIVO?</a:t>
            </a:r>
            <a:r>
              <a:rPr lang="en-US" sz="3600" b="0" i="0" u="none" strike="noStrike" cap="none">
                <a:solidFill>
                  <a:schemeClr val="dk1"/>
                </a:solidFill>
                <a:latin typeface="Calibri"/>
                <a:ea typeface="Calibri"/>
                <a:cs typeface="Calibri"/>
                <a:sym typeface="Calibri"/>
              </a:rPr>
              <a:t> </a:t>
            </a:r>
            <a:endParaRPr/>
          </a:p>
        </p:txBody>
      </p:sp>
      <p:sp>
        <p:nvSpPr>
          <p:cNvPr id="174" name="Google Shape;174;p2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8</a:t>
            </a:fld>
            <a:endParaRPr/>
          </a:p>
        </p:txBody>
      </p:sp>
      <p:sp>
        <p:nvSpPr>
          <p:cNvPr id="175" name="Google Shape;175;p20"/>
          <p:cNvSpPr txBox="1"/>
          <p:nvPr/>
        </p:nvSpPr>
        <p:spPr>
          <a:xfrm>
            <a:off x="6183312" y="6305550"/>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8</a:t>
            </a:fld>
            <a:endParaRPr/>
          </a:p>
        </p:txBody>
      </p:sp>
      <p:sp>
        <p:nvSpPr>
          <p:cNvPr id="176" name="Google Shape;176;p20"/>
          <p:cNvSpPr txBox="1"/>
          <p:nvPr/>
        </p:nvSpPr>
        <p:spPr>
          <a:xfrm rot="10800000" flipH="1">
            <a:off x="0" y="6030912"/>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77" name="Google Shape;177;p20"/>
          <p:cNvSpPr txBox="1"/>
          <p:nvPr/>
        </p:nvSpPr>
        <p:spPr>
          <a:xfrm rot="10800000" flipH="1">
            <a:off x="-23812" y="5978525"/>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78" name="Google Shape;178;p20"/>
          <p:cNvSpPr txBox="1"/>
          <p:nvPr/>
        </p:nvSpPr>
        <p:spPr>
          <a:xfrm rot="10800000" flipH="1">
            <a:off x="790575" y="5983287"/>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79" name="Google Shape;179;p20"/>
          <p:cNvSpPr txBox="1"/>
          <p:nvPr/>
        </p:nvSpPr>
        <p:spPr>
          <a:xfrm rot="10800000" flipH="1">
            <a:off x="4211637" y="5981700"/>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80" name="Google Shape;180;p20" descr="IPAB horizontal.png"/>
          <p:cNvPicPr preferRelativeResize="0"/>
          <p:nvPr/>
        </p:nvPicPr>
        <p:blipFill rotWithShape="1">
          <a:blip r:embed="rId3">
            <a:alphaModFix/>
          </a:blip>
          <a:srcRect/>
          <a:stretch/>
        </p:blipFill>
        <p:spPr>
          <a:xfrm>
            <a:off x="5189537" y="6157912"/>
            <a:ext cx="2976562" cy="62071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1"/>
          <p:cNvSpPr txBox="1">
            <a:spLocks noGrp="1"/>
          </p:cNvSpPr>
          <p:nvPr>
            <p:ph type="ctrTitle"/>
          </p:nvPr>
        </p:nvSpPr>
        <p:spPr>
          <a:xfrm>
            <a:off x="611187" y="908050"/>
            <a:ext cx="7772400" cy="1470025"/>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4300"/>
              <a:buFont typeface="Calibri"/>
              <a:buNone/>
            </a:pP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endParaRPr/>
          </a:p>
        </p:txBody>
      </p:sp>
      <p:sp>
        <p:nvSpPr>
          <p:cNvPr id="186" name="Google Shape;186;p21"/>
          <p:cNvSpPr txBox="1">
            <a:spLocks noGrp="1"/>
          </p:cNvSpPr>
          <p:nvPr>
            <p:ph type="subTitle" idx="1"/>
          </p:nvPr>
        </p:nvSpPr>
        <p:spPr>
          <a:xfrm>
            <a:off x="684212" y="981075"/>
            <a:ext cx="7704137" cy="5545137"/>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6000"/>
              <a:buFont typeface="Arial"/>
              <a:buNone/>
            </a:pPr>
            <a:r>
              <a:rPr lang="en-US" sz="6000" b="1" i="0" u="none">
                <a:solidFill>
                  <a:schemeClr val="dk1"/>
                </a:solidFill>
                <a:latin typeface="Calibri"/>
                <a:ea typeface="Calibri"/>
                <a:cs typeface="Calibri"/>
                <a:sym typeface="Calibri"/>
              </a:rPr>
              <a:t>Secuencia de actos (pasos) necesarios para el ejercicio de la función administrativa</a:t>
            </a:r>
            <a:r>
              <a:rPr lang="en-US" sz="2800" b="0" i="0" u="none">
                <a:solidFill>
                  <a:schemeClr val="dk1"/>
                </a:solidFill>
                <a:latin typeface="Calibri"/>
                <a:ea typeface="Calibri"/>
                <a:cs typeface="Calibri"/>
                <a:sym typeface="Calibri"/>
              </a:rPr>
              <a:t/>
            </a:r>
            <a:br>
              <a:rPr lang="en-US" sz="2800" b="0" i="0" u="none">
                <a:solidFill>
                  <a:schemeClr val="dk1"/>
                </a:solidFill>
                <a:latin typeface="Calibri"/>
                <a:ea typeface="Calibri"/>
                <a:cs typeface="Calibri"/>
                <a:sym typeface="Calibri"/>
              </a:rPr>
            </a:br>
            <a:endParaRPr/>
          </a:p>
        </p:txBody>
      </p:sp>
      <p:sp>
        <p:nvSpPr>
          <p:cNvPr id="187" name="Google Shape;187;p2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Verdana"/>
              <a:buNone/>
            </a:pPr>
            <a:fld id="{00000000-1234-1234-1234-123412341234}" type="slidenum">
              <a:rPr lang="en-US" sz="9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900"/>
                <a:buFont typeface="Verdana"/>
                <a:buNone/>
              </a:pPr>
              <a:t>9</a:t>
            </a:fld>
            <a:endParaRPr/>
          </a:p>
        </p:txBody>
      </p:sp>
      <p:sp>
        <p:nvSpPr>
          <p:cNvPr id="188" name="Google Shape;188;p21"/>
          <p:cNvSpPr txBox="1"/>
          <p:nvPr/>
        </p:nvSpPr>
        <p:spPr>
          <a:xfrm>
            <a:off x="6183312" y="6308725"/>
            <a:ext cx="2266950" cy="401637"/>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900"/>
              <a:buFont typeface="Arial"/>
              <a:buNone/>
            </a:pPr>
            <a:fld id="{00000000-1234-1234-1234-123412341234}" type="slidenum">
              <a:rPr lang="en-US" sz="900" b="0" i="0" u="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900"/>
                <a:buFont typeface="Arial"/>
                <a:buNone/>
              </a:pPr>
              <a:t>9</a:t>
            </a:fld>
            <a:endParaRPr/>
          </a:p>
        </p:txBody>
      </p:sp>
      <p:sp>
        <p:nvSpPr>
          <p:cNvPr id="189" name="Google Shape;189;p21"/>
          <p:cNvSpPr txBox="1"/>
          <p:nvPr/>
        </p:nvSpPr>
        <p:spPr>
          <a:xfrm rot="10800000" flipH="1">
            <a:off x="0" y="6034087"/>
            <a:ext cx="9144000" cy="827087"/>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90" name="Google Shape;190;p21"/>
          <p:cNvSpPr txBox="1"/>
          <p:nvPr/>
        </p:nvSpPr>
        <p:spPr>
          <a:xfrm rot="10800000" flipH="1">
            <a:off x="-23812" y="5983287"/>
            <a:ext cx="2333625" cy="6191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91" name="Google Shape;191;p21"/>
          <p:cNvSpPr txBox="1"/>
          <p:nvPr/>
        </p:nvSpPr>
        <p:spPr>
          <a:xfrm rot="10800000" flipH="1">
            <a:off x="790575" y="598646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92" name="Google Shape;192;p21"/>
          <p:cNvSpPr txBox="1"/>
          <p:nvPr/>
        </p:nvSpPr>
        <p:spPr>
          <a:xfrm rot="10800000" flipH="1">
            <a:off x="4211637" y="598487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93" name="Google Shape;193;p21" descr="IPAB horizontal.png"/>
          <p:cNvPicPr preferRelativeResize="0"/>
          <p:nvPr/>
        </p:nvPicPr>
        <p:blipFill rotWithShape="1">
          <a:blip r:embed="rId3">
            <a:alphaModFix/>
          </a:blip>
          <a:srcRect/>
          <a:stretch/>
        </p:blipFill>
        <p:spPr>
          <a:xfrm>
            <a:off x="5189537" y="6161087"/>
            <a:ext cx="2976562" cy="620712"/>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2203</Words>
  <PresentationFormat>Presentación en pantalla (4:3)</PresentationFormat>
  <Paragraphs>406</Paragraphs>
  <Slides>54</Slides>
  <Notes>54</Notes>
  <HiddenSlides>0</HiddenSlides>
  <MMClips>0</MMClips>
  <ScaleCrop>false</ScaleCrop>
  <HeadingPairs>
    <vt:vector size="4" baseType="variant">
      <vt:variant>
        <vt:lpstr>Tema</vt:lpstr>
      </vt:variant>
      <vt:variant>
        <vt:i4>1</vt:i4>
      </vt:variant>
      <vt:variant>
        <vt:lpstr>Títulos de diapositiva</vt:lpstr>
      </vt:variant>
      <vt:variant>
        <vt:i4>54</vt:i4>
      </vt:variant>
    </vt:vector>
  </HeadingPairs>
  <TitlesOfParts>
    <vt:vector size="55" baseType="lpstr">
      <vt:lpstr>Tema de Office</vt:lpstr>
      <vt:lpstr>Diapositiva 1</vt:lpstr>
      <vt:lpstr>  PROCEDIMIENTO ADMINISTRATIVO:  PRINCIPIOS</vt:lpstr>
      <vt:lpstr>Diapositiva 3</vt:lpstr>
      <vt:lpstr>Diapositiva 4</vt:lpstr>
      <vt:lpstr>Diapositiva 5</vt:lpstr>
      <vt:lpstr>Diapositiva 6</vt:lpstr>
      <vt:lpstr>Diapositiva 7</vt:lpstr>
      <vt:lpstr>      ¿Qué es el PROCEDIMIENTO ADMINISTRATIVO? </vt:lpstr>
      <vt:lpstr>     </vt:lpstr>
      <vt:lpstr>Diapositiva 10</vt:lpstr>
      <vt:lpstr> Negativo y residual:</vt:lpstr>
      <vt:lpstr>   FUNCIÓN JURISDICCIONAL: </vt:lpstr>
      <vt:lpstr>  FUNCIÓN LEGISLATIVA: </vt:lpstr>
      <vt:lpstr>FUNCIÓN ADMINISTRATIVA:</vt:lpstr>
      <vt:lpstr>EJEMPLOS:</vt:lpstr>
      <vt:lpstr>ENTONCES:</vt:lpstr>
      <vt:lpstr>Diapositiva 17</vt:lpstr>
      <vt:lpstr>Conjunto de principios y reglas que rigen la emisión de la voluntad administrativa </vt:lpstr>
      <vt:lpstr>      EL PROCEDIMIENTO ADMINISTRATIVO ESTÁ REGIDO POR PRINCIPIOS Y REGLAS</vt:lpstr>
      <vt:lpstr>  ¿PRINCIPIOS? </vt:lpstr>
      <vt:lpstr>Diapositiva 21</vt:lpstr>
      <vt:lpstr>EXPOSICIÓN DE MOTIVOS LEY 9003</vt:lpstr>
      <vt:lpstr>LEY Nº 9.003</vt:lpstr>
      <vt:lpstr>Diapositiva 24</vt:lpstr>
      <vt:lpstr>Diapositiva 25</vt:lpstr>
      <vt:lpstr> </vt:lpstr>
      <vt:lpstr> </vt:lpstr>
      <vt:lpstr>  </vt:lpstr>
      <vt:lpstr>  </vt:lpstr>
      <vt:lpstr>Diapositiva 30</vt:lpstr>
      <vt:lpstr>Diapositiva 31</vt:lpstr>
      <vt:lpstr>INFORMALISMO  A FAVOR DEL ADMINISTRADO</vt:lpstr>
      <vt:lpstr>INFORMALISMO  A FAVOR DEL ADMINISTRADO</vt:lpstr>
      <vt:lpstr>INFORMALISMO  A FAVOR DEL ADMINISTRADO</vt:lpstr>
      <vt:lpstr>INFORMALISMO  A FAVOR DEL ADMINISTRADO</vt:lpstr>
      <vt:lpstr>Diapositiva 36</vt:lpstr>
      <vt:lpstr>  PPIOS. ESPECIALES aplicables a PERSONAS EN CONDICIONES  DE VULNERABILIDAD:</vt:lpstr>
      <vt:lpstr>Diapositiva 38</vt:lpstr>
      <vt:lpstr>Diapositiva 39</vt:lpstr>
      <vt:lpstr>TUTELA ADMINISTRATIVA EFECTIVA</vt:lpstr>
      <vt:lpstr>Diapositiva 41</vt:lpstr>
      <vt:lpstr> TUTELA ADMINISTRATIVA EFECTIVA</vt:lpstr>
      <vt:lpstr> TUTELA ADMINISTRATIVA EFECTIVA</vt:lpstr>
      <vt:lpstr> TUTELA ADMINISTRATIVA EFECTIVA</vt:lpstr>
      <vt:lpstr> TUTELA ADMINISTRATIVA EFECTIVA</vt:lpstr>
      <vt:lpstr>RECURSOS (arts. 174/186):</vt:lpstr>
      <vt:lpstr>RECURSOS:</vt:lpstr>
      <vt:lpstr>RECURSOS</vt:lpstr>
      <vt:lpstr>RECURSOS:</vt:lpstr>
      <vt:lpstr>SUSPENSIÓN ADMINISTRATIVA DE LA EJECUCIÓN DEL ACTO</vt:lpstr>
      <vt:lpstr>DENUNCIA DE ILEGITIMIDAD:</vt:lpstr>
      <vt:lpstr>PRÁCTICOS:</vt:lpstr>
      <vt:lpstr>PRÁCTICOS:</vt:lpstr>
      <vt:lpstr>Diapositiva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Walter Alberto Tonelli</dc:creator>
  <cp:lastModifiedBy>jmestres</cp:lastModifiedBy>
  <cp:revision>1</cp:revision>
  <dcterms:modified xsi:type="dcterms:W3CDTF">2018-09-17T15:07:00Z</dcterms:modified>
</cp:coreProperties>
</file>