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‹Nº›</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48" name="Google Shape;148;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55" name="Google Shape;155;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62" name="Google Shape;162;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69" name="Google Shape;169;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76" name="Google Shape;176;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83" name="Google Shape;183;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90" name="Google Shape;190;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97" name="Google Shape;197;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04" name="Google Shape;204;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11" name="Google Shape;211;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93" name="Google Shape;9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17" name="Google Shape;217;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23" name="Google Shape;223;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30" name="Google Shape;230;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37" name="Google Shape;237;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44" name="Google Shape;244;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50" name="Google Shape;250;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57" name="Google Shape;257;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63" name="Google Shape;263;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69" name="Google Shape;269;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75" name="Google Shape;275;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00" name="Google Shape;100;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82" name="Google Shape;282;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89" name="Google Shape;289;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3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96" name="Google Shape;296;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03" name="Google Shape;303;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10" name="Google Shape;310;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17" name="Google Shape;317;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24" name="Google Shape;324;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31" name="Google Shape;331;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38" name="Google Shape;338;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45" name="Google Shape;345;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07" name="Google Shape;107;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51" name="Google Shape;351;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57" name="Google Shape;357;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63" name="Google Shape;363;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69" name="Google Shape;369;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75" name="Google Shape;375;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81" name="Google Shape;381;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88" name="Google Shape;388;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95" name="Google Shape;395;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02" name="Google Shape;402;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09" name="Google Shape;409;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14" name="Google Shape;11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19" name="Google Shape;119;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26" name="Google Shape;126;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33" name="Google Shape;13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40" name="Google Shape;140;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lstStyle>
            <a:lvl1pPr marR="0" lvl="0" algn="ctr" rtl="0">
              <a:lnSpc>
                <a:spcPct val="90000"/>
              </a:lnSpc>
              <a:spcBef>
                <a:spcPts val="0"/>
              </a:spcBef>
              <a:spcAft>
                <a:spcPts val="0"/>
              </a:spcAft>
              <a:buSzPts val="1400"/>
              <a:buNone/>
              <a:defRPr sz="45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17" name="Google Shape;17;p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lstStyle>
            <a:lvl1pPr marR="0" lvl="0" algn="ctr" rtl="0">
              <a:lnSpc>
                <a:spcPct val="90000"/>
              </a:lnSpc>
              <a:spcBef>
                <a:spcPts val="75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1pPr>
            <a:lvl2pPr marR="0" lvl="1" algn="ctr"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2pPr>
            <a:lvl3pPr marR="0" lvl="2" algn="ctr" rtl="0">
              <a:lnSpc>
                <a:spcPct val="90000"/>
              </a:lnSpc>
              <a:spcBef>
                <a:spcPts val="375"/>
              </a:spcBef>
              <a:spcAft>
                <a:spcPts val="0"/>
              </a:spcAft>
              <a:buClr>
                <a:schemeClr val="dk1"/>
              </a:buClr>
              <a:buSzPts val="1350"/>
              <a:buFont typeface="Arial"/>
              <a:buNone/>
              <a:defRPr sz="1350" b="0" i="0" u="none" strike="noStrike" cap="none">
                <a:solidFill>
                  <a:schemeClr val="dk1"/>
                </a:solidFill>
                <a:latin typeface="Calibri"/>
                <a:ea typeface="Calibri"/>
                <a:cs typeface="Calibri"/>
                <a:sym typeface="Calibri"/>
              </a:defRPr>
            </a:lvl3pPr>
            <a:lvl4pPr marR="0" lvl="3"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4pPr>
            <a:lvl5pPr marR="0" lvl="4"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5pPr>
            <a:lvl6pPr marR="0" lvl="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6pPr>
            <a:lvl7pPr marR="0" lvl="6"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7pPr>
            <a:lvl8pPr marR="0" lvl="7"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8pPr>
            <a:lvl9pPr marR="0" lvl="8"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18" name="Google Shape;18;p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Google Shape;19;p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Google Shape;20;p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73" name="Google Shape;73;p11"/>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74" name="Google Shape;74;p11"/>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75" name="Google Shape;75;p1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Google Shape;76;p1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Google Shape;77;p1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SzPts val="1400"/>
              <a:buNone/>
              <a:defRPr sz="45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80" name="Google Shape;80;p12"/>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750"/>
              </a:spcBef>
              <a:spcAft>
                <a:spcPts val="0"/>
              </a:spcAft>
              <a:buClr>
                <a:srgbClr val="888888"/>
              </a:buClr>
              <a:buSzPts val="1800"/>
              <a:buFont typeface="Arial"/>
              <a:buNone/>
              <a:defRPr sz="1800">
                <a:solidFill>
                  <a:srgbClr val="888888"/>
                </a:solidFill>
                <a:latin typeface="Calibri"/>
                <a:ea typeface="Calibri"/>
                <a:cs typeface="Calibri"/>
                <a:sym typeface="Calibri"/>
              </a:defRPr>
            </a:lvl1pPr>
            <a:lvl2pPr marL="914400" marR="0" lvl="1" indent="-228600" algn="l" rtl="0">
              <a:lnSpc>
                <a:spcPct val="90000"/>
              </a:lnSpc>
              <a:spcBef>
                <a:spcPts val="375"/>
              </a:spcBef>
              <a:spcAft>
                <a:spcPts val="0"/>
              </a:spcAft>
              <a:buClr>
                <a:srgbClr val="888888"/>
              </a:buClr>
              <a:buSzPts val="1500"/>
              <a:buFont typeface="Arial"/>
              <a:buNone/>
              <a:defRPr sz="15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375"/>
              </a:spcBef>
              <a:spcAft>
                <a:spcPts val="0"/>
              </a:spcAft>
              <a:buClr>
                <a:srgbClr val="888888"/>
              </a:buClr>
              <a:buSzPts val="1350"/>
              <a:buFont typeface="Arial"/>
              <a:buNone/>
              <a:defRPr sz="135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375"/>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9pPr>
          </a:lstStyle>
          <a:p>
            <a:endParaRPr/>
          </a:p>
        </p:txBody>
      </p:sp>
      <p:sp>
        <p:nvSpPr>
          <p:cNvPr id="81" name="Google Shape;81;p1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Google Shape;83;p1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3"/>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Google Shape;26;p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29" name="Google Shape;29;p4"/>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0" name="Google Shape;30;p4"/>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Google Shape;31;p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34" name="Google Shape;34;p5"/>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35" name="Google Shape;35;p5"/>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6" name="Google Shape;36;p5"/>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7" name="Google Shape;37;p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40" name="Google Shape;40;p6"/>
          <p:cNvSpPr txBox="1">
            <a:spLocks noGrp="1"/>
          </p:cNvSpPr>
          <p:nvPr>
            <p:ph type="body" idx="1"/>
          </p:nvPr>
        </p:nvSpPr>
        <p:spPr>
          <a:xfrm rot="5400000">
            <a:off x="2396331" y="57943"/>
            <a:ext cx="4351337" cy="7886700"/>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41" name="Google Shape;41;p6"/>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2" name="Google Shape;42;p6"/>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Google Shape;43;p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46" name="Google Shape;46;p7"/>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lstStyle>
            <a:lvl1pPr marR="0" lvl="0" algn="l" rtl="0">
              <a:lnSpc>
                <a:spcPct val="90000"/>
              </a:lnSpc>
              <a:spcBef>
                <a:spcPts val="750"/>
              </a:spcBef>
              <a:spcAft>
                <a:spcPts val="0"/>
              </a:spcAft>
              <a:buClr>
                <a:schemeClr val="dk1"/>
              </a:buClr>
              <a:buSzPts val="2400"/>
              <a:buFont typeface="Arial"/>
              <a:buNone/>
              <a:defRPr sz="2400">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47" name="Google Shape;47;p7"/>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750"/>
              </a:spcBef>
              <a:spcAft>
                <a:spcPts val="0"/>
              </a:spcAft>
              <a:buClr>
                <a:schemeClr val="dk1"/>
              </a:buClr>
              <a:buSzPts val="1200"/>
              <a:buFont typeface="Arial"/>
              <a:buNone/>
              <a:defRPr sz="1200">
                <a:solidFill>
                  <a:schemeClr val="dk1"/>
                </a:solidFill>
                <a:latin typeface="Calibri"/>
                <a:ea typeface="Calibri"/>
                <a:cs typeface="Calibri"/>
                <a:sym typeface="Calibri"/>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9pPr>
          </a:lstStyle>
          <a:p>
            <a:endParaRPr/>
          </a:p>
        </p:txBody>
      </p:sp>
      <p:sp>
        <p:nvSpPr>
          <p:cNvPr id="48" name="Google Shape;48;p7"/>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9" name="Google Shape;49;p7"/>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0" name="Google Shape;50;p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53" name="Google Shape;53;p8"/>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lstStyle>
            <a:lvl1pPr marL="457200" marR="0" lvl="0" indent="-381000" algn="l" rtl="0">
              <a:lnSpc>
                <a:spcPct val="90000"/>
              </a:lnSpc>
              <a:spcBef>
                <a:spcPts val="750"/>
              </a:spcBef>
              <a:spcAft>
                <a:spcPts val="0"/>
              </a:spcAft>
              <a:buClr>
                <a:schemeClr val="dk1"/>
              </a:buClr>
              <a:buSzPts val="2400"/>
              <a:buFont typeface="Arial"/>
              <a:buChar char="•"/>
              <a:defRPr sz="2400">
                <a:solidFill>
                  <a:schemeClr val="dk1"/>
                </a:solidFill>
                <a:latin typeface="Calibri"/>
                <a:ea typeface="Calibri"/>
                <a:cs typeface="Calibri"/>
                <a:sym typeface="Calibri"/>
              </a:defRPr>
            </a:lvl1pPr>
            <a:lvl2pPr marL="914400" marR="0" lvl="1" indent="-361950" algn="l" rtl="0">
              <a:lnSpc>
                <a:spcPct val="90000"/>
              </a:lnSpc>
              <a:spcBef>
                <a:spcPts val="375"/>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4pPr>
            <a:lvl5pPr marL="2286000" marR="0" lvl="4"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5pPr>
            <a:lvl6pPr marL="2743200" marR="0" lvl="5"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6pPr>
            <a:lvl7pPr marL="3200400" marR="0" lvl="6"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7pPr>
            <a:lvl8pPr marL="3657600" marR="0" lvl="7"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8pPr>
            <a:lvl9pPr marL="4114800" marR="0" lvl="8"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9pPr>
          </a:lstStyle>
          <a:p>
            <a:endParaRPr/>
          </a:p>
        </p:txBody>
      </p:sp>
      <p:sp>
        <p:nvSpPr>
          <p:cNvPr id="54" name="Google Shape;54;p8"/>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750"/>
              </a:spcBef>
              <a:spcAft>
                <a:spcPts val="0"/>
              </a:spcAft>
              <a:buClr>
                <a:schemeClr val="dk1"/>
              </a:buClr>
              <a:buSzPts val="1200"/>
              <a:buFont typeface="Arial"/>
              <a:buNone/>
              <a:defRPr sz="1200">
                <a:solidFill>
                  <a:schemeClr val="dk1"/>
                </a:solidFill>
                <a:latin typeface="Calibri"/>
                <a:ea typeface="Calibri"/>
                <a:cs typeface="Calibri"/>
                <a:sym typeface="Calibri"/>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Calibri"/>
                <a:ea typeface="Calibri"/>
                <a:cs typeface="Calibri"/>
                <a:sym typeface="Calibri"/>
              </a:defRPr>
            </a:lvl9pPr>
          </a:lstStyle>
          <a:p>
            <a:endParaRPr/>
          </a:p>
        </p:txBody>
      </p:sp>
      <p:sp>
        <p:nvSpPr>
          <p:cNvPr id="55" name="Google Shape;55;p8"/>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6" name="Google Shape;56;p8"/>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Google Shape;57;p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8"/>
        <p:cNvGrpSpPr/>
        <p:nvPr/>
      </p:nvGrpSpPr>
      <p:grpSpPr>
        <a:xfrm>
          <a:off x="0" y="0"/>
          <a:ext cx="0" cy="0"/>
          <a:chOff x="0" y="0"/>
          <a:chExt cx="0" cy="0"/>
        </a:xfrm>
      </p:grpSpPr>
      <p:sp>
        <p:nvSpPr>
          <p:cNvPr id="59" name="Google Shape;59;p9"/>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9"/>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1" name="Google Shape;61;p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62"/>
        <p:cNvGrpSpPr/>
        <p:nvPr/>
      </p:nvGrpSpPr>
      <p:grpSpPr>
        <a:xfrm>
          <a:off x="0" y="0"/>
          <a:ext cx="0" cy="0"/>
          <a:chOff x="0" y="0"/>
          <a:chExt cx="0" cy="0"/>
        </a:xfrm>
      </p:grpSpPr>
      <p:sp>
        <p:nvSpPr>
          <p:cNvPr id="63" name="Google Shape;63;p10"/>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750"/>
              </a:spcBef>
              <a:spcAft>
                <a:spcPts val="0"/>
              </a:spcAft>
              <a:buClr>
                <a:schemeClr val="dk1"/>
              </a:buClr>
              <a:buSzPts val="1800"/>
              <a:buFont typeface="Arial"/>
              <a:buNone/>
              <a:defRPr sz="1800" b="1">
                <a:solidFill>
                  <a:schemeClr val="dk1"/>
                </a:solidFill>
                <a:latin typeface="Calibri"/>
                <a:ea typeface="Calibri"/>
                <a:cs typeface="Calibri"/>
                <a:sym typeface="Calibri"/>
              </a:defRPr>
            </a:lvl1pPr>
            <a:lvl2pPr marL="914400" marR="0" lvl="1" indent="-228600" algn="l" rtl="0">
              <a:lnSpc>
                <a:spcPct val="90000"/>
              </a:lnSpc>
              <a:spcBef>
                <a:spcPts val="375"/>
              </a:spcBef>
              <a:spcAft>
                <a:spcPts val="0"/>
              </a:spcAft>
              <a:buClr>
                <a:schemeClr val="dk1"/>
              </a:buClr>
              <a:buSzPts val="15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375"/>
              </a:spcBef>
              <a:spcAft>
                <a:spcPts val="0"/>
              </a:spcAft>
              <a:buClr>
                <a:schemeClr val="dk1"/>
              </a:buClr>
              <a:buSzPts val="1350"/>
              <a:buFont typeface="Arial"/>
              <a:buNone/>
              <a:defRPr sz="135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65" name="Google Shape;65;p10"/>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66" name="Google Shape;66;p10"/>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750"/>
              </a:spcBef>
              <a:spcAft>
                <a:spcPts val="0"/>
              </a:spcAft>
              <a:buClr>
                <a:schemeClr val="dk1"/>
              </a:buClr>
              <a:buSzPts val="1800"/>
              <a:buFont typeface="Arial"/>
              <a:buNone/>
              <a:defRPr sz="1800" b="1">
                <a:solidFill>
                  <a:schemeClr val="dk1"/>
                </a:solidFill>
                <a:latin typeface="Calibri"/>
                <a:ea typeface="Calibri"/>
                <a:cs typeface="Calibri"/>
                <a:sym typeface="Calibri"/>
              </a:defRPr>
            </a:lvl1pPr>
            <a:lvl2pPr marL="914400" marR="0" lvl="1" indent="-228600" algn="l" rtl="0">
              <a:lnSpc>
                <a:spcPct val="90000"/>
              </a:lnSpc>
              <a:spcBef>
                <a:spcPts val="375"/>
              </a:spcBef>
              <a:spcAft>
                <a:spcPts val="0"/>
              </a:spcAft>
              <a:buClr>
                <a:schemeClr val="dk1"/>
              </a:buClr>
              <a:buSzPts val="15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375"/>
              </a:spcBef>
              <a:spcAft>
                <a:spcPts val="0"/>
              </a:spcAft>
              <a:buClr>
                <a:schemeClr val="dk1"/>
              </a:buClr>
              <a:buSzPts val="1350"/>
              <a:buFont typeface="Arial"/>
              <a:buNone/>
              <a:defRPr sz="135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375"/>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67" name="Google Shape;67;p10"/>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Google Shape;70;p1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900"/>
              <a:buFont typeface="Calibri"/>
              <a:buNone/>
              <a:defRPr sz="9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90" name="Google Shape;90;p13"/>
          <p:cNvPicPr preferRelativeResize="0"/>
          <p:nvPr/>
        </p:nvPicPr>
        <p:blipFill rotWithShape="1">
          <a:blip r:embed="rId3">
            <a:alphaModFix/>
          </a:blip>
          <a:srcRect/>
          <a:stretch/>
        </p:blipFill>
        <p:spPr>
          <a:xfrm>
            <a:off x="2036982" y="2867831"/>
            <a:ext cx="5037137" cy="3779837"/>
          </a:xfrm>
          <a:prstGeom prst="rect">
            <a:avLst/>
          </a:prstGeom>
          <a:noFill/>
          <a:ln>
            <a:noFill/>
          </a:ln>
        </p:spPr>
      </p:pic>
      <p:sp>
        <p:nvSpPr>
          <p:cNvPr id="88" name="Google Shape;88;p13"/>
          <p:cNvSpPr txBox="1">
            <a:spLocks noGrp="1"/>
          </p:cNvSpPr>
          <p:nvPr>
            <p:ph type="ctrTitle"/>
          </p:nvPr>
        </p:nvSpPr>
        <p:spPr>
          <a:xfrm>
            <a:off x="512713" y="939383"/>
            <a:ext cx="7916862" cy="3744912"/>
          </a:xfrm>
          <a:prstGeom prst="rect">
            <a:avLst/>
          </a:prstGeom>
          <a:noFill/>
          <a:ln>
            <a:noFill/>
          </a:ln>
        </p:spPr>
        <p:txBody>
          <a:bodyPr spcFirstLastPara="1" wrap="square" lIns="91425" tIns="45700" rIns="91425" bIns="45700" anchor="b" anchorCtr="0">
            <a:noAutofit/>
          </a:bodyPr>
          <a:lstStyle/>
          <a:p>
            <a:pPr lvl="0">
              <a:buClr>
                <a:schemeClr val="dk1"/>
              </a:buClr>
              <a:buSzPts val="5800"/>
            </a:pPr>
            <a:r>
              <a:rPr lang="en-US" sz="5800" b="1" dirty="0" smtClean="0"/>
              <a:t>REGLAS PROCEDIMIENTO </a:t>
            </a:r>
            <a:r>
              <a:rPr lang="en-US" sz="5800" b="1" i="0" u="none" strike="noStrike" cap="none" dirty="0">
                <a:solidFill>
                  <a:schemeClr val="dk1"/>
                </a:solidFill>
                <a:latin typeface="Calibri"/>
                <a:ea typeface="Calibri"/>
                <a:cs typeface="Calibri"/>
                <a:sym typeface="Calibri"/>
              </a:rPr>
              <a:t/>
            </a:r>
            <a:br>
              <a:rPr lang="en-US" sz="5800" b="1" i="0" u="none" strike="noStrike" cap="none" dirty="0">
                <a:solidFill>
                  <a:schemeClr val="dk1"/>
                </a:solidFill>
                <a:latin typeface="Calibri"/>
                <a:ea typeface="Calibri"/>
                <a:cs typeface="Calibri"/>
                <a:sym typeface="Calibri"/>
              </a:rPr>
            </a:br>
            <a:r>
              <a:rPr lang="en-US" sz="5800" b="1" i="0" u="none" strike="noStrike" cap="none" dirty="0">
                <a:solidFill>
                  <a:schemeClr val="dk1"/>
                </a:solidFill>
                <a:latin typeface="Calibri"/>
                <a:ea typeface="Calibri"/>
                <a:cs typeface="Calibri"/>
                <a:sym typeface="Calibri"/>
              </a:rPr>
              <a:t>ADMINISTRATIVO</a:t>
            </a:r>
            <a:br>
              <a:rPr lang="en-US" sz="5800" b="1" i="0" u="none" strike="noStrike" cap="none" dirty="0">
                <a:solidFill>
                  <a:schemeClr val="dk1"/>
                </a:solidFill>
                <a:latin typeface="Calibri"/>
                <a:ea typeface="Calibri"/>
                <a:cs typeface="Calibri"/>
                <a:sym typeface="Calibri"/>
              </a:rPr>
            </a:br>
            <a:r>
              <a:rPr lang="en-US" sz="5800" b="1" i="0" u="none" strike="noStrike" cap="none" dirty="0">
                <a:solidFill>
                  <a:srgbClr val="FFFF00"/>
                </a:solidFill>
                <a:latin typeface="Calibri"/>
                <a:ea typeface="Calibri"/>
                <a:cs typeface="Calibri"/>
                <a:sym typeface="Calibri"/>
              </a:rPr>
              <a:t/>
            </a:r>
            <a:br>
              <a:rPr lang="en-US" sz="5800" b="1" i="0" u="none" strike="noStrike" cap="none" dirty="0">
                <a:solidFill>
                  <a:srgbClr val="FFFF00"/>
                </a:solidFill>
                <a:latin typeface="Calibri"/>
                <a:ea typeface="Calibri"/>
                <a:cs typeface="Calibri"/>
                <a:sym typeface="Calibri"/>
              </a:rPr>
            </a:br>
            <a:endParaRPr/>
          </a:p>
        </p:txBody>
      </p:sp>
      <p:sp>
        <p:nvSpPr>
          <p:cNvPr id="89" name="Google Shape;89;p13"/>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2"/>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PRINCIPIOS:</a:t>
            </a:r>
            <a:br>
              <a:rPr lang="en-US" sz="4300" b="1" i="0" u="none" strike="noStrike" cap="none">
                <a:solidFill>
                  <a:schemeClr val="dk1"/>
                </a:solidFill>
                <a:latin typeface="Calibri"/>
                <a:ea typeface="Calibri"/>
                <a:cs typeface="Calibri"/>
                <a:sym typeface="Calibri"/>
              </a:rPr>
            </a:br>
            <a:endParaRPr/>
          </a:p>
        </p:txBody>
      </p:sp>
      <p:sp>
        <p:nvSpPr>
          <p:cNvPr id="151" name="Google Shape;151;p22"/>
          <p:cNvSpPr txBox="1">
            <a:spLocks noGrp="1"/>
          </p:cNvSpPr>
          <p:nvPr>
            <p:ph type="body" idx="1"/>
          </p:nvPr>
        </p:nvSpPr>
        <p:spPr>
          <a:xfrm>
            <a:off x="468312" y="1916112"/>
            <a:ext cx="8229600" cy="45307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DEBIDO PROCESO</a:t>
            </a:r>
            <a:r>
              <a:rPr lang="en-US" sz="3600" b="1" i="0" u="none">
                <a:solidFill>
                  <a:schemeClr val="dk1"/>
                </a:solidFill>
                <a:latin typeface="Calibri"/>
                <a:ea typeface="Calibri"/>
                <a:cs typeface="Calibri"/>
                <a:sym typeface="Calibri"/>
              </a:rPr>
              <a:t> </a:t>
            </a:r>
            <a:endParaRPr/>
          </a:p>
          <a:p>
            <a:pPr marL="171450" marR="0" lvl="0" indent="-171450" algn="ctr" rtl="0">
              <a:lnSpc>
                <a:spcPct val="90000"/>
              </a:lnSpc>
              <a:spcBef>
                <a:spcPts val="700"/>
              </a:spcBef>
              <a:spcAft>
                <a:spcPts val="0"/>
              </a:spcAft>
              <a:buClr>
                <a:schemeClr val="dk1"/>
              </a:buClr>
              <a:buSzPts val="4400"/>
              <a:buFont typeface="Arial"/>
              <a:buNone/>
            </a:pPr>
            <a:endParaRPr sz="44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INFOMALISMO A FAVOR DEL ADMINISTRADO</a:t>
            </a:r>
            <a:endParaRPr/>
          </a:p>
          <a:p>
            <a:pPr marL="171450" marR="0" lvl="0" indent="-171450" algn="ctr" rtl="0">
              <a:lnSpc>
                <a:spcPct val="90000"/>
              </a:lnSpc>
              <a:spcBef>
                <a:spcPts val="700"/>
              </a:spcBef>
              <a:spcAft>
                <a:spcPts val="0"/>
              </a:spcAft>
              <a:buClr>
                <a:schemeClr val="dk1"/>
              </a:buClr>
              <a:buSzPts val="4400"/>
              <a:buFont typeface="Arial"/>
              <a:buNone/>
            </a:pPr>
            <a:endParaRPr sz="44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VULNERABLES</a:t>
            </a:r>
            <a:endParaRPr/>
          </a:p>
          <a:p>
            <a:pPr marL="171450" marR="0" lvl="0" indent="-171450" algn="ctr" rtl="0">
              <a:lnSpc>
                <a:spcPct val="90000"/>
              </a:lnSpc>
              <a:spcBef>
                <a:spcPts val="700"/>
              </a:spcBef>
              <a:spcAft>
                <a:spcPts val="0"/>
              </a:spcAft>
              <a:buClr>
                <a:schemeClr val="dk1"/>
              </a:buClr>
              <a:buSzPts val="4400"/>
              <a:buFont typeface="Arial"/>
              <a:buNone/>
            </a:pPr>
            <a:endParaRPr sz="4400" b="1" i="0" u="none">
              <a:solidFill>
                <a:srgbClr val="FFFF00"/>
              </a:solidFill>
              <a:latin typeface="Calibri"/>
              <a:ea typeface="Calibri"/>
              <a:cs typeface="Calibri"/>
              <a:sym typeface="Calibri"/>
            </a:endParaRPr>
          </a:p>
          <a:p>
            <a:pPr marL="171450" marR="0" lvl="0" indent="0" algn="l" rtl="0">
              <a:lnSpc>
                <a:spcPct val="90000"/>
              </a:lnSpc>
              <a:spcBef>
                <a:spcPts val="750"/>
              </a:spcBef>
              <a:spcAft>
                <a:spcPts val="0"/>
              </a:spcAft>
              <a:buClr>
                <a:schemeClr val="dk1"/>
              </a:buClr>
              <a:buSzPts val="4400"/>
              <a:buFont typeface="Arial"/>
              <a:buNone/>
            </a:pPr>
            <a:endParaRPr sz="4400" b="1" i="0" u="none">
              <a:solidFill>
                <a:srgbClr val="FFFF00"/>
              </a:solidFill>
              <a:latin typeface="Calibri"/>
              <a:ea typeface="Calibri"/>
              <a:cs typeface="Calibri"/>
              <a:sym typeface="Calibri"/>
            </a:endParaRPr>
          </a:p>
        </p:txBody>
      </p:sp>
      <p:sp>
        <p:nvSpPr>
          <p:cNvPr id="152" name="Google Shape;152;p22"/>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3"/>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1" i="0" u="sng" strike="noStrike" cap="none">
                <a:solidFill>
                  <a:schemeClr val="dk1"/>
                </a:solidFill>
                <a:latin typeface="Calibri"/>
                <a:ea typeface="Calibri"/>
                <a:cs typeface="Calibri"/>
                <a:sym typeface="Calibri"/>
              </a:rPr>
              <a:t>PRINCIPIOS Y REGLAS</a:t>
            </a:r>
            <a:r>
              <a:rPr lang="en-US" sz="3300" b="1" i="0" u="none" strike="noStrike" cap="none">
                <a:solidFill>
                  <a:schemeClr val="dk1"/>
                </a:solidFill>
                <a:latin typeface="Calibri"/>
                <a:ea typeface="Calibri"/>
                <a:cs typeface="Calibri"/>
                <a:sym typeface="Calibri"/>
              </a:rPr>
              <a:t>:</a:t>
            </a:r>
            <a:endParaRPr/>
          </a:p>
        </p:txBody>
      </p:sp>
      <p:sp>
        <p:nvSpPr>
          <p:cNvPr id="158" name="Google Shape;158;p23"/>
          <p:cNvSpPr txBox="1">
            <a:spLocks noGrp="1"/>
          </p:cNvSpPr>
          <p:nvPr>
            <p:ph type="body" idx="1"/>
          </p:nvPr>
        </p:nvSpPr>
        <p:spPr>
          <a:xfrm>
            <a:off x="250825" y="1628775"/>
            <a:ext cx="8686800" cy="45307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VEREMOS COMO SE CONCRETAN ESOS PRINCIPIOS EN LAS REGLAS, NO OBSTANTE QUE AQUELLOS DEBEN GUIAR SIEMPRE EL PROCEDIMIENTO ADMINISTRATATIVO</a:t>
            </a:r>
            <a:r>
              <a:rPr lang="en-US" sz="3600" b="1" i="0" u="none">
                <a:solidFill>
                  <a:srgbClr val="FFFF00"/>
                </a:solidFill>
                <a:latin typeface="Calibri"/>
                <a:ea typeface="Calibri"/>
                <a:cs typeface="Calibri"/>
                <a:sym typeface="Calibri"/>
              </a:rPr>
              <a:t>.</a:t>
            </a:r>
            <a:endParaRPr/>
          </a:p>
          <a:p>
            <a:pPr marL="171450" marR="0" lvl="0" indent="-171450" algn="ctr" rtl="0">
              <a:lnSpc>
                <a:spcPct val="80000"/>
              </a:lnSpc>
              <a:spcBef>
                <a:spcPts val="700"/>
              </a:spcBef>
              <a:spcAft>
                <a:spcPts val="0"/>
              </a:spcAft>
              <a:buClr>
                <a:schemeClr val="dk1"/>
              </a:buClr>
              <a:buSzPts val="3600"/>
              <a:buFont typeface="Arial"/>
              <a:buNone/>
            </a:pPr>
            <a:endParaRPr sz="3600" b="0"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LEGALIDAD OBJETIVA </a:t>
            </a:r>
            <a:endParaRPr/>
          </a:p>
          <a:p>
            <a:pPr marL="171450" marR="0" lvl="0" indent="-171450" algn="ctr" rtl="0">
              <a:lnSpc>
                <a:spcPct val="80000"/>
              </a:lnSpc>
              <a:spcBef>
                <a:spcPts val="70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3600"/>
              <a:buFont typeface="Arial"/>
              <a:buNone/>
            </a:pPr>
            <a:endParaRPr sz="3600" b="0" i="1"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a:p>
            <a:pPr marL="171450" marR="0" lvl="0" indent="-44450" algn="l" rtl="0">
              <a:lnSpc>
                <a:spcPct val="90000"/>
              </a:lnSpc>
              <a:spcBef>
                <a:spcPts val="75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p:txBody>
      </p:sp>
      <p:sp>
        <p:nvSpPr>
          <p:cNvPr id="159" name="Google Shape;159;p23"/>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1" i="0" u="none" strike="noStrike" cap="none">
                <a:solidFill>
                  <a:schemeClr val="dk1"/>
                </a:solidFill>
                <a:latin typeface="Calibri"/>
                <a:ea typeface="Calibri"/>
                <a:cs typeface="Calibri"/>
                <a:sym typeface="Calibri"/>
              </a:rPr>
              <a:t>VERDAD MATERIAL</a:t>
            </a:r>
            <a:r>
              <a:rPr lang="en-US" sz="3300" b="1" i="0" u="none" strike="noStrike" cap="none">
                <a:solidFill>
                  <a:srgbClr val="FFFF00"/>
                </a:solidFill>
                <a:latin typeface="Calibri"/>
                <a:ea typeface="Calibri"/>
                <a:cs typeface="Calibri"/>
                <a:sym typeface="Calibri"/>
              </a:rPr>
              <a:t>:</a:t>
            </a:r>
            <a:endParaRPr/>
          </a:p>
        </p:txBody>
      </p:sp>
      <p:sp>
        <p:nvSpPr>
          <p:cNvPr id="165" name="Google Shape;165;p24"/>
          <p:cNvSpPr txBox="1">
            <a:spLocks noGrp="1"/>
          </p:cNvSpPr>
          <p:nvPr>
            <p:ph type="body" idx="1"/>
          </p:nvPr>
        </p:nvSpPr>
        <p:spPr>
          <a:xfrm>
            <a:off x="317500" y="1690687"/>
            <a:ext cx="8229600" cy="5732462"/>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Arts. 163 y ss. LPAM:</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 La Adm. realizará diligencias para averiguación de los hechos</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 Derecho a ofrecer prueba</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 Cualquier medio de prueba (conducente)</a:t>
            </a:r>
            <a:endParaRPr/>
          </a:p>
          <a:p>
            <a:pPr marL="171450" marR="0" lvl="0" indent="0" algn="l" rtl="0">
              <a:lnSpc>
                <a:spcPct val="90000"/>
              </a:lnSpc>
              <a:spcBef>
                <a:spcPts val="75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p:txBody>
      </p:sp>
      <p:sp>
        <p:nvSpPr>
          <p:cNvPr id="166" name="Google Shape;166;p24"/>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5"/>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1" i="0" u="none" strike="noStrike" cap="none">
                <a:solidFill>
                  <a:schemeClr val="dk1"/>
                </a:solidFill>
                <a:latin typeface="Calibri"/>
                <a:ea typeface="Calibri"/>
                <a:cs typeface="Calibri"/>
                <a:sym typeface="Calibri"/>
              </a:rPr>
              <a:t>VERDAD MATERIAL</a:t>
            </a:r>
            <a:r>
              <a:rPr lang="en-US" sz="3300" b="1" i="0" u="none" strike="noStrike" cap="none">
                <a:solidFill>
                  <a:srgbClr val="FFFF00"/>
                </a:solidFill>
                <a:latin typeface="Calibri"/>
                <a:ea typeface="Calibri"/>
                <a:cs typeface="Calibri"/>
                <a:sym typeface="Calibri"/>
              </a:rPr>
              <a:t>:</a:t>
            </a:r>
            <a:endParaRPr/>
          </a:p>
        </p:txBody>
      </p:sp>
      <p:sp>
        <p:nvSpPr>
          <p:cNvPr id="172" name="Google Shape;172;p25"/>
          <p:cNvSpPr txBox="1">
            <a:spLocks noGrp="1"/>
          </p:cNvSpPr>
          <p:nvPr>
            <p:ph type="body" idx="1"/>
          </p:nvPr>
        </p:nvSpPr>
        <p:spPr>
          <a:xfrm>
            <a:off x="468312" y="1916112"/>
            <a:ext cx="8229600" cy="45307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 Carga de la prueba: la Adm.</a:t>
            </a:r>
            <a:endParaRPr/>
          </a:p>
          <a:p>
            <a:pPr marL="171450" marR="0" lvl="0" indent="-171450" algn="ctr" rtl="0">
              <a:lnSpc>
                <a:spcPct val="90000"/>
              </a:lnSpc>
              <a:spcBef>
                <a:spcPts val="70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 Oficialidad – legalidad objetiva – derecho de defensa</a:t>
            </a:r>
            <a:endParaRPr/>
          </a:p>
        </p:txBody>
      </p:sp>
      <p:sp>
        <p:nvSpPr>
          <p:cNvPr id="173" name="Google Shape;173;p25"/>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6"/>
          <p:cNvSpPr txBox="1">
            <a:spLocks noGrp="1"/>
          </p:cNvSpPr>
          <p:nvPr>
            <p:ph type="title"/>
          </p:nvPr>
        </p:nvSpPr>
        <p:spPr>
          <a:xfrm>
            <a:off x="468312" y="549275"/>
            <a:ext cx="8229600" cy="113982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CELERIDAD, ECONOMÍA, EFICACIA:</a:t>
            </a:r>
            <a:endParaRPr/>
          </a:p>
        </p:txBody>
      </p:sp>
      <p:sp>
        <p:nvSpPr>
          <p:cNvPr id="179" name="Google Shape;179;p26"/>
          <p:cNvSpPr txBox="1">
            <a:spLocks noGrp="1"/>
          </p:cNvSpPr>
          <p:nvPr>
            <p:ph type="body" idx="1"/>
          </p:nvPr>
        </p:nvSpPr>
        <p:spPr>
          <a:xfrm>
            <a:off x="457200" y="1600200"/>
            <a:ext cx="8291512" cy="4997450"/>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2400"/>
              <a:buFont typeface="Arial"/>
              <a:buNone/>
            </a:pPr>
            <a:endParaRPr sz="24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Art. 113 LPAM: responsabilidad autoridad administrativa</a:t>
            </a:r>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“Burocracia”: eficiencia-eficacia</a:t>
            </a:r>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Lealtad, obstaculizar, probidad, decoro, sanciones (arts. 114 y 115 LPAM)</a:t>
            </a:r>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Recusaciones y Excusaciones </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(art. 116 LPAM)</a:t>
            </a:r>
            <a:endParaRPr sz="2400" b="0" i="0" u="none">
              <a:solidFill>
                <a:schemeClr val="dk1"/>
              </a:solidFill>
              <a:latin typeface="Calibri"/>
              <a:ea typeface="Calibri"/>
              <a:cs typeface="Calibri"/>
              <a:sym typeface="Calibri"/>
            </a:endParaRPr>
          </a:p>
          <a:p>
            <a:pPr marL="171450" marR="0" lvl="0" indent="-19050" algn="l" rtl="0">
              <a:lnSpc>
                <a:spcPct val="90000"/>
              </a:lnSpc>
              <a:spcBef>
                <a:spcPts val="75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p:txBody>
      </p:sp>
      <p:sp>
        <p:nvSpPr>
          <p:cNvPr id="180" name="Google Shape;180;p26"/>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7"/>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IMPULSIÓN E INSTRUCCIÓN DE OFICIO:</a:t>
            </a:r>
            <a:endParaRPr/>
          </a:p>
        </p:txBody>
      </p:sp>
      <p:sp>
        <p:nvSpPr>
          <p:cNvPr id="186" name="Google Shape;186;p27"/>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“La impulsión del procedimiento administrativo se realizará de oficio por los órganos intervinientes en su tramitación, sin perjuicio de la impulsión que puedan darle los interesados”</a:t>
            </a:r>
            <a:endParaRPr/>
          </a:p>
          <a:p>
            <a:pPr marL="171450" marR="0" lvl="0" indent="-171450" algn="ctr" rtl="0">
              <a:lnSpc>
                <a:spcPct val="8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(Art. 147 LPAM)  </a:t>
            </a:r>
            <a:endParaRPr/>
          </a:p>
          <a:p>
            <a:pPr marL="171450" marR="0" lvl="0" indent="-171450" algn="ctr" rtl="0">
              <a:lnSpc>
                <a:spcPct val="8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Salvedad: art. 148 LPAM</a:t>
            </a:r>
            <a:endParaRPr/>
          </a:p>
        </p:txBody>
      </p:sp>
      <p:sp>
        <p:nvSpPr>
          <p:cNvPr id="187" name="Google Shape;187;p27"/>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8"/>
          <p:cNvSpPr txBox="1">
            <a:spLocks noGrp="1"/>
          </p:cNvSpPr>
          <p:nvPr>
            <p:ph type="title"/>
          </p:nvPr>
        </p:nvSpPr>
        <p:spPr>
          <a:xfrm>
            <a:off x="457200" y="277812"/>
            <a:ext cx="8229600" cy="84772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D0D0D0"/>
              </a:buClr>
              <a:buSzPts val="3200"/>
              <a:buFont typeface="Calibri"/>
              <a:buNone/>
            </a:pPr>
            <a:r>
              <a:rPr lang="en-US" sz="3200" b="1" i="0" u="none" strike="noStrike" cap="none">
                <a:solidFill>
                  <a:srgbClr val="D0D0D0"/>
                </a:solidFill>
                <a:latin typeface="Calibri"/>
                <a:ea typeface="Calibri"/>
                <a:cs typeface="Calibri"/>
                <a:sym typeface="Calibri"/>
              </a:rPr>
              <a:t>IMPULSIÓN E INSTRUCCIÓN DE OFICIO:</a:t>
            </a:r>
            <a:endParaRPr/>
          </a:p>
        </p:txBody>
      </p:sp>
      <p:sp>
        <p:nvSpPr>
          <p:cNvPr id="193" name="Google Shape;193;p28"/>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16</a:t>
            </a:fld>
            <a:endParaRPr/>
          </a:p>
        </p:txBody>
      </p:sp>
      <p:sp>
        <p:nvSpPr>
          <p:cNvPr id="194" name="Google Shape;194;p28"/>
          <p:cNvSpPr txBox="1">
            <a:spLocks noGrp="1"/>
          </p:cNvSpPr>
          <p:nvPr>
            <p:ph type="subTitle" idx="4294967295"/>
          </p:nvPr>
        </p:nvSpPr>
        <p:spPr>
          <a:xfrm>
            <a:off x="0" y="1196975"/>
            <a:ext cx="9361487" cy="5229225"/>
          </a:xfrm>
          <a:prstGeom prst="rect">
            <a:avLst/>
          </a:prstGeom>
          <a:noFill/>
          <a:ln>
            <a:noFill/>
          </a:ln>
        </p:spPr>
        <p:txBody>
          <a:bodyPr spcFirstLastPara="1" wrap="square" lIns="91425" tIns="45700" rIns="91425" bIns="45700" anchor="t" anchorCtr="0">
            <a:noAutofit/>
          </a:bodyPr>
          <a:lstStyle/>
          <a:p>
            <a:pPr marL="1636711" marR="0" lvl="4" indent="-277811" algn="ctr" rtl="0">
              <a:lnSpc>
                <a:spcPct val="80000"/>
              </a:lnSpc>
              <a:spcBef>
                <a:spcPts val="0"/>
              </a:spcBef>
              <a:spcAft>
                <a:spcPts val="0"/>
              </a:spcAft>
              <a:buClr>
                <a:schemeClr val="dk1"/>
              </a:buClr>
              <a:buSzPts val="3200"/>
              <a:buFont typeface="Arial"/>
              <a:buNone/>
            </a:pPr>
            <a:r>
              <a:rPr lang="en-US" sz="3200" b="1" i="0" u="sng" strike="noStrike" cap="none">
                <a:solidFill>
                  <a:schemeClr val="dk1"/>
                </a:solidFill>
                <a:latin typeface="Arial"/>
                <a:ea typeface="Arial"/>
                <a:cs typeface="Arial"/>
                <a:sym typeface="Arial"/>
              </a:rPr>
              <a:t>ART. 148 LPAM:</a:t>
            </a:r>
            <a:endParaRPr/>
          </a:p>
          <a:p>
            <a:pPr marL="1636711" marR="0" lvl="4" indent="-277811" algn="ctr" rtl="0">
              <a:lnSpc>
                <a:spcPct val="80000"/>
              </a:lnSpc>
              <a:spcBef>
                <a:spcPts val="300"/>
              </a:spcBef>
              <a:spcAft>
                <a:spcPts val="0"/>
              </a:spcAft>
              <a:buClr>
                <a:schemeClr val="dk1"/>
              </a:buClr>
              <a:buSzPts val="3200"/>
              <a:buFont typeface="Arial"/>
              <a:buNone/>
            </a:pPr>
            <a:endParaRPr sz="3200" b="1" i="0" u="sng" strike="noStrike" cap="none">
              <a:solidFill>
                <a:schemeClr val="dk1"/>
              </a:solidFill>
              <a:latin typeface="Arial"/>
              <a:ea typeface="Arial"/>
              <a:cs typeface="Arial"/>
              <a:sym typeface="Arial"/>
            </a:endParaRPr>
          </a:p>
          <a:p>
            <a:pPr marL="1636711" marR="0" lvl="4" indent="-277811" algn="l" rtl="0">
              <a:lnSpc>
                <a:spcPct val="80000"/>
              </a:lnSpc>
              <a:spcBef>
                <a:spcPts val="30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EXCEPCIÓN: Administrado interesado directo en impulso</a:t>
            </a:r>
            <a:endParaRPr/>
          </a:p>
          <a:p>
            <a:pPr marL="1636711" marR="0" lvl="4" indent="-277811" algn="l" rtl="0">
              <a:lnSpc>
                <a:spcPct val="80000"/>
              </a:lnSpc>
              <a:spcBef>
                <a:spcPts val="30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CADUCIDAD</a:t>
            </a:r>
            <a:r>
              <a:rPr lang="en-US" sz="3200" b="1" i="0" u="none" strike="noStrike" cap="none">
                <a:solidFill>
                  <a:srgbClr val="FFFF00"/>
                </a:solidFill>
                <a:latin typeface="Arial"/>
                <a:ea typeface="Arial"/>
                <a:cs typeface="Arial"/>
                <a:sym typeface="Arial"/>
              </a:rPr>
              <a:t>:</a:t>
            </a:r>
            <a:endParaRPr/>
          </a:p>
          <a:p>
            <a:pPr marL="1636711" marR="0" lvl="4" indent="-277811" algn="ctr" rtl="0">
              <a:lnSpc>
                <a:spcPct val="80000"/>
              </a:lnSpc>
              <a:spcBef>
                <a:spcPts val="300"/>
              </a:spcBef>
              <a:spcAft>
                <a:spcPts val="0"/>
              </a:spcAft>
              <a:buClr>
                <a:schemeClr val="dk1"/>
              </a:buClr>
              <a:buSzPts val="3200"/>
              <a:buFont typeface="Arial"/>
              <a:buNone/>
            </a:pPr>
            <a:r>
              <a:rPr lang="en-US" sz="3200" b="0" i="0" u="none" strike="noStrike" cap="none">
                <a:solidFill>
                  <a:schemeClr val="dk1"/>
                </a:solidFill>
                <a:latin typeface="Arial"/>
                <a:ea typeface="Arial"/>
                <a:cs typeface="Arial"/>
                <a:sym typeface="Arial"/>
              </a:rPr>
              <a:t>- 90 días PARALIZADO x ADMINISTRADO</a:t>
            </a:r>
            <a:endParaRPr/>
          </a:p>
          <a:p>
            <a:pPr marL="1636711" marR="0" lvl="4" indent="-277811" algn="l" rtl="0">
              <a:lnSpc>
                <a:spcPct val="80000"/>
              </a:lnSpc>
              <a:spcBef>
                <a:spcPts val="300"/>
              </a:spcBef>
              <a:spcAft>
                <a:spcPts val="0"/>
              </a:spcAft>
              <a:buClr>
                <a:schemeClr val="dk1"/>
              </a:buClr>
              <a:buSzPts val="3200"/>
              <a:buFont typeface="Arial"/>
              <a:buNone/>
            </a:pPr>
            <a:r>
              <a:rPr lang="en-US" sz="3200" b="0" i="0" u="none" strike="noStrike" cap="none">
                <a:solidFill>
                  <a:schemeClr val="dk1"/>
                </a:solidFill>
                <a:latin typeface="Arial"/>
                <a:ea typeface="Arial"/>
                <a:cs typeface="Arial"/>
                <a:sym typeface="Arial"/>
              </a:rPr>
              <a:t>- NOTIFICACIÓN 30 días</a:t>
            </a:r>
            <a:endParaRPr/>
          </a:p>
          <a:p>
            <a:pPr marL="1636711" marR="0" lvl="4" indent="-277811" algn="l" rtl="0">
              <a:lnSpc>
                <a:spcPct val="80000"/>
              </a:lnSpc>
              <a:spcBef>
                <a:spcPts val="300"/>
              </a:spcBef>
              <a:spcAft>
                <a:spcPts val="0"/>
              </a:spcAft>
              <a:buClr>
                <a:schemeClr val="dk1"/>
              </a:buClr>
              <a:buSzPts val="3200"/>
              <a:buFont typeface="Arial"/>
              <a:buNone/>
            </a:pPr>
            <a:r>
              <a:rPr lang="en-US" sz="3200" b="0" i="0" u="none" strike="noStrike" cap="none">
                <a:solidFill>
                  <a:schemeClr val="dk1"/>
                </a:solidFill>
                <a:latin typeface="Arial"/>
                <a:ea typeface="Arial"/>
                <a:cs typeface="Arial"/>
                <a:sym typeface="Arial"/>
              </a:rPr>
              <a:t>- CADUCIDAD DE OFICIO – ARCHIVO </a:t>
            </a:r>
            <a:endParaRPr/>
          </a:p>
          <a:p>
            <a:pPr marL="1636711" marR="0" lvl="4" indent="-277811" algn="l" rtl="0">
              <a:lnSpc>
                <a:spcPct val="80000"/>
              </a:lnSpc>
              <a:spcBef>
                <a:spcPts val="300"/>
              </a:spcBef>
              <a:spcAft>
                <a:spcPts val="0"/>
              </a:spcAft>
              <a:buClr>
                <a:schemeClr val="dk1"/>
              </a:buClr>
              <a:buSzPts val="3200"/>
              <a:buFont typeface="Arial"/>
              <a:buNone/>
            </a:pPr>
            <a:r>
              <a:rPr lang="en-US" sz="3200" b="0" i="0" u="none" strike="noStrike" cap="none">
                <a:solidFill>
                  <a:schemeClr val="dk1"/>
                </a:solidFill>
                <a:latin typeface="Arial"/>
                <a:ea typeface="Arial"/>
                <a:cs typeface="Arial"/>
                <a:sym typeface="Arial"/>
              </a:rPr>
              <a:t>- Exceps.: previsión social, particulares circunsts. o  predominio interés público.</a:t>
            </a:r>
            <a:endParaRPr/>
          </a:p>
          <a:p>
            <a:pPr marL="1636711" marR="0" lvl="4" indent="-277811" algn="l" rtl="0">
              <a:lnSpc>
                <a:spcPct val="80000"/>
              </a:lnSpc>
              <a:spcBef>
                <a:spcPts val="300"/>
              </a:spcBef>
              <a:spcAft>
                <a:spcPts val="0"/>
              </a:spcAft>
              <a:buClr>
                <a:schemeClr val="dk1"/>
              </a:buClr>
              <a:buSzPts val="3200"/>
              <a:buFont typeface="Arial"/>
              <a:buNone/>
            </a:pPr>
            <a:r>
              <a:rPr lang="en-US" sz="3200" b="0" i="0" u="none" strike="noStrike" cap="none">
                <a:solidFill>
                  <a:schemeClr val="dk1"/>
                </a:solidFill>
                <a:latin typeface="Arial"/>
                <a:ea typeface="Arial"/>
                <a:cs typeface="Arial"/>
                <a:sym typeface="Arial"/>
              </a:rPr>
              <a:t>- Nvo. expediente con mismas pruebas</a:t>
            </a:r>
            <a:r>
              <a:rPr lang="en-US" sz="3200" b="0" i="0" u="none" strike="noStrike" cap="none">
                <a:solidFill>
                  <a:srgbClr val="FFFF00"/>
                </a:solidFill>
                <a:latin typeface="Arial"/>
                <a:ea typeface="Arial"/>
                <a:cs typeface="Arial"/>
                <a:sym typeface="Arial"/>
              </a:rPr>
              <a:t> </a:t>
            </a:r>
            <a:endParaRPr/>
          </a:p>
          <a:p>
            <a:pPr marL="1636711" marR="0" lvl="4" indent="-277811" algn="l" rtl="0">
              <a:lnSpc>
                <a:spcPct val="80000"/>
              </a:lnSpc>
              <a:spcBef>
                <a:spcPts val="300"/>
              </a:spcBef>
              <a:spcAft>
                <a:spcPts val="0"/>
              </a:spcAft>
              <a:buClr>
                <a:schemeClr val="dk1"/>
              </a:buClr>
              <a:buSzPts val="3200"/>
              <a:buFont typeface="Arial"/>
              <a:buNone/>
            </a:pPr>
            <a:endParaRPr sz="3200" b="0" i="0" u="none" strike="noStrike" cap="none">
              <a:solidFill>
                <a:srgbClr val="FFFF00"/>
              </a:solidFill>
              <a:latin typeface="Arial"/>
              <a:ea typeface="Arial"/>
              <a:cs typeface="Arial"/>
              <a:sym typeface="Arial"/>
            </a:endParaRPr>
          </a:p>
          <a:p>
            <a:pPr marL="1636711" marR="0" lvl="4" indent="-74611" algn="l" rtl="0">
              <a:lnSpc>
                <a:spcPct val="80000"/>
              </a:lnSpc>
              <a:spcBef>
                <a:spcPts val="300"/>
              </a:spcBef>
              <a:spcAft>
                <a:spcPts val="0"/>
              </a:spcAft>
              <a:buClr>
                <a:schemeClr val="dk1"/>
              </a:buClr>
              <a:buSzPts val="3200"/>
              <a:buFont typeface="Arial"/>
              <a:buNone/>
            </a:pPr>
            <a:endParaRPr sz="3200" b="1" i="0" u="none" strike="noStrike" cap="none">
              <a:solidFill>
                <a:srgbClr val="FFFF00"/>
              </a:solidFill>
              <a:latin typeface="Arial"/>
              <a:ea typeface="Arial"/>
              <a:cs typeface="Arial"/>
              <a:sym typeface="Arial"/>
            </a:endParaRPr>
          </a:p>
          <a:p>
            <a:pPr marL="171450" marR="0" lvl="0" indent="0" algn="l" rtl="0">
              <a:lnSpc>
                <a:spcPct val="90000"/>
              </a:lnSpc>
              <a:spcBef>
                <a:spcPts val="750"/>
              </a:spcBef>
              <a:spcAft>
                <a:spcPts val="0"/>
              </a:spcAft>
              <a:buClr>
                <a:schemeClr val="dk1"/>
              </a:buClr>
              <a:buSzPts val="3200"/>
              <a:buFont typeface="Arial"/>
              <a:buNone/>
            </a:pPr>
            <a:endParaRPr sz="3200" b="1" i="0" u="none" strike="noStrike" cap="none">
              <a:solidFill>
                <a:srgbClr val="FFFF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9"/>
          <p:cNvSpPr txBox="1">
            <a:spLocks noGrp="1"/>
          </p:cNvSpPr>
          <p:nvPr>
            <p:ph type="title"/>
          </p:nvPr>
        </p:nvSpPr>
        <p:spPr>
          <a:xfrm>
            <a:off x="457200" y="136525"/>
            <a:ext cx="8229600" cy="915987"/>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2200"/>
              <a:buFont typeface="Calibri"/>
              <a:buNone/>
            </a:pPr>
            <a:r>
              <a:rPr lang="en-US" sz="2200" b="1" i="0" u="none" strike="noStrike" cap="none">
                <a:solidFill>
                  <a:schemeClr val="dk1"/>
                </a:solidFill>
                <a:latin typeface="Calibri"/>
                <a:ea typeface="Calibri"/>
                <a:cs typeface="Calibri"/>
                <a:sym typeface="Calibri"/>
              </a:rPr>
              <a:t>IMPULSIÓN E INSTRUCCIÓN DE OFICIO</a:t>
            </a:r>
            <a:r>
              <a:rPr lang="en-US" sz="2200" b="1" i="0" u="none" strike="noStrike" cap="none">
                <a:solidFill>
                  <a:srgbClr val="FFFF00"/>
                </a:solidFill>
                <a:latin typeface="Calibri"/>
                <a:ea typeface="Calibri"/>
                <a:cs typeface="Calibri"/>
                <a:sym typeface="Calibri"/>
              </a:rPr>
              <a:t/>
            </a:r>
            <a:br>
              <a:rPr lang="en-US" sz="2200" b="1" i="0" u="none" strike="noStrike" cap="none">
                <a:solidFill>
                  <a:srgbClr val="FFFF00"/>
                </a:solidFill>
                <a:latin typeface="Calibri"/>
                <a:ea typeface="Calibri"/>
                <a:cs typeface="Calibri"/>
                <a:sym typeface="Calibri"/>
              </a:rPr>
            </a:br>
            <a:r>
              <a:rPr lang="en-US" sz="2200" b="1" i="0" u="none" strike="noStrike" cap="none">
                <a:solidFill>
                  <a:srgbClr val="FFFF00"/>
                </a:solidFill>
                <a:latin typeface="Calibri"/>
                <a:ea typeface="Calibri"/>
                <a:cs typeface="Calibri"/>
                <a:sym typeface="Calibri"/>
              </a:rPr>
              <a:t/>
            </a:r>
            <a:br>
              <a:rPr lang="en-US" sz="2200" b="1" i="0" u="none" strike="noStrike" cap="none">
                <a:solidFill>
                  <a:srgbClr val="FFFF00"/>
                </a:solidFill>
                <a:latin typeface="Calibri"/>
                <a:ea typeface="Calibri"/>
                <a:cs typeface="Calibri"/>
                <a:sym typeface="Calibri"/>
              </a:rPr>
            </a:br>
            <a:endParaRPr/>
          </a:p>
        </p:txBody>
      </p:sp>
      <p:sp>
        <p:nvSpPr>
          <p:cNvPr id="200" name="Google Shape;200;p29"/>
          <p:cNvSpPr txBox="1">
            <a:spLocks noGrp="1"/>
          </p:cNvSpPr>
          <p:nvPr>
            <p:ph type="body" idx="1"/>
          </p:nvPr>
        </p:nvSpPr>
        <p:spPr>
          <a:xfrm>
            <a:off x="250825" y="1052512"/>
            <a:ext cx="8642350" cy="5472112"/>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ART. 160:</a:t>
            </a:r>
            <a:endParaRPr/>
          </a:p>
          <a:p>
            <a:pPr marL="171450" marR="0" lvl="0" indent="-171450" algn="ctr" rtl="0">
              <a:lnSpc>
                <a:spcPct val="9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Plazos:</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3 DÍAS MERO TRÁMITE</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10 DÍAS INCIDENTALES</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20 DÍAS CUESTIONES DE FONDO</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Empieza: Desde el día sig a la notif.</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Días- hábiles- 154 salvo excep</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Nocturna- 10 hs, mañana día sig.</a:t>
            </a:r>
            <a:endParaRPr/>
          </a:p>
          <a:p>
            <a:pPr marL="171450" marR="0" lvl="0" indent="-38100" algn="l" rtl="0">
              <a:lnSpc>
                <a:spcPct val="90000"/>
              </a:lnSpc>
              <a:spcBef>
                <a:spcPts val="75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p:txBody>
      </p:sp>
      <p:sp>
        <p:nvSpPr>
          <p:cNvPr id="201" name="Google Shape;201;p29"/>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0"/>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2400"/>
              <a:buFont typeface="Calibri"/>
              <a:buNone/>
            </a:pPr>
            <a:r>
              <a:rPr lang="en-US" sz="2400" b="1" i="0" u="none" strike="noStrike" cap="none">
                <a:solidFill>
                  <a:schemeClr val="dk1"/>
                </a:solidFill>
                <a:latin typeface="Calibri"/>
                <a:ea typeface="Calibri"/>
                <a:cs typeface="Calibri"/>
                <a:sym typeface="Calibri"/>
              </a:rPr>
              <a:t>IMPULSIÓN E INSTRUCCIÓN DE OFICIO</a:t>
            </a:r>
            <a:br>
              <a:rPr lang="en-US" sz="2400" b="1" i="0" u="none" strike="noStrike" cap="none">
                <a:solidFill>
                  <a:schemeClr val="dk1"/>
                </a:solidFill>
                <a:latin typeface="Calibri"/>
                <a:ea typeface="Calibri"/>
                <a:cs typeface="Calibri"/>
                <a:sym typeface="Calibri"/>
              </a:rPr>
            </a:br>
            <a:r>
              <a:rPr lang="en-US" sz="4800" b="1" i="0" u="none" strike="noStrike" cap="none">
                <a:solidFill>
                  <a:schemeClr val="dk1"/>
                </a:solidFill>
                <a:latin typeface="Calibri"/>
                <a:ea typeface="Calibri"/>
                <a:cs typeface="Calibri"/>
                <a:sym typeface="Calibri"/>
              </a:rPr>
              <a:t>SILENCIO:</a:t>
            </a:r>
            <a:endParaRPr/>
          </a:p>
        </p:txBody>
      </p:sp>
      <p:sp>
        <p:nvSpPr>
          <p:cNvPr id="207" name="Google Shape;207;p30"/>
          <p:cNvSpPr txBox="1">
            <a:spLocks noGrp="1"/>
          </p:cNvSpPr>
          <p:nvPr>
            <p:ph type="body" idx="1"/>
          </p:nvPr>
        </p:nvSpPr>
        <p:spPr>
          <a:xfrm>
            <a:off x="250825" y="1600200"/>
            <a:ext cx="8642350" cy="49244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70000"/>
              </a:lnSpc>
              <a:spcBef>
                <a:spcPts val="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ART. 162:</a:t>
            </a:r>
            <a:endParaRPr/>
          </a:p>
          <a:p>
            <a:pPr marL="171450" marR="0" lvl="0" indent="-171450" algn="ctr" rtl="0">
              <a:lnSpc>
                <a:spcPct val="70000"/>
              </a:lnSpc>
              <a:spcBef>
                <a:spcPts val="700"/>
              </a:spcBef>
              <a:spcAft>
                <a:spcPts val="0"/>
              </a:spcAft>
              <a:buClr>
                <a:schemeClr val="dk1"/>
              </a:buClr>
              <a:buSzPts val="2000"/>
              <a:buFont typeface="Arial"/>
              <a:buNone/>
            </a:pPr>
            <a:r>
              <a:rPr lang="en-US" sz="2000" b="1" i="0" u="none">
                <a:solidFill>
                  <a:schemeClr val="dk1"/>
                </a:solidFill>
                <a:latin typeface="Calibri"/>
                <a:ea typeface="Calibri"/>
                <a:cs typeface="Calibri"/>
                <a:sym typeface="Calibri"/>
              </a:rPr>
              <a:t>OPCIONES ANTE EL SILENCIO:</a:t>
            </a:r>
            <a:endParaRPr/>
          </a:p>
          <a:p>
            <a:pPr marL="171450" marR="0" lvl="0" indent="-171450" algn="ctr" rtl="0">
              <a:lnSpc>
                <a:spcPct val="70000"/>
              </a:lnSpc>
              <a:spcBef>
                <a:spcPts val="700"/>
              </a:spcBef>
              <a:spcAft>
                <a:spcPts val="0"/>
              </a:spcAft>
              <a:buClr>
                <a:schemeClr val="dk1"/>
              </a:buClr>
              <a:buSzPts val="2000"/>
              <a:buFont typeface="Arial"/>
              <a:buNone/>
            </a:pPr>
            <a:endParaRPr sz="2000" b="1" i="0" u="none">
              <a:solidFill>
                <a:schemeClr val="dk1"/>
              </a:solidFill>
              <a:latin typeface="Calibri"/>
              <a:ea typeface="Calibri"/>
              <a:cs typeface="Calibri"/>
              <a:sym typeface="Calibri"/>
            </a:endParaRPr>
          </a:p>
          <a:p>
            <a:pPr marL="171450" marR="0" lvl="0" indent="-171450" algn="ctr" rtl="0">
              <a:lnSpc>
                <a:spcPct val="70000"/>
              </a:lnSpc>
              <a:spcBef>
                <a:spcPts val="70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1) </a:t>
            </a:r>
            <a:r>
              <a:rPr lang="en-US" sz="2400" b="1" i="0" u="sng">
                <a:solidFill>
                  <a:schemeClr val="dk1"/>
                </a:solidFill>
                <a:latin typeface="Calibri"/>
                <a:ea typeface="Calibri"/>
                <a:cs typeface="Calibri"/>
                <a:sym typeface="Calibri"/>
              </a:rPr>
              <a:t>PRONTO DESPACHO “FORMAL”</a:t>
            </a:r>
            <a:endParaRPr/>
          </a:p>
          <a:p>
            <a:pPr marL="171450" marR="0" lvl="0" indent="-171450" algn="ctr" rtl="0">
              <a:lnSpc>
                <a:spcPct val="70000"/>
              </a:lnSpc>
              <a:spcBef>
                <a:spcPts val="700"/>
              </a:spcBef>
              <a:spcAft>
                <a:spcPts val="0"/>
              </a:spcAft>
              <a:buClr>
                <a:schemeClr val="dk1"/>
              </a:buClr>
              <a:buSzPts val="2400"/>
              <a:buFont typeface="Arial"/>
              <a:buNone/>
            </a:pPr>
            <a:endParaRPr sz="2400" b="1" i="0" u="none">
              <a:solidFill>
                <a:schemeClr val="dk1"/>
              </a:solidFill>
              <a:latin typeface="Calibri"/>
              <a:ea typeface="Calibri"/>
              <a:cs typeface="Calibri"/>
              <a:sym typeface="Calibri"/>
            </a:endParaRPr>
          </a:p>
          <a:p>
            <a:pPr marL="171450" marR="0" lvl="0" indent="-171450" algn="ctr" rtl="0">
              <a:lnSpc>
                <a:spcPct val="70000"/>
              </a:lnSpc>
              <a:spcBef>
                <a:spcPts val="70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2) </a:t>
            </a:r>
            <a:r>
              <a:rPr lang="en-US" sz="2400" b="1" i="0" u="sng">
                <a:solidFill>
                  <a:schemeClr val="dk1"/>
                </a:solidFill>
                <a:latin typeface="Calibri"/>
                <a:ea typeface="Calibri"/>
                <a:cs typeface="Calibri"/>
                <a:sym typeface="Calibri"/>
              </a:rPr>
              <a:t>VÍA JERÁRQUICA</a:t>
            </a:r>
            <a:r>
              <a:rPr lang="en-US" sz="2400" b="1" i="0" u="none">
                <a:solidFill>
                  <a:schemeClr val="dk1"/>
                </a:solidFill>
                <a:latin typeface="Calibri"/>
                <a:ea typeface="Calibri"/>
                <a:cs typeface="Calibri"/>
                <a:sym typeface="Calibri"/>
              </a:rPr>
              <a:t> </a:t>
            </a:r>
            <a:endParaRPr/>
          </a:p>
          <a:p>
            <a:pPr marL="171450" marR="0" lvl="0" indent="-171450" algn="ctr" rtl="0">
              <a:lnSpc>
                <a:spcPct val="70000"/>
              </a:lnSpc>
              <a:spcBef>
                <a:spcPts val="70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o</a:t>
            </a:r>
            <a:endParaRPr sz="2400" b="1" i="0" u="sng">
              <a:solidFill>
                <a:schemeClr val="dk1"/>
              </a:solidFill>
              <a:latin typeface="Calibri"/>
              <a:ea typeface="Calibri"/>
              <a:cs typeface="Calibri"/>
              <a:sym typeface="Calibri"/>
            </a:endParaRPr>
          </a:p>
          <a:p>
            <a:pPr marL="171450" marR="0" lvl="0" indent="-171450" algn="ctr" rtl="0">
              <a:lnSpc>
                <a:spcPct val="70000"/>
              </a:lnSpc>
              <a:spcBef>
                <a:spcPts val="700"/>
              </a:spcBef>
              <a:spcAft>
                <a:spcPts val="0"/>
              </a:spcAft>
              <a:buClr>
                <a:schemeClr val="dk1"/>
              </a:buClr>
              <a:buSzPts val="2000"/>
              <a:buFont typeface="Arial"/>
              <a:buNone/>
            </a:pPr>
            <a:endParaRPr sz="2000" b="1" i="0" u="none">
              <a:solidFill>
                <a:schemeClr val="dk1"/>
              </a:solidFill>
              <a:latin typeface="Calibri"/>
              <a:ea typeface="Calibri"/>
              <a:cs typeface="Calibri"/>
              <a:sym typeface="Calibri"/>
            </a:endParaRPr>
          </a:p>
          <a:p>
            <a:pPr marL="171450" marR="0" lvl="0" indent="-171450" algn="ctr" rtl="0">
              <a:lnSpc>
                <a:spcPct val="70000"/>
              </a:lnSpc>
              <a:spcBef>
                <a:spcPts val="70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3) </a:t>
            </a:r>
            <a:r>
              <a:rPr lang="en-US" sz="2400" b="1" i="0" u="sng">
                <a:solidFill>
                  <a:schemeClr val="dk1"/>
                </a:solidFill>
                <a:latin typeface="Calibri"/>
                <a:ea typeface="Calibri"/>
                <a:cs typeface="Calibri"/>
                <a:sym typeface="Calibri"/>
              </a:rPr>
              <a:t>REVISIÓN JUDICIAL</a:t>
            </a:r>
            <a:r>
              <a:rPr lang="en-US" sz="2400" b="1" i="0" u="none">
                <a:solidFill>
                  <a:schemeClr val="dk1"/>
                </a:solidFill>
                <a:latin typeface="Calibri"/>
                <a:ea typeface="Calibri"/>
                <a:cs typeface="Calibri"/>
                <a:sym typeface="Calibri"/>
              </a:rPr>
              <a:t>: </a:t>
            </a:r>
            <a:endParaRPr/>
          </a:p>
          <a:p>
            <a:pPr marL="171450" marR="0" lvl="0" indent="-171450" algn="ctr" rtl="0">
              <a:lnSpc>
                <a:spcPct val="70000"/>
              </a:lnSpc>
              <a:spcBef>
                <a:spcPts val="700"/>
              </a:spcBef>
              <a:spcAft>
                <a:spcPts val="0"/>
              </a:spcAft>
              <a:buClr>
                <a:schemeClr val="dk1"/>
              </a:buClr>
              <a:buSzPts val="2000"/>
              <a:buFont typeface="Arial"/>
              <a:buNone/>
            </a:pPr>
            <a:r>
              <a:rPr lang="en-US" sz="2000" b="1" i="0" u="none">
                <a:solidFill>
                  <a:schemeClr val="dk1"/>
                </a:solidFill>
                <a:latin typeface="Calibri"/>
                <a:ea typeface="Calibri"/>
                <a:cs typeface="Calibri"/>
                <a:sym typeface="Calibri"/>
              </a:rPr>
              <a:t>DENEGATORIA TÁCITA:</a:t>
            </a:r>
            <a:endParaRPr/>
          </a:p>
          <a:p>
            <a:pPr marL="171450" marR="0" lvl="0" indent="-171450" algn="ctr" rtl="0">
              <a:lnSpc>
                <a:spcPct val="70000"/>
              </a:lnSpc>
              <a:spcBef>
                <a:spcPts val="700"/>
              </a:spcBef>
              <a:spcAft>
                <a:spcPts val="0"/>
              </a:spcAft>
              <a:buClr>
                <a:schemeClr val="dk1"/>
              </a:buClr>
              <a:buSzPts val="2000"/>
              <a:buFont typeface="Arial"/>
              <a:buNone/>
            </a:pPr>
            <a:r>
              <a:rPr lang="en-US" sz="2000" b="1" i="0" u="none">
                <a:solidFill>
                  <a:schemeClr val="dk1"/>
                </a:solidFill>
                <a:latin typeface="Calibri"/>
                <a:ea typeface="Calibri"/>
                <a:cs typeface="Calibri"/>
                <a:sym typeface="Calibri"/>
              </a:rPr>
              <a:t>60 DÍAS VENCIDO EL PLAZO ANTERIOR </a:t>
            </a:r>
            <a:endParaRPr/>
          </a:p>
          <a:p>
            <a:pPr marL="171450" marR="0" lvl="0" indent="-171450" algn="ctr" rtl="0">
              <a:lnSpc>
                <a:spcPct val="70000"/>
              </a:lnSpc>
              <a:spcBef>
                <a:spcPts val="700"/>
              </a:spcBef>
              <a:spcAft>
                <a:spcPts val="0"/>
              </a:spcAft>
              <a:buClr>
                <a:schemeClr val="dk1"/>
              </a:buClr>
              <a:buSzPts val="2000"/>
              <a:buFont typeface="Arial"/>
              <a:buNone/>
            </a:pPr>
            <a:r>
              <a:rPr lang="en-US" sz="2000" b="1" i="0" u="none">
                <a:solidFill>
                  <a:schemeClr val="dk1"/>
                </a:solidFill>
                <a:latin typeface="Calibri"/>
                <a:ea typeface="Calibri"/>
                <a:cs typeface="Calibri"/>
                <a:sym typeface="Calibri"/>
              </a:rPr>
              <a:t>CON O SIN PRONTO DESPACHO</a:t>
            </a:r>
            <a:endParaRPr/>
          </a:p>
          <a:p>
            <a:pPr marL="171450" marR="0" lvl="0" indent="-171450" algn="ctr" rtl="0">
              <a:lnSpc>
                <a:spcPct val="70000"/>
              </a:lnSpc>
              <a:spcBef>
                <a:spcPts val="700"/>
              </a:spcBef>
              <a:spcAft>
                <a:spcPts val="0"/>
              </a:spcAft>
              <a:buClr>
                <a:schemeClr val="dk1"/>
              </a:buClr>
              <a:buSzPts val="2000"/>
              <a:buFont typeface="Arial"/>
              <a:buNone/>
            </a:pPr>
            <a:r>
              <a:rPr lang="en-US" sz="2000" b="1" i="0" u="none">
                <a:solidFill>
                  <a:schemeClr val="dk1"/>
                </a:solidFill>
                <a:latin typeface="Calibri"/>
                <a:ea typeface="Calibri"/>
                <a:cs typeface="Calibri"/>
                <a:sym typeface="Calibri"/>
              </a:rPr>
              <a:t>POSIBILIDAD AÚN SI ESPERA RESOL. ADM</a:t>
            </a:r>
            <a:r>
              <a:rPr lang="en-US" sz="2000" b="1" i="0" u="none">
                <a:solidFill>
                  <a:srgbClr val="FFFF00"/>
                </a:solidFill>
                <a:latin typeface="Calibri"/>
                <a:ea typeface="Calibri"/>
                <a:cs typeface="Calibri"/>
                <a:sym typeface="Calibri"/>
              </a:rPr>
              <a:t>.</a:t>
            </a:r>
            <a:endParaRPr/>
          </a:p>
          <a:p>
            <a:pPr marL="171450" marR="0" lvl="0" indent="-171450" algn="ctr" rtl="0">
              <a:lnSpc>
                <a:spcPct val="70000"/>
              </a:lnSpc>
              <a:spcBef>
                <a:spcPts val="700"/>
              </a:spcBef>
              <a:spcAft>
                <a:spcPts val="0"/>
              </a:spcAft>
              <a:buClr>
                <a:schemeClr val="dk1"/>
              </a:buClr>
              <a:buSzPts val="2000"/>
              <a:buFont typeface="Arial"/>
              <a:buNone/>
            </a:pPr>
            <a:r>
              <a:rPr lang="en-US" sz="2000" b="1" i="0" u="none">
                <a:solidFill>
                  <a:schemeClr val="dk1"/>
                </a:solidFill>
                <a:latin typeface="Calibri"/>
                <a:ea typeface="Calibri"/>
                <a:cs typeface="Calibri"/>
                <a:sym typeface="Calibri"/>
              </a:rPr>
              <a:t>de consid la denegat tácita si están vencidos los 60 días- SUSPENSIÓN POR PARTE DE LA ADMINISTRACIÓN</a:t>
            </a:r>
            <a:endParaRPr/>
          </a:p>
          <a:p>
            <a:pPr marL="171450" marR="0" lvl="0" indent="-44450" algn="l" rtl="0">
              <a:lnSpc>
                <a:spcPct val="90000"/>
              </a:lnSpc>
              <a:spcBef>
                <a:spcPts val="750"/>
              </a:spcBef>
              <a:spcAft>
                <a:spcPts val="0"/>
              </a:spcAft>
              <a:buClr>
                <a:schemeClr val="dk1"/>
              </a:buClr>
              <a:buSzPts val="2000"/>
              <a:buFont typeface="Arial"/>
              <a:buNone/>
            </a:pPr>
            <a:endParaRPr sz="2000" b="1" i="0" u="none">
              <a:solidFill>
                <a:schemeClr val="dk1"/>
              </a:solidFill>
              <a:latin typeface="Calibri"/>
              <a:ea typeface="Calibri"/>
              <a:cs typeface="Calibri"/>
              <a:sym typeface="Calibri"/>
            </a:endParaRPr>
          </a:p>
        </p:txBody>
      </p:sp>
      <p:sp>
        <p:nvSpPr>
          <p:cNvPr id="208" name="Google Shape;208;p30"/>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1"/>
          <p:cNvSpPr txBox="1">
            <a:spLocks noGrp="1"/>
          </p:cNvSpPr>
          <p:nvPr>
            <p:ph type="body" idx="1"/>
          </p:nvPr>
        </p:nvSpPr>
        <p:spPr>
          <a:xfrm>
            <a:off x="446087" y="157162"/>
            <a:ext cx="8229600" cy="5949950"/>
          </a:xfrm>
          <a:prstGeom prst="rect">
            <a:avLst/>
          </a:prstGeom>
          <a:noFill/>
          <a:ln>
            <a:noFill/>
          </a:ln>
        </p:spPr>
        <p:txBody>
          <a:bodyPr spcFirstLastPara="1" wrap="square" lIns="91425" tIns="45700" rIns="91425" bIns="45700" anchor="t" anchorCtr="0">
            <a:noAutofit/>
          </a:bodyPr>
          <a:lstStyle/>
          <a:p>
            <a:pPr marL="346075" marR="0" lvl="0" indent="-346075" algn="ctr" rtl="0">
              <a:lnSpc>
                <a:spcPct val="90000"/>
              </a:lnSpc>
              <a:spcBef>
                <a:spcPts val="0"/>
              </a:spcBef>
              <a:spcAft>
                <a:spcPts val="0"/>
              </a:spcAft>
              <a:buClr>
                <a:schemeClr val="dk1"/>
              </a:buClr>
              <a:buSzPts val="4000"/>
              <a:buFont typeface="Arial"/>
              <a:buChar char="•"/>
            </a:pPr>
            <a:r>
              <a:rPr lang="en-US" sz="4000" b="1" i="0" u="none">
                <a:solidFill>
                  <a:schemeClr val="dk1"/>
                </a:solidFill>
                <a:latin typeface="Calibri"/>
                <a:ea typeface="Calibri"/>
                <a:cs typeface="Calibri"/>
                <a:sym typeface="Calibri"/>
              </a:rPr>
              <a:t>CONTRADICCIÓN: </a:t>
            </a:r>
            <a:endParaRPr sz="2100" b="0" i="0" u="none">
              <a:solidFill>
                <a:schemeClr val="dk1"/>
              </a:solidFill>
              <a:latin typeface="Calibri"/>
              <a:ea typeface="Calibri"/>
              <a:cs typeface="Calibri"/>
              <a:sym typeface="Calibri"/>
            </a:endParaRPr>
          </a:p>
          <a:p>
            <a:pPr marL="346075" marR="0" lvl="0" indent="-346075" algn="ctr" rtl="0">
              <a:lnSpc>
                <a:spcPct val="90000"/>
              </a:lnSpc>
              <a:spcBef>
                <a:spcPts val="8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Art. 118 LPAM</a:t>
            </a:r>
            <a:endParaRPr sz="2100" b="0" i="0" u="none">
              <a:solidFill>
                <a:schemeClr val="dk1"/>
              </a:solidFill>
              <a:latin typeface="Calibri"/>
              <a:ea typeface="Calibri"/>
              <a:cs typeface="Calibri"/>
              <a:sym typeface="Calibri"/>
            </a:endParaRPr>
          </a:p>
          <a:p>
            <a:pPr marL="346075" marR="0" lvl="0" indent="-346075" algn="ctr" rtl="0">
              <a:lnSpc>
                <a:spcPct val="90000"/>
              </a:lnSpc>
              <a:spcBef>
                <a:spcPts val="8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Tercero, interés directo</a:t>
            </a:r>
            <a:endParaRPr sz="2100" b="0" i="0" u="none">
              <a:solidFill>
                <a:schemeClr val="dk1"/>
              </a:solidFill>
              <a:latin typeface="Calibri"/>
              <a:ea typeface="Calibri"/>
              <a:cs typeface="Calibri"/>
              <a:sym typeface="Calibri"/>
            </a:endParaRPr>
          </a:p>
          <a:p>
            <a:pPr marL="346075" marR="0" lvl="0" indent="-346075" algn="ctr" rtl="0">
              <a:lnSpc>
                <a:spcPct val="90000"/>
              </a:lnSpc>
              <a:spcBef>
                <a:spcPts val="8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Notificación, intervención</a:t>
            </a:r>
            <a:endParaRPr sz="2100" b="0" i="0" u="none">
              <a:solidFill>
                <a:schemeClr val="dk1"/>
              </a:solidFill>
              <a:latin typeface="Calibri"/>
              <a:ea typeface="Calibri"/>
              <a:cs typeface="Calibri"/>
              <a:sym typeface="Calibri"/>
            </a:endParaRPr>
          </a:p>
          <a:p>
            <a:pPr marL="346075" marR="0" lvl="0" indent="-346075" algn="ctr" rtl="0">
              <a:lnSpc>
                <a:spcPct val="90000"/>
              </a:lnSpc>
              <a:spcBef>
                <a:spcPts val="8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Sin retrotraer</a:t>
            </a:r>
            <a:endParaRPr sz="2100" b="0" i="0" u="none">
              <a:solidFill>
                <a:schemeClr val="dk1"/>
              </a:solidFill>
              <a:latin typeface="Calibri"/>
              <a:ea typeface="Calibri"/>
              <a:cs typeface="Calibri"/>
              <a:sym typeface="Calibri"/>
            </a:endParaRPr>
          </a:p>
          <a:p>
            <a:pPr marL="171450" marR="0" lvl="0" indent="-38100" algn="l" rtl="0">
              <a:lnSpc>
                <a:spcPct val="90000"/>
              </a:lnSpc>
              <a:spcBef>
                <a:spcPts val="75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p:txBody>
      </p:sp>
      <p:sp>
        <p:nvSpPr>
          <p:cNvPr id="214" name="Google Shape;214;p31"/>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Calibri"/>
              <a:buNone/>
            </a:pPr>
            <a:fld id="{00000000-1234-1234-1234-123412341234}" type="slidenum">
              <a:rPr lang="en-US" sz="900" b="0" i="0" u="none" strike="noStrike" cap="none">
                <a:solidFill>
                  <a:srgbClr val="898989"/>
                </a:solidFill>
                <a:latin typeface="Calibri"/>
                <a:ea typeface="Calibri"/>
                <a:cs typeface="Calibri"/>
                <a:sym typeface="Calibri"/>
              </a:rPr>
              <a:pPr marL="0" marR="0" lvl="0" indent="0" algn="r" rtl="0">
                <a:lnSpc>
                  <a:spcPct val="100000"/>
                </a:lnSpc>
                <a:spcBef>
                  <a:spcPts val="0"/>
                </a:spcBef>
                <a:spcAft>
                  <a:spcPts val="0"/>
                </a:spcAft>
                <a:buClr>
                  <a:srgbClr val="898989"/>
                </a:buClr>
                <a:buSzPts val="900"/>
                <a:buFont typeface="Calibri"/>
                <a:buNone/>
              </a:pPr>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ctrTitle"/>
          </p:nvPr>
        </p:nvSpPr>
        <p:spPr>
          <a:xfrm>
            <a:off x="755650" y="0"/>
            <a:ext cx="7772400" cy="1470025"/>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4300"/>
              <a:buFont typeface="Calibri"/>
              <a:buNone/>
            </a:pP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REPASO:</a:t>
            </a:r>
            <a:br>
              <a:rPr lang="en-US" sz="4300" b="0" i="0" u="none" strike="noStrike" cap="none">
                <a:solidFill>
                  <a:schemeClr val="dk1"/>
                </a:solidFill>
                <a:latin typeface="Calibri"/>
                <a:ea typeface="Calibri"/>
                <a:cs typeface="Calibri"/>
                <a:sym typeface="Calibri"/>
              </a:rPr>
            </a:br>
            <a:endParaRPr/>
          </a:p>
        </p:txBody>
      </p:sp>
      <p:sp>
        <p:nvSpPr>
          <p:cNvPr id="96" name="Google Shape;96;p14"/>
          <p:cNvSpPr txBox="1">
            <a:spLocks noGrp="1"/>
          </p:cNvSpPr>
          <p:nvPr>
            <p:ph type="subTitle" idx="1"/>
          </p:nvPr>
        </p:nvSpPr>
        <p:spPr>
          <a:xfrm>
            <a:off x="684212" y="981075"/>
            <a:ext cx="7704137" cy="5545137"/>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6000"/>
              <a:buFont typeface="Arial"/>
              <a:buNone/>
            </a:pPr>
            <a:r>
              <a:rPr lang="en-US" sz="6000" b="1" i="0" u="none" strike="noStrike" cap="none">
                <a:solidFill>
                  <a:schemeClr val="dk1"/>
                </a:solidFill>
                <a:latin typeface="Calibri"/>
                <a:ea typeface="Calibri"/>
                <a:cs typeface="Calibri"/>
                <a:sym typeface="Calibri"/>
              </a:rPr>
              <a:t>Secuencia de pasos necesarios para el ejercicio de la función administrativa</a:t>
            </a:r>
            <a:r>
              <a:rPr lang="en-US" sz="2800" b="0" i="0" u="none" strike="noStrike" cap="none">
                <a:solidFill>
                  <a:schemeClr val="dk1"/>
                </a:solidFill>
                <a:latin typeface="Calibri"/>
                <a:ea typeface="Calibri"/>
                <a:cs typeface="Calibri"/>
                <a:sym typeface="Calibri"/>
              </a:rPr>
              <a:t/>
            </a:r>
            <a:br>
              <a:rPr lang="en-US" sz="2800" b="0" i="0" u="none" strike="noStrike" cap="none">
                <a:solidFill>
                  <a:schemeClr val="dk1"/>
                </a:solidFill>
                <a:latin typeface="Calibri"/>
                <a:ea typeface="Calibri"/>
                <a:cs typeface="Calibri"/>
                <a:sym typeface="Calibri"/>
              </a:rPr>
            </a:br>
            <a:endParaRPr/>
          </a:p>
        </p:txBody>
      </p:sp>
      <p:sp>
        <p:nvSpPr>
          <p:cNvPr id="97" name="Google Shape;97;p14"/>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2"/>
          <p:cNvSpPr txBox="1">
            <a:spLocks noGrp="1"/>
          </p:cNvSpPr>
          <p:nvPr>
            <p:ph type="body" idx="1"/>
          </p:nvPr>
        </p:nvSpPr>
        <p:spPr>
          <a:xfrm>
            <a:off x="457200" y="157162"/>
            <a:ext cx="8229600" cy="6543675"/>
          </a:xfrm>
          <a:prstGeom prst="rect">
            <a:avLst/>
          </a:prstGeom>
          <a:noFill/>
          <a:ln>
            <a:noFill/>
          </a:ln>
        </p:spPr>
        <p:txBody>
          <a:bodyPr spcFirstLastPara="1" wrap="square" lIns="91425" tIns="45700" rIns="91425" bIns="45700" anchor="t" anchorCtr="0">
            <a:noAutofit/>
          </a:bodyPr>
          <a:lstStyle/>
          <a:p>
            <a:pPr marL="346075" marR="0" lvl="0" indent="-346075" algn="ctr" rtl="0">
              <a:lnSpc>
                <a:spcPct val="90000"/>
              </a:lnSpc>
              <a:spcBef>
                <a:spcPts val="0"/>
              </a:spcBef>
              <a:spcAft>
                <a:spcPts val="0"/>
              </a:spcAft>
              <a:buClr>
                <a:schemeClr val="dk1"/>
              </a:buClr>
              <a:buSzPts val="4000"/>
              <a:buFont typeface="Arial"/>
              <a:buChar char="•"/>
            </a:pPr>
            <a:r>
              <a:rPr lang="en-US" sz="4000" b="1" i="0" u="none">
                <a:solidFill>
                  <a:schemeClr val="dk1"/>
                </a:solidFill>
                <a:latin typeface="Calibri"/>
                <a:ea typeface="Calibri"/>
                <a:cs typeface="Calibri"/>
                <a:sym typeface="Calibri"/>
              </a:rPr>
              <a:t>ESCRITURA:</a:t>
            </a:r>
            <a:r>
              <a:rPr lang="en-US" sz="2100" b="1" i="0" u="none">
                <a:solidFill>
                  <a:schemeClr val="dk1"/>
                </a:solidFill>
                <a:latin typeface="Calibri"/>
                <a:ea typeface="Calibri"/>
                <a:cs typeface="Calibri"/>
                <a:sym typeface="Calibri"/>
              </a:rPr>
              <a:t> </a:t>
            </a:r>
            <a:endParaRPr sz="2100" b="0" i="0" u="none">
              <a:solidFill>
                <a:schemeClr val="dk1"/>
              </a:solidFill>
              <a:latin typeface="Calibri"/>
              <a:ea typeface="Calibri"/>
              <a:cs typeface="Calibri"/>
              <a:sym typeface="Calibri"/>
            </a:endParaRPr>
          </a:p>
          <a:p>
            <a:pPr marL="346075" marR="0" lvl="0" indent="-346075"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Forma, recaudos, correo</a:t>
            </a:r>
            <a:endParaRPr sz="2100" b="0" i="0" u="none">
              <a:solidFill>
                <a:schemeClr val="dk1"/>
              </a:solidFill>
              <a:latin typeface="Calibri"/>
              <a:ea typeface="Calibri"/>
              <a:cs typeface="Calibri"/>
              <a:sym typeface="Calibri"/>
            </a:endParaRPr>
          </a:p>
          <a:p>
            <a:pPr marL="346075" marR="0" lvl="0" indent="-346075"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(arts. 128, 129 y 132 LPAM)</a:t>
            </a:r>
            <a:endParaRPr/>
          </a:p>
          <a:p>
            <a:pPr marL="346075" marR="0" lvl="0" indent="-212725" algn="ctr"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346075" marR="0" lvl="0" indent="-346075" algn="ctr" rtl="0">
              <a:lnSpc>
                <a:spcPct val="90000"/>
              </a:lnSpc>
              <a:spcBef>
                <a:spcPts val="900"/>
              </a:spcBef>
              <a:spcAft>
                <a:spcPts val="0"/>
              </a:spcAft>
              <a:buClr>
                <a:schemeClr val="dk1"/>
              </a:buClr>
              <a:buSzPts val="4000"/>
              <a:buFont typeface="Arial"/>
              <a:buChar char="•"/>
            </a:pPr>
            <a:r>
              <a:rPr lang="en-US" sz="4000" b="1" i="0" u="none">
                <a:solidFill>
                  <a:schemeClr val="dk1"/>
                </a:solidFill>
                <a:latin typeface="Calibri"/>
                <a:ea typeface="Calibri"/>
                <a:cs typeface="Calibri"/>
                <a:sym typeface="Calibri"/>
              </a:rPr>
              <a:t>GRATUIDAD:</a:t>
            </a:r>
            <a:endParaRPr sz="2100" b="0" i="0" u="none">
              <a:solidFill>
                <a:schemeClr val="dk1"/>
              </a:solidFill>
              <a:latin typeface="Calibri"/>
              <a:ea typeface="Calibri"/>
              <a:cs typeface="Calibri"/>
              <a:sym typeface="Calibri"/>
            </a:endParaRPr>
          </a:p>
          <a:p>
            <a:pPr marL="346075" marR="0" lvl="0" indent="-346075" algn="l"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 Tasa, licitación, laboral</a:t>
            </a:r>
            <a:endParaRPr/>
          </a:p>
        </p:txBody>
      </p:sp>
      <p:sp>
        <p:nvSpPr>
          <p:cNvPr id="220" name="Google Shape;220;p32"/>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Calibri"/>
              <a:buNone/>
            </a:pPr>
            <a:fld id="{00000000-1234-1234-1234-123412341234}" type="slidenum">
              <a:rPr lang="en-US" sz="900" b="0" i="0" u="none" strike="noStrike" cap="none">
                <a:solidFill>
                  <a:srgbClr val="898989"/>
                </a:solidFill>
                <a:latin typeface="Calibri"/>
                <a:ea typeface="Calibri"/>
                <a:cs typeface="Calibri"/>
                <a:sym typeface="Calibri"/>
              </a:rPr>
              <a:pPr marL="0" marR="0" lvl="0" indent="0" algn="r" rtl="0">
                <a:lnSpc>
                  <a:spcPct val="100000"/>
                </a:lnSpc>
                <a:spcBef>
                  <a:spcPts val="0"/>
                </a:spcBef>
                <a:spcAft>
                  <a:spcPts val="0"/>
                </a:spcAft>
                <a:buClr>
                  <a:srgbClr val="898989"/>
                </a:buClr>
                <a:buSzPts val="900"/>
                <a:buFont typeface="Calibri"/>
                <a:buNone/>
              </a:pPr>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3"/>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FFFF00"/>
              </a:buClr>
              <a:buSzPts val="3600"/>
              <a:buFont typeface="Calibri"/>
              <a:buNone/>
            </a:pP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r>
              <a:rPr lang="en-US" sz="4300" b="1" i="0" u="none" strike="noStrike" cap="none">
                <a:solidFill>
                  <a:srgbClr val="FFFF00"/>
                </a:solidFill>
                <a:latin typeface="Calibri"/>
                <a:ea typeface="Calibri"/>
                <a:cs typeface="Calibri"/>
                <a:sym typeface="Calibri"/>
              </a:rPr>
              <a:t/>
            </a:r>
            <a:br>
              <a:rPr lang="en-US" sz="4300" b="1" i="0" u="none" strike="noStrike" cap="none">
                <a:solidFill>
                  <a:srgbClr val="FFFF00"/>
                </a:solidFill>
                <a:latin typeface="Calibri"/>
                <a:ea typeface="Calibri"/>
                <a:cs typeface="Calibri"/>
                <a:sym typeface="Calibri"/>
              </a:rPr>
            </a:br>
            <a:endParaRPr/>
          </a:p>
        </p:txBody>
      </p:sp>
      <p:sp>
        <p:nvSpPr>
          <p:cNvPr id="226" name="Google Shape;226;p33"/>
          <p:cNvSpPr txBox="1">
            <a:spLocks noGrp="1"/>
          </p:cNvSpPr>
          <p:nvPr>
            <p:ph type="body" idx="1"/>
          </p:nvPr>
        </p:nvSpPr>
        <p:spPr>
          <a:xfrm>
            <a:off x="0" y="0"/>
            <a:ext cx="9144000" cy="6858000"/>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BUEN ORDEN Y DECORO:</a:t>
            </a:r>
            <a:endParaRPr/>
          </a:p>
          <a:p>
            <a:pPr marL="171450" marR="0" lvl="0" indent="-171450" algn="ctr" rtl="0">
              <a:lnSpc>
                <a:spcPct val="80000"/>
              </a:lnSpc>
              <a:spcBef>
                <a:spcPts val="700"/>
              </a:spcBef>
              <a:spcAft>
                <a:spcPts val="0"/>
              </a:spcAft>
              <a:buClr>
                <a:schemeClr val="dk1"/>
              </a:buClr>
              <a:buSzPts val="4000"/>
              <a:buFont typeface="Arial"/>
              <a:buNone/>
            </a:pPr>
            <a:endParaRPr sz="40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Art. 114 LPAM: </a:t>
            </a:r>
            <a:endParaRPr/>
          </a:p>
          <a:p>
            <a:pPr marL="171450" marR="0" lvl="0" indent="-171450" algn="ctr" rtl="0">
              <a:lnSpc>
                <a:spcPct val="8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Obstrucción, respeto, dignidad, lealtad, probidad, objetividad, impersonalidad</a:t>
            </a:r>
            <a:endParaRPr/>
          </a:p>
          <a:p>
            <a:pPr marL="171450" marR="0" lvl="0" indent="-171450" algn="ctr" rtl="0">
              <a:lnSpc>
                <a:spcPct val="8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Arts. 135 y ss. LPAM:</a:t>
            </a:r>
            <a:endParaRPr/>
          </a:p>
          <a:p>
            <a:pPr marL="171450" marR="0" lvl="0" indent="-171450" algn="ctr" rtl="0">
              <a:lnSpc>
                <a:spcPct val="8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Correlatividad, foliaturas, máximo, anexos, constancia desglose</a:t>
            </a:r>
            <a:br>
              <a:rPr lang="en-US" sz="2100" b="1" i="0" u="none">
                <a:solidFill>
                  <a:schemeClr val="dk1"/>
                </a:solidFill>
                <a:latin typeface="Calibri"/>
                <a:ea typeface="Calibri"/>
                <a:cs typeface="Calibri"/>
                <a:sym typeface="Calibri"/>
              </a:rPr>
            </a:br>
            <a:endParaRPr/>
          </a:p>
        </p:txBody>
      </p:sp>
      <p:sp>
        <p:nvSpPr>
          <p:cNvPr id="227" name="Google Shape;227;p33"/>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5400"/>
              <a:buFont typeface="Calibri"/>
              <a:buNone/>
            </a:pPr>
            <a:r>
              <a:rPr lang="en-US" sz="5400" b="1" i="0" u="none" strike="noStrike" cap="none">
                <a:solidFill>
                  <a:schemeClr val="dk1"/>
                </a:solidFill>
                <a:latin typeface="Calibri"/>
                <a:ea typeface="Calibri"/>
                <a:cs typeface="Calibri"/>
                <a:sym typeface="Calibri"/>
              </a:rPr>
              <a:t>DEBIDO PROCESO:</a:t>
            </a:r>
            <a:endParaRPr/>
          </a:p>
        </p:txBody>
      </p:sp>
      <p:sp>
        <p:nvSpPr>
          <p:cNvPr id="233" name="Google Shape;233;p34"/>
          <p:cNvSpPr txBox="1">
            <a:spLocks noGrp="1"/>
          </p:cNvSpPr>
          <p:nvPr>
            <p:ph type="body" idx="1"/>
          </p:nvPr>
        </p:nvSpPr>
        <p:spPr>
          <a:xfrm>
            <a:off x="457200" y="1268412"/>
            <a:ext cx="8291512" cy="53292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Garantía constitucional </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contemplada en el art. 18 CN</a:t>
            </a:r>
            <a:endParaRPr/>
          </a:p>
          <a:p>
            <a:pPr marL="171450" marR="0" lvl="0" indent="-17145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Tratados de derechos humanos</a:t>
            </a:r>
            <a:endParaRPr/>
          </a:p>
          <a:p>
            <a:pPr marL="171450" marR="0" lvl="0" indent="-171450" algn="ctr" rtl="0">
              <a:lnSpc>
                <a:spcPct val="9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Defensa en juicio</a:t>
            </a:r>
            <a:endParaRPr/>
          </a:p>
          <a:p>
            <a:pPr marL="171450" marR="0" lvl="0" indent="-171450" algn="ctr" rtl="0">
              <a:lnSpc>
                <a:spcPct val="9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Verdad material – legalidad objetiva – prueba – notificaciones - vistas</a:t>
            </a:r>
            <a:endParaRPr/>
          </a:p>
        </p:txBody>
      </p:sp>
      <p:sp>
        <p:nvSpPr>
          <p:cNvPr id="234" name="Google Shape;234;p34"/>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5"/>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000"/>
              <a:buFont typeface="Calibri"/>
              <a:buNone/>
            </a:pPr>
            <a:r>
              <a:rPr lang="en-US" sz="4000" b="1" i="0" u="none" strike="noStrike" cap="none">
                <a:solidFill>
                  <a:schemeClr val="dk1"/>
                </a:solidFill>
                <a:latin typeface="Calibri"/>
                <a:ea typeface="Calibri"/>
                <a:cs typeface="Calibri"/>
                <a:sym typeface="Calibri"/>
              </a:rPr>
              <a:t>DERECHO A ACCESO</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DEL EXPEDIENTE</a:t>
            </a:r>
            <a:endParaRPr/>
          </a:p>
        </p:txBody>
      </p:sp>
      <p:sp>
        <p:nvSpPr>
          <p:cNvPr id="240" name="Google Shape;240;p35"/>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sng">
                <a:solidFill>
                  <a:schemeClr val="dk1"/>
                </a:solidFill>
                <a:latin typeface="Calibri"/>
                <a:ea typeface="Calibri"/>
                <a:cs typeface="Calibri"/>
                <a:sym typeface="Calibri"/>
              </a:rPr>
              <a:t>VISTA DE LAS ACTUACIONES</a:t>
            </a:r>
            <a:r>
              <a:rPr lang="en-US" sz="2100" b="1" i="0" u="none">
                <a:solidFill>
                  <a:schemeClr val="dk1"/>
                </a:solidFill>
                <a:latin typeface="Calibri"/>
                <a:ea typeface="Calibri"/>
                <a:cs typeface="Calibri"/>
                <a:sym typeface="Calibri"/>
              </a:rPr>
              <a:t>:</a:t>
            </a:r>
            <a:endParaRPr/>
          </a:p>
          <a:p>
            <a:pPr marL="171450" marR="0" lvl="0" indent="-17145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Arts. 144, 145 y 146 LPAM</a:t>
            </a:r>
            <a:endParaRPr/>
          </a:p>
          <a:p>
            <a:pPr marL="171450" marR="0" lvl="0" indent="-38100" algn="l" rtl="0">
              <a:lnSpc>
                <a:spcPct val="90000"/>
              </a:lnSpc>
              <a:spcBef>
                <a:spcPts val="75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p:txBody>
      </p:sp>
      <p:sp>
        <p:nvSpPr>
          <p:cNvPr id="241" name="Google Shape;241;p35"/>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6"/>
          <p:cNvSpPr txBox="1">
            <a:spLocks noGrp="1"/>
          </p:cNvSpPr>
          <p:nvPr>
            <p:ph type="body" idx="1"/>
          </p:nvPr>
        </p:nvSpPr>
        <p:spPr>
          <a:xfrm>
            <a:off x="457200" y="157162"/>
            <a:ext cx="8229600" cy="5973762"/>
          </a:xfrm>
          <a:prstGeom prst="rect">
            <a:avLst/>
          </a:prstGeom>
          <a:noFill/>
          <a:ln>
            <a:noFill/>
          </a:ln>
        </p:spPr>
        <p:txBody>
          <a:bodyPr spcFirstLastPara="1" wrap="square" lIns="91425" tIns="45700" rIns="91425" bIns="45700" anchor="t" anchorCtr="0">
            <a:noAutofit/>
          </a:bodyPr>
          <a:lstStyle/>
          <a:p>
            <a:pPr marL="346075" marR="0" lvl="0" indent="-346075" algn="ctr" rtl="0">
              <a:lnSpc>
                <a:spcPct val="80000"/>
              </a:lnSpc>
              <a:spcBef>
                <a:spcPts val="0"/>
              </a:spcBef>
              <a:spcAft>
                <a:spcPts val="0"/>
              </a:spcAft>
              <a:buClr>
                <a:schemeClr val="dk1"/>
              </a:buClr>
              <a:buSzPts val="2100"/>
              <a:buFont typeface="Arial"/>
              <a:buChar char="•"/>
            </a:pPr>
            <a:r>
              <a:rPr lang="en-US" sz="2100" b="1" i="0" u="sng">
                <a:solidFill>
                  <a:schemeClr val="dk1"/>
                </a:solidFill>
                <a:latin typeface="Calibri"/>
                <a:ea typeface="Calibri"/>
                <a:cs typeface="Calibri"/>
                <a:sym typeface="Calibri"/>
              </a:rPr>
              <a:t>VISTA DE LAS ACTUACIONES</a:t>
            </a:r>
            <a:r>
              <a:rPr lang="en-US" sz="2100" b="1" i="0" u="none">
                <a:solidFill>
                  <a:schemeClr val="dk1"/>
                </a:solidFill>
                <a:latin typeface="Calibri"/>
                <a:ea typeface="Calibri"/>
                <a:cs typeface="Calibri"/>
                <a:sym typeface="Calibri"/>
              </a:rPr>
              <a:t>:</a:t>
            </a:r>
            <a:endParaRPr sz="2100" b="0" i="0" u="none">
              <a:solidFill>
                <a:schemeClr val="dk1"/>
              </a:solidFill>
              <a:latin typeface="Calibri"/>
              <a:ea typeface="Calibri"/>
              <a:cs typeface="Calibri"/>
              <a:sym typeface="Calibri"/>
            </a:endParaRPr>
          </a:p>
          <a:p>
            <a:pPr marL="346075" marR="0" lvl="0" indent="-346075" algn="ctr" rtl="0">
              <a:lnSpc>
                <a:spcPct val="8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INTERES., REPRE. o LETRADO</a:t>
            </a:r>
            <a:endParaRPr sz="2100" b="0" i="0" u="none">
              <a:solidFill>
                <a:schemeClr val="dk1"/>
              </a:solidFill>
              <a:latin typeface="Calibri"/>
              <a:ea typeface="Calibri"/>
              <a:cs typeface="Calibri"/>
              <a:sym typeface="Calibri"/>
            </a:endParaRPr>
          </a:p>
          <a:p>
            <a:pPr marL="346075" marR="0" lvl="0" indent="-346075" algn="ctr" rtl="0">
              <a:lnSpc>
                <a:spcPct val="8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PROFESIONAL MATRI. INCUMB.</a:t>
            </a:r>
            <a:endParaRPr sz="2100" b="0" i="0" u="none">
              <a:solidFill>
                <a:schemeClr val="dk1"/>
              </a:solidFill>
              <a:latin typeface="Calibri"/>
              <a:ea typeface="Calibri"/>
              <a:cs typeface="Calibri"/>
              <a:sym typeface="Calibri"/>
            </a:endParaRPr>
          </a:p>
          <a:p>
            <a:pPr marL="346075" marR="0" lvl="0" indent="-346075" algn="ctr" rtl="0">
              <a:lnSpc>
                <a:spcPct val="8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CONOCER, VISTA, COPIAS</a:t>
            </a:r>
            <a:endParaRPr sz="2100" b="0" i="0" u="none">
              <a:solidFill>
                <a:schemeClr val="dk1"/>
              </a:solidFill>
              <a:latin typeface="Calibri"/>
              <a:ea typeface="Calibri"/>
              <a:cs typeface="Calibri"/>
              <a:sym typeface="Calibri"/>
            </a:endParaRPr>
          </a:p>
          <a:p>
            <a:pPr marL="346075" marR="0" lvl="0" indent="-346075" algn="ctr" rtl="0">
              <a:lnSpc>
                <a:spcPct val="8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SIN RESOLUCIÓN EXPRESA</a:t>
            </a:r>
            <a:endParaRPr sz="2100" b="0" i="0" u="none">
              <a:solidFill>
                <a:schemeClr val="dk1"/>
              </a:solidFill>
              <a:latin typeface="Calibri"/>
              <a:ea typeface="Calibri"/>
              <a:cs typeface="Calibri"/>
              <a:sym typeface="Calibri"/>
            </a:endParaRPr>
          </a:p>
          <a:p>
            <a:pPr marL="346075" marR="0" lvl="0" indent="-346075" algn="ctr" rtl="0">
              <a:lnSpc>
                <a:spcPct val="8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CONSTANCIA DE DENEGATORIA</a:t>
            </a:r>
            <a:endParaRPr sz="2100" b="0" i="0" u="none">
              <a:solidFill>
                <a:schemeClr val="dk1"/>
              </a:solidFill>
              <a:latin typeface="Calibri"/>
              <a:ea typeface="Calibri"/>
              <a:cs typeface="Calibri"/>
              <a:sym typeface="Calibri"/>
            </a:endParaRPr>
          </a:p>
          <a:p>
            <a:pPr marL="346075" marR="0" lvl="0" indent="-346075" algn="ctr" rtl="0">
              <a:lnSpc>
                <a:spcPct val="8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PLAZO PARA VISTA: SUSPENSIÓN</a:t>
            </a:r>
            <a:endParaRPr sz="2100" b="0" i="0" u="none">
              <a:solidFill>
                <a:schemeClr val="dk1"/>
              </a:solidFill>
              <a:latin typeface="Calibri"/>
              <a:ea typeface="Calibri"/>
              <a:cs typeface="Calibri"/>
              <a:sym typeface="Calibri"/>
            </a:endParaRPr>
          </a:p>
          <a:p>
            <a:pPr marL="346075" marR="0" lvl="0" indent="-346075" algn="ctr" rtl="0">
              <a:lnSpc>
                <a:spcPct val="8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VERBAL Y DÓNDE SE ENCUENTRE</a:t>
            </a:r>
            <a:endParaRPr sz="2100" b="0" i="0" u="none">
              <a:solidFill>
                <a:schemeClr val="dk1"/>
              </a:solidFill>
              <a:latin typeface="Calibri"/>
              <a:ea typeface="Calibri"/>
              <a:cs typeface="Calibri"/>
              <a:sym typeface="Calibri"/>
            </a:endParaRPr>
          </a:p>
          <a:p>
            <a:pPr marL="346075" marR="0" lvl="0" indent="-346075" algn="ctr" rtl="0">
              <a:lnSpc>
                <a:spcPct val="8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FALTA GRAVE</a:t>
            </a:r>
            <a:endParaRPr sz="2100" b="0" i="0" u="none">
              <a:solidFill>
                <a:schemeClr val="dk1"/>
              </a:solidFill>
              <a:latin typeface="Calibri"/>
              <a:ea typeface="Calibri"/>
              <a:cs typeface="Calibri"/>
              <a:sym typeface="Calibri"/>
            </a:endParaRPr>
          </a:p>
          <a:p>
            <a:pPr marL="171450" marR="0" lvl="0" indent="-38100" algn="l" rtl="0">
              <a:lnSpc>
                <a:spcPct val="90000"/>
              </a:lnSpc>
              <a:spcBef>
                <a:spcPts val="75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p:txBody>
      </p:sp>
      <p:sp>
        <p:nvSpPr>
          <p:cNvPr id="247" name="Google Shape;247;p36"/>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900"/>
              <a:buFont typeface="Calibri"/>
              <a:buNone/>
            </a:pPr>
            <a:fld id="{00000000-1234-1234-1234-123412341234}" type="slidenum">
              <a:rPr lang="en-US" sz="900" b="0" i="0" u="none" strike="noStrike" cap="none">
                <a:solidFill>
                  <a:srgbClr val="898989"/>
                </a:solidFill>
                <a:latin typeface="Calibri"/>
                <a:ea typeface="Calibri"/>
                <a:cs typeface="Calibri"/>
                <a:sym typeface="Calibri"/>
              </a:rPr>
              <a:pPr marL="0" marR="0" lvl="0" indent="0" algn="r" rtl="0">
                <a:lnSpc>
                  <a:spcPct val="100000"/>
                </a:lnSpc>
                <a:spcBef>
                  <a:spcPts val="0"/>
                </a:spcBef>
                <a:spcAft>
                  <a:spcPts val="0"/>
                </a:spcAft>
                <a:buClr>
                  <a:srgbClr val="898989"/>
                </a:buClr>
                <a:buSzPts val="900"/>
                <a:buFont typeface="Calibri"/>
                <a:buNone/>
              </a:pPr>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7"/>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FFFF00"/>
              </a:buClr>
              <a:buSzPts val="3600"/>
              <a:buFont typeface="Calibri"/>
              <a:buNone/>
            </a:pPr>
            <a:r>
              <a:rPr lang="en-US" sz="3600" b="0" i="0" u="none" strike="noStrike" cap="none">
                <a:solidFill>
                  <a:srgbClr val="FFFF00"/>
                </a:solidFill>
                <a:latin typeface="Calibri"/>
                <a:ea typeface="Calibri"/>
                <a:cs typeface="Calibri"/>
                <a:sym typeface="Calibri"/>
              </a:rPr>
              <a:t/>
            </a:r>
            <a:br>
              <a:rPr lang="en-US" sz="3600" b="0" i="0" u="none" strike="noStrike" cap="none">
                <a:solidFill>
                  <a:srgbClr val="FFFF00"/>
                </a:solidFill>
                <a:latin typeface="Calibri"/>
                <a:ea typeface="Calibri"/>
                <a:cs typeface="Calibri"/>
                <a:sym typeface="Calibri"/>
              </a:rPr>
            </a:br>
            <a:r>
              <a:rPr lang="en-US" sz="3600" b="0" i="0" u="none" strike="noStrike" cap="none">
                <a:solidFill>
                  <a:srgbClr val="FFFF00"/>
                </a:solidFill>
                <a:latin typeface="Calibri"/>
                <a:ea typeface="Calibri"/>
                <a:cs typeface="Calibri"/>
                <a:sym typeface="Calibri"/>
              </a:rPr>
              <a:t/>
            </a:r>
            <a:br>
              <a:rPr lang="en-US" sz="3600" b="0" i="0" u="none" strike="noStrike" cap="none">
                <a:solidFill>
                  <a:srgbClr val="FFFF00"/>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PRINCIPIO DEL</a:t>
            </a:r>
            <a:br>
              <a:rPr lang="en-US" sz="3600" b="0"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A FAVOR DEL ADMINISTRADO</a:t>
            </a:r>
            <a:endParaRPr/>
          </a:p>
        </p:txBody>
      </p:sp>
      <p:sp>
        <p:nvSpPr>
          <p:cNvPr id="253" name="Google Shape;253;p37"/>
          <p:cNvSpPr txBox="1">
            <a:spLocks noGrp="1"/>
          </p:cNvSpPr>
          <p:nvPr>
            <p:ph type="body" idx="1"/>
          </p:nvPr>
        </p:nvSpPr>
        <p:spPr>
          <a:xfrm>
            <a:off x="539750" y="2492375"/>
            <a:ext cx="8229600" cy="4530725"/>
          </a:xfrm>
          <a:prstGeom prst="rect">
            <a:avLst/>
          </a:prstGeom>
          <a:noFill/>
          <a:ln>
            <a:noFill/>
          </a:ln>
        </p:spPr>
        <p:txBody>
          <a:bodyPr spcFirstLastPara="1" wrap="square" lIns="91425" tIns="45700" rIns="91425" bIns="45700" anchor="t" anchorCtr="0">
            <a:noAutofit/>
          </a:bodyPr>
          <a:lstStyle/>
          <a:p>
            <a:pPr marL="171450" marR="0" lvl="0" indent="-171450" algn="l"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 FORMALISMO MODERADO</a:t>
            </a:r>
            <a:endParaRPr/>
          </a:p>
          <a:p>
            <a:pPr marL="171450" marR="0" lvl="0" indent="-17145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 A FAVOR DEL ADMINISTRADO</a:t>
            </a:r>
            <a:endParaRPr/>
          </a:p>
          <a:p>
            <a:pPr marL="171450" marR="0" lvl="0" indent="-17145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3810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38100" algn="l" rtl="0">
              <a:lnSpc>
                <a:spcPct val="90000"/>
              </a:lnSpc>
              <a:spcBef>
                <a:spcPts val="75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p:txBody>
      </p:sp>
      <p:sp>
        <p:nvSpPr>
          <p:cNvPr id="254" name="Google Shape;254;p37"/>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38"/>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l"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l"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Evitar formas estrictas que obstaculicen o impidan la participación del interesado</a:t>
            </a:r>
            <a:endParaRPr/>
          </a:p>
        </p:txBody>
      </p:sp>
      <p:sp>
        <p:nvSpPr>
          <p:cNvPr id="260" name="Google Shape;260;p38"/>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9"/>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l"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Se relaciona con la legalidad objetiva, la verdad material, y la celeridad-eficacia</a:t>
            </a:r>
            <a:endParaRPr/>
          </a:p>
        </p:txBody>
      </p:sp>
      <p:sp>
        <p:nvSpPr>
          <p:cNvPr id="266" name="Google Shape;266;p39"/>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40"/>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l" rtl="0">
              <a:lnSpc>
                <a:spcPct val="80000"/>
              </a:lnSpc>
              <a:spcBef>
                <a:spcPts val="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NO ES INEXISTENCIA TOTAL</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DE FORMAS</a:t>
            </a:r>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NO ES INEXIGIBILIDAD</a:t>
            </a:r>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DE FORMAS</a:t>
            </a:r>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ES RELATIVIZACIÓN, SI NO SON ESENCIALES, Y SIN AFECTAR A TERCEROS NI AL INTERÉS PÚBLICO  </a:t>
            </a:r>
            <a:endParaRPr/>
          </a:p>
        </p:txBody>
      </p:sp>
      <p:sp>
        <p:nvSpPr>
          <p:cNvPr id="272" name="Google Shape;272;p40"/>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4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000"/>
              <a:buFont typeface="Calibri"/>
              <a:buNone/>
            </a:pPr>
            <a:r>
              <a:rPr lang="en-US" sz="4000" b="1" i="0" u="sng" strike="noStrike" cap="none">
                <a:solidFill>
                  <a:schemeClr val="dk1"/>
                </a:solidFill>
                <a:latin typeface="Calibri"/>
                <a:ea typeface="Calibri"/>
                <a:cs typeface="Calibri"/>
                <a:sym typeface="Calibri"/>
              </a:rPr>
              <a:t>INFORMALISMO </a:t>
            </a:r>
            <a:br>
              <a:rPr lang="en-US" sz="4000" b="1" i="0" u="sng" strike="noStrike" cap="none">
                <a:solidFill>
                  <a:schemeClr val="dk1"/>
                </a:solidFill>
                <a:latin typeface="Calibri"/>
                <a:ea typeface="Calibri"/>
                <a:cs typeface="Calibri"/>
                <a:sym typeface="Calibri"/>
              </a:rPr>
            </a:br>
            <a:r>
              <a:rPr lang="en-US" sz="4000" b="1" i="0" u="sng" strike="noStrike" cap="none">
                <a:solidFill>
                  <a:schemeClr val="dk1"/>
                </a:solidFill>
                <a:latin typeface="Calibri"/>
                <a:ea typeface="Calibri"/>
                <a:cs typeface="Calibri"/>
                <a:sym typeface="Calibri"/>
              </a:rPr>
              <a:t>A FAVOR DEL ADMINISTRADO</a:t>
            </a:r>
            <a:endParaRPr/>
          </a:p>
        </p:txBody>
      </p:sp>
      <p:sp>
        <p:nvSpPr>
          <p:cNvPr id="278" name="Google Shape;278;p41"/>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l" rtl="0">
              <a:lnSpc>
                <a:spcPct val="80000"/>
              </a:lnSpc>
              <a:spcBef>
                <a:spcPts val="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3600"/>
              <a:buFont typeface="Arial"/>
              <a:buNone/>
            </a:pPr>
            <a:r>
              <a:rPr lang="en-US" sz="3600" b="1" i="0" u="sng">
                <a:solidFill>
                  <a:schemeClr val="dk1"/>
                </a:solidFill>
                <a:latin typeface="Calibri"/>
                <a:ea typeface="Calibri"/>
                <a:cs typeface="Calibri"/>
                <a:sym typeface="Calibri"/>
              </a:rPr>
              <a:t>Recaudos ESENCIALES</a:t>
            </a:r>
            <a:endParaRPr/>
          </a:p>
          <a:p>
            <a:pPr marL="171450" marR="0" lvl="0" indent="-171450" algn="ctr" rtl="0">
              <a:lnSpc>
                <a:spcPct val="80000"/>
              </a:lnSpc>
              <a:spcBef>
                <a:spcPts val="700"/>
              </a:spcBef>
              <a:spcAft>
                <a:spcPts val="0"/>
              </a:spcAft>
              <a:buClr>
                <a:schemeClr val="dk1"/>
              </a:buClr>
              <a:buSzPts val="3600"/>
              <a:buFont typeface="Arial"/>
              <a:buNone/>
            </a:pPr>
            <a:r>
              <a:rPr lang="en-US" sz="3600" b="1" i="0" u="sng">
                <a:solidFill>
                  <a:schemeClr val="dk1"/>
                </a:solidFill>
                <a:latin typeface="Calibri"/>
                <a:ea typeface="Calibri"/>
                <a:cs typeface="Calibri"/>
                <a:sym typeface="Calibri"/>
              </a:rPr>
              <a:t>de las presentaciones</a:t>
            </a:r>
            <a:r>
              <a:rPr lang="en-US" sz="2100" b="1" i="0" u="sng">
                <a:solidFill>
                  <a:schemeClr val="dk1"/>
                </a:solidFill>
                <a:latin typeface="Calibri"/>
                <a:ea typeface="Calibri"/>
                <a:cs typeface="Calibri"/>
                <a:sym typeface="Calibri"/>
              </a:rPr>
              <a:t> </a:t>
            </a:r>
            <a:endParaRPr/>
          </a:p>
          <a:p>
            <a:pPr marL="171450" marR="0" lvl="0" indent="-171450" algn="ctr" rtl="0">
              <a:lnSpc>
                <a:spcPct val="8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(Artículo 129 LPAM):</a:t>
            </a:r>
            <a:endParaRPr/>
          </a:p>
          <a:p>
            <a:pPr marL="171450" marR="0" lvl="0" indent="-171450" algn="ctr" rtl="0">
              <a:lnSpc>
                <a:spcPct val="80000"/>
              </a:lnSpc>
              <a:spcBef>
                <a:spcPts val="700"/>
              </a:spcBef>
              <a:spcAft>
                <a:spcPts val="0"/>
              </a:spcAft>
              <a:buClr>
                <a:schemeClr val="dk1"/>
              </a:buClr>
              <a:buSzPts val="2100"/>
              <a:buFont typeface="Arial"/>
              <a:buNone/>
            </a:pPr>
            <a:endParaRPr sz="2100" b="1" i="0" u="sng">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Identificación y domicilios</a:t>
            </a:r>
            <a:endParaRPr/>
          </a:p>
          <a:p>
            <a:pPr marL="171450" marR="0" lvl="0" indent="-171450" algn="ctr" rtl="0">
              <a:lnSpc>
                <a:spcPct val="8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Petición clara y precisa</a:t>
            </a:r>
            <a:endParaRPr/>
          </a:p>
          <a:p>
            <a:pPr marL="171450" marR="0" lvl="0" indent="-171450" algn="ctr" rtl="0">
              <a:lnSpc>
                <a:spcPct val="80000"/>
              </a:lnSpc>
              <a:spcBef>
                <a:spcPts val="70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Firma</a:t>
            </a:r>
            <a:endParaRPr/>
          </a:p>
          <a:p>
            <a:pPr marL="171450" marR="0" lvl="0" indent="-171450" algn="ctr" rtl="0">
              <a:lnSpc>
                <a:spcPct val="80000"/>
              </a:lnSpc>
              <a:spcBef>
                <a:spcPts val="70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0" algn="l" rtl="0">
              <a:lnSpc>
                <a:spcPct val="90000"/>
              </a:lnSpc>
              <a:spcBef>
                <a:spcPts val="75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p:txBody>
      </p:sp>
      <p:sp>
        <p:nvSpPr>
          <p:cNvPr id="279" name="Google Shape;279;p41"/>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5"/>
          <p:cNvSpPr txBox="1">
            <a:spLocks noGrp="1"/>
          </p:cNvSpPr>
          <p:nvPr>
            <p:ph type="ctrTitle"/>
          </p:nvPr>
        </p:nvSpPr>
        <p:spPr>
          <a:xfrm>
            <a:off x="827087" y="5121275"/>
            <a:ext cx="7772400" cy="1736725"/>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5400"/>
              <a:buFont typeface="Calibri"/>
              <a:buNone/>
            </a:pPr>
            <a:r>
              <a:rPr lang="en-US" sz="5400" b="0" i="0" u="none" strike="noStrike" cap="none">
                <a:solidFill>
                  <a:schemeClr val="dk1"/>
                </a:solidFill>
                <a:latin typeface="Calibri"/>
                <a:ea typeface="Calibri"/>
                <a:cs typeface="Calibri"/>
                <a:sym typeface="Calibri"/>
              </a:rPr>
              <a:t/>
            </a:r>
            <a:br>
              <a:rPr lang="en-US" sz="5400" b="0" i="0" u="none" strike="noStrike" cap="none">
                <a:solidFill>
                  <a:schemeClr val="dk1"/>
                </a:solidFill>
                <a:latin typeface="Calibri"/>
                <a:ea typeface="Calibri"/>
                <a:cs typeface="Calibri"/>
                <a:sym typeface="Calibri"/>
              </a:rPr>
            </a:br>
            <a:r>
              <a:rPr lang="en-US" sz="5400" b="0" i="0" u="none" strike="noStrike" cap="none">
                <a:solidFill>
                  <a:schemeClr val="dk1"/>
                </a:solidFill>
                <a:latin typeface="Calibri"/>
                <a:ea typeface="Calibri"/>
                <a:cs typeface="Calibri"/>
                <a:sym typeface="Calibri"/>
              </a:rPr>
              <a:t/>
            </a:r>
            <a:br>
              <a:rPr lang="en-US" sz="5400" b="0" i="0" u="none" strike="noStrike" cap="none">
                <a:solidFill>
                  <a:schemeClr val="dk1"/>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Conjunto de</a:t>
            </a:r>
            <a:br>
              <a:rPr lang="en-US" sz="5400" b="1" i="0" u="none" strike="noStrike" cap="none">
                <a:solidFill>
                  <a:schemeClr val="dk1"/>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principios y reglas</a:t>
            </a:r>
            <a:br>
              <a:rPr lang="en-US" sz="5400" b="1" i="0" u="none" strike="noStrike" cap="none">
                <a:solidFill>
                  <a:schemeClr val="dk1"/>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que rigen la emisión</a:t>
            </a:r>
            <a:br>
              <a:rPr lang="en-US" sz="5400" b="1" i="0" u="none" strike="noStrike" cap="none">
                <a:solidFill>
                  <a:schemeClr val="dk1"/>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de la voluntad administrativa</a:t>
            </a:r>
            <a:br>
              <a:rPr lang="en-US" sz="5400" b="1" i="0" u="none" strike="noStrike" cap="none">
                <a:solidFill>
                  <a:schemeClr val="dk1"/>
                </a:solidFill>
                <a:latin typeface="Calibri"/>
                <a:ea typeface="Calibri"/>
                <a:cs typeface="Calibri"/>
                <a:sym typeface="Calibri"/>
              </a:rPr>
            </a:br>
            <a:endParaRPr/>
          </a:p>
        </p:txBody>
      </p:sp>
      <p:sp>
        <p:nvSpPr>
          <p:cNvPr id="103" name="Google Shape;103;p15"/>
          <p:cNvSpPr txBox="1">
            <a:spLocks noGrp="1"/>
          </p:cNvSpPr>
          <p:nvPr>
            <p:ph type="subTitle" idx="1"/>
          </p:nvPr>
        </p:nvSpPr>
        <p:spPr>
          <a:xfrm>
            <a:off x="1087437" y="260350"/>
            <a:ext cx="8064500" cy="1628775"/>
          </a:xfrm>
          <a:prstGeom prst="rect">
            <a:avLst/>
          </a:prstGeom>
          <a:noFill/>
          <a:ln>
            <a:noFill/>
          </a:ln>
        </p:spPr>
        <p:txBody>
          <a:bodyPr spcFirstLastPara="1" wrap="square" lIns="91425" tIns="45700" rIns="91425" bIns="45700" anchor="t" anchorCtr="0">
            <a:noAutofit/>
          </a:bodyPr>
          <a:lstStyle/>
          <a:p>
            <a:pPr marL="1828800" marR="0" lvl="4" indent="0" algn="l" rtl="0">
              <a:lnSpc>
                <a:spcPct val="80000"/>
              </a:lnSpc>
              <a:spcBef>
                <a:spcPts val="0"/>
              </a:spcBef>
              <a:spcAft>
                <a:spcPts val="0"/>
              </a:spcAft>
              <a:buClr>
                <a:schemeClr val="dk1"/>
              </a:buClr>
              <a:buSzPts val="2800"/>
              <a:buFont typeface="Arial"/>
              <a:buNone/>
            </a:pPr>
            <a:endParaRPr sz="2800" b="1" i="0" u="none" strike="noStrike" cap="none">
              <a:solidFill>
                <a:srgbClr val="FFFF00"/>
              </a:solidFill>
              <a:latin typeface="Calibri"/>
              <a:ea typeface="Calibri"/>
              <a:cs typeface="Calibri"/>
              <a:sym typeface="Calibri"/>
            </a:endParaRPr>
          </a:p>
          <a:p>
            <a:pPr marL="1828800" marR="0" lvl="4" indent="0" algn="l" rtl="0">
              <a:lnSpc>
                <a:spcPct val="80000"/>
              </a:lnSpc>
              <a:spcBef>
                <a:spcPts val="300"/>
              </a:spcBef>
              <a:spcAft>
                <a:spcPts val="0"/>
              </a:spcAft>
              <a:buClr>
                <a:schemeClr val="dk1"/>
              </a:buClr>
              <a:buSzPts val="4400"/>
              <a:buFont typeface="Arial"/>
              <a:buNone/>
            </a:pPr>
            <a:r>
              <a:rPr lang="en-US" sz="4400" b="1" i="0" u="none" strike="noStrike" cap="none">
                <a:solidFill>
                  <a:schemeClr val="dk1"/>
                </a:solidFill>
                <a:latin typeface="Calibri"/>
                <a:ea typeface="Calibri"/>
                <a:cs typeface="Calibri"/>
                <a:sym typeface="Calibri"/>
              </a:rPr>
              <a:t>NORMAS:</a:t>
            </a:r>
            <a:endParaRPr/>
          </a:p>
        </p:txBody>
      </p:sp>
      <p:sp>
        <p:nvSpPr>
          <p:cNvPr id="104" name="Google Shape;104;p15"/>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42"/>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600"/>
              <a:buFont typeface="Calibri"/>
              <a:buNone/>
            </a:pPr>
            <a:r>
              <a:rPr lang="en-US" sz="3600" b="1" i="0" u="none" strike="noStrike" cap="none">
                <a:solidFill>
                  <a:schemeClr val="dk1"/>
                </a:solidFill>
                <a:latin typeface="Calibri"/>
                <a:ea typeface="Calibri"/>
                <a:cs typeface="Calibri"/>
                <a:sym typeface="Calibri"/>
              </a:rPr>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A FAVOR DEL ADMINISTRADO</a:t>
            </a:r>
            <a:br>
              <a:rPr lang="en-US" sz="3600" b="1" i="0" u="none" strike="noStrike" cap="none">
                <a:solidFill>
                  <a:schemeClr val="dk1"/>
                </a:solidFill>
                <a:latin typeface="Calibri"/>
                <a:ea typeface="Calibri"/>
                <a:cs typeface="Calibri"/>
                <a:sym typeface="Calibri"/>
              </a:rPr>
            </a:br>
            <a:endParaRPr/>
          </a:p>
        </p:txBody>
      </p:sp>
      <p:sp>
        <p:nvSpPr>
          <p:cNvPr id="285" name="Google Shape;285;p42"/>
          <p:cNvSpPr txBox="1">
            <a:spLocks noGrp="1"/>
          </p:cNvSpPr>
          <p:nvPr>
            <p:ph type="body" idx="1"/>
          </p:nvPr>
        </p:nvSpPr>
        <p:spPr>
          <a:xfrm>
            <a:off x="457200" y="1600200"/>
            <a:ext cx="8229600" cy="506888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r>
              <a:rPr lang="en-US" sz="2100" b="1" i="0" u="sng">
                <a:solidFill>
                  <a:schemeClr val="dk1"/>
                </a:solidFill>
                <a:latin typeface="Calibri"/>
                <a:ea typeface="Calibri"/>
                <a:cs typeface="Calibri"/>
                <a:sym typeface="Calibri"/>
              </a:rPr>
              <a:t>¿INCUMPLIMIENTO?</a:t>
            </a:r>
            <a:endParaRPr/>
          </a:p>
          <a:p>
            <a:pPr marL="171450" marR="0" lvl="0" indent="-171450" algn="ctr" rtl="0">
              <a:lnSpc>
                <a:spcPct val="90000"/>
              </a:lnSpc>
              <a:spcBef>
                <a:spcPts val="700"/>
              </a:spcBef>
              <a:spcAft>
                <a:spcPts val="0"/>
              </a:spcAft>
              <a:buClr>
                <a:schemeClr val="dk1"/>
              </a:buClr>
              <a:buSzPts val="2100"/>
              <a:buFont typeface="Arial"/>
              <a:buNone/>
            </a:pPr>
            <a:endParaRPr sz="2100" b="1" i="0" u="sng">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EMPLAZAMIENTO PARA SUBSANAR</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(Artículo 133 LPAM)</a:t>
            </a:r>
            <a:endParaRPr/>
          </a:p>
          <a:p>
            <a:pPr marL="171450" marR="0" lvl="0" indent="-17145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Órgano competente</a:t>
            </a:r>
            <a:endParaRPr/>
          </a:p>
          <a:p>
            <a:pPr marL="171450" marR="0" lvl="0" indent="-17145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DOBLE EMPLAZAMIENTO- desestimación 133</a:t>
            </a:r>
            <a:endParaRPr/>
          </a:p>
        </p:txBody>
      </p:sp>
      <p:sp>
        <p:nvSpPr>
          <p:cNvPr id="286" name="Google Shape;286;p42"/>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43"/>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FFFF00"/>
              </a:buClr>
              <a:buSzPts val="3600"/>
              <a:buFont typeface="Calibri"/>
              <a:buNone/>
            </a:pP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A FAVOR DEL ADMINISTRADO</a:t>
            </a: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endParaRPr/>
          </a:p>
        </p:txBody>
      </p:sp>
      <p:sp>
        <p:nvSpPr>
          <p:cNvPr id="292" name="Google Shape;292;p43"/>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l"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No necesidad de mencionar la norma en la que se funda el derecho que se reclama</a:t>
            </a:r>
            <a:endParaRPr/>
          </a:p>
          <a:p>
            <a:pPr marL="171450" marR="0" lvl="0" indent="-17145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0" i="0" u="none">
                <a:solidFill>
                  <a:schemeClr val="dk1"/>
                </a:solidFill>
                <a:latin typeface="Calibri"/>
                <a:ea typeface="Calibri"/>
                <a:cs typeface="Calibri"/>
                <a:sym typeface="Calibri"/>
              </a:rPr>
              <a:t>Art. 129 inc. b:</a:t>
            </a:r>
            <a:endParaRPr/>
          </a:p>
          <a:p>
            <a:pPr marL="171450" marR="0" lvl="0" indent="-171450" algn="ctr" rtl="0">
              <a:lnSpc>
                <a:spcPct val="90000"/>
              </a:lnSpc>
              <a:spcBef>
                <a:spcPts val="700"/>
              </a:spcBef>
              <a:spcAft>
                <a:spcPts val="0"/>
              </a:spcAft>
              <a:buClr>
                <a:schemeClr val="dk1"/>
              </a:buClr>
              <a:buSzPts val="2100"/>
              <a:buFont typeface="Arial"/>
              <a:buNone/>
            </a:pPr>
            <a:r>
              <a:rPr lang="en-US" sz="2100" b="0" i="0" u="none">
                <a:solidFill>
                  <a:schemeClr val="dk1"/>
                </a:solidFill>
                <a:latin typeface="Calibri"/>
                <a:ea typeface="Calibri"/>
                <a:cs typeface="Calibri"/>
                <a:sym typeface="Calibri"/>
              </a:rPr>
              <a:t>“si lo considera pertinente”  </a:t>
            </a:r>
            <a:endParaRPr/>
          </a:p>
        </p:txBody>
      </p:sp>
      <p:sp>
        <p:nvSpPr>
          <p:cNvPr id="293" name="Google Shape;293;p43"/>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4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FFFF00"/>
              </a:buClr>
              <a:buSzPts val="3600"/>
              <a:buFont typeface="Calibri"/>
              <a:buNone/>
            </a:pP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A FAVOR DEL ADMINISTRADO</a:t>
            </a: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endParaRPr/>
          </a:p>
        </p:txBody>
      </p:sp>
      <p:sp>
        <p:nvSpPr>
          <p:cNvPr id="299" name="Google Shape;299;p44"/>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Régimen probatorio</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y su relación con la verdad material  </a:t>
            </a:r>
            <a:endParaRPr/>
          </a:p>
        </p:txBody>
      </p:sp>
      <p:sp>
        <p:nvSpPr>
          <p:cNvPr id="300" name="Google Shape;300;p44"/>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45"/>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FFFF00"/>
              </a:buClr>
              <a:buSzPts val="3600"/>
              <a:buFont typeface="Calibri"/>
              <a:buNone/>
            </a:pP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EN LOS RECURSOS</a:t>
            </a: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endParaRPr/>
          </a:p>
        </p:txBody>
      </p:sp>
      <p:sp>
        <p:nvSpPr>
          <p:cNvPr id="306" name="Google Shape;306;p45"/>
          <p:cNvSpPr txBox="1">
            <a:spLocks noGrp="1"/>
          </p:cNvSpPr>
          <p:nvPr>
            <p:ph type="body" idx="1"/>
          </p:nvPr>
        </p:nvSpPr>
        <p:spPr>
          <a:xfrm>
            <a:off x="0" y="1600200"/>
            <a:ext cx="9144000" cy="5257800"/>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800"/>
              <a:buFont typeface="Arial"/>
              <a:buNone/>
            </a:pPr>
            <a:r>
              <a:rPr lang="en-US" sz="2800" b="0" i="0" u="none">
                <a:solidFill>
                  <a:schemeClr val="dk1"/>
                </a:solidFill>
                <a:latin typeface="Calibri"/>
                <a:ea typeface="Calibri"/>
                <a:cs typeface="Calibri"/>
                <a:sym typeface="Calibri"/>
              </a:rPr>
              <a:t>Art. 175 LPAM:</a:t>
            </a:r>
            <a:endParaRPr/>
          </a:p>
          <a:p>
            <a:pPr marL="171450" marR="0" lvl="0" indent="-171450" algn="ctr" rtl="0">
              <a:lnSpc>
                <a:spcPct val="90000"/>
              </a:lnSpc>
              <a:spcBef>
                <a:spcPts val="700"/>
              </a:spcBef>
              <a:spcAft>
                <a:spcPts val="0"/>
              </a:spcAft>
              <a:buClr>
                <a:schemeClr val="dk1"/>
              </a:buClr>
              <a:buSzPts val="1600"/>
              <a:buFont typeface="Arial"/>
              <a:buNone/>
            </a:pPr>
            <a:endParaRPr sz="16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FORMALIDADES GENERALES</a:t>
            </a:r>
            <a:endParaRPr/>
          </a:p>
          <a:p>
            <a:pPr marL="171450" marR="0" lvl="0" indent="-171450" algn="ctr" rtl="0">
              <a:lnSpc>
                <a:spcPct val="9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AGRAVIO: DISCONFORMIDAD</a:t>
            </a:r>
            <a:endParaRPr/>
          </a:p>
          <a:p>
            <a:pPr marL="171450" marR="0" lvl="0" indent="-171450" algn="ctr" rtl="0">
              <a:lnSpc>
                <a:spcPct val="9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FUNDAME. SIN FORMA – AMPLIACIÓN</a:t>
            </a:r>
            <a:endParaRPr/>
          </a:p>
          <a:p>
            <a:pPr marL="171450" marR="0" lvl="0" indent="-171450" algn="ctr" rtl="0">
              <a:lnSpc>
                <a:spcPct val="9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SUPLIR DE OFICIO FORMA O FUNDAM.</a:t>
            </a:r>
            <a:endParaRPr/>
          </a:p>
          <a:p>
            <a:pPr marL="171450" marR="0" lvl="0" indent="-171450" algn="ctr" rtl="0">
              <a:lnSpc>
                <a:spcPct val="90000"/>
              </a:lnSpc>
              <a:spcBef>
                <a:spcPts val="700"/>
              </a:spcBef>
              <a:spcAft>
                <a:spcPts val="0"/>
              </a:spcAft>
              <a:buClr>
                <a:schemeClr val="dk1"/>
              </a:buClr>
              <a:buSzPts val="2000"/>
              <a:buFont typeface="Arial"/>
              <a:buNone/>
            </a:pPr>
            <a:endParaRPr sz="20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INTERPOSICIÓN </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SUSPENDE PLAZO RECURSO</a:t>
            </a:r>
            <a:endParaRPr/>
          </a:p>
        </p:txBody>
      </p:sp>
      <p:sp>
        <p:nvSpPr>
          <p:cNvPr id="307" name="Google Shape;307;p45"/>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33</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46"/>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600"/>
              <a:buFont typeface="Calibri"/>
              <a:buNone/>
            </a:pPr>
            <a:r>
              <a:rPr lang="en-US" sz="3600" b="1" i="0" u="none" strike="noStrike" cap="none">
                <a:solidFill>
                  <a:schemeClr val="dk1"/>
                </a:solidFill>
                <a:latin typeface="Calibri"/>
                <a:ea typeface="Calibri"/>
                <a:cs typeface="Calibri"/>
                <a:sym typeface="Calibri"/>
              </a:rPr>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EN LOS RECURSOS</a:t>
            </a: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endParaRPr/>
          </a:p>
        </p:txBody>
      </p:sp>
      <p:sp>
        <p:nvSpPr>
          <p:cNvPr id="313" name="Google Shape;313;p46"/>
          <p:cNvSpPr txBox="1">
            <a:spLocks noGrp="1"/>
          </p:cNvSpPr>
          <p:nvPr>
            <p:ph type="body" idx="1"/>
          </p:nvPr>
        </p:nvSpPr>
        <p:spPr>
          <a:xfrm>
            <a:off x="0" y="1600200"/>
            <a:ext cx="9144000" cy="5257800"/>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1600"/>
              <a:buFont typeface="Arial"/>
              <a:buNone/>
            </a:pPr>
            <a:endParaRPr sz="16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Arts. 159:</a:t>
            </a:r>
            <a:endParaRPr/>
          </a:p>
          <a:p>
            <a:pPr marL="171450" marR="0" lvl="0" indent="-171450" algn="ctr" rtl="0">
              <a:lnSpc>
                <a:spcPct val="9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CALIFICACIÓN ERRÓNEA</a:t>
            </a:r>
            <a:endParaRPr/>
          </a:p>
          <a:p>
            <a:pPr marL="171450" marR="0" lvl="0" indent="-171450" algn="ctr" rtl="0">
              <a:lnSpc>
                <a:spcPct val="9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Presentación ante </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ÓRGANO INCOMPETENTE</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por error que la adm. pueda suplir</a:t>
            </a:r>
            <a:endParaRPr/>
          </a:p>
          <a:p>
            <a:pPr marL="171450" marR="0" lvl="0" indent="-171450" algn="ctr" rtl="0">
              <a:lnSpc>
                <a:spcPct val="90000"/>
              </a:lnSpc>
              <a:spcBef>
                <a:spcPts val="700"/>
              </a:spcBef>
              <a:spcAft>
                <a:spcPts val="0"/>
              </a:spcAft>
              <a:buClr>
                <a:schemeClr val="dk1"/>
              </a:buClr>
              <a:buSzPts val="2800"/>
              <a:buFont typeface="Arial"/>
              <a:buNone/>
            </a:pPr>
            <a:endParaRPr sz="2800" b="1" i="0" u="none">
              <a:solidFill>
                <a:srgbClr val="FFFF57"/>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Defectos formales subsanables </a:t>
            </a:r>
            <a:endParaRPr/>
          </a:p>
          <a:p>
            <a:pPr marL="171450" marR="0" lvl="0" indent="-171450" algn="ctr" rtl="0">
              <a:lnSpc>
                <a:spcPct val="9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a:t>
            </a:r>
            <a:endParaRPr/>
          </a:p>
          <a:p>
            <a:pPr marL="171450" marR="0" lvl="0" indent="-171450" algn="ctr" rtl="0">
              <a:lnSpc>
                <a:spcPct val="9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0" algn="l" rtl="0">
              <a:lnSpc>
                <a:spcPct val="90000"/>
              </a:lnSpc>
              <a:spcBef>
                <a:spcPts val="75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p:txBody>
      </p:sp>
      <p:sp>
        <p:nvSpPr>
          <p:cNvPr id="314" name="Google Shape;314;p46"/>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34</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47"/>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600"/>
              <a:buFont typeface="Calibri"/>
              <a:buNone/>
            </a:pPr>
            <a:r>
              <a:rPr lang="en-US" sz="3600" b="1" i="0" u="none" strike="noStrike" cap="none">
                <a:solidFill>
                  <a:schemeClr val="dk1"/>
                </a:solidFill>
                <a:latin typeface="Calibri"/>
                <a:ea typeface="Calibri"/>
                <a:cs typeface="Calibri"/>
                <a:sym typeface="Calibri"/>
              </a:rPr>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y LOS PLAZOS</a:t>
            </a: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endParaRPr/>
          </a:p>
        </p:txBody>
      </p:sp>
      <p:sp>
        <p:nvSpPr>
          <p:cNvPr id="320" name="Google Shape;320;p47"/>
          <p:cNvSpPr txBox="1">
            <a:spLocks noGrp="1"/>
          </p:cNvSpPr>
          <p:nvPr>
            <p:ph type="body" idx="1"/>
          </p:nvPr>
        </p:nvSpPr>
        <p:spPr>
          <a:xfrm>
            <a:off x="0" y="1417637"/>
            <a:ext cx="9144000" cy="471328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2600"/>
              <a:buFont typeface="Arial"/>
              <a:buNone/>
            </a:pPr>
            <a:endParaRPr sz="26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600"/>
              <a:buFont typeface="Arial"/>
              <a:buNone/>
            </a:pPr>
            <a:r>
              <a:rPr lang="en-US" sz="2600" b="1" i="0" u="none">
                <a:solidFill>
                  <a:schemeClr val="dk1"/>
                </a:solidFill>
                <a:latin typeface="Calibri"/>
                <a:ea typeface="Calibri"/>
                <a:cs typeface="Calibri"/>
                <a:sym typeface="Calibri"/>
              </a:rPr>
              <a:t>PRESENTACIONES FUERA DE PLAZO</a:t>
            </a:r>
            <a:endParaRPr/>
          </a:p>
          <a:p>
            <a:pPr marL="171450" marR="0" lvl="0" indent="-171450" algn="ctr" rtl="0">
              <a:lnSpc>
                <a:spcPct val="80000"/>
              </a:lnSpc>
              <a:spcBef>
                <a:spcPts val="700"/>
              </a:spcBef>
              <a:spcAft>
                <a:spcPts val="0"/>
              </a:spcAft>
              <a:buClr>
                <a:schemeClr val="dk1"/>
              </a:buClr>
              <a:buSzPts val="2200"/>
              <a:buFont typeface="Arial"/>
              <a:buNone/>
            </a:pPr>
            <a:r>
              <a:rPr lang="en-US" sz="2200" b="0" i="0" u="none">
                <a:solidFill>
                  <a:schemeClr val="dk1"/>
                </a:solidFill>
                <a:latin typeface="Calibri"/>
                <a:ea typeface="Calibri"/>
                <a:cs typeface="Calibri"/>
                <a:sym typeface="Calibri"/>
              </a:rPr>
              <a:t>Sí. Pero sin retrotraer los plazos(Art. 156 LPAM)</a:t>
            </a:r>
            <a:endParaRPr/>
          </a:p>
          <a:p>
            <a:pPr marL="171450" marR="0" lvl="0" indent="-171450" algn="ctr" rtl="0">
              <a:lnSpc>
                <a:spcPct val="80000"/>
              </a:lnSpc>
              <a:spcBef>
                <a:spcPts val="700"/>
              </a:spcBef>
              <a:spcAft>
                <a:spcPts val="0"/>
              </a:spcAft>
              <a:buClr>
                <a:schemeClr val="dk1"/>
              </a:buClr>
              <a:buSzPts val="2200"/>
              <a:buFont typeface="Arial"/>
              <a:buNone/>
            </a:pPr>
            <a:endParaRPr sz="2200" b="0"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600"/>
              <a:buFont typeface="Arial"/>
              <a:buNone/>
            </a:pPr>
            <a:r>
              <a:rPr lang="en-US" sz="2600" b="1" i="0" u="none">
                <a:solidFill>
                  <a:schemeClr val="dk1"/>
                </a:solidFill>
                <a:latin typeface="Calibri"/>
                <a:ea typeface="Calibri"/>
                <a:cs typeface="Calibri"/>
                <a:sym typeface="Calibri"/>
              </a:rPr>
              <a:t>PETICIÓN DE PRÓRROGA. Excepciones  </a:t>
            </a:r>
            <a:endParaRPr/>
          </a:p>
          <a:p>
            <a:pPr marL="171450" marR="0" lvl="0" indent="-171450" algn="ctr" rtl="0">
              <a:lnSpc>
                <a:spcPct val="80000"/>
              </a:lnSpc>
              <a:spcBef>
                <a:spcPts val="700"/>
              </a:spcBef>
              <a:spcAft>
                <a:spcPts val="0"/>
              </a:spcAft>
              <a:buClr>
                <a:schemeClr val="dk1"/>
              </a:buClr>
              <a:buSzPts val="2200"/>
              <a:buFont typeface="Arial"/>
              <a:buNone/>
            </a:pPr>
            <a:r>
              <a:rPr lang="en-US" sz="2200" b="0" i="0" u="none">
                <a:solidFill>
                  <a:schemeClr val="dk1"/>
                </a:solidFill>
                <a:latin typeface="Calibri"/>
                <a:ea typeface="Calibri"/>
                <a:cs typeface="Calibri"/>
                <a:sym typeface="Calibri"/>
              </a:rPr>
              <a:t>(Art. 157 LPAM)</a:t>
            </a:r>
            <a:endParaRPr/>
          </a:p>
          <a:p>
            <a:pPr marL="171450" marR="0" lvl="0" indent="-171450" algn="ctr" rtl="0">
              <a:lnSpc>
                <a:spcPct val="80000"/>
              </a:lnSpc>
              <a:spcBef>
                <a:spcPts val="700"/>
              </a:spcBef>
              <a:spcAft>
                <a:spcPts val="0"/>
              </a:spcAft>
              <a:buClr>
                <a:schemeClr val="dk1"/>
              </a:buClr>
              <a:buSzPts val="2200"/>
              <a:buFont typeface="Arial"/>
              <a:buNone/>
            </a:pPr>
            <a:endParaRPr sz="2200" b="0"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600"/>
              <a:buFont typeface="Arial"/>
              <a:buNone/>
            </a:pPr>
            <a:r>
              <a:rPr lang="en-US" sz="2600" b="1" i="0" u="none">
                <a:solidFill>
                  <a:schemeClr val="dk1"/>
                </a:solidFill>
                <a:latin typeface="Calibri"/>
                <a:ea typeface="Calibri"/>
                <a:cs typeface="Calibri"/>
                <a:sym typeface="Calibri"/>
              </a:rPr>
              <a:t>EXCEPCIÓN RESPECTO DE PLAZOS PARA RECURRIR (perentorios)– Denuncia de ilegitimidad II- 173</a:t>
            </a:r>
            <a:endParaRPr/>
          </a:p>
          <a:p>
            <a:pPr marL="171450" marR="0" lvl="0" indent="-171450" algn="ctr" rtl="0">
              <a:lnSpc>
                <a:spcPct val="80000"/>
              </a:lnSpc>
              <a:spcBef>
                <a:spcPts val="700"/>
              </a:spcBef>
              <a:spcAft>
                <a:spcPts val="0"/>
              </a:spcAft>
              <a:buClr>
                <a:schemeClr val="dk1"/>
              </a:buClr>
              <a:buSzPts val="2600"/>
              <a:buFont typeface="Arial"/>
              <a:buNone/>
            </a:pPr>
            <a:r>
              <a:rPr lang="en-US" sz="2600" b="1" i="0" u="none">
                <a:solidFill>
                  <a:schemeClr val="dk1"/>
                </a:solidFill>
                <a:latin typeface="Calibri"/>
                <a:ea typeface="Calibri"/>
                <a:cs typeface="Calibri"/>
                <a:sym typeface="Calibri"/>
              </a:rPr>
              <a:t>Salvo: seguridad jca, abandono voluntario, no hay recursos c su desetimación</a:t>
            </a:r>
            <a:endParaRPr/>
          </a:p>
          <a:p>
            <a:pPr marL="171450" marR="0" lvl="0" indent="-171450" algn="ctr" rtl="0">
              <a:lnSpc>
                <a:spcPct val="80000"/>
              </a:lnSpc>
              <a:spcBef>
                <a:spcPts val="700"/>
              </a:spcBef>
              <a:spcAft>
                <a:spcPts val="0"/>
              </a:spcAft>
              <a:buClr>
                <a:schemeClr val="dk1"/>
              </a:buClr>
              <a:buSzPts val="2200"/>
              <a:buFont typeface="Arial"/>
              <a:buNone/>
            </a:pPr>
            <a:r>
              <a:rPr lang="en-US" sz="2200" b="0" i="0" u="none">
                <a:solidFill>
                  <a:schemeClr val="dk1"/>
                </a:solidFill>
                <a:latin typeface="Calibri"/>
                <a:ea typeface="Calibri"/>
                <a:cs typeface="Calibri"/>
                <a:sym typeface="Calibri"/>
              </a:rPr>
              <a:t>(Art. 158 LPAM)</a:t>
            </a:r>
            <a:endParaRPr/>
          </a:p>
          <a:p>
            <a:pPr marL="171450" marR="0" lvl="0" indent="-171450" algn="ctr" rtl="0">
              <a:lnSpc>
                <a:spcPct val="80000"/>
              </a:lnSpc>
              <a:spcBef>
                <a:spcPts val="700"/>
              </a:spcBef>
              <a:spcAft>
                <a:spcPts val="0"/>
              </a:spcAft>
              <a:buClr>
                <a:schemeClr val="dk1"/>
              </a:buClr>
              <a:buSzPts val="2200"/>
              <a:buFont typeface="Arial"/>
              <a:buNone/>
            </a:pPr>
            <a:endParaRPr sz="2200" b="0" i="0" u="none">
              <a:solidFill>
                <a:schemeClr val="dk1"/>
              </a:solidFill>
              <a:latin typeface="Calibri"/>
              <a:ea typeface="Calibri"/>
              <a:cs typeface="Calibri"/>
              <a:sym typeface="Calibri"/>
            </a:endParaRPr>
          </a:p>
          <a:p>
            <a:pPr marL="171450" marR="0" lvl="0" indent="-31750" algn="l" rtl="0">
              <a:lnSpc>
                <a:spcPct val="90000"/>
              </a:lnSpc>
              <a:spcBef>
                <a:spcPts val="750"/>
              </a:spcBef>
              <a:spcAft>
                <a:spcPts val="0"/>
              </a:spcAft>
              <a:buClr>
                <a:schemeClr val="dk1"/>
              </a:buClr>
              <a:buSzPts val="2200"/>
              <a:buFont typeface="Arial"/>
              <a:buNone/>
            </a:pPr>
            <a:endParaRPr sz="2200" b="0" i="0" u="none">
              <a:solidFill>
                <a:schemeClr val="dk1"/>
              </a:solidFill>
              <a:latin typeface="Calibri"/>
              <a:ea typeface="Calibri"/>
              <a:cs typeface="Calibri"/>
              <a:sym typeface="Calibri"/>
            </a:endParaRPr>
          </a:p>
        </p:txBody>
      </p:sp>
      <p:sp>
        <p:nvSpPr>
          <p:cNvPr id="321" name="Google Shape;321;p47"/>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35</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48"/>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600"/>
              <a:buFont typeface="Calibri"/>
              <a:buNone/>
            </a:pPr>
            <a:r>
              <a:rPr lang="en-US" sz="3600" b="1" i="0" u="none" strike="noStrike" cap="none">
                <a:solidFill>
                  <a:schemeClr val="dk1"/>
                </a:solidFill>
                <a:latin typeface="Calibri"/>
                <a:ea typeface="Calibri"/>
                <a:cs typeface="Calibri"/>
                <a:sym typeface="Calibri"/>
              </a:rPr>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y LOS PLAZOS</a:t>
            </a:r>
            <a:br>
              <a:rPr lang="en-US" sz="3600" b="1" i="0" u="none" strike="noStrike" cap="none">
                <a:solidFill>
                  <a:schemeClr val="dk1"/>
                </a:solidFill>
                <a:latin typeface="Calibri"/>
                <a:ea typeface="Calibri"/>
                <a:cs typeface="Calibri"/>
                <a:sym typeface="Calibri"/>
              </a:rPr>
            </a:br>
            <a:endParaRPr/>
          </a:p>
        </p:txBody>
      </p:sp>
      <p:sp>
        <p:nvSpPr>
          <p:cNvPr id="327" name="Google Shape;327;p48"/>
          <p:cNvSpPr txBox="1">
            <a:spLocks noGrp="1"/>
          </p:cNvSpPr>
          <p:nvPr>
            <p:ph type="body" idx="1"/>
          </p:nvPr>
        </p:nvSpPr>
        <p:spPr>
          <a:xfrm>
            <a:off x="0" y="1600200"/>
            <a:ext cx="9144000" cy="453072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SI NO SE INTERPONE EL RECURSO EN PLAZO, SE PIERDE EL DERECHO A RECURRIR (Art. 158 y SCJM):</a:t>
            </a:r>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NO POSIBILIDAD DE PRÓRROGA</a:t>
            </a:r>
            <a:endParaRPr/>
          </a:p>
          <a:p>
            <a:pPr marL="171450" marR="0" lvl="0" indent="-17145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NO POSIBILIDAD DE EXTEMPORANEIDAD: sí denuncia de ilegitimidad</a:t>
            </a:r>
            <a:endParaRPr/>
          </a:p>
          <a:p>
            <a:pPr marL="171450" marR="0" lvl="0" indent="0" algn="ctr" rtl="0">
              <a:lnSpc>
                <a:spcPct val="80000"/>
              </a:lnSpc>
              <a:spcBef>
                <a:spcPts val="70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“NOCTURNA” (10 am)</a:t>
            </a:r>
            <a:endParaRPr/>
          </a:p>
          <a:p>
            <a:pPr marL="171450" marR="0" lvl="0" indent="-171450" algn="ctr" rtl="0">
              <a:lnSpc>
                <a:spcPct val="80000"/>
              </a:lnSpc>
              <a:spcBef>
                <a:spcPts val="70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171450" marR="0" lvl="0" indent="-19050" algn="l" rtl="0">
              <a:lnSpc>
                <a:spcPct val="90000"/>
              </a:lnSpc>
              <a:spcBef>
                <a:spcPts val="75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p:txBody>
      </p:sp>
      <p:sp>
        <p:nvSpPr>
          <p:cNvPr id="328" name="Google Shape;328;p48"/>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36</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49"/>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FFFF00"/>
              </a:buClr>
              <a:buSzPts val="3600"/>
              <a:buFont typeface="Calibri"/>
              <a:buNone/>
            </a:pP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y EL PATROCINIO LETRADO</a:t>
            </a:r>
            <a:endParaRPr/>
          </a:p>
        </p:txBody>
      </p:sp>
      <p:sp>
        <p:nvSpPr>
          <p:cNvPr id="334" name="Google Shape;334;p49"/>
          <p:cNvSpPr txBox="1">
            <a:spLocks noGrp="1"/>
          </p:cNvSpPr>
          <p:nvPr>
            <p:ph type="body" idx="1"/>
          </p:nvPr>
        </p:nvSpPr>
        <p:spPr>
          <a:xfrm>
            <a:off x="0" y="2060575"/>
            <a:ext cx="9144000" cy="4608512"/>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NO NECESIDAD DE ASISTENCIA LETRADA</a:t>
            </a:r>
            <a:endParaRPr/>
          </a:p>
          <a:p>
            <a:pPr marL="171450" marR="0" lvl="0" indent="-171450" algn="ctr" rtl="0">
              <a:lnSpc>
                <a:spcPct val="80000"/>
              </a:lnSpc>
              <a:spcBef>
                <a:spcPts val="70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a:t>
            </a:r>
            <a:endParaRPr/>
          </a:p>
          <a:p>
            <a:pPr marL="171450" marR="0" lvl="0" indent="-171450" algn="ctr" rtl="0">
              <a:lnSpc>
                <a:spcPct val="80000"/>
              </a:lnSpc>
              <a:spcBef>
                <a:spcPts val="70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Cuando se actúa con asistencia letrada, resulta más comprometido aplicar el principio del informalismo.</a:t>
            </a:r>
            <a:endParaRPr/>
          </a:p>
          <a:p>
            <a:pPr marL="171450" marR="0" lvl="0" indent="-171450" algn="ctr" rtl="0">
              <a:lnSpc>
                <a:spcPct val="80000"/>
              </a:lnSpc>
              <a:spcBef>
                <a:spcPts val="700"/>
              </a:spcBef>
              <a:spcAft>
                <a:spcPts val="0"/>
              </a:spcAft>
              <a:buClr>
                <a:schemeClr val="dk1"/>
              </a:buClr>
              <a:buSzPts val="2400"/>
              <a:buFont typeface="Arial"/>
              <a:buNone/>
            </a:pPr>
            <a:endParaRPr sz="24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No se aplica de igual modo cuando es un particular (caso aislado) que cuando es una empresa (con acceso a información, experiencia en procedimientos y cuerpo de abogados)</a:t>
            </a:r>
            <a:endParaRPr/>
          </a:p>
          <a:p>
            <a:pPr marL="171450" marR="0" lvl="0" indent="-171450" algn="ctr" rtl="0">
              <a:lnSpc>
                <a:spcPct val="80000"/>
              </a:lnSpc>
              <a:spcBef>
                <a:spcPts val="700"/>
              </a:spcBef>
              <a:spcAft>
                <a:spcPts val="0"/>
              </a:spcAft>
              <a:buClr>
                <a:schemeClr val="dk1"/>
              </a:buClr>
              <a:buSzPts val="2400"/>
              <a:buFont typeface="Arial"/>
              <a:buNone/>
            </a:pPr>
            <a:endParaRPr sz="24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000"/>
              <a:buFont typeface="Arial"/>
              <a:buNone/>
            </a:pPr>
            <a:endParaRPr sz="10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400"/>
              <a:buFont typeface="Arial"/>
              <a:buNone/>
            </a:pPr>
            <a:r>
              <a:rPr lang="en-US" sz="1400" b="1" i="0" u="none">
                <a:solidFill>
                  <a:schemeClr val="dk1"/>
                </a:solidFill>
                <a:latin typeface="Calibri"/>
                <a:ea typeface="Calibri"/>
                <a:cs typeface="Calibri"/>
                <a:sym typeface="Calibri"/>
              </a:rPr>
              <a:t>SCJM en “Telefónica” (283:007),</a:t>
            </a:r>
            <a:endParaRPr/>
          </a:p>
          <a:p>
            <a:pPr marL="171450" marR="0" lvl="0" indent="-171450" algn="ctr" rtl="0">
              <a:lnSpc>
                <a:spcPct val="80000"/>
              </a:lnSpc>
              <a:spcBef>
                <a:spcPts val="700"/>
              </a:spcBef>
              <a:spcAft>
                <a:spcPts val="0"/>
              </a:spcAft>
              <a:buClr>
                <a:schemeClr val="dk1"/>
              </a:buClr>
              <a:buSzPts val="1400"/>
              <a:buFont typeface="Arial"/>
              <a:buNone/>
            </a:pPr>
            <a:r>
              <a:rPr lang="en-US" sz="1400" b="1" i="0" u="none">
                <a:solidFill>
                  <a:schemeClr val="dk1"/>
                </a:solidFill>
                <a:latin typeface="Calibri"/>
                <a:ea typeface="Calibri"/>
                <a:cs typeface="Calibri"/>
                <a:sym typeface="Calibri"/>
              </a:rPr>
              <a:t>“Jury” (386:008) y otros</a:t>
            </a:r>
            <a:endParaRPr/>
          </a:p>
          <a:p>
            <a:pPr marL="171450" marR="0" lvl="0" indent="-171450" algn="ctr" rtl="0">
              <a:lnSpc>
                <a:spcPct val="80000"/>
              </a:lnSpc>
              <a:spcBef>
                <a:spcPts val="700"/>
              </a:spcBef>
              <a:spcAft>
                <a:spcPts val="0"/>
              </a:spcAft>
              <a:buClr>
                <a:schemeClr val="dk1"/>
              </a:buClr>
              <a:buSzPts val="1400"/>
              <a:buFont typeface="Arial"/>
              <a:buNone/>
            </a:pPr>
            <a:endParaRPr sz="1400" b="1" i="0" u="sng">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400"/>
              <a:buFont typeface="Arial"/>
              <a:buNone/>
            </a:pPr>
            <a:endParaRPr sz="1400" b="1" i="0" u="none">
              <a:solidFill>
                <a:schemeClr val="dk1"/>
              </a:solidFill>
              <a:latin typeface="Calibri"/>
              <a:ea typeface="Calibri"/>
              <a:cs typeface="Calibri"/>
              <a:sym typeface="Calibri"/>
            </a:endParaRPr>
          </a:p>
          <a:p>
            <a:pPr marL="171450" marR="0" lvl="0" indent="-82550" algn="l" rtl="0">
              <a:lnSpc>
                <a:spcPct val="90000"/>
              </a:lnSpc>
              <a:spcBef>
                <a:spcPts val="750"/>
              </a:spcBef>
              <a:spcAft>
                <a:spcPts val="0"/>
              </a:spcAft>
              <a:buClr>
                <a:schemeClr val="dk1"/>
              </a:buClr>
              <a:buSzPts val="1400"/>
              <a:buFont typeface="Arial"/>
              <a:buNone/>
            </a:pPr>
            <a:endParaRPr sz="1400" b="1" i="0" u="none">
              <a:solidFill>
                <a:schemeClr val="dk1"/>
              </a:solidFill>
              <a:latin typeface="Calibri"/>
              <a:ea typeface="Calibri"/>
              <a:cs typeface="Calibri"/>
              <a:sym typeface="Calibri"/>
            </a:endParaRPr>
          </a:p>
        </p:txBody>
      </p:sp>
      <p:sp>
        <p:nvSpPr>
          <p:cNvPr id="335" name="Google Shape;335;p49"/>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37</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50"/>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FFFF00"/>
              </a:buClr>
              <a:buSzPts val="3600"/>
              <a:buFont typeface="Calibri"/>
              <a:buNone/>
            </a:pP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EN LOS PROCEDIMIENTOS LICITATORIOS</a:t>
            </a:r>
            <a:endParaRPr/>
          </a:p>
        </p:txBody>
      </p:sp>
      <p:sp>
        <p:nvSpPr>
          <p:cNvPr id="341" name="Google Shape;341;p50"/>
          <p:cNvSpPr txBox="1">
            <a:spLocks noGrp="1"/>
          </p:cNvSpPr>
          <p:nvPr>
            <p:ph type="body" idx="1"/>
          </p:nvPr>
        </p:nvSpPr>
        <p:spPr>
          <a:xfrm>
            <a:off x="0" y="2060575"/>
            <a:ext cx="9144000" cy="4608512"/>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1400"/>
              <a:buFont typeface="Arial"/>
              <a:buNone/>
            </a:pPr>
            <a:endParaRPr sz="14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400"/>
              <a:buFont typeface="Arial"/>
              <a:buNone/>
            </a:pPr>
            <a:endParaRPr sz="14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ES UN PROCEDIMIENTO ADMINISTRATIVO</a:t>
            </a:r>
            <a:endParaRPr/>
          </a:p>
          <a:p>
            <a:pPr marL="171450" marR="0" lvl="0" indent="-171450" algn="ctr" rtl="0">
              <a:lnSpc>
                <a:spcPct val="80000"/>
              </a:lnSpc>
              <a:spcBef>
                <a:spcPts val="700"/>
              </a:spcBef>
              <a:spcAft>
                <a:spcPts val="0"/>
              </a:spcAft>
              <a:buClr>
                <a:schemeClr val="dk1"/>
              </a:buClr>
              <a:buSzPts val="2400"/>
              <a:buFont typeface="Arial"/>
              <a:buNone/>
            </a:pPr>
            <a:endParaRPr sz="24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400"/>
              <a:buFont typeface="Arial"/>
              <a:buNone/>
            </a:pPr>
            <a:endParaRPr sz="24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PRINCIPIOS DE CONCURRENCIA E IGUALDAD. COMPARACIÓN DE OFERTAS. EFICIENCIA</a:t>
            </a:r>
            <a:endParaRPr/>
          </a:p>
          <a:p>
            <a:pPr marL="171450" marR="0" lvl="0" indent="-171450" algn="ctr" rtl="0">
              <a:lnSpc>
                <a:spcPct val="80000"/>
              </a:lnSpc>
              <a:spcBef>
                <a:spcPts val="700"/>
              </a:spcBef>
              <a:spcAft>
                <a:spcPts val="0"/>
              </a:spcAft>
              <a:buClr>
                <a:schemeClr val="dk1"/>
              </a:buClr>
              <a:buSzPts val="2400"/>
              <a:buFont typeface="Arial"/>
              <a:buNone/>
            </a:pPr>
            <a:endParaRPr sz="24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400"/>
              <a:buFont typeface="Arial"/>
              <a:buNone/>
            </a:pPr>
            <a:endParaRPr sz="24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PREVISIONES DE LOS PLIEGOS SOBRE LAS FORMAS ESENCIALES Y LA POSIBILIDAD DE SUBSANACIÓN</a:t>
            </a:r>
            <a:endParaRPr/>
          </a:p>
          <a:p>
            <a:pPr marL="171450" marR="0" lvl="0" indent="-19050" algn="l" rtl="0">
              <a:lnSpc>
                <a:spcPct val="90000"/>
              </a:lnSpc>
              <a:spcBef>
                <a:spcPts val="750"/>
              </a:spcBef>
              <a:spcAft>
                <a:spcPts val="0"/>
              </a:spcAft>
              <a:buClr>
                <a:schemeClr val="dk1"/>
              </a:buClr>
              <a:buSzPts val="2400"/>
              <a:buFont typeface="Arial"/>
              <a:buNone/>
            </a:pPr>
            <a:endParaRPr sz="2400" b="1" i="0" u="none">
              <a:solidFill>
                <a:schemeClr val="dk1"/>
              </a:solidFill>
              <a:latin typeface="Calibri"/>
              <a:ea typeface="Calibri"/>
              <a:cs typeface="Calibri"/>
              <a:sym typeface="Calibri"/>
            </a:endParaRPr>
          </a:p>
        </p:txBody>
      </p:sp>
      <p:sp>
        <p:nvSpPr>
          <p:cNvPr id="342" name="Google Shape;342;p50"/>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38</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5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000"/>
              <a:buFont typeface="Calibri"/>
              <a:buNone/>
            </a:pPr>
            <a:r>
              <a:rPr lang="en-US" sz="4000" b="1" i="0" u="none" strike="noStrike" cap="none">
                <a:solidFill>
                  <a:schemeClr val="dk1"/>
                </a:solidFill>
                <a:latin typeface="Calibri"/>
                <a:ea typeface="Calibri"/>
                <a:cs typeface="Calibri"/>
                <a:sym typeface="Calibri"/>
              </a:rPr>
              <a:t>RECURSOS</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(arts. 174/186):</a:t>
            </a:r>
            <a:endParaRPr/>
          </a:p>
        </p:txBody>
      </p:sp>
      <p:sp>
        <p:nvSpPr>
          <p:cNvPr id="348" name="Google Shape;348;p51"/>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Contra toda declaración administrativa que produce efectos jurídicos individuales e inmediatos, sea definitiva, incidental, de mero trámite, unilateral y bilateral.</a:t>
            </a:r>
            <a:endParaRPr/>
          </a:p>
          <a:p>
            <a:pPr marL="171450" marR="0" lvl="0" indent="-171450" algn="l"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Defensa derechos e intereses jurídicamente protegidos.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6"/>
          <p:cNvSpPr txBox="1">
            <a:spLocks noGrp="1"/>
          </p:cNvSpPr>
          <p:nvPr>
            <p:ph type="title"/>
          </p:nvPr>
        </p:nvSpPr>
        <p:spPr>
          <a:xfrm>
            <a:off x="604837" y="338137"/>
            <a:ext cx="7910512" cy="135255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900"/>
              <a:buFont typeface="Calibri"/>
              <a:buNone/>
            </a:pP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1" i="0" u="none" strike="noStrike" cap="none">
                <a:solidFill>
                  <a:schemeClr val="dk1"/>
                </a:solidFill>
                <a:latin typeface="Calibri"/>
                <a:ea typeface="Calibri"/>
                <a:cs typeface="Calibri"/>
                <a:sym typeface="Calibri"/>
              </a:rPr>
              <a:t>EL PROCEDIMIENTO ADMINISTRATIVO</a:t>
            </a:r>
            <a:r>
              <a:rPr lang="en-US" sz="4900" b="0" i="0" u="none" strike="noStrike" cap="none">
                <a:solidFill>
                  <a:schemeClr val="dk1"/>
                </a:solidFill>
                <a:latin typeface="Calibri"/>
                <a:ea typeface="Calibri"/>
                <a:cs typeface="Calibri"/>
                <a:sym typeface="Calibri"/>
              </a:rPr>
              <a:t/>
            </a:r>
            <a:br>
              <a:rPr lang="en-US" sz="4900" b="0" i="0" u="none" strike="noStrike" cap="none">
                <a:solidFill>
                  <a:schemeClr val="dk1"/>
                </a:solidFill>
                <a:latin typeface="Calibri"/>
                <a:ea typeface="Calibri"/>
                <a:cs typeface="Calibri"/>
                <a:sym typeface="Calibri"/>
              </a:rPr>
            </a:br>
            <a:r>
              <a:rPr lang="en-US" sz="4900" b="1" i="0" u="none" strike="noStrike" cap="none">
                <a:solidFill>
                  <a:schemeClr val="dk1"/>
                </a:solidFill>
                <a:latin typeface="Calibri"/>
                <a:ea typeface="Calibri"/>
                <a:cs typeface="Calibri"/>
                <a:sym typeface="Calibri"/>
              </a:rPr>
              <a:t>ESTÁ REGIDO POR</a:t>
            </a:r>
            <a:r>
              <a:rPr lang="en-US" sz="4900" b="0" i="0" u="none" strike="noStrike" cap="none">
                <a:solidFill>
                  <a:schemeClr val="dk1"/>
                </a:solidFill>
                <a:latin typeface="Calibri"/>
                <a:ea typeface="Calibri"/>
                <a:cs typeface="Calibri"/>
                <a:sym typeface="Calibri"/>
              </a:rPr>
              <a:t> </a:t>
            </a:r>
            <a:r>
              <a:rPr lang="en-US" sz="4900" b="1" i="0" u="none" strike="noStrike" cap="none">
                <a:solidFill>
                  <a:schemeClr val="dk1"/>
                </a:solidFill>
                <a:latin typeface="Calibri"/>
                <a:ea typeface="Calibri"/>
                <a:cs typeface="Calibri"/>
                <a:sym typeface="Calibri"/>
              </a:rPr>
              <a:t>PRINCIPIOS Y REGLAS</a:t>
            </a:r>
            <a:endParaRPr/>
          </a:p>
        </p:txBody>
      </p:sp>
      <p:sp>
        <p:nvSpPr>
          <p:cNvPr id="110" name="Google Shape;110;p16"/>
          <p:cNvSpPr txBox="1">
            <a:spLocks noGrp="1"/>
          </p:cNvSpPr>
          <p:nvPr>
            <p:ph type="body" idx="1"/>
          </p:nvPr>
        </p:nvSpPr>
        <p:spPr>
          <a:xfrm>
            <a:off x="457200" y="765175"/>
            <a:ext cx="8229600" cy="5365750"/>
          </a:xfrm>
          <a:prstGeom prst="rect">
            <a:avLst/>
          </a:prstGeom>
          <a:noFill/>
          <a:ln>
            <a:noFill/>
          </a:ln>
        </p:spPr>
        <p:txBody>
          <a:bodyPr spcFirstLastPara="1" wrap="square" lIns="91425" tIns="45700" rIns="91425" bIns="45700" anchor="t" anchorCtr="0">
            <a:noAutofit/>
          </a:bodyPr>
          <a:lstStyle/>
          <a:p>
            <a:pPr marL="1543050" marR="0" lvl="4" indent="-171450" algn="l" rtl="0">
              <a:lnSpc>
                <a:spcPct val="90000"/>
              </a:lnSpc>
              <a:spcBef>
                <a:spcPts val="0"/>
              </a:spcBef>
              <a:spcAft>
                <a:spcPts val="0"/>
              </a:spcAft>
              <a:buClr>
                <a:schemeClr val="dk1"/>
              </a:buClr>
              <a:buSzPts val="1300"/>
              <a:buFont typeface="Arial"/>
              <a:buNone/>
            </a:pPr>
            <a:endParaRPr sz="1300" b="0" i="0" u="none" strike="noStrike" cap="none">
              <a:solidFill>
                <a:schemeClr val="dk1"/>
              </a:solidFill>
              <a:latin typeface="Calibri"/>
              <a:ea typeface="Calibri"/>
              <a:cs typeface="Calibri"/>
              <a:sym typeface="Calibri"/>
            </a:endParaRPr>
          </a:p>
          <a:p>
            <a:pPr marL="1543050" marR="0" lvl="4" indent="-171450" algn="l" rtl="0">
              <a:lnSpc>
                <a:spcPct val="90000"/>
              </a:lnSpc>
              <a:spcBef>
                <a:spcPts val="300"/>
              </a:spcBef>
              <a:spcAft>
                <a:spcPts val="0"/>
              </a:spcAft>
              <a:buClr>
                <a:schemeClr val="dk1"/>
              </a:buClr>
              <a:buSzPts val="1300"/>
              <a:buFont typeface="Arial"/>
              <a:buNone/>
            </a:pPr>
            <a:endParaRPr sz="1300" b="0" i="0" u="none" strike="noStrike" cap="none">
              <a:solidFill>
                <a:schemeClr val="dk1"/>
              </a:solidFill>
              <a:latin typeface="Calibri"/>
              <a:ea typeface="Calibri"/>
              <a:cs typeface="Calibri"/>
              <a:sym typeface="Calibri"/>
            </a:endParaRPr>
          </a:p>
          <a:p>
            <a:pPr marL="1543050" marR="0" lvl="4" indent="-171450" algn="l" rtl="0">
              <a:lnSpc>
                <a:spcPct val="90000"/>
              </a:lnSpc>
              <a:spcBef>
                <a:spcPts val="300"/>
              </a:spcBef>
              <a:spcAft>
                <a:spcPts val="0"/>
              </a:spcAft>
              <a:buClr>
                <a:schemeClr val="dk1"/>
              </a:buClr>
              <a:buSzPts val="1300"/>
              <a:buFont typeface="Arial"/>
              <a:buNone/>
            </a:pPr>
            <a:endParaRPr sz="1300" b="0" i="0" u="none" strike="noStrike" cap="none">
              <a:solidFill>
                <a:schemeClr val="dk1"/>
              </a:solidFill>
              <a:latin typeface="Calibri"/>
              <a:ea typeface="Calibri"/>
              <a:cs typeface="Calibri"/>
              <a:sym typeface="Calibri"/>
            </a:endParaRPr>
          </a:p>
          <a:p>
            <a:pPr marL="171450" marR="0" lvl="0" indent="-88900" algn="l" rtl="0">
              <a:lnSpc>
                <a:spcPct val="90000"/>
              </a:lnSpc>
              <a:spcBef>
                <a:spcPts val="750"/>
              </a:spcBef>
              <a:spcAft>
                <a:spcPts val="0"/>
              </a:spcAft>
              <a:buClr>
                <a:schemeClr val="dk1"/>
              </a:buClr>
              <a:buSzPts val="1300"/>
              <a:buFont typeface="Arial"/>
              <a:buNone/>
            </a:pPr>
            <a:endParaRPr sz="1300" b="0" i="0" u="none" strike="noStrike" cap="none">
              <a:solidFill>
                <a:schemeClr val="dk1"/>
              </a:solidFill>
              <a:latin typeface="Calibri"/>
              <a:ea typeface="Calibri"/>
              <a:cs typeface="Calibri"/>
              <a:sym typeface="Calibri"/>
            </a:endParaRPr>
          </a:p>
        </p:txBody>
      </p:sp>
      <p:sp>
        <p:nvSpPr>
          <p:cNvPr id="111" name="Google Shape;111;p16"/>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4</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52"/>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1" i="0" u="none" strike="noStrike" cap="none">
                <a:solidFill>
                  <a:schemeClr val="dk1"/>
                </a:solidFill>
                <a:latin typeface="Calibri"/>
                <a:ea typeface="Calibri"/>
                <a:cs typeface="Calibri"/>
                <a:sym typeface="Calibri"/>
              </a:rPr>
              <a:t>RECURSOS:</a:t>
            </a:r>
            <a:endParaRPr/>
          </a:p>
        </p:txBody>
      </p:sp>
      <p:sp>
        <p:nvSpPr>
          <p:cNvPr id="354" name="Google Shape;354;p52"/>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Ley 9003 unifica </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plazo en 15 días </a:t>
            </a:r>
            <a:endParaRPr/>
          </a:p>
          <a:p>
            <a:pPr marL="171450" marR="0" lvl="0" indent="-3810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ACLARATORIA</a:t>
            </a:r>
            <a:r>
              <a:rPr lang="en-US" sz="2100" b="1" i="0" u="none">
                <a:solidFill>
                  <a:srgbClr val="FFFF57"/>
                </a:solidFill>
                <a:latin typeface="Calibri"/>
                <a:ea typeface="Calibri"/>
                <a:cs typeface="Calibri"/>
                <a:sym typeface="Calibri"/>
              </a:rPr>
              <a:t>:</a:t>
            </a:r>
            <a:r>
              <a:rPr lang="en-US" sz="2100" b="1" i="0" u="none">
                <a:solidFill>
                  <a:schemeClr val="dk1"/>
                </a:solidFill>
                <a:latin typeface="Calibri"/>
                <a:ea typeface="Calibri"/>
                <a:cs typeface="Calibri"/>
                <a:sym typeface="Calibri"/>
              </a:rPr>
              <a:t> </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Errores materiales, omisiones, conceptos oscuros, que no implique modificación substancial. </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Suspende plazo otros recursos.</a:t>
            </a:r>
            <a:endParaRPr/>
          </a:p>
          <a:p>
            <a:pPr marL="171450" marR="0" lvl="0" indent="-3810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38100" algn="l" rtl="0">
              <a:lnSpc>
                <a:spcPct val="90000"/>
              </a:lnSpc>
              <a:spcBef>
                <a:spcPts val="75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53"/>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1" i="0" u="none" strike="noStrike" cap="none">
                <a:solidFill>
                  <a:schemeClr val="dk1"/>
                </a:solidFill>
                <a:latin typeface="Calibri"/>
                <a:ea typeface="Calibri"/>
                <a:cs typeface="Calibri"/>
                <a:sym typeface="Calibri"/>
              </a:rPr>
              <a:t>RECURSOS:</a:t>
            </a:r>
            <a:endParaRPr/>
          </a:p>
        </p:txBody>
      </p:sp>
      <p:sp>
        <p:nvSpPr>
          <p:cNvPr id="360" name="Google Shape;360;p53"/>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REVOCATORIA: </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Ante el órgano emisor, legitimidad o mérito, acto dictado sin intervención.</a:t>
            </a:r>
            <a:endParaRPr/>
          </a:p>
          <a:p>
            <a:pPr marL="171450" marR="0" lvl="0" indent="-38100" algn="ctr" rtl="0">
              <a:lnSpc>
                <a:spcPct val="90000"/>
              </a:lnSpc>
              <a:spcBef>
                <a:spcPts val="700"/>
              </a:spcBef>
              <a:spcAft>
                <a:spcPts val="0"/>
              </a:spcAft>
              <a:buClr>
                <a:schemeClr val="dk1"/>
              </a:buClr>
              <a:buSzPts val="2100"/>
              <a:buFont typeface="Arial"/>
              <a:buNone/>
            </a:pPr>
            <a:endParaRPr sz="21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JERÁRQUICO: </a:t>
            </a:r>
            <a:endParaRPr/>
          </a:p>
          <a:p>
            <a:pPr marL="171450" marR="0" lvl="0" indent="-171450" algn="ctr" rtl="0">
              <a:lnSpc>
                <a:spcPct val="90000"/>
              </a:lnSpc>
              <a:spcBef>
                <a:spcPts val="700"/>
              </a:spcBef>
              <a:spcAft>
                <a:spcPts val="0"/>
              </a:spcAft>
              <a:buClr>
                <a:schemeClr val="dk1"/>
              </a:buClr>
              <a:buSzPts val="2100"/>
              <a:buFont typeface="Arial"/>
              <a:buNone/>
            </a:pPr>
            <a:r>
              <a:rPr lang="en-US" sz="2100" b="1" i="0" u="none">
                <a:solidFill>
                  <a:schemeClr val="dk1"/>
                </a:solidFill>
                <a:latin typeface="Calibri"/>
                <a:ea typeface="Calibri"/>
                <a:cs typeface="Calibri"/>
                <a:sym typeface="Calibri"/>
              </a:rPr>
              <a:t>Ante superior jerárquico del emisor, legitimidad o mérito, </a:t>
            </a:r>
            <a:r>
              <a:rPr lang="en-US" sz="2100" b="1" i="0" u="none">
                <a:solidFill>
                  <a:srgbClr val="FF0000"/>
                </a:solidFill>
                <a:latin typeface="Calibri"/>
                <a:ea typeface="Calibri"/>
                <a:cs typeface="Calibri"/>
                <a:sym typeface="Calibri"/>
              </a:rPr>
              <a:t>no necesidad de revocatoria.</a:t>
            </a:r>
            <a:endParaRPr/>
          </a:p>
          <a:p>
            <a:pPr marL="171450" marR="0" lvl="0" indent="-38100" algn="l" rtl="0">
              <a:lnSpc>
                <a:spcPct val="90000"/>
              </a:lnSpc>
              <a:spcBef>
                <a:spcPts val="750"/>
              </a:spcBef>
              <a:spcAft>
                <a:spcPts val="0"/>
              </a:spcAft>
              <a:buClr>
                <a:schemeClr val="dk1"/>
              </a:buClr>
              <a:buSzPts val="2100"/>
              <a:buFont typeface="Arial"/>
              <a:buNone/>
            </a:pPr>
            <a:endParaRPr sz="2100" b="1" i="0" u="none">
              <a:solidFill>
                <a:srgbClr val="FF0000"/>
              </a:solidFill>
              <a:latin typeface="Calibri"/>
              <a:ea typeface="Calibri"/>
              <a:cs typeface="Calibri"/>
              <a:sym typeface="Calibri"/>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5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1" i="0" u="none" strike="noStrike" cap="none">
                <a:solidFill>
                  <a:schemeClr val="dk1"/>
                </a:solidFill>
                <a:latin typeface="Calibri"/>
                <a:ea typeface="Calibri"/>
                <a:cs typeface="Calibri"/>
                <a:sym typeface="Calibri"/>
              </a:rPr>
              <a:t>RECURSOS:</a:t>
            </a:r>
            <a:endParaRPr/>
          </a:p>
        </p:txBody>
      </p:sp>
      <p:sp>
        <p:nvSpPr>
          <p:cNvPr id="366" name="Google Shape;366;p54"/>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2400"/>
              <a:buFont typeface="Arial"/>
              <a:buNone/>
            </a:pPr>
            <a:r>
              <a:rPr lang="en-US" sz="2400" b="1" i="0" u="none">
                <a:solidFill>
                  <a:schemeClr val="dk1"/>
                </a:solidFill>
                <a:latin typeface="Calibri"/>
                <a:ea typeface="Calibri"/>
                <a:cs typeface="Calibri"/>
                <a:sym typeface="Calibri"/>
              </a:rPr>
              <a:t>ALZADA:</a:t>
            </a:r>
            <a:endParaRPr/>
          </a:p>
          <a:p>
            <a:pPr marL="171450" marR="0" lvl="0" indent="-171450" algn="ctr" rtl="0">
              <a:lnSpc>
                <a:spcPct val="80000"/>
              </a:lnSpc>
              <a:spcBef>
                <a:spcPts val="700"/>
              </a:spcBef>
              <a:spcAft>
                <a:spcPts val="0"/>
              </a:spcAft>
              <a:buClr>
                <a:schemeClr val="dk1"/>
              </a:buClr>
              <a:buSzPts val="2400"/>
              <a:buFont typeface="Arial"/>
              <a:buNone/>
            </a:pPr>
            <a:endParaRPr sz="2400" b="1" i="0" u="none">
              <a:solidFill>
                <a:srgbClr val="FFFF57"/>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Decisiones administrativas autoridad superior entidad descentralizada. </a:t>
            </a:r>
            <a:endParaRPr/>
          </a:p>
          <a:p>
            <a:pPr marL="171450" marR="0" lvl="0" indent="-571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Ante el P.E.; causa estado; obligatorio.</a:t>
            </a:r>
            <a:endParaRPr/>
          </a:p>
          <a:p>
            <a:pPr marL="171450" marR="0" lvl="0" indent="-571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No entidades descen. empresarias regidas por el derecho común.</a:t>
            </a:r>
            <a:endParaRPr/>
          </a:p>
          <a:p>
            <a:pPr marL="171450" marR="0" lvl="0" indent="-571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Sólo por legitimidad, no casos de oport., mérito o conveniencia.</a:t>
            </a:r>
            <a:endParaRPr/>
          </a:p>
          <a:p>
            <a:pPr marL="171450" marR="0" lvl="0" indent="-571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Se revoca, no modificarla, reformarla o sustituirla.</a:t>
            </a:r>
            <a:endParaRPr/>
          </a:p>
          <a:p>
            <a:pPr marL="171450" marR="0" lvl="0" indent="-171450" algn="ctr" rtl="0">
              <a:lnSpc>
                <a:spcPct val="80000"/>
              </a:lnSpc>
              <a:spcBef>
                <a:spcPts val="700"/>
              </a:spcBef>
              <a:spcAft>
                <a:spcPts val="0"/>
              </a:spcAft>
              <a:buClr>
                <a:schemeClr val="dk1"/>
              </a:buClr>
              <a:buSzPts val="1800"/>
              <a:buFont typeface="Arial"/>
              <a:buNone/>
            </a:pPr>
            <a:r>
              <a:rPr lang="en-US" sz="1800" b="1" i="0" u="none">
                <a:solidFill>
                  <a:schemeClr val="dk1"/>
                </a:solidFill>
                <a:latin typeface="Calibri"/>
                <a:ea typeface="Calibri"/>
                <a:cs typeface="Calibri"/>
                <a:sym typeface="Calibri"/>
              </a:rPr>
              <a:t> </a:t>
            </a:r>
            <a:endParaRPr/>
          </a:p>
          <a:p>
            <a:pPr marL="171450" marR="0" lvl="0" indent="-171450" algn="ctr" rtl="0">
              <a:lnSpc>
                <a:spcPct val="80000"/>
              </a:lnSpc>
              <a:spcBef>
                <a:spcPts val="700"/>
              </a:spcBef>
              <a:spcAft>
                <a:spcPts val="0"/>
              </a:spcAft>
              <a:buClr>
                <a:schemeClr val="dk1"/>
              </a:buClr>
              <a:buSzPts val="1800"/>
              <a:buFont typeface="Arial"/>
              <a:buChar char="•"/>
            </a:pPr>
            <a:r>
              <a:rPr lang="en-US" sz="1800" b="1" i="0" u="none">
                <a:solidFill>
                  <a:schemeClr val="dk1"/>
                </a:solidFill>
                <a:latin typeface="Calibri"/>
                <a:ea typeface="Calibri"/>
                <a:cs typeface="Calibri"/>
                <a:sym typeface="Calibri"/>
              </a:rPr>
              <a:t>Se devuelve pieza para que dicte acto conforme a derecho.</a:t>
            </a:r>
            <a:endParaRPr/>
          </a:p>
          <a:p>
            <a:pPr marL="171450" marR="0" lvl="0" indent="-1714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a:p>
            <a:pPr marL="171450" marR="0" lvl="0" indent="-57150" algn="l" rtl="0">
              <a:lnSpc>
                <a:spcPct val="90000"/>
              </a:lnSpc>
              <a:spcBef>
                <a:spcPts val="750"/>
              </a:spcBef>
              <a:spcAft>
                <a:spcPts val="0"/>
              </a:spcAft>
              <a:buClr>
                <a:schemeClr val="dk1"/>
              </a:buClr>
              <a:buSzPts val="1800"/>
              <a:buFont typeface="Arial"/>
              <a:buNone/>
            </a:pPr>
            <a:endParaRPr sz="1800" b="1" i="0" u="none">
              <a:solidFill>
                <a:schemeClr val="dk1"/>
              </a:solidFill>
              <a:latin typeface="Calibri"/>
              <a:ea typeface="Calibri"/>
              <a:cs typeface="Calibri"/>
              <a:sym typeface="Calibri"/>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55"/>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000"/>
              <a:buFont typeface="Calibri"/>
              <a:buNone/>
            </a:pPr>
            <a:r>
              <a:rPr lang="en-US" sz="4000" b="1" i="0" u="none" strike="noStrike" cap="none">
                <a:solidFill>
                  <a:schemeClr val="dk1"/>
                </a:solidFill>
                <a:latin typeface="Calibri"/>
                <a:ea typeface="Calibri"/>
                <a:cs typeface="Calibri"/>
                <a:sym typeface="Calibri"/>
              </a:rPr>
              <a:t>SUSPENSIÓN ADMINISTRATIVA DE LA EJECUCIÓN DEL ACTO</a:t>
            </a:r>
            <a:endParaRPr/>
          </a:p>
        </p:txBody>
      </p:sp>
      <p:sp>
        <p:nvSpPr>
          <p:cNvPr id="372" name="Google Shape;372;p55"/>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ART. 83 L.P.A.</a:t>
            </a:r>
            <a:endParaRPr/>
          </a:p>
          <a:p>
            <a:pPr marL="171450" marR="0" lvl="0" indent="-171450"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FACULTAD: “PODRÁ”</a:t>
            </a:r>
            <a:endParaRPr/>
          </a:p>
          <a:p>
            <a:pPr marL="171450" marR="0" lvl="0" indent="-171450"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DE OFICIO O A PETICIÓN DE PARTE</a:t>
            </a:r>
            <a:endParaRPr/>
          </a:p>
          <a:p>
            <a:pPr marL="171450" marR="0" lvl="0" indent="-171450"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SUPUESTOS (DAÑO, VICIOS, NO NECESIDAD DE EJECUCIÓN)</a:t>
            </a:r>
            <a:endParaRPr/>
          </a:p>
          <a:p>
            <a:pPr marL="171450" marR="0" lvl="0" indent="-171450" algn="ctr" rtl="0">
              <a:lnSpc>
                <a:spcPct val="90000"/>
              </a:lnSpc>
              <a:spcBef>
                <a:spcPts val="700"/>
              </a:spcBef>
              <a:spcAft>
                <a:spcPts val="0"/>
              </a:spcAft>
              <a:buClr>
                <a:schemeClr val="dk1"/>
              </a:buClr>
              <a:buSzPts val="2100"/>
              <a:buFont typeface="Arial"/>
              <a:buChar char="•"/>
            </a:pPr>
            <a:r>
              <a:rPr lang="en-US" sz="2100" b="1" i="0" u="none">
                <a:solidFill>
                  <a:schemeClr val="dk1"/>
                </a:solidFill>
                <a:latin typeface="Calibri"/>
                <a:ea typeface="Calibri"/>
                <a:cs typeface="Calibri"/>
                <a:sym typeface="Calibri"/>
              </a:rPr>
              <a:t>AUTOMÁTICA, 60 DÍAS, NO NOTIF. RESOLUCIÓN EXPRESA AL RESPECTO.</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56"/>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1" i="0" u="sng" strike="noStrike" cap="none">
                <a:solidFill>
                  <a:schemeClr val="dk1"/>
                </a:solidFill>
                <a:latin typeface="Calibri"/>
                <a:ea typeface="Calibri"/>
                <a:cs typeface="Calibri"/>
                <a:sym typeface="Calibri"/>
              </a:rPr>
              <a:t>DENUNCIA DE ILEGITIMIDAD</a:t>
            </a:r>
            <a:r>
              <a:rPr lang="en-US" sz="3300" b="1" i="0" u="none" strike="noStrike" cap="none">
                <a:solidFill>
                  <a:schemeClr val="dk1"/>
                </a:solidFill>
                <a:latin typeface="Calibri"/>
                <a:ea typeface="Calibri"/>
                <a:cs typeface="Calibri"/>
                <a:sym typeface="Calibri"/>
              </a:rPr>
              <a:t>:</a:t>
            </a:r>
            <a:endParaRPr/>
          </a:p>
        </p:txBody>
      </p:sp>
      <p:sp>
        <p:nvSpPr>
          <p:cNvPr id="378" name="Google Shape;378;p56"/>
          <p:cNvSpPr txBox="1">
            <a:spLocks noGrp="1"/>
          </p:cNvSpPr>
          <p:nvPr>
            <p:ph type="body" idx="1"/>
          </p:nvPr>
        </p:nvSpPr>
        <p:spPr>
          <a:xfrm>
            <a:off x="457200" y="1268412"/>
            <a:ext cx="8229600" cy="5400675"/>
          </a:xfrm>
          <a:prstGeom prst="rect">
            <a:avLst/>
          </a:prstGeom>
          <a:noFill/>
          <a:ln>
            <a:noFill/>
          </a:ln>
        </p:spPr>
        <p:txBody>
          <a:bodyPr spcFirstLastPara="1" wrap="square" lIns="91425" tIns="45700" rIns="91425" bIns="45700" anchor="t" anchorCtr="0">
            <a:noAutofit/>
          </a:bodyPr>
          <a:lstStyle/>
          <a:p>
            <a:pPr marL="171450" marR="0" lvl="0" indent="-177800" algn="l" rtl="0">
              <a:lnSpc>
                <a:spcPct val="90000"/>
              </a:lnSpc>
              <a:spcBef>
                <a:spcPts val="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ART. 173 II LPA</a:t>
            </a:r>
            <a:endParaRPr/>
          </a:p>
          <a:p>
            <a:pPr marL="171450" marR="0" lvl="0" indent="-177800" algn="l" rtl="0">
              <a:lnSpc>
                <a:spcPct val="90000"/>
              </a:lnSpc>
              <a:spcBef>
                <a:spcPts val="70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PLAZOS RECURSIVOS VENCIDOS</a:t>
            </a:r>
            <a:endParaRPr/>
          </a:p>
          <a:p>
            <a:pPr marL="171450" marR="0" lvl="0" indent="-177800" algn="l" rtl="0">
              <a:lnSpc>
                <a:spcPct val="90000"/>
              </a:lnSpc>
              <a:spcBef>
                <a:spcPts val="70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CASO RECURSO FUERA DE PLAZO</a:t>
            </a:r>
            <a:endParaRPr/>
          </a:p>
          <a:p>
            <a:pPr marL="171450" marR="0" lvl="0" indent="-177800" algn="l" rtl="0">
              <a:lnSpc>
                <a:spcPct val="90000"/>
              </a:lnSpc>
              <a:spcBef>
                <a:spcPts val="70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DENUNCIA DIRECTAMENTE</a:t>
            </a:r>
            <a:endParaRPr/>
          </a:p>
          <a:p>
            <a:pPr marL="171450" marR="0" lvl="0" indent="-177800" algn="l" rtl="0">
              <a:lnSpc>
                <a:spcPct val="90000"/>
              </a:lnSpc>
              <a:spcBef>
                <a:spcPts val="70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SALVO: SEGURIDAD JURÍDICA, TERCEROS, INTERESES PÚBLICOS</a:t>
            </a:r>
            <a:endParaRPr/>
          </a:p>
          <a:p>
            <a:pPr marL="171450" marR="0" lvl="0" indent="-177800" algn="l" rtl="0">
              <a:lnSpc>
                <a:spcPct val="90000"/>
              </a:lnSpc>
              <a:spcBef>
                <a:spcPts val="70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EXCEDIDA RAZONABLES PAUTAS TEMPORALES, PRESUNCIÓN ABANDONO</a:t>
            </a:r>
            <a:endParaRPr/>
          </a:p>
          <a:p>
            <a:pPr marL="171450" marR="0" lvl="0" indent="-177800" algn="l" rtl="0">
              <a:lnSpc>
                <a:spcPct val="90000"/>
              </a:lnSpc>
              <a:spcBef>
                <a:spcPts val="70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RECHAZO FUNDADO, NO RECURSOS</a:t>
            </a:r>
            <a:endParaRPr/>
          </a:p>
          <a:p>
            <a:pPr marL="171450" marR="0" lvl="0" indent="-177800" algn="l" rtl="0">
              <a:lnSpc>
                <a:spcPct val="90000"/>
              </a:lnSpc>
              <a:spcBef>
                <a:spcPts val="70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¿VÍA JUDICIAL?</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57"/>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0" i="0" u="none" strike="noStrike" cap="none">
                <a:solidFill>
                  <a:schemeClr val="dk1"/>
                </a:solidFill>
                <a:latin typeface="Calibri"/>
                <a:ea typeface="Calibri"/>
                <a:cs typeface="Calibri"/>
                <a:sym typeface="Calibri"/>
              </a:rPr>
              <a:t>PRÁCTICOS:</a:t>
            </a:r>
            <a:endParaRPr/>
          </a:p>
        </p:txBody>
      </p:sp>
      <p:sp>
        <p:nvSpPr>
          <p:cNvPr id="384" name="Google Shape;384;p57"/>
          <p:cNvSpPr txBox="1">
            <a:spLocks noGrp="1"/>
          </p:cNvSpPr>
          <p:nvPr>
            <p:ph type="body" idx="1"/>
          </p:nvPr>
        </p:nvSpPr>
        <p:spPr>
          <a:xfrm>
            <a:off x="250825" y="1196975"/>
            <a:ext cx="8229600" cy="475138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r>
              <a:rPr lang="en-US" sz="2100" b="0" i="0" u="none">
                <a:solidFill>
                  <a:schemeClr val="dk1"/>
                </a:solidFill>
                <a:latin typeface="Calibri"/>
                <a:ea typeface="Calibri"/>
                <a:cs typeface="Calibri"/>
                <a:sym typeface="Calibri"/>
              </a:rPr>
              <a:t>Pablo Pérez presenta un reclamo por diferencia salariales. En su escrito no menciona su situación de revista. La Administración, ante esa falencia, archiva las actuaciones.</a:t>
            </a:r>
            <a:endParaRPr/>
          </a:p>
          <a:p>
            <a:pPr marL="171450" marR="0" lvl="0" indent="-171450" algn="ctr" rtl="0">
              <a:lnSpc>
                <a:spcPct val="9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3600"/>
              <a:buFont typeface="Arial"/>
              <a:buNone/>
            </a:pPr>
            <a:r>
              <a:rPr lang="en-US" sz="3600" b="0" i="0" u="none">
                <a:solidFill>
                  <a:schemeClr val="dk1"/>
                </a:solidFill>
                <a:latin typeface="Calibri"/>
                <a:ea typeface="Calibri"/>
                <a:cs typeface="Calibri"/>
                <a:sym typeface="Calibri"/>
              </a:rPr>
              <a:t>es correcta la actuación de la administración? </a:t>
            </a:r>
            <a:endParaRPr/>
          </a:p>
          <a:p>
            <a:pPr marL="171450" marR="0" lvl="0" indent="-171450" algn="ctr" rtl="0">
              <a:lnSpc>
                <a:spcPct val="90000"/>
              </a:lnSpc>
              <a:spcBef>
                <a:spcPts val="700"/>
              </a:spcBef>
              <a:spcAft>
                <a:spcPts val="0"/>
              </a:spcAft>
              <a:buClr>
                <a:schemeClr val="dk1"/>
              </a:buClr>
              <a:buSzPts val="3600"/>
              <a:buFont typeface="Arial"/>
              <a:buNone/>
            </a:pPr>
            <a:r>
              <a:rPr lang="en-US" sz="3600" b="0" i="0" u="none">
                <a:solidFill>
                  <a:schemeClr val="dk1"/>
                </a:solidFill>
                <a:latin typeface="Calibri"/>
                <a:ea typeface="Calibri"/>
                <a:cs typeface="Calibri"/>
                <a:sym typeface="Calibri"/>
              </a:rPr>
              <a:t>en caso afirmativo cómo debió haber actuado?</a:t>
            </a:r>
            <a:r>
              <a:rPr lang="en-US" sz="2800" b="0" i="0" u="none">
                <a:solidFill>
                  <a:schemeClr val="dk1"/>
                </a:solidFill>
                <a:latin typeface="Calibri"/>
                <a:ea typeface="Calibri"/>
                <a:cs typeface="Calibri"/>
                <a:sym typeface="Calibri"/>
              </a:rPr>
              <a:t>  </a:t>
            </a:r>
            <a:endParaRPr/>
          </a:p>
        </p:txBody>
      </p:sp>
      <p:sp>
        <p:nvSpPr>
          <p:cNvPr id="385" name="Google Shape;385;p57"/>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45</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58"/>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0" i="0" u="none" strike="noStrike" cap="none">
                <a:solidFill>
                  <a:schemeClr val="dk1"/>
                </a:solidFill>
                <a:latin typeface="Calibri"/>
                <a:ea typeface="Calibri"/>
                <a:cs typeface="Calibri"/>
                <a:sym typeface="Calibri"/>
              </a:rPr>
              <a:t>PRÁCTICOS:</a:t>
            </a:r>
            <a:endParaRPr/>
          </a:p>
        </p:txBody>
      </p:sp>
      <p:sp>
        <p:nvSpPr>
          <p:cNvPr id="391" name="Google Shape;391;p58"/>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Agustín Rossi impugnó el acto administrativo dictado por el Ministro de Hacienda mediante un recurso de alzada, presentado en la Mesa de Entradas del Ministerio de Salud, cinco días después de vencido el plazo para recurrir. </a:t>
            </a:r>
            <a:endParaRPr/>
          </a:p>
          <a:p>
            <a:pPr marL="171450" marR="0" lvl="0" indent="-171450" algn="ctr" rtl="0">
              <a:lnSpc>
                <a:spcPct val="90000"/>
              </a:lnSpc>
              <a:spcBef>
                <a:spcPts val="70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El Ministro de Salud rechaza el recurso por incompetencia.</a:t>
            </a:r>
            <a:endParaRPr/>
          </a:p>
          <a:p>
            <a:pPr marL="171450" marR="0" lvl="0" indent="-171450" algn="ctr" rtl="0">
              <a:lnSpc>
                <a:spcPct val="90000"/>
              </a:lnSpc>
              <a:spcBef>
                <a:spcPts val="70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2800"/>
              <a:buFont typeface="Arial"/>
              <a:buNone/>
            </a:pPr>
            <a:r>
              <a:rPr lang="en-US" sz="2800" b="0" i="0" u="none">
                <a:solidFill>
                  <a:schemeClr val="dk1"/>
                </a:solidFill>
                <a:latin typeface="Calibri"/>
                <a:ea typeface="Calibri"/>
                <a:cs typeface="Calibri"/>
                <a:sym typeface="Calibri"/>
              </a:rPr>
              <a:t>Es correcto lo resuelto por el Ministro de Salud?</a:t>
            </a:r>
            <a:endParaRPr/>
          </a:p>
          <a:p>
            <a:pPr marL="171450" marR="0" lvl="0" indent="-171450" algn="ctr" rtl="0">
              <a:lnSpc>
                <a:spcPct val="90000"/>
              </a:lnSpc>
              <a:spcBef>
                <a:spcPts val="700"/>
              </a:spcBef>
              <a:spcAft>
                <a:spcPts val="0"/>
              </a:spcAft>
              <a:buClr>
                <a:schemeClr val="dk1"/>
              </a:buClr>
              <a:buSzPts val="2800"/>
              <a:buFont typeface="Arial"/>
              <a:buNone/>
            </a:pPr>
            <a:r>
              <a:rPr lang="en-US" sz="2800" b="0" i="0" u="none">
                <a:solidFill>
                  <a:schemeClr val="dk1"/>
                </a:solidFill>
                <a:latin typeface="Calibri"/>
                <a:ea typeface="Calibri"/>
                <a:cs typeface="Calibri"/>
                <a:sym typeface="Calibri"/>
              </a:rPr>
              <a:t>Cómo debió actuar? </a:t>
            </a:r>
            <a:r>
              <a:rPr lang="en-US" sz="2000" b="0" i="0" u="none">
                <a:solidFill>
                  <a:schemeClr val="dk1"/>
                </a:solidFill>
                <a:latin typeface="Calibri"/>
                <a:ea typeface="Calibri"/>
                <a:cs typeface="Calibri"/>
                <a:sym typeface="Calibri"/>
              </a:rPr>
              <a:t>  </a:t>
            </a:r>
            <a:endParaRPr/>
          </a:p>
          <a:p>
            <a:pPr marL="171450" marR="0" lvl="0" indent="-44450" algn="l" rtl="0">
              <a:lnSpc>
                <a:spcPct val="90000"/>
              </a:lnSpc>
              <a:spcBef>
                <a:spcPts val="75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p:txBody>
      </p:sp>
      <p:sp>
        <p:nvSpPr>
          <p:cNvPr id="392" name="Google Shape;392;p58"/>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46</a:t>
            </a:fld>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Google Shape;397;p59"/>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0" i="0" u="none" strike="noStrike" cap="none">
                <a:solidFill>
                  <a:schemeClr val="dk1"/>
                </a:solidFill>
                <a:latin typeface="Calibri"/>
                <a:ea typeface="Calibri"/>
                <a:cs typeface="Calibri"/>
                <a:sym typeface="Calibri"/>
              </a:rPr>
              <a:t>PRÁCTICOS:</a:t>
            </a:r>
            <a:endParaRPr/>
          </a:p>
        </p:txBody>
      </p:sp>
      <p:sp>
        <p:nvSpPr>
          <p:cNvPr id="398" name="Google Shape;398;p59"/>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80000"/>
              </a:lnSpc>
              <a:spcBef>
                <a:spcPts val="0"/>
              </a:spcBef>
              <a:spcAft>
                <a:spcPts val="0"/>
              </a:spcAft>
              <a:buClr>
                <a:schemeClr val="dk1"/>
              </a:buClr>
              <a:buSzPts val="2100"/>
              <a:buFont typeface="Arial"/>
              <a:buNone/>
            </a:pPr>
            <a:r>
              <a:rPr lang="en-US" sz="2100" b="0" i="0" u="none">
                <a:solidFill>
                  <a:schemeClr val="dk1"/>
                </a:solidFill>
                <a:latin typeface="Calibri"/>
                <a:ea typeface="Calibri"/>
                <a:cs typeface="Calibri"/>
                <a:sym typeface="Calibri"/>
              </a:rPr>
              <a:t>El Ministro de Salud remite al Ministerio de Hacienda el recurso de alzada interpuesto extemporáneamente por Agustín Rossi. </a:t>
            </a:r>
            <a:endParaRPr/>
          </a:p>
          <a:p>
            <a:pPr marL="171450" marR="0" lvl="0" indent="-171450" algn="ctr" rtl="0">
              <a:lnSpc>
                <a:spcPct val="80000"/>
              </a:lnSpc>
              <a:spcBef>
                <a:spcPts val="700"/>
              </a:spcBef>
              <a:spcAft>
                <a:spcPts val="0"/>
              </a:spcAft>
              <a:buClr>
                <a:schemeClr val="dk1"/>
              </a:buClr>
              <a:buSzPts val="2100"/>
              <a:buFont typeface="Arial"/>
              <a:buNone/>
            </a:pPr>
            <a:r>
              <a:rPr lang="en-US" sz="2100" b="0" i="0" u="none">
                <a:solidFill>
                  <a:schemeClr val="dk1"/>
                </a:solidFill>
                <a:latin typeface="Calibri"/>
                <a:ea typeface="Calibri"/>
                <a:cs typeface="Calibri"/>
                <a:sym typeface="Calibri"/>
              </a:rPr>
              <a:t>El Ministro de Hacienda lo rechaza por no ser el recurso correcto.</a:t>
            </a:r>
            <a:endParaRPr/>
          </a:p>
          <a:p>
            <a:pPr marL="171450" marR="0" lvl="0" indent="-171450" algn="ctr" rtl="0">
              <a:lnSpc>
                <a:spcPct val="80000"/>
              </a:lnSpc>
              <a:spcBef>
                <a:spcPts val="70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80000"/>
              </a:lnSpc>
              <a:spcBef>
                <a:spcPts val="700"/>
              </a:spcBef>
              <a:spcAft>
                <a:spcPts val="0"/>
              </a:spcAft>
              <a:buClr>
                <a:schemeClr val="dk1"/>
              </a:buClr>
              <a:buSzPts val="3600"/>
              <a:buFont typeface="Arial"/>
              <a:buNone/>
            </a:pPr>
            <a:r>
              <a:rPr lang="en-US" sz="3600" b="0" i="0" u="none">
                <a:solidFill>
                  <a:schemeClr val="dk1"/>
                </a:solidFill>
                <a:latin typeface="Calibri"/>
                <a:ea typeface="Calibri"/>
                <a:cs typeface="Calibri"/>
                <a:sym typeface="Calibri"/>
              </a:rPr>
              <a:t>Actuó bien el Ministro de Hacienda? Cómo debió resolver?</a:t>
            </a:r>
            <a:endParaRPr/>
          </a:p>
        </p:txBody>
      </p:sp>
      <p:sp>
        <p:nvSpPr>
          <p:cNvPr id="399" name="Google Shape;399;p59"/>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47</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sp>
        <p:nvSpPr>
          <p:cNvPr id="404" name="Google Shape;404;p60"/>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0" i="0" u="none" strike="noStrike" cap="none">
                <a:solidFill>
                  <a:schemeClr val="dk1"/>
                </a:solidFill>
                <a:latin typeface="Calibri"/>
                <a:ea typeface="Calibri"/>
                <a:cs typeface="Calibri"/>
                <a:sym typeface="Calibri"/>
              </a:rPr>
              <a:t>PRÁCTICOS:</a:t>
            </a:r>
            <a:endParaRPr/>
          </a:p>
        </p:txBody>
      </p:sp>
      <p:sp>
        <p:nvSpPr>
          <p:cNvPr id="405" name="Google Shape;405;p60"/>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r>
              <a:rPr lang="en-US" sz="2100" b="0" i="0" u="none">
                <a:solidFill>
                  <a:schemeClr val="dk1"/>
                </a:solidFill>
                <a:latin typeface="Calibri"/>
                <a:ea typeface="Calibri"/>
                <a:cs typeface="Calibri"/>
                <a:sym typeface="Calibri"/>
              </a:rPr>
              <a:t>El Ministro de Hacienda revoca de oficio su resolución que rechazó el recurso por estar mal calificado, lo rechaza por extemporáneo y archiva las actuaciones.</a:t>
            </a:r>
            <a:endParaRPr/>
          </a:p>
          <a:p>
            <a:pPr marL="171450" marR="0" lvl="0" indent="-171450" algn="ctr" rtl="0">
              <a:lnSpc>
                <a:spcPct val="90000"/>
              </a:lnSpc>
              <a:spcBef>
                <a:spcPts val="700"/>
              </a:spcBef>
              <a:spcAft>
                <a:spcPts val="0"/>
              </a:spcAft>
              <a:buClr>
                <a:schemeClr val="dk1"/>
              </a:buClr>
              <a:buSzPts val="3600"/>
              <a:buFont typeface="Arial"/>
              <a:buNone/>
            </a:pPr>
            <a:r>
              <a:rPr lang="en-US" sz="3600" b="0" i="0" u="none">
                <a:solidFill>
                  <a:schemeClr val="dk1"/>
                </a:solidFill>
                <a:latin typeface="Calibri"/>
                <a:ea typeface="Calibri"/>
                <a:cs typeface="Calibri"/>
                <a:sym typeface="Calibri"/>
              </a:rPr>
              <a:t>Actuó bien el Ministro de Hacienda? O cómo debió resolver?</a:t>
            </a:r>
            <a:endParaRPr/>
          </a:p>
          <a:p>
            <a:pPr marL="171450" marR="0" lvl="0" indent="0" algn="l" rtl="0">
              <a:lnSpc>
                <a:spcPct val="90000"/>
              </a:lnSpc>
              <a:spcBef>
                <a:spcPts val="750"/>
              </a:spcBef>
              <a:spcAft>
                <a:spcPts val="0"/>
              </a:spcAft>
              <a:buClr>
                <a:schemeClr val="dk1"/>
              </a:buClr>
              <a:buSzPts val="3600"/>
              <a:buFont typeface="Arial"/>
              <a:buNone/>
            </a:pPr>
            <a:endParaRPr sz="3600" b="0" i="0" u="none">
              <a:solidFill>
                <a:schemeClr val="dk1"/>
              </a:solidFill>
              <a:latin typeface="Calibri"/>
              <a:ea typeface="Calibri"/>
              <a:cs typeface="Calibri"/>
              <a:sym typeface="Calibri"/>
            </a:endParaRPr>
          </a:p>
        </p:txBody>
      </p:sp>
      <p:sp>
        <p:nvSpPr>
          <p:cNvPr id="406" name="Google Shape;406;p60"/>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48</a:t>
            </a:fld>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Google Shape;411;p6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300"/>
              <a:buFont typeface="Calibri"/>
              <a:buNone/>
            </a:pPr>
            <a:r>
              <a:rPr lang="en-US" sz="3300" b="0" i="0" u="none" strike="noStrike" cap="none">
                <a:solidFill>
                  <a:schemeClr val="dk1"/>
                </a:solidFill>
                <a:latin typeface="Calibri"/>
                <a:ea typeface="Calibri"/>
                <a:cs typeface="Calibri"/>
                <a:sym typeface="Calibri"/>
              </a:rPr>
              <a:t>PRÁCTICOS:</a:t>
            </a:r>
            <a:endParaRPr/>
          </a:p>
        </p:txBody>
      </p:sp>
      <p:sp>
        <p:nvSpPr>
          <p:cNvPr id="412" name="Google Shape;412;p61"/>
          <p:cNvSpPr txBox="1">
            <a:spLocks noGrp="1"/>
          </p:cNvSpPr>
          <p:nvPr>
            <p:ph type="body" idx="1"/>
          </p:nvPr>
        </p:nvSpPr>
        <p:spPr>
          <a:xfrm>
            <a:off x="0" y="1268412"/>
            <a:ext cx="8101012" cy="4862512"/>
          </a:xfrm>
          <a:prstGeom prst="rect">
            <a:avLst/>
          </a:prstGeom>
          <a:noFill/>
          <a:ln>
            <a:noFill/>
          </a:ln>
        </p:spPr>
        <p:txBody>
          <a:bodyPr spcFirstLastPara="1" wrap="square" lIns="91425" tIns="45700" rIns="91425" bIns="45700" anchor="t" anchorCtr="0">
            <a:noAutofit/>
          </a:bodyPr>
          <a:lstStyle/>
          <a:p>
            <a:pPr marL="857250" marR="0" lvl="2" indent="-171450" algn="just"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Calibri"/>
                <a:ea typeface="Calibri"/>
                <a:cs typeface="Calibri"/>
                <a:sym typeface="Calibri"/>
              </a:rPr>
              <a:t>Edwin Cardona se presenta en Asesoría Letrada del Ministerio de Gobierno y solicita ver el expediente en el que tramita su reclamo por denegatorias de licencias. </a:t>
            </a:r>
            <a:endParaRPr/>
          </a:p>
          <a:p>
            <a:pPr marL="857250" marR="0" lvl="2" indent="-171450" algn="just" rtl="0">
              <a:lnSpc>
                <a:spcPct val="90000"/>
              </a:lnSpc>
              <a:spcBef>
                <a:spcPts val="300"/>
              </a:spcBef>
              <a:spcAft>
                <a:spcPts val="0"/>
              </a:spcAft>
              <a:buClr>
                <a:schemeClr val="dk1"/>
              </a:buClr>
              <a:buSzPts val="2400"/>
              <a:buFont typeface="Arial"/>
              <a:buNone/>
            </a:pPr>
            <a:r>
              <a:rPr lang="en-US" sz="2400" b="0" i="0" u="none" strike="noStrike" cap="none">
                <a:solidFill>
                  <a:schemeClr val="dk1"/>
                </a:solidFill>
                <a:latin typeface="Calibri"/>
                <a:ea typeface="Calibri"/>
                <a:cs typeface="Calibri"/>
                <a:sym typeface="Calibri"/>
              </a:rPr>
              <a:t>El Director de la Asesoría le dice que “está para dictamen”, que vuelva en una semana y lo pida por Mesa de Entradas. </a:t>
            </a:r>
            <a:endParaRPr/>
          </a:p>
          <a:p>
            <a:pPr marL="857250" marR="0" lvl="2" indent="-171450" algn="just" rtl="0">
              <a:lnSpc>
                <a:spcPct val="90000"/>
              </a:lnSpc>
              <a:spcBef>
                <a:spcPts val="300"/>
              </a:spcBef>
              <a:spcAft>
                <a:spcPts val="0"/>
              </a:spcAft>
              <a:buClr>
                <a:schemeClr val="dk1"/>
              </a:buClr>
              <a:buSzPts val="2400"/>
              <a:buFont typeface="Arial"/>
              <a:buNone/>
            </a:pPr>
            <a:r>
              <a:rPr lang="en-US" sz="2400" b="0" i="0" u="none" strike="noStrike" cap="none">
                <a:solidFill>
                  <a:schemeClr val="dk1"/>
                </a:solidFill>
                <a:latin typeface="Calibri"/>
                <a:ea typeface="Calibri"/>
                <a:cs typeface="Calibri"/>
                <a:sym typeface="Calibri"/>
              </a:rPr>
              <a:t>Edwin se enoja, se va y queda a la espera de que la semana que viene se emita el dictamen y se remita a Mesa de Entradas.</a:t>
            </a:r>
            <a:endParaRPr/>
          </a:p>
          <a:p>
            <a:pPr marL="857250" marR="0" lvl="2" indent="-171450" algn="just" rtl="0">
              <a:lnSpc>
                <a:spcPct val="90000"/>
              </a:lnSpc>
              <a:spcBef>
                <a:spcPts val="300"/>
              </a:spcBef>
              <a:spcAft>
                <a:spcPts val="0"/>
              </a:spcAft>
              <a:buClr>
                <a:schemeClr val="dk1"/>
              </a:buClr>
              <a:buSzPts val="2400"/>
              <a:buFont typeface="Arial"/>
              <a:buNone/>
            </a:pPr>
            <a:r>
              <a:rPr lang="en-US" sz="2400" b="0" i="0" u="none" strike="noStrike" cap="none">
                <a:solidFill>
                  <a:schemeClr val="dk1"/>
                </a:solidFill>
                <a:latin typeface="Calibri"/>
                <a:ea typeface="Calibri"/>
                <a:cs typeface="Calibri"/>
                <a:sym typeface="Calibri"/>
              </a:rPr>
              <a:t>Actuó bien el Director de la Asesoría? Cómo tendría que haber actuado? Edwin podía haber actuado de otra manera?</a:t>
            </a:r>
            <a:endParaRPr/>
          </a:p>
        </p:txBody>
      </p:sp>
      <p:sp>
        <p:nvSpPr>
          <p:cNvPr id="413" name="Google Shape;413;p61"/>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49</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7"/>
          <p:cNvSpPr txBox="1">
            <a:spLocks noGrp="1"/>
          </p:cNvSpPr>
          <p:nvPr>
            <p:ph type="subTitle" idx="1"/>
          </p:nvPr>
        </p:nvSpPr>
        <p:spPr>
          <a:xfrm>
            <a:off x="0" y="692150"/>
            <a:ext cx="8229600" cy="4530725"/>
          </a:xfrm>
          <a:prstGeom prst="rect">
            <a:avLst/>
          </a:prstGeom>
          <a:noFill/>
          <a:ln>
            <a:noFill/>
          </a:ln>
        </p:spPr>
        <p:txBody>
          <a:bodyPr spcFirstLastPara="1" wrap="square" lIns="91425" tIns="45700" rIns="91425" bIns="45700" anchor="t" anchorCtr="0">
            <a:noAutofit/>
          </a:bodyPr>
          <a:lstStyle/>
          <a:p>
            <a:pPr marL="1730375" marR="0" lvl="4" indent="0" algn="ctr" rtl="0">
              <a:lnSpc>
                <a:spcPct val="90000"/>
              </a:lnSpc>
              <a:spcBef>
                <a:spcPts val="0"/>
              </a:spcBef>
              <a:spcAft>
                <a:spcPts val="0"/>
              </a:spcAft>
              <a:buClr>
                <a:schemeClr val="dk1"/>
              </a:buClr>
              <a:buSzPts val="4000"/>
              <a:buFont typeface="Arial"/>
              <a:buNone/>
            </a:pPr>
            <a:r>
              <a:rPr lang="en-US" sz="4000" b="1" i="0" u="none" strike="noStrike" cap="none">
                <a:solidFill>
                  <a:schemeClr val="dk1"/>
                </a:solidFill>
                <a:latin typeface="Calibri"/>
                <a:ea typeface="Calibri"/>
                <a:cs typeface="Calibri"/>
                <a:sym typeface="Calibri"/>
              </a:rPr>
              <a:t>ANALIZAMOS</a:t>
            </a:r>
            <a:endParaRPr/>
          </a:p>
          <a:p>
            <a:pPr marL="1730375" marR="0" lvl="4" indent="0" algn="ctr" rtl="0">
              <a:lnSpc>
                <a:spcPct val="90000"/>
              </a:lnSpc>
              <a:spcBef>
                <a:spcPts val="300"/>
              </a:spcBef>
              <a:spcAft>
                <a:spcPts val="0"/>
              </a:spcAft>
              <a:buClr>
                <a:schemeClr val="dk1"/>
              </a:buClr>
              <a:buSzPts val="4000"/>
              <a:buFont typeface="Arial"/>
              <a:buNone/>
            </a:pPr>
            <a:r>
              <a:rPr lang="en-US" sz="4000" b="1" i="0" u="none" strike="noStrike" cap="none">
                <a:solidFill>
                  <a:schemeClr val="dk1"/>
                </a:solidFill>
                <a:latin typeface="Calibri"/>
                <a:ea typeface="Calibri"/>
                <a:cs typeface="Calibri"/>
                <a:sym typeface="Calibri"/>
              </a:rPr>
              <a:t>LOS PRINCIPIOS.</a:t>
            </a:r>
            <a:endParaRPr/>
          </a:p>
          <a:p>
            <a:pPr marL="1730375" marR="0" lvl="4" indent="0" algn="ctr" rtl="0">
              <a:lnSpc>
                <a:spcPct val="90000"/>
              </a:lnSpc>
              <a:spcBef>
                <a:spcPts val="300"/>
              </a:spcBef>
              <a:spcAft>
                <a:spcPts val="0"/>
              </a:spcAft>
              <a:buClr>
                <a:schemeClr val="dk1"/>
              </a:buClr>
              <a:buSzPts val="4000"/>
              <a:buFont typeface="Arial"/>
              <a:buNone/>
            </a:pPr>
            <a:r>
              <a:rPr lang="en-US" sz="4000" b="1" i="0" u="none" strike="noStrike" cap="none">
                <a:solidFill>
                  <a:schemeClr val="dk1"/>
                </a:solidFill>
                <a:latin typeface="Calibri"/>
                <a:ea typeface="Calibri"/>
                <a:cs typeface="Calibri"/>
                <a:sym typeface="Calibri"/>
              </a:rPr>
              <a:t>AHORA ESTUDIAREMOS LAS REGLAS.</a:t>
            </a:r>
            <a:endParaRPr/>
          </a:p>
          <a:p>
            <a:pPr marL="1730375" marR="0" lvl="4" indent="0" algn="ctr" rtl="0">
              <a:lnSpc>
                <a:spcPct val="90000"/>
              </a:lnSpc>
              <a:spcBef>
                <a:spcPts val="300"/>
              </a:spcBef>
              <a:spcAft>
                <a:spcPts val="0"/>
              </a:spcAft>
              <a:buClr>
                <a:schemeClr val="dk1"/>
              </a:buClr>
              <a:buSzPts val="4000"/>
              <a:buFont typeface="Arial"/>
              <a:buNone/>
            </a:pPr>
            <a:r>
              <a:rPr lang="en-US" sz="4000" b="1" i="0" u="none" strike="noStrike" cap="none">
                <a:solidFill>
                  <a:schemeClr val="dk1"/>
                </a:solidFill>
                <a:latin typeface="Calibri"/>
                <a:ea typeface="Calibri"/>
                <a:cs typeface="Calibri"/>
                <a:sym typeface="Calibri"/>
              </a:rPr>
              <a:t>RELACIÓN entre</a:t>
            </a:r>
            <a:endParaRPr/>
          </a:p>
          <a:p>
            <a:pPr marL="1730375" marR="0" lvl="4" indent="0" algn="ctr" rtl="0">
              <a:lnSpc>
                <a:spcPct val="90000"/>
              </a:lnSpc>
              <a:spcBef>
                <a:spcPts val="300"/>
              </a:spcBef>
              <a:spcAft>
                <a:spcPts val="0"/>
              </a:spcAft>
              <a:buClr>
                <a:schemeClr val="dk1"/>
              </a:buClr>
              <a:buSzPts val="4000"/>
              <a:buFont typeface="Arial"/>
              <a:buNone/>
            </a:pPr>
            <a:r>
              <a:rPr lang="en-US" sz="4000" b="1" i="0" u="none" strike="noStrike" cap="none">
                <a:solidFill>
                  <a:schemeClr val="dk1"/>
                </a:solidFill>
                <a:latin typeface="Calibri"/>
                <a:ea typeface="Calibri"/>
                <a:cs typeface="Calibri"/>
                <a:sym typeface="Calibri"/>
              </a:rPr>
              <a:t>PRINCIPIOS Y REGLAS</a:t>
            </a:r>
            <a:r>
              <a:rPr lang="en-US" sz="3600" b="0" i="0" u="none" strike="noStrike" cap="none">
                <a:solidFill>
                  <a:schemeClr val="dk1"/>
                </a:solidFill>
                <a:latin typeface="Calibri"/>
                <a:ea typeface="Calibri"/>
                <a:cs typeface="Calibri"/>
                <a:sym typeface="Calibri"/>
              </a:rPr>
              <a: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8"/>
          <p:cNvSpPr txBox="1">
            <a:spLocks noGrp="1"/>
          </p:cNvSpPr>
          <p:nvPr>
            <p:ph type="ctrTitle"/>
          </p:nvPr>
        </p:nvSpPr>
        <p:spPr>
          <a:xfrm>
            <a:off x="539750" y="333375"/>
            <a:ext cx="7772400" cy="1511300"/>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5400"/>
              <a:buFont typeface="Calibri"/>
              <a:buNone/>
            </a:pPr>
            <a:r>
              <a:rPr lang="en-US" sz="5400" b="1" i="0" u="none" strike="noStrike" cap="none">
                <a:solidFill>
                  <a:schemeClr val="dk1"/>
                </a:solidFill>
                <a:latin typeface="Calibri"/>
                <a:ea typeface="Calibri"/>
                <a:cs typeface="Calibri"/>
                <a:sym typeface="Calibri"/>
              </a:rPr>
              <a:t/>
            </a:r>
            <a:br>
              <a:rPr lang="en-US" sz="5400" b="1" i="0" u="none" strike="noStrike" cap="none">
                <a:solidFill>
                  <a:schemeClr val="dk1"/>
                </a:solidFill>
                <a:latin typeface="Calibri"/>
                <a:ea typeface="Calibri"/>
                <a:cs typeface="Calibri"/>
                <a:sym typeface="Calibri"/>
              </a:rPr>
            </a:br>
            <a:r>
              <a:rPr lang="en-US" sz="5400" b="1" i="0" u="none" strike="noStrike" cap="none">
                <a:solidFill>
                  <a:srgbClr val="FF3300"/>
                </a:solidFill>
                <a:latin typeface="Calibri"/>
                <a:ea typeface="Calibri"/>
                <a:cs typeface="Calibri"/>
                <a:sym typeface="Calibri"/>
              </a:rPr>
              <a:t/>
            </a:r>
            <a:br>
              <a:rPr lang="en-US" sz="5400" b="1" i="0" u="none" strike="noStrike" cap="none">
                <a:solidFill>
                  <a:srgbClr val="FF3300"/>
                </a:solidFill>
                <a:latin typeface="Calibri"/>
                <a:ea typeface="Calibri"/>
                <a:cs typeface="Calibri"/>
                <a:sym typeface="Calibri"/>
              </a:rPr>
            </a:br>
            <a:r>
              <a:rPr lang="en-US" sz="7200" b="1" i="0" u="none" strike="noStrike" cap="none">
                <a:solidFill>
                  <a:schemeClr val="dk1"/>
                </a:solidFill>
                <a:latin typeface="Calibri"/>
                <a:ea typeface="Calibri"/>
                <a:cs typeface="Calibri"/>
                <a:sym typeface="Calibri"/>
              </a:rPr>
              <a:t>REGLAS:</a:t>
            </a:r>
            <a:endParaRPr/>
          </a:p>
        </p:txBody>
      </p:sp>
      <p:sp>
        <p:nvSpPr>
          <p:cNvPr id="122" name="Google Shape;122;p18"/>
          <p:cNvSpPr txBox="1">
            <a:spLocks noGrp="1"/>
          </p:cNvSpPr>
          <p:nvPr>
            <p:ph type="subTitle" idx="1"/>
          </p:nvPr>
        </p:nvSpPr>
        <p:spPr>
          <a:xfrm>
            <a:off x="0" y="1844675"/>
            <a:ext cx="9144000" cy="482441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4400"/>
              <a:buFont typeface="Arial"/>
              <a:buNone/>
            </a:pPr>
            <a:endParaRPr sz="4400" b="1" i="0" u="none">
              <a:solidFill>
                <a:srgbClr val="FFFF00"/>
              </a:solidFill>
              <a:latin typeface="Arial"/>
              <a:ea typeface="Arial"/>
              <a:cs typeface="Arial"/>
              <a:sym typeface="Arial"/>
            </a:endParaRPr>
          </a:p>
          <a:p>
            <a:pPr marL="0" marR="0" lvl="0" indent="0" algn="ctr" rtl="0">
              <a:lnSpc>
                <a:spcPct val="90000"/>
              </a:lnSpc>
              <a:spcBef>
                <a:spcPts val="700"/>
              </a:spcBef>
              <a:spcAft>
                <a:spcPts val="0"/>
              </a:spcAft>
              <a:buClr>
                <a:schemeClr val="dk1"/>
              </a:buClr>
              <a:buSzPts val="4400"/>
              <a:buFont typeface="Arial"/>
              <a:buNone/>
            </a:pPr>
            <a:r>
              <a:rPr lang="en-US" sz="4400" b="1" i="0" u="none">
                <a:solidFill>
                  <a:schemeClr val="dk1"/>
                </a:solidFill>
                <a:latin typeface="Arial"/>
                <a:ea typeface="Arial"/>
                <a:cs typeface="Arial"/>
                <a:sym typeface="Arial"/>
              </a:rPr>
              <a:t>Ley de Procedimiento Administrativo de Mza. </a:t>
            </a:r>
            <a:br>
              <a:rPr lang="en-US" sz="4400" b="1" i="0" u="none">
                <a:solidFill>
                  <a:schemeClr val="dk1"/>
                </a:solidFill>
                <a:latin typeface="Arial"/>
                <a:ea typeface="Arial"/>
                <a:cs typeface="Arial"/>
                <a:sym typeface="Arial"/>
              </a:rPr>
            </a:br>
            <a:r>
              <a:rPr lang="en-US" sz="4400" b="1" i="0" u="none">
                <a:solidFill>
                  <a:schemeClr val="dk1"/>
                </a:solidFill>
                <a:latin typeface="Arial"/>
                <a:ea typeface="Arial"/>
                <a:cs typeface="Arial"/>
                <a:sym typeface="Arial"/>
              </a:rPr>
              <a:t>Nº 9.003 (LPAM)</a:t>
            </a:r>
            <a:endParaRPr/>
          </a:p>
          <a:p>
            <a:pPr marL="0" marR="0" lvl="0" indent="0" algn="ctr" rtl="0">
              <a:lnSpc>
                <a:spcPct val="90000"/>
              </a:lnSpc>
              <a:spcBef>
                <a:spcPts val="750"/>
              </a:spcBef>
              <a:spcAft>
                <a:spcPts val="0"/>
              </a:spcAft>
              <a:buClr>
                <a:schemeClr val="dk1"/>
              </a:buClr>
              <a:buSzPts val="4400"/>
              <a:buFont typeface="Arial"/>
              <a:buNone/>
            </a:pPr>
            <a:endParaRPr sz="4400" b="1" i="0" u="none">
              <a:solidFill>
                <a:schemeClr val="dk1"/>
              </a:solidFill>
              <a:latin typeface="Arial"/>
              <a:ea typeface="Arial"/>
              <a:cs typeface="Arial"/>
              <a:sym typeface="Arial"/>
            </a:endParaRPr>
          </a:p>
        </p:txBody>
      </p:sp>
      <p:sp>
        <p:nvSpPr>
          <p:cNvPr id="123" name="Google Shape;123;p18"/>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PRINCIPIOS:</a:t>
            </a:r>
            <a:br>
              <a:rPr lang="en-US" sz="4300" b="1" i="0" u="none" strike="noStrike" cap="none">
                <a:solidFill>
                  <a:schemeClr val="dk1"/>
                </a:solidFill>
                <a:latin typeface="Calibri"/>
                <a:ea typeface="Calibri"/>
                <a:cs typeface="Calibri"/>
                <a:sym typeface="Calibri"/>
              </a:rPr>
            </a:br>
            <a:endParaRPr/>
          </a:p>
        </p:txBody>
      </p:sp>
      <p:sp>
        <p:nvSpPr>
          <p:cNvPr id="129" name="Google Shape;129;p19"/>
          <p:cNvSpPr txBox="1">
            <a:spLocks noGrp="1"/>
          </p:cNvSpPr>
          <p:nvPr>
            <p:ph type="body" idx="1"/>
          </p:nvPr>
        </p:nvSpPr>
        <p:spPr>
          <a:xfrm>
            <a:off x="0" y="908050"/>
            <a:ext cx="9144000" cy="5222875"/>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000"/>
              <a:buFont typeface="Arial"/>
              <a:buNone/>
            </a:pPr>
            <a:endParaRPr sz="40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800"/>
              <a:buFont typeface="Arial"/>
              <a:buNone/>
            </a:pPr>
            <a:r>
              <a:rPr lang="en-US" sz="4800" b="1" i="0" u="none">
                <a:solidFill>
                  <a:schemeClr val="dk1"/>
                </a:solidFill>
                <a:latin typeface="Calibri"/>
                <a:ea typeface="Calibri"/>
                <a:cs typeface="Calibri"/>
                <a:sym typeface="Calibri"/>
              </a:rPr>
              <a:t>LEGALIDAD OBJETIVA</a:t>
            </a:r>
            <a:r>
              <a:rPr lang="en-US" sz="4000" b="1" i="0" u="none">
                <a:solidFill>
                  <a:schemeClr val="dk1"/>
                </a:solidFill>
                <a:latin typeface="Calibri"/>
                <a:ea typeface="Calibri"/>
                <a:cs typeface="Calibri"/>
                <a:sym typeface="Calibri"/>
              </a:rPr>
              <a:t> </a:t>
            </a:r>
            <a:endParaRPr/>
          </a:p>
          <a:p>
            <a:pPr marL="171450" marR="0" lvl="0" indent="-171450" algn="ctr" rtl="0">
              <a:lnSpc>
                <a:spcPct val="90000"/>
              </a:lnSpc>
              <a:spcBef>
                <a:spcPts val="700"/>
              </a:spcBef>
              <a:spcAft>
                <a:spcPts val="0"/>
              </a:spcAft>
              <a:buClr>
                <a:schemeClr val="dk1"/>
              </a:buClr>
              <a:buSzPts val="4800"/>
              <a:buFont typeface="Arial"/>
              <a:buNone/>
            </a:pPr>
            <a:endParaRPr sz="4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800"/>
              <a:buFont typeface="Arial"/>
              <a:buNone/>
            </a:pPr>
            <a:r>
              <a:rPr lang="en-US" sz="4800" b="1" i="0" u="none">
                <a:solidFill>
                  <a:schemeClr val="dk1"/>
                </a:solidFill>
                <a:latin typeface="Calibri"/>
                <a:ea typeface="Calibri"/>
                <a:cs typeface="Calibri"/>
                <a:sym typeface="Calibri"/>
              </a:rPr>
              <a:t>VERDAD MATERIAL</a:t>
            </a:r>
            <a:endParaRPr/>
          </a:p>
          <a:p>
            <a:pPr marL="171450" marR="0" lvl="0" indent="-171450" algn="ctr" rtl="0">
              <a:lnSpc>
                <a:spcPct val="90000"/>
              </a:lnSpc>
              <a:spcBef>
                <a:spcPts val="700"/>
              </a:spcBef>
              <a:spcAft>
                <a:spcPts val="0"/>
              </a:spcAft>
              <a:buClr>
                <a:schemeClr val="dk1"/>
              </a:buClr>
              <a:buSzPts val="4000"/>
              <a:buFont typeface="Arial"/>
              <a:buNone/>
            </a:pPr>
            <a:endParaRPr sz="4000" b="1" i="0" u="none">
              <a:solidFill>
                <a:srgbClr val="FFFF00"/>
              </a:solidFill>
              <a:latin typeface="Calibri"/>
              <a:ea typeface="Calibri"/>
              <a:cs typeface="Calibri"/>
              <a:sym typeface="Calibri"/>
            </a:endParaRPr>
          </a:p>
          <a:p>
            <a:pPr marL="171450" marR="0" lvl="0" indent="0" algn="l" rtl="0">
              <a:lnSpc>
                <a:spcPct val="90000"/>
              </a:lnSpc>
              <a:spcBef>
                <a:spcPts val="750"/>
              </a:spcBef>
              <a:spcAft>
                <a:spcPts val="0"/>
              </a:spcAft>
              <a:buClr>
                <a:schemeClr val="dk1"/>
              </a:buClr>
              <a:buSzPts val="4000"/>
              <a:buFont typeface="Arial"/>
              <a:buNone/>
            </a:pPr>
            <a:endParaRPr sz="4000" b="1" i="0" u="none">
              <a:solidFill>
                <a:srgbClr val="FFFF00"/>
              </a:solidFill>
              <a:latin typeface="Calibri"/>
              <a:ea typeface="Calibri"/>
              <a:cs typeface="Calibri"/>
              <a:sym typeface="Calibri"/>
            </a:endParaRPr>
          </a:p>
        </p:txBody>
      </p:sp>
      <p:sp>
        <p:nvSpPr>
          <p:cNvPr id="130" name="Google Shape;130;p19"/>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0"/>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PRINCIPIOS:</a:t>
            </a:r>
            <a:br>
              <a:rPr lang="en-US" sz="4300" b="1" i="0" u="none" strike="noStrike" cap="none">
                <a:solidFill>
                  <a:schemeClr val="dk1"/>
                </a:solidFill>
                <a:latin typeface="Calibri"/>
                <a:ea typeface="Calibri"/>
                <a:cs typeface="Calibri"/>
                <a:sym typeface="Calibri"/>
              </a:rPr>
            </a:br>
            <a:endParaRPr/>
          </a:p>
        </p:txBody>
      </p:sp>
      <p:sp>
        <p:nvSpPr>
          <p:cNvPr id="136" name="Google Shape;136;p20"/>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4800"/>
              <a:buFont typeface="Arial"/>
              <a:buNone/>
            </a:pPr>
            <a:r>
              <a:rPr lang="en-US" sz="4800" b="1" i="0" u="none">
                <a:solidFill>
                  <a:schemeClr val="dk1"/>
                </a:solidFill>
                <a:latin typeface="Calibri"/>
                <a:ea typeface="Calibri"/>
                <a:cs typeface="Calibri"/>
                <a:sym typeface="Calibri"/>
              </a:rPr>
              <a:t>CELERIDAD, ECONOMÍA, EFICACIA</a:t>
            </a:r>
            <a:r>
              <a:rPr lang="en-US" sz="4000" b="1" i="0" u="none">
                <a:solidFill>
                  <a:schemeClr val="dk1"/>
                </a:solidFill>
                <a:latin typeface="Calibri"/>
                <a:ea typeface="Calibri"/>
                <a:cs typeface="Calibri"/>
                <a:sym typeface="Calibri"/>
              </a:rPr>
              <a:t> </a:t>
            </a:r>
            <a:endParaRPr/>
          </a:p>
          <a:p>
            <a:pPr marL="171450" marR="0" lvl="0" indent="-171450" algn="ctr" rtl="0">
              <a:lnSpc>
                <a:spcPct val="90000"/>
              </a:lnSpc>
              <a:spcBef>
                <a:spcPts val="700"/>
              </a:spcBef>
              <a:spcAft>
                <a:spcPts val="0"/>
              </a:spcAft>
              <a:buClr>
                <a:schemeClr val="dk1"/>
              </a:buClr>
              <a:buSzPts val="4800"/>
              <a:buFont typeface="Arial"/>
              <a:buNone/>
            </a:pPr>
            <a:endParaRPr sz="4800" b="1" i="0" u="none">
              <a:solidFill>
                <a:schemeClr val="dk1"/>
              </a:solidFill>
              <a:latin typeface="Calibri"/>
              <a:ea typeface="Calibri"/>
              <a:cs typeface="Calibri"/>
              <a:sym typeface="Calibri"/>
            </a:endParaRPr>
          </a:p>
          <a:p>
            <a:pPr marL="171450" marR="0" lvl="0" indent="-171450" algn="ctr" rtl="0">
              <a:lnSpc>
                <a:spcPct val="90000"/>
              </a:lnSpc>
              <a:spcBef>
                <a:spcPts val="700"/>
              </a:spcBef>
              <a:spcAft>
                <a:spcPts val="0"/>
              </a:spcAft>
              <a:buClr>
                <a:schemeClr val="dk1"/>
              </a:buClr>
              <a:buSzPts val="4800"/>
              <a:buFont typeface="Arial"/>
              <a:buNone/>
            </a:pPr>
            <a:r>
              <a:rPr lang="en-US" sz="4800" b="1" i="0" u="none">
                <a:solidFill>
                  <a:schemeClr val="dk1"/>
                </a:solidFill>
                <a:latin typeface="Calibri"/>
                <a:ea typeface="Calibri"/>
                <a:cs typeface="Calibri"/>
                <a:sym typeface="Calibri"/>
              </a:rPr>
              <a:t>IMPULSIÓN E INSTRUCCIÓN DE OFICIO</a:t>
            </a:r>
            <a:endParaRPr/>
          </a:p>
        </p:txBody>
      </p:sp>
      <p:sp>
        <p:nvSpPr>
          <p:cNvPr id="137" name="Google Shape;137;p20"/>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PRINCIPIOS:</a:t>
            </a:r>
            <a:br>
              <a:rPr lang="en-US" sz="4300" b="1" i="0" u="none" strike="noStrike" cap="none">
                <a:solidFill>
                  <a:schemeClr val="dk1"/>
                </a:solidFill>
                <a:latin typeface="Calibri"/>
                <a:ea typeface="Calibri"/>
                <a:cs typeface="Calibri"/>
                <a:sym typeface="Calibri"/>
              </a:rPr>
            </a:br>
            <a:endParaRPr/>
          </a:p>
        </p:txBody>
      </p:sp>
      <p:sp>
        <p:nvSpPr>
          <p:cNvPr id="143" name="Google Shape;143;p21"/>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p>
            <a:pPr marL="171450" marR="0" lvl="0" indent="-171450" algn="ctr" rtl="0">
              <a:lnSpc>
                <a:spcPct val="90000"/>
              </a:lnSpc>
              <a:spcBef>
                <a:spcPts val="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a:p>
            <a:pPr marL="171450" marR="0" lvl="0" indent="-38100" algn="l" rtl="0">
              <a:lnSpc>
                <a:spcPct val="90000"/>
              </a:lnSpc>
              <a:spcBef>
                <a:spcPts val="750"/>
              </a:spcBef>
              <a:spcAft>
                <a:spcPts val="0"/>
              </a:spcAft>
              <a:buClr>
                <a:schemeClr val="dk1"/>
              </a:buClr>
              <a:buSzPts val="2100"/>
              <a:buFont typeface="Arial"/>
              <a:buNone/>
            </a:pPr>
            <a:endParaRPr sz="2100" b="0" i="0" u="none">
              <a:solidFill>
                <a:schemeClr val="dk1"/>
              </a:solidFill>
              <a:latin typeface="Calibri"/>
              <a:ea typeface="Calibri"/>
              <a:cs typeface="Calibri"/>
              <a:sym typeface="Calibri"/>
            </a:endParaRPr>
          </a:p>
        </p:txBody>
      </p:sp>
      <p:sp>
        <p:nvSpPr>
          <p:cNvPr id="144" name="Google Shape;144;p21"/>
          <p:cNvSpPr txBox="1"/>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900"/>
              <a:buFont typeface="Verdana"/>
              <a:buNone/>
            </a:pPr>
            <a:fld id="{00000000-1234-1234-1234-123412341234}" type="slidenum">
              <a:rPr lang="en-US" sz="900" b="0" i="0" u="none" strike="noStrike" cap="none">
                <a:solidFill>
                  <a:schemeClr val="dk1"/>
                </a:solidFill>
                <a:latin typeface="Verdana"/>
                <a:ea typeface="Verdana"/>
                <a:cs typeface="Verdana"/>
                <a:sym typeface="Verdana"/>
              </a:rPr>
              <a:pPr marL="0" marR="0" lvl="0" indent="0" algn="r" rtl="0">
                <a:lnSpc>
                  <a:spcPct val="100000"/>
                </a:lnSpc>
                <a:spcBef>
                  <a:spcPts val="0"/>
                </a:spcBef>
                <a:spcAft>
                  <a:spcPts val="0"/>
                </a:spcAft>
                <a:buClr>
                  <a:schemeClr val="dk1"/>
                </a:buClr>
                <a:buSzPts val="900"/>
                <a:buFont typeface="Verdana"/>
                <a:buNone/>
              </a:pPr>
              <a:t>9</a:t>
            </a:fld>
            <a:endParaRPr/>
          </a:p>
        </p:txBody>
      </p:sp>
      <p:sp>
        <p:nvSpPr>
          <p:cNvPr id="145" name="Google Shape;145;p21"/>
          <p:cNvSpPr txBox="1"/>
          <p:nvPr/>
        </p:nvSpPr>
        <p:spPr>
          <a:xfrm>
            <a:off x="1547812" y="1700212"/>
            <a:ext cx="6192837" cy="375126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4800"/>
              <a:buFont typeface="Calibri"/>
              <a:buNone/>
            </a:pPr>
            <a:r>
              <a:rPr lang="en-US" sz="4800" b="1" i="0" u="none" strike="noStrike" cap="none">
                <a:solidFill>
                  <a:schemeClr val="dk1"/>
                </a:solidFill>
                <a:latin typeface="Calibri"/>
                <a:ea typeface="Calibri"/>
                <a:cs typeface="Calibri"/>
                <a:sym typeface="Calibri"/>
              </a:rPr>
              <a:t>CONTRADICCIÓN</a:t>
            </a:r>
            <a:endParaRPr/>
          </a:p>
          <a:p>
            <a:pPr marL="0" marR="0" lvl="0" indent="0" algn="ctr" rtl="0">
              <a:lnSpc>
                <a:spcPct val="100000"/>
              </a:lnSpc>
              <a:spcBef>
                <a:spcPts val="0"/>
              </a:spcBef>
              <a:spcAft>
                <a:spcPts val="0"/>
              </a:spcAft>
              <a:buClr>
                <a:schemeClr val="dk1"/>
              </a:buClr>
              <a:buSzPts val="4800"/>
              <a:buFont typeface="Calibri"/>
              <a:buNone/>
            </a:pPr>
            <a:r>
              <a:rPr lang="en-US" sz="4800" b="1" i="0" u="none" strike="noStrike" cap="none">
                <a:solidFill>
                  <a:schemeClr val="dk1"/>
                </a:solidFill>
                <a:latin typeface="Calibri"/>
                <a:ea typeface="Calibri"/>
                <a:cs typeface="Calibri"/>
                <a:sym typeface="Calibri"/>
              </a:rPr>
              <a:t>ESCRITURA</a:t>
            </a:r>
            <a:endParaRPr/>
          </a:p>
          <a:p>
            <a:pPr marL="0" marR="0" lvl="0" indent="0" algn="ctr" rtl="0">
              <a:lnSpc>
                <a:spcPct val="100000"/>
              </a:lnSpc>
              <a:spcBef>
                <a:spcPts val="0"/>
              </a:spcBef>
              <a:spcAft>
                <a:spcPts val="0"/>
              </a:spcAft>
              <a:buClr>
                <a:schemeClr val="dk1"/>
              </a:buClr>
              <a:buSzPts val="4800"/>
              <a:buFont typeface="Calibri"/>
              <a:buNone/>
            </a:pPr>
            <a:r>
              <a:rPr lang="en-US" sz="4800" b="1" i="0" u="none" strike="noStrike" cap="none">
                <a:solidFill>
                  <a:schemeClr val="dk1"/>
                </a:solidFill>
                <a:latin typeface="Calibri"/>
                <a:ea typeface="Calibri"/>
                <a:cs typeface="Calibri"/>
                <a:sym typeface="Calibri"/>
              </a:rPr>
              <a:t>GRATUIDAD</a:t>
            </a:r>
            <a:endParaRPr/>
          </a:p>
          <a:p>
            <a:pPr marL="0" marR="0" lvl="0" indent="0" algn="ctr" rtl="0">
              <a:lnSpc>
                <a:spcPct val="100000"/>
              </a:lnSpc>
              <a:spcBef>
                <a:spcPts val="0"/>
              </a:spcBef>
              <a:spcAft>
                <a:spcPts val="0"/>
              </a:spcAft>
              <a:buClr>
                <a:schemeClr val="dk1"/>
              </a:buClr>
              <a:buSzPts val="4800"/>
              <a:buFont typeface="Calibri"/>
              <a:buNone/>
            </a:pPr>
            <a:r>
              <a:rPr lang="en-US" sz="4800" b="1" i="0" u="none" strike="noStrike" cap="none">
                <a:solidFill>
                  <a:schemeClr val="dk1"/>
                </a:solidFill>
                <a:latin typeface="Calibri"/>
                <a:ea typeface="Calibri"/>
                <a:cs typeface="Calibri"/>
                <a:sym typeface="Calibri"/>
              </a:rPr>
              <a:t>BUEN ORDEN</a:t>
            </a:r>
            <a:endParaRPr/>
          </a:p>
          <a:p>
            <a:pPr marL="0" marR="0" lvl="0" indent="0" algn="ctr" rtl="0">
              <a:lnSpc>
                <a:spcPct val="100000"/>
              </a:lnSpc>
              <a:spcBef>
                <a:spcPts val="0"/>
              </a:spcBef>
              <a:spcAft>
                <a:spcPts val="0"/>
              </a:spcAft>
              <a:buClr>
                <a:schemeClr val="dk1"/>
              </a:buClr>
              <a:buSzPts val="4800"/>
              <a:buFont typeface="Calibri"/>
              <a:buNone/>
            </a:pPr>
            <a:r>
              <a:rPr lang="en-US" sz="4800" b="1" i="0" u="none" strike="noStrike" cap="none">
                <a:solidFill>
                  <a:schemeClr val="dk1"/>
                </a:solidFill>
                <a:latin typeface="Calibri"/>
                <a:ea typeface="Calibri"/>
                <a:cs typeface="Calibri"/>
                <a:sym typeface="Calibri"/>
              </a:rPr>
              <a:t>DECORO</a:t>
            </a:r>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1571</Words>
  <PresentationFormat>Presentación en pantalla (4:3)</PresentationFormat>
  <Paragraphs>382</Paragraphs>
  <Slides>49</Slides>
  <Notes>49</Notes>
  <HiddenSlides>0</HiddenSlides>
  <MMClips>0</MMClips>
  <ScaleCrop>false</ScaleCrop>
  <HeadingPairs>
    <vt:vector size="4" baseType="variant">
      <vt:variant>
        <vt:lpstr>Tema</vt:lpstr>
      </vt:variant>
      <vt:variant>
        <vt:i4>1</vt:i4>
      </vt:variant>
      <vt:variant>
        <vt:lpstr>Títulos de diapositiva</vt:lpstr>
      </vt:variant>
      <vt:variant>
        <vt:i4>49</vt:i4>
      </vt:variant>
    </vt:vector>
  </HeadingPairs>
  <TitlesOfParts>
    <vt:vector size="50" baseType="lpstr">
      <vt:lpstr>Tema de Office</vt:lpstr>
      <vt:lpstr>REGLAS PROCEDIMIENTO  ADMINISTRATIVO  </vt:lpstr>
      <vt:lpstr>      REPASO: </vt:lpstr>
      <vt:lpstr>  Conjunto de principios y reglas que rigen la emisión de la voluntad administrativa </vt:lpstr>
      <vt:lpstr>      EL PROCEDIMIENTO ADMINISTRATIVO ESTÁ REGIDO POR PRINCIPIOS Y REGLAS</vt:lpstr>
      <vt:lpstr>Diapositiva 5</vt:lpstr>
      <vt:lpstr>  REGLAS:</vt:lpstr>
      <vt:lpstr> PRINCIPIOS: </vt:lpstr>
      <vt:lpstr> PRINCIPIOS: </vt:lpstr>
      <vt:lpstr> PRINCIPIOS: </vt:lpstr>
      <vt:lpstr> PRINCIPIOS: </vt:lpstr>
      <vt:lpstr>PRINCIPIOS Y REGLAS:</vt:lpstr>
      <vt:lpstr>VERDAD MATERIAL:</vt:lpstr>
      <vt:lpstr>VERDAD MATERIAL:</vt:lpstr>
      <vt:lpstr>CELERIDAD, ECONOMÍA, EFICACIA:</vt:lpstr>
      <vt:lpstr>IMPULSIÓN E INSTRUCCIÓN DE OFICIO:</vt:lpstr>
      <vt:lpstr>IMPULSIÓN E INSTRUCCIÓN DE OFICIO:</vt:lpstr>
      <vt:lpstr>IMPULSIÓN E INSTRUCCIÓN DE OFICIO  </vt:lpstr>
      <vt:lpstr>IMPULSIÓN E INSTRUCCIÓN DE OFICIO SILENCIO:</vt:lpstr>
      <vt:lpstr>Diapositiva 19</vt:lpstr>
      <vt:lpstr>Diapositiva 20</vt:lpstr>
      <vt:lpstr>  </vt:lpstr>
      <vt:lpstr>DEBIDO PROCESO:</vt:lpstr>
      <vt:lpstr>DERECHO A ACCESO DEL EXPEDIENTE</vt:lpstr>
      <vt:lpstr>Diapositiva 24</vt:lpstr>
      <vt:lpstr>  PRINCIPIO DEL INFORMALISMO  A FAVOR DEL ADMINISTRADO</vt:lpstr>
      <vt:lpstr>Diapositiva 26</vt:lpstr>
      <vt:lpstr>Diapositiva 27</vt:lpstr>
      <vt:lpstr>Diapositiva 28</vt:lpstr>
      <vt:lpstr>INFORMALISMO  A FAVOR DEL ADMINISTRADO</vt:lpstr>
      <vt:lpstr> INFORMALISMO  A FAVOR DEL ADMINISTRADO </vt:lpstr>
      <vt:lpstr> INFORMALISMO  A FAVOR DEL ADMINISTRADO </vt:lpstr>
      <vt:lpstr> INFORMALISMO  A FAVOR DEL ADMINISTRADO </vt:lpstr>
      <vt:lpstr> INFORMALISMO  EN LOS RECURSOS </vt:lpstr>
      <vt:lpstr> INFORMALISMO  EN LOS RECURSOS </vt:lpstr>
      <vt:lpstr> INFORMALISMO  y LOS PLAZOS </vt:lpstr>
      <vt:lpstr> INFORMALISMO  y LOS PLAZOS </vt:lpstr>
      <vt:lpstr> INFORMALISMO  y EL PATROCINIO LETRADO</vt:lpstr>
      <vt:lpstr> INFORMALISMO  EN LOS PROCEDIMIENTOS LICITATORIOS</vt:lpstr>
      <vt:lpstr>RECURSOS (arts. 174/186):</vt:lpstr>
      <vt:lpstr>RECURSOS:</vt:lpstr>
      <vt:lpstr>RECURSOS:</vt:lpstr>
      <vt:lpstr>RECURSOS:</vt:lpstr>
      <vt:lpstr>SUSPENSIÓN ADMINISTRATIVA DE LA EJECUCIÓN DEL ACTO</vt:lpstr>
      <vt:lpstr>DENUNCIA DE ILEGITIMIDAD:</vt:lpstr>
      <vt:lpstr>PRÁCTICOS:</vt:lpstr>
      <vt:lpstr>PRÁCTICOS:</vt:lpstr>
      <vt:lpstr>PRÁCTICOS:</vt:lpstr>
      <vt:lpstr>PRÁCTICOS:</vt:lpstr>
      <vt:lpstr>PRÁCTICOS: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REGLAS PROCEDIMIENTO  ADMINISTRATIVO</dc:title>
  <dc:creator>Walter Alberto Tonelli</dc:creator>
  <cp:lastModifiedBy>jmestres</cp:lastModifiedBy>
  <cp:revision>1</cp:revision>
  <dcterms:modified xsi:type="dcterms:W3CDTF">2018-09-17T15:06:42Z</dcterms:modified>
</cp:coreProperties>
</file>