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3" r:id="rId2"/>
    <p:sldId id="294" r:id="rId3"/>
    <p:sldId id="256" r:id="rId4"/>
    <p:sldId id="296" r:id="rId5"/>
    <p:sldId id="298" r:id="rId6"/>
    <p:sldId id="297" r:id="rId7"/>
    <p:sldId id="299" r:id="rId8"/>
    <p:sldId id="300" r:id="rId9"/>
    <p:sldId id="301" r:id="rId10"/>
    <p:sldId id="346" r:id="rId11"/>
    <p:sldId id="303" r:id="rId12"/>
    <p:sldId id="304" r:id="rId13"/>
    <p:sldId id="305" r:id="rId14"/>
    <p:sldId id="302" r:id="rId15"/>
    <p:sldId id="306" r:id="rId16"/>
    <p:sldId id="308" r:id="rId17"/>
    <p:sldId id="307" r:id="rId18"/>
    <p:sldId id="309" r:id="rId19"/>
    <p:sldId id="314" r:id="rId20"/>
    <p:sldId id="310" r:id="rId21"/>
    <p:sldId id="311" r:id="rId22"/>
    <p:sldId id="312" r:id="rId23"/>
    <p:sldId id="315" r:id="rId24"/>
    <p:sldId id="313" r:id="rId25"/>
    <p:sldId id="316" r:id="rId26"/>
    <p:sldId id="317" r:id="rId27"/>
    <p:sldId id="318" r:id="rId28"/>
    <p:sldId id="319" r:id="rId29"/>
    <p:sldId id="320" r:id="rId30"/>
    <p:sldId id="321" r:id="rId31"/>
    <p:sldId id="328" r:id="rId32"/>
    <p:sldId id="329" r:id="rId33"/>
    <p:sldId id="331" r:id="rId34"/>
    <p:sldId id="333" r:id="rId35"/>
    <p:sldId id="338" r:id="rId36"/>
    <p:sldId id="341" r:id="rId37"/>
    <p:sldId id="342" r:id="rId38"/>
    <p:sldId id="343" r:id="rId39"/>
    <p:sldId id="345" r:id="rId40"/>
    <p:sldId id="292" r:id="rId41"/>
  </p:sldIdLst>
  <p:sldSz cx="9144000" cy="6858000" type="screen4x3"/>
  <p:notesSz cx="6954838" cy="93091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DC328"/>
    <a:srgbClr val="642A77"/>
    <a:srgbClr val="753282"/>
    <a:srgbClr val="7DAE57"/>
    <a:srgbClr val="109FDA"/>
    <a:srgbClr val="3349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719" autoAdjust="0"/>
    <p:restoredTop sz="82206" autoAdjust="0"/>
  </p:normalViewPr>
  <p:slideViewPr>
    <p:cSldViewPr>
      <p:cViewPr varScale="1">
        <p:scale>
          <a:sx n="59" d="100"/>
          <a:sy n="59" d="100"/>
        </p:scale>
        <p:origin x="-14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03_GEDO.exe" TargetMode="External"/><Relationship Id="rId2" Type="http://schemas.openxmlformats.org/officeDocument/2006/relationships/hyperlink" Target="02_CCOO.exe" TargetMode="External"/><Relationship Id="rId1" Type="http://schemas.openxmlformats.org/officeDocument/2006/relationships/hyperlink" Target="01_EU.exe" TargetMode="External"/><Relationship Id="rId4" Type="http://schemas.openxmlformats.org/officeDocument/2006/relationships/hyperlink" Target="04_EE.exe"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2F0A8-5E66-4DE4-9E3B-253E565E03AE}" type="doc">
      <dgm:prSet loTypeId="urn:microsoft.com/office/officeart/2005/8/layout/hierarchy2" loCatId="hierarchy" qsTypeId="urn:microsoft.com/office/officeart/2005/8/quickstyle/3d5" qsCatId="3D" csTypeId="urn:microsoft.com/office/officeart/2005/8/colors/colorful3" csCatId="colorful" phldr="1"/>
      <dgm:spPr/>
      <dgm:t>
        <a:bodyPr/>
        <a:lstStyle/>
        <a:p>
          <a:endParaRPr lang="es-AR"/>
        </a:p>
      </dgm:t>
    </dgm:pt>
    <dgm:pt modelId="{E924D882-C1E1-469B-BB53-060B177BFC9C}">
      <dgm:prSet phldrT="[Texto]"/>
      <dgm:spPr/>
      <dgm:t>
        <a:bodyPr/>
        <a:lstStyle/>
        <a:p>
          <a:r>
            <a:rPr lang="es-AR" dirty="0" smtClean="0"/>
            <a:t>GDE</a:t>
          </a:r>
          <a:endParaRPr lang="es-AR" dirty="0"/>
        </a:p>
      </dgm:t>
    </dgm:pt>
    <dgm:pt modelId="{7BE598A1-4155-4B77-A30D-696A7F4D5458}" type="parTrans" cxnId="{723949CB-A01B-4CCA-81A4-D871E42DA82F}">
      <dgm:prSet/>
      <dgm:spPr/>
      <dgm:t>
        <a:bodyPr/>
        <a:lstStyle/>
        <a:p>
          <a:endParaRPr lang="es-AR"/>
        </a:p>
      </dgm:t>
    </dgm:pt>
    <dgm:pt modelId="{45E4BC6A-6F67-40A9-B7E6-5E724C8AFC73}" type="sibTrans" cxnId="{723949CB-A01B-4CCA-81A4-D871E42DA82F}">
      <dgm:prSet/>
      <dgm:spPr/>
      <dgm:t>
        <a:bodyPr/>
        <a:lstStyle/>
        <a:p>
          <a:endParaRPr lang="es-AR"/>
        </a:p>
      </dgm:t>
    </dgm:pt>
    <dgm:pt modelId="{E0CAAD79-A785-4F93-A21C-AB4E8F3BD8B2}">
      <dgm:prSet phldrT="[Texto]"/>
      <dgm:spPr/>
      <dgm:t>
        <a:bodyPr/>
        <a:lstStyle/>
        <a:p>
          <a:r>
            <a:rPr lang="es-AR" dirty="0" smtClean="0"/>
            <a:t>Escritorio Único</a:t>
          </a:r>
          <a:endParaRPr lang="es-AR" dirty="0"/>
        </a:p>
      </dgm:t>
      <dgm:extLst>
        <a:ext uri="{E40237B7-FDA0-4F09-8148-C483321AD2D9}">
          <dgm14:cNvPr xmlns="" xmlns:dgm14="http://schemas.microsoft.com/office/drawing/2010/diagram" id="0" name="">
            <a:hlinkClick xmlns:r="http://schemas.openxmlformats.org/officeDocument/2006/relationships" r:id="rId1" action="ppaction://hlinkfile"/>
          </dgm14:cNvPr>
        </a:ext>
      </dgm:extLst>
    </dgm:pt>
    <dgm:pt modelId="{45210AA6-C3B0-45A8-A045-030DCA6962CE}" type="parTrans" cxnId="{19637BBE-D60A-4BB3-AD3F-D465B0117254}">
      <dgm:prSet/>
      <dgm:spPr/>
      <dgm:t>
        <a:bodyPr/>
        <a:lstStyle/>
        <a:p>
          <a:endParaRPr lang="es-AR"/>
        </a:p>
      </dgm:t>
    </dgm:pt>
    <dgm:pt modelId="{045A984E-048A-4334-96D5-396B13B698F9}" type="sibTrans" cxnId="{19637BBE-D60A-4BB3-AD3F-D465B0117254}">
      <dgm:prSet/>
      <dgm:spPr/>
      <dgm:t>
        <a:bodyPr/>
        <a:lstStyle/>
        <a:p>
          <a:endParaRPr lang="es-AR"/>
        </a:p>
      </dgm:t>
    </dgm:pt>
    <dgm:pt modelId="{673182C0-4956-45D8-B3B3-113A0C148F94}">
      <dgm:prSet phldrT="[Texto]"/>
      <dgm:spPr/>
      <dgm:t>
        <a:bodyPr/>
        <a:lstStyle/>
        <a:p>
          <a:r>
            <a:rPr lang="es-AR" dirty="0" smtClean="0"/>
            <a:t>CCOO</a:t>
          </a:r>
          <a:endParaRPr lang="es-AR" dirty="0"/>
        </a:p>
      </dgm:t>
      <dgm:extLst>
        <a:ext uri="{E40237B7-FDA0-4F09-8148-C483321AD2D9}">
          <dgm14:cNvPr xmlns="" xmlns:dgm14="http://schemas.microsoft.com/office/drawing/2010/diagram" id="0" name="">
            <a:hlinkClick xmlns:r="http://schemas.openxmlformats.org/officeDocument/2006/relationships" r:id="rId2" action="ppaction://hlinkfile"/>
          </dgm14:cNvPr>
        </a:ext>
      </dgm:extLst>
    </dgm:pt>
    <dgm:pt modelId="{ACD10EC4-9B4B-494B-A15D-DEF56940E974}" type="parTrans" cxnId="{227A214E-551F-4047-81DB-300640D91945}">
      <dgm:prSet/>
      <dgm:spPr/>
      <dgm:t>
        <a:bodyPr/>
        <a:lstStyle/>
        <a:p>
          <a:endParaRPr lang="es-AR"/>
        </a:p>
      </dgm:t>
    </dgm:pt>
    <dgm:pt modelId="{78A99662-86E6-449F-809E-04A9592F3EAE}" type="sibTrans" cxnId="{227A214E-551F-4047-81DB-300640D91945}">
      <dgm:prSet/>
      <dgm:spPr/>
      <dgm:t>
        <a:bodyPr/>
        <a:lstStyle/>
        <a:p>
          <a:endParaRPr lang="es-AR"/>
        </a:p>
      </dgm:t>
    </dgm:pt>
    <dgm:pt modelId="{58885C27-3068-4A48-98E5-3D88277145D6}">
      <dgm:prSet phldrT="[Texto]"/>
      <dgm:spPr/>
      <dgm:t>
        <a:bodyPr/>
        <a:lstStyle/>
        <a:p>
          <a:r>
            <a:rPr lang="es-AR" dirty="0" smtClean="0"/>
            <a:t>GEDO</a:t>
          </a:r>
          <a:endParaRPr lang="es-AR" dirty="0"/>
        </a:p>
      </dgm:t>
      <dgm:extLst>
        <a:ext uri="{E40237B7-FDA0-4F09-8148-C483321AD2D9}">
          <dgm14:cNvPr xmlns="" xmlns:dgm14="http://schemas.microsoft.com/office/drawing/2010/diagram" id="0" name="">
            <a:hlinkClick xmlns:r="http://schemas.openxmlformats.org/officeDocument/2006/relationships" r:id="rId3" action="ppaction://hlinkfile"/>
          </dgm14:cNvPr>
        </a:ext>
      </dgm:extLst>
    </dgm:pt>
    <dgm:pt modelId="{10F773F6-C497-4095-B76F-C1D5FC237919}" type="parTrans" cxnId="{B8E041AC-74D5-4DF9-B8BD-7F930E74FE93}">
      <dgm:prSet/>
      <dgm:spPr/>
      <dgm:t>
        <a:bodyPr/>
        <a:lstStyle/>
        <a:p>
          <a:endParaRPr lang="es-AR"/>
        </a:p>
      </dgm:t>
    </dgm:pt>
    <dgm:pt modelId="{1E09A087-287C-4389-A21D-1058EE8E2297}" type="sibTrans" cxnId="{B8E041AC-74D5-4DF9-B8BD-7F930E74FE93}">
      <dgm:prSet/>
      <dgm:spPr/>
      <dgm:t>
        <a:bodyPr/>
        <a:lstStyle/>
        <a:p>
          <a:endParaRPr lang="es-AR"/>
        </a:p>
      </dgm:t>
    </dgm:pt>
    <dgm:pt modelId="{0817EB05-DCA8-490A-8C3F-9C37A9C88E20}">
      <dgm:prSet phldrT="[Texto]"/>
      <dgm:spPr/>
      <dgm:t>
        <a:bodyPr/>
        <a:lstStyle/>
        <a:p>
          <a:r>
            <a:rPr lang="es-AR" dirty="0" smtClean="0"/>
            <a:t>EE</a:t>
          </a:r>
          <a:endParaRPr lang="es-AR" dirty="0"/>
        </a:p>
      </dgm:t>
      <dgm:extLst>
        <a:ext uri="{E40237B7-FDA0-4F09-8148-C483321AD2D9}">
          <dgm14:cNvPr xmlns="" xmlns:dgm14="http://schemas.microsoft.com/office/drawing/2010/diagram" id="0" name="">
            <a:hlinkClick xmlns:r="http://schemas.openxmlformats.org/officeDocument/2006/relationships" r:id="rId4" action="ppaction://hlinkfile"/>
          </dgm14:cNvPr>
        </a:ext>
      </dgm:extLst>
    </dgm:pt>
    <dgm:pt modelId="{DB1574CA-8183-496C-BB08-9BFB2FFA2891}" type="parTrans" cxnId="{71941D93-35C1-4768-81DB-F961AC65B774}">
      <dgm:prSet/>
      <dgm:spPr/>
      <dgm:t>
        <a:bodyPr/>
        <a:lstStyle/>
        <a:p>
          <a:endParaRPr lang="es-AR"/>
        </a:p>
      </dgm:t>
    </dgm:pt>
    <dgm:pt modelId="{2464D087-4716-4622-8BF7-C3C9B9F2E388}" type="sibTrans" cxnId="{71941D93-35C1-4768-81DB-F961AC65B774}">
      <dgm:prSet/>
      <dgm:spPr/>
      <dgm:t>
        <a:bodyPr/>
        <a:lstStyle/>
        <a:p>
          <a:endParaRPr lang="es-AR"/>
        </a:p>
      </dgm:t>
    </dgm:pt>
    <dgm:pt modelId="{DD3AFBE2-4443-44A0-A8C0-7AEDF54F8D61}" type="pres">
      <dgm:prSet presAssocID="{B442F0A8-5E66-4DE4-9E3B-253E565E03AE}" presName="diagram" presStyleCnt="0">
        <dgm:presLayoutVars>
          <dgm:chPref val="1"/>
          <dgm:dir/>
          <dgm:animOne val="branch"/>
          <dgm:animLvl val="lvl"/>
          <dgm:resizeHandles val="exact"/>
        </dgm:presLayoutVars>
      </dgm:prSet>
      <dgm:spPr/>
      <dgm:t>
        <a:bodyPr/>
        <a:lstStyle/>
        <a:p>
          <a:endParaRPr lang="es-AR"/>
        </a:p>
      </dgm:t>
    </dgm:pt>
    <dgm:pt modelId="{30E9A01F-C0B4-4D00-A4AA-44A31C6C8FA3}" type="pres">
      <dgm:prSet presAssocID="{E924D882-C1E1-469B-BB53-060B177BFC9C}" presName="root1" presStyleCnt="0"/>
      <dgm:spPr/>
    </dgm:pt>
    <dgm:pt modelId="{3D59EA5D-869C-4A63-8633-D6096641734E}" type="pres">
      <dgm:prSet presAssocID="{E924D882-C1E1-469B-BB53-060B177BFC9C}" presName="LevelOneTextNode" presStyleLbl="node0" presStyleIdx="0" presStyleCnt="1">
        <dgm:presLayoutVars>
          <dgm:chPref val="3"/>
        </dgm:presLayoutVars>
      </dgm:prSet>
      <dgm:spPr/>
      <dgm:t>
        <a:bodyPr/>
        <a:lstStyle/>
        <a:p>
          <a:endParaRPr lang="es-AR"/>
        </a:p>
      </dgm:t>
    </dgm:pt>
    <dgm:pt modelId="{0003E6AD-AFC4-414E-BCAE-2C8F30C28B12}" type="pres">
      <dgm:prSet presAssocID="{E924D882-C1E1-469B-BB53-060B177BFC9C}" presName="level2hierChild" presStyleCnt="0"/>
      <dgm:spPr/>
    </dgm:pt>
    <dgm:pt modelId="{11760819-F3A8-45AA-8F5E-6C70089BDA36}" type="pres">
      <dgm:prSet presAssocID="{45210AA6-C3B0-45A8-A045-030DCA6962CE}" presName="conn2-1" presStyleLbl="parChTrans1D2" presStyleIdx="0" presStyleCnt="1"/>
      <dgm:spPr/>
      <dgm:t>
        <a:bodyPr/>
        <a:lstStyle/>
        <a:p>
          <a:endParaRPr lang="es-AR"/>
        </a:p>
      </dgm:t>
    </dgm:pt>
    <dgm:pt modelId="{F401F3B5-3B11-49A9-89F6-A527131045E6}" type="pres">
      <dgm:prSet presAssocID="{45210AA6-C3B0-45A8-A045-030DCA6962CE}" presName="connTx" presStyleLbl="parChTrans1D2" presStyleIdx="0" presStyleCnt="1"/>
      <dgm:spPr/>
      <dgm:t>
        <a:bodyPr/>
        <a:lstStyle/>
        <a:p>
          <a:endParaRPr lang="es-AR"/>
        </a:p>
      </dgm:t>
    </dgm:pt>
    <dgm:pt modelId="{8085794D-D8EA-4EAA-BCA5-5C8BCA80FEEA}" type="pres">
      <dgm:prSet presAssocID="{E0CAAD79-A785-4F93-A21C-AB4E8F3BD8B2}" presName="root2" presStyleCnt="0"/>
      <dgm:spPr/>
    </dgm:pt>
    <dgm:pt modelId="{1CD86B30-360D-4AEA-A48E-3F6A7DEB5D8D}" type="pres">
      <dgm:prSet presAssocID="{E0CAAD79-A785-4F93-A21C-AB4E8F3BD8B2}" presName="LevelTwoTextNode" presStyleLbl="node2" presStyleIdx="0" presStyleCnt="1">
        <dgm:presLayoutVars>
          <dgm:chPref val="3"/>
        </dgm:presLayoutVars>
      </dgm:prSet>
      <dgm:spPr/>
      <dgm:t>
        <a:bodyPr/>
        <a:lstStyle/>
        <a:p>
          <a:endParaRPr lang="es-AR"/>
        </a:p>
      </dgm:t>
    </dgm:pt>
    <dgm:pt modelId="{8092AD77-1124-4A4B-B314-8A26F985C62F}" type="pres">
      <dgm:prSet presAssocID="{E0CAAD79-A785-4F93-A21C-AB4E8F3BD8B2}" presName="level3hierChild" presStyleCnt="0"/>
      <dgm:spPr/>
    </dgm:pt>
    <dgm:pt modelId="{88AE3C32-D27F-45B7-B4BD-6879856B0A37}" type="pres">
      <dgm:prSet presAssocID="{ACD10EC4-9B4B-494B-A15D-DEF56940E974}" presName="conn2-1" presStyleLbl="parChTrans1D3" presStyleIdx="0" presStyleCnt="3"/>
      <dgm:spPr/>
      <dgm:t>
        <a:bodyPr/>
        <a:lstStyle/>
        <a:p>
          <a:endParaRPr lang="es-AR"/>
        </a:p>
      </dgm:t>
    </dgm:pt>
    <dgm:pt modelId="{58C05CE5-C701-452D-BE6A-FDB8C77D2425}" type="pres">
      <dgm:prSet presAssocID="{ACD10EC4-9B4B-494B-A15D-DEF56940E974}" presName="connTx" presStyleLbl="parChTrans1D3" presStyleIdx="0" presStyleCnt="3"/>
      <dgm:spPr/>
      <dgm:t>
        <a:bodyPr/>
        <a:lstStyle/>
        <a:p>
          <a:endParaRPr lang="es-AR"/>
        </a:p>
      </dgm:t>
    </dgm:pt>
    <dgm:pt modelId="{8FC7CA0D-6572-42C3-89FB-31C31C4BDBAF}" type="pres">
      <dgm:prSet presAssocID="{673182C0-4956-45D8-B3B3-113A0C148F94}" presName="root2" presStyleCnt="0"/>
      <dgm:spPr/>
    </dgm:pt>
    <dgm:pt modelId="{4B81B560-1E81-4C95-9DEE-49F9398981FB}" type="pres">
      <dgm:prSet presAssocID="{673182C0-4956-45D8-B3B3-113A0C148F94}" presName="LevelTwoTextNode" presStyleLbl="node3" presStyleIdx="0" presStyleCnt="3">
        <dgm:presLayoutVars>
          <dgm:chPref val="3"/>
        </dgm:presLayoutVars>
      </dgm:prSet>
      <dgm:spPr/>
      <dgm:t>
        <a:bodyPr/>
        <a:lstStyle/>
        <a:p>
          <a:endParaRPr lang="es-AR"/>
        </a:p>
      </dgm:t>
    </dgm:pt>
    <dgm:pt modelId="{3D866358-25A4-4F75-AC14-FBA3C0AD6260}" type="pres">
      <dgm:prSet presAssocID="{673182C0-4956-45D8-B3B3-113A0C148F94}" presName="level3hierChild" presStyleCnt="0"/>
      <dgm:spPr/>
    </dgm:pt>
    <dgm:pt modelId="{B2BA7C62-8758-4162-BC88-A0F94E992BD6}" type="pres">
      <dgm:prSet presAssocID="{10F773F6-C497-4095-B76F-C1D5FC237919}" presName="conn2-1" presStyleLbl="parChTrans1D3" presStyleIdx="1" presStyleCnt="3"/>
      <dgm:spPr/>
      <dgm:t>
        <a:bodyPr/>
        <a:lstStyle/>
        <a:p>
          <a:endParaRPr lang="es-AR"/>
        </a:p>
      </dgm:t>
    </dgm:pt>
    <dgm:pt modelId="{347C5F09-3411-402D-A506-7E738CA2A026}" type="pres">
      <dgm:prSet presAssocID="{10F773F6-C497-4095-B76F-C1D5FC237919}" presName="connTx" presStyleLbl="parChTrans1D3" presStyleIdx="1" presStyleCnt="3"/>
      <dgm:spPr/>
      <dgm:t>
        <a:bodyPr/>
        <a:lstStyle/>
        <a:p>
          <a:endParaRPr lang="es-AR"/>
        </a:p>
      </dgm:t>
    </dgm:pt>
    <dgm:pt modelId="{566D652C-D0AF-46A5-BE84-533D8D856E3D}" type="pres">
      <dgm:prSet presAssocID="{58885C27-3068-4A48-98E5-3D88277145D6}" presName="root2" presStyleCnt="0"/>
      <dgm:spPr/>
    </dgm:pt>
    <dgm:pt modelId="{CF3A9A81-2F71-4048-8A8D-0FFF45C7D858}" type="pres">
      <dgm:prSet presAssocID="{58885C27-3068-4A48-98E5-3D88277145D6}" presName="LevelTwoTextNode" presStyleLbl="node3" presStyleIdx="1" presStyleCnt="3">
        <dgm:presLayoutVars>
          <dgm:chPref val="3"/>
        </dgm:presLayoutVars>
      </dgm:prSet>
      <dgm:spPr/>
      <dgm:t>
        <a:bodyPr/>
        <a:lstStyle/>
        <a:p>
          <a:endParaRPr lang="es-AR"/>
        </a:p>
      </dgm:t>
    </dgm:pt>
    <dgm:pt modelId="{674CCC67-2FAC-45C3-B1D1-356178813A6F}" type="pres">
      <dgm:prSet presAssocID="{58885C27-3068-4A48-98E5-3D88277145D6}" presName="level3hierChild" presStyleCnt="0"/>
      <dgm:spPr/>
    </dgm:pt>
    <dgm:pt modelId="{0EE381CC-4716-449D-9844-B939C78A47CB}" type="pres">
      <dgm:prSet presAssocID="{DB1574CA-8183-496C-BB08-9BFB2FFA2891}" presName="conn2-1" presStyleLbl="parChTrans1D3" presStyleIdx="2" presStyleCnt="3"/>
      <dgm:spPr/>
      <dgm:t>
        <a:bodyPr/>
        <a:lstStyle/>
        <a:p>
          <a:endParaRPr lang="es-AR"/>
        </a:p>
      </dgm:t>
    </dgm:pt>
    <dgm:pt modelId="{63A26114-4E63-44CF-916B-B33F3F02DD5F}" type="pres">
      <dgm:prSet presAssocID="{DB1574CA-8183-496C-BB08-9BFB2FFA2891}" presName="connTx" presStyleLbl="parChTrans1D3" presStyleIdx="2" presStyleCnt="3"/>
      <dgm:spPr/>
      <dgm:t>
        <a:bodyPr/>
        <a:lstStyle/>
        <a:p>
          <a:endParaRPr lang="es-AR"/>
        </a:p>
      </dgm:t>
    </dgm:pt>
    <dgm:pt modelId="{8F9F20EF-EBF1-4C36-9B50-237D107C7400}" type="pres">
      <dgm:prSet presAssocID="{0817EB05-DCA8-490A-8C3F-9C37A9C88E20}" presName="root2" presStyleCnt="0"/>
      <dgm:spPr/>
    </dgm:pt>
    <dgm:pt modelId="{04FCF846-6634-42C9-B021-B511D01813B9}" type="pres">
      <dgm:prSet presAssocID="{0817EB05-DCA8-490A-8C3F-9C37A9C88E20}" presName="LevelTwoTextNode" presStyleLbl="node3" presStyleIdx="2" presStyleCnt="3">
        <dgm:presLayoutVars>
          <dgm:chPref val="3"/>
        </dgm:presLayoutVars>
      </dgm:prSet>
      <dgm:spPr/>
      <dgm:t>
        <a:bodyPr/>
        <a:lstStyle/>
        <a:p>
          <a:endParaRPr lang="es-AR"/>
        </a:p>
      </dgm:t>
    </dgm:pt>
    <dgm:pt modelId="{2ED43042-125F-4B13-B8C2-86C8532D0643}" type="pres">
      <dgm:prSet presAssocID="{0817EB05-DCA8-490A-8C3F-9C37A9C88E20}" presName="level3hierChild" presStyleCnt="0"/>
      <dgm:spPr/>
    </dgm:pt>
  </dgm:ptLst>
  <dgm:cxnLst>
    <dgm:cxn modelId="{0FE9F76B-1DC5-4977-A937-9076A16DF842}" type="presOf" srcId="{673182C0-4956-45D8-B3B3-113A0C148F94}" destId="{4B81B560-1E81-4C95-9DEE-49F9398981FB}" srcOrd="0" destOrd="0" presId="urn:microsoft.com/office/officeart/2005/8/layout/hierarchy2"/>
    <dgm:cxn modelId="{4AB0D3BA-F00B-48F0-951A-EE09A5302F23}" type="presOf" srcId="{45210AA6-C3B0-45A8-A045-030DCA6962CE}" destId="{11760819-F3A8-45AA-8F5E-6C70089BDA36}" srcOrd="0" destOrd="0" presId="urn:microsoft.com/office/officeart/2005/8/layout/hierarchy2"/>
    <dgm:cxn modelId="{2360B771-2D92-4573-B313-F85535322691}" type="presOf" srcId="{ACD10EC4-9B4B-494B-A15D-DEF56940E974}" destId="{58C05CE5-C701-452D-BE6A-FDB8C77D2425}" srcOrd="1" destOrd="0" presId="urn:microsoft.com/office/officeart/2005/8/layout/hierarchy2"/>
    <dgm:cxn modelId="{B8E041AC-74D5-4DF9-B8BD-7F930E74FE93}" srcId="{E0CAAD79-A785-4F93-A21C-AB4E8F3BD8B2}" destId="{58885C27-3068-4A48-98E5-3D88277145D6}" srcOrd="1" destOrd="0" parTransId="{10F773F6-C497-4095-B76F-C1D5FC237919}" sibTransId="{1E09A087-287C-4389-A21D-1058EE8E2297}"/>
    <dgm:cxn modelId="{06709206-2CD1-43A1-826D-25A851A13214}" type="presOf" srcId="{45210AA6-C3B0-45A8-A045-030DCA6962CE}" destId="{F401F3B5-3B11-49A9-89F6-A527131045E6}" srcOrd="1" destOrd="0" presId="urn:microsoft.com/office/officeart/2005/8/layout/hierarchy2"/>
    <dgm:cxn modelId="{326A0D54-6677-4D8D-B241-037FD179A5D4}" type="presOf" srcId="{ACD10EC4-9B4B-494B-A15D-DEF56940E974}" destId="{88AE3C32-D27F-45B7-B4BD-6879856B0A37}" srcOrd="0" destOrd="0" presId="urn:microsoft.com/office/officeart/2005/8/layout/hierarchy2"/>
    <dgm:cxn modelId="{723949CB-A01B-4CCA-81A4-D871E42DA82F}" srcId="{B442F0A8-5E66-4DE4-9E3B-253E565E03AE}" destId="{E924D882-C1E1-469B-BB53-060B177BFC9C}" srcOrd="0" destOrd="0" parTransId="{7BE598A1-4155-4B77-A30D-696A7F4D5458}" sibTransId="{45E4BC6A-6F67-40A9-B7E6-5E724C8AFC73}"/>
    <dgm:cxn modelId="{04798E02-D425-4FFE-826C-D2CA1AF1A3C4}" type="presOf" srcId="{10F773F6-C497-4095-B76F-C1D5FC237919}" destId="{B2BA7C62-8758-4162-BC88-A0F94E992BD6}" srcOrd="0" destOrd="0" presId="urn:microsoft.com/office/officeart/2005/8/layout/hierarchy2"/>
    <dgm:cxn modelId="{693980FD-5A95-429C-8E85-D28CA414E94E}" type="presOf" srcId="{DB1574CA-8183-496C-BB08-9BFB2FFA2891}" destId="{63A26114-4E63-44CF-916B-B33F3F02DD5F}" srcOrd="1" destOrd="0" presId="urn:microsoft.com/office/officeart/2005/8/layout/hierarchy2"/>
    <dgm:cxn modelId="{C6F391D4-0832-470D-849C-A2DEAAAB8574}" type="presOf" srcId="{10F773F6-C497-4095-B76F-C1D5FC237919}" destId="{347C5F09-3411-402D-A506-7E738CA2A026}" srcOrd="1" destOrd="0" presId="urn:microsoft.com/office/officeart/2005/8/layout/hierarchy2"/>
    <dgm:cxn modelId="{D2FEC901-648F-4EDE-8951-7D755CFEA262}" type="presOf" srcId="{DB1574CA-8183-496C-BB08-9BFB2FFA2891}" destId="{0EE381CC-4716-449D-9844-B939C78A47CB}" srcOrd="0" destOrd="0" presId="urn:microsoft.com/office/officeart/2005/8/layout/hierarchy2"/>
    <dgm:cxn modelId="{7B483E49-8CF1-4369-AD9B-997669BFD038}" type="presOf" srcId="{0817EB05-DCA8-490A-8C3F-9C37A9C88E20}" destId="{04FCF846-6634-42C9-B021-B511D01813B9}" srcOrd="0" destOrd="0" presId="urn:microsoft.com/office/officeart/2005/8/layout/hierarchy2"/>
    <dgm:cxn modelId="{0D0BE4A7-CF7C-4C0B-8F2D-9D122974068A}" type="presOf" srcId="{E0CAAD79-A785-4F93-A21C-AB4E8F3BD8B2}" destId="{1CD86B30-360D-4AEA-A48E-3F6A7DEB5D8D}" srcOrd="0" destOrd="0" presId="urn:microsoft.com/office/officeart/2005/8/layout/hierarchy2"/>
    <dgm:cxn modelId="{F3AED097-3976-4171-AA1B-A07039FB16AF}" type="presOf" srcId="{58885C27-3068-4A48-98E5-3D88277145D6}" destId="{CF3A9A81-2F71-4048-8A8D-0FFF45C7D858}" srcOrd="0" destOrd="0" presId="urn:microsoft.com/office/officeart/2005/8/layout/hierarchy2"/>
    <dgm:cxn modelId="{F891339C-3EF2-4020-8982-A0772DF02465}" type="presOf" srcId="{B442F0A8-5E66-4DE4-9E3B-253E565E03AE}" destId="{DD3AFBE2-4443-44A0-A8C0-7AEDF54F8D61}" srcOrd="0" destOrd="0" presId="urn:microsoft.com/office/officeart/2005/8/layout/hierarchy2"/>
    <dgm:cxn modelId="{71941D93-35C1-4768-81DB-F961AC65B774}" srcId="{E0CAAD79-A785-4F93-A21C-AB4E8F3BD8B2}" destId="{0817EB05-DCA8-490A-8C3F-9C37A9C88E20}" srcOrd="2" destOrd="0" parTransId="{DB1574CA-8183-496C-BB08-9BFB2FFA2891}" sibTransId="{2464D087-4716-4622-8BF7-C3C9B9F2E388}"/>
    <dgm:cxn modelId="{227A214E-551F-4047-81DB-300640D91945}" srcId="{E0CAAD79-A785-4F93-A21C-AB4E8F3BD8B2}" destId="{673182C0-4956-45D8-B3B3-113A0C148F94}" srcOrd="0" destOrd="0" parTransId="{ACD10EC4-9B4B-494B-A15D-DEF56940E974}" sibTransId="{78A99662-86E6-449F-809E-04A9592F3EAE}"/>
    <dgm:cxn modelId="{19637BBE-D60A-4BB3-AD3F-D465B0117254}" srcId="{E924D882-C1E1-469B-BB53-060B177BFC9C}" destId="{E0CAAD79-A785-4F93-A21C-AB4E8F3BD8B2}" srcOrd="0" destOrd="0" parTransId="{45210AA6-C3B0-45A8-A045-030DCA6962CE}" sibTransId="{045A984E-048A-4334-96D5-396B13B698F9}"/>
    <dgm:cxn modelId="{FD90E7BF-2D42-405F-BA92-65233B8A1136}" type="presOf" srcId="{E924D882-C1E1-469B-BB53-060B177BFC9C}" destId="{3D59EA5D-869C-4A63-8633-D6096641734E}" srcOrd="0" destOrd="0" presId="urn:microsoft.com/office/officeart/2005/8/layout/hierarchy2"/>
    <dgm:cxn modelId="{53C60A17-69E4-4CFB-9780-BDE2068F006A}" type="presParOf" srcId="{DD3AFBE2-4443-44A0-A8C0-7AEDF54F8D61}" destId="{30E9A01F-C0B4-4D00-A4AA-44A31C6C8FA3}" srcOrd="0" destOrd="0" presId="urn:microsoft.com/office/officeart/2005/8/layout/hierarchy2"/>
    <dgm:cxn modelId="{4731F9AB-BDCF-4417-B6A0-D1333A91F1E7}" type="presParOf" srcId="{30E9A01F-C0B4-4D00-A4AA-44A31C6C8FA3}" destId="{3D59EA5D-869C-4A63-8633-D6096641734E}" srcOrd="0" destOrd="0" presId="urn:microsoft.com/office/officeart/2005/8/layout/hierarchy2"/>
    <dgm:cxn modelId="{C7E00AB9-543D-41B9-AD1E-EFB38E0951E1}" type="presParOf" srcId="{30E9A01F-C0B4-4D00-A4AA-44A31C6C8FA3}" destId="{0003E6AD-AFC4-414E-BCAE-2C8F30C28B12}" srcOrd="1" destOrd="0" presId="urn:microsoft.com/office/officeart/2005/8/layout/hierarchy2"/>
    <dgm:cxn modelId="{01C0017D-952C-423D-B2BE-100DD95E5E07}" type="presParOf" srcId="{0003E6AD-AFC4-414E-BCAE-2C8F30C28B12}" destId="{11760819-F3A8-45AA-8F5E-6C70089BDA36}" srcOrd="0" destOrd="0" presId="urn:microsoft.com/office/officeart/2005/8/layout/hierarchy2"/>
    <dgm:cxn modelId="{11F25372-BFC5-44FB-99F4-FDA238901D00}" type="presParOf" srcId="{11760819-F3A8-45AA-8F5E-6C70089BDA36}" destId="{F401F3B5-3B11-49A9-89F6-A527131045E6}" srcOrd="0" destOrd="0" presId="urn:microsoft.com/office/officeart/2005/8/layout/hierarchy2"/>
    <dgm:cxn modelId="{3FBAA725-B404-4734-8B36-604654144E1B}" type="presParOf" srcId="{0003E6AD-AFC4-414E-BCAE-2C8F30C28B12}" destId="{8085794D-D8EA-4EAA-BCA5-5C8BCA80FEEA}" srcOrd="1" destOrd="0" presId="urn:microsoft.com/office/officeart/2005/8/layout/hierarchy2"/>
    <dgm:cxn modelId="{9C7B8196-12B9-45A9-B656-2DEEF5DE3EAF}" type="presParOf" srcId="{8085794D-D8EA-4EAA-BCA5-5C8BCA80FEEA}" destId="{1CD86B30-360D-4AEA-A48E-3F6A7DEB5D8D}" srcOrd="0" destOrd="0" presId="urn:microsoft.com/office/officeart/2005/8/layout/hierarchy2"/>
    <dgm:cxn modelId="{F3D300AB-048D-404E-BE04-122804C56E81}" type="presParOf" srcId="{8085794D-D8EA-4EAA-BCA5-5C8BCA80FEEA}" destId="{8092AD77-1124-4A4B-B314-8A26F985C62F}" srcOrd="1" destOrd="0" presId="urn:microsoft.com/office/officeart/2005/8/layout/hierarchy2"/>
    <dgm:cxn modelId="{4B6920FA-A355-4D3B-8617-BE741C84B430}" type="presParOf" srcId="{8092AD77-1124-4A4B-B314-8A26F985C62F}" destId="{88AE3C32-D27F-45B7-B4BD-6879856B0A37}" srcOrd="0" destOrd="0" presId="urn:microsoft.com/office/officeart/2005/8/layout/hierarchy2"/>
    <dgm:cxn modelId="{7BFDA604-FD05-40B0-AB25-C239AD8D1ADC}" type="presParOf" srcId="{88AE3C32-D27F-45B7-B4BD-6879856B0A37}" destId="{58C05CE5-C701-452D-BE6A-FDB8C77D2425}" srcOrd="0" destOrd="0" presId="urn:microsoft.com/office/officeart/2005/8/layout/hierarchy2"/>
    <dgm:cxn modelId="{FFE3E62F-90EC-4E54-96AA-9EAFFACC4662}" type="presParOf" srcId="{8092AD77-1124-4A4B-B314-8A26F985C62F}" destId="{8FC7CA0D-6572-42C3-89FB-31C31C4BDBAF}" srcOrd="1" destOrd="0" presId="urn:microsoft.com/office/officeart/2005/8/layout/hierarchy2"/>
    <dgm:cxn modelId="{07F24CDD-1737-432A-A447-9A8A32F41A19}" type="presParOf" srcId="{8FC7CA0D-6572-42C3-89FB-31C31C4BDBAF}" destId="{4B81B560-1E81-4C95-9DEE-49F9398981FB}" srcOrd="0" destOrd="0" presId="urn:microsoft.com/office/officeart/2005/8/layout/hierarchy2"/>
    <dgm:cxn modelId="{5DC0CA44-3B84-4915-81C0-0B4008DA8C6E}" type="presParOf" srcId="{8FC7CA0D-6572-42C3-89FB-31C31C4BDBAF}" destId="{3D866358-25A4-4F75-AC14-FBA3C0AD6260}" srcOrd="1" destOrd="0" presId="urn:microsoft.com/office/officeart/2005/8/layout/hierarchy2"/>
    <dgm:cxn modelId="{60AE1F52-121D-44AB-B017-5E8BA7E95345}" type="presParOf" srcId="{8092AD77-1124-4A4B-B314-8A26F985C62F}" destId="{B2BA7C62-8758-4162-BC88-A0F94E992BD6}" srcOrd="2" destOrd="0" presId="urn:microsoft.com/office/officeart/2005/8/layout/hierarchy2"/>
    <dgm:cxn modelId="{A6A374F7-7243-47E5-BD42-87730488A486}" type="presParOf" srcId="{B2BA7C62-8758-4162-BC88-A0F94E992BD6}" destId="{347C5F09-3411-402D-A506-7E738CA2A026}" srcOrd="0" destOrd="0" presId="urn:microsoft.com/office/officeart/2005/8/layout/hierarchy2"/>
    <dgm:cxn modelId="{AC9E6F93-292A-4C43-ABA3-07E22966233C}" type="presParOf" srcId="{8092AD77-1124-4A4B-B314-8A26F985C62F}" destId="{566D652C-D0AF-46A5-BE84-533D8D856E3D}" srcOrd="3" destOrd="0" presId="urn:microsoft.com/office/officeart/2005/8/layout/hierarchy2"/>
    <dgm:cxn modelId="{54F89AB5-B394-4398-B8EB-C940DC6BFBC1}" type="presParOf" srcId="{566D652C-D0AF-46A5-BE84-533D8D856E3D}" destId="{CF3A9A81-2F71-4048-8A8D-0FFF45C7D858}" srcOrd="0" destOrd="0" presId="urn:microsoft.com/office/officeart/2005/8/layout/hierarchy2"/>
    <dgm:cxn modelId="{24499745-C500-482F-911E-C7CE07E25F01}" type="presParOf" srcId="{566D652C-D0AF-46A5-BE84-533D8D856E3D}" destId="{674CCC67-2FAC-45C3-B1D1-356178813A6F}" srcOrd="1" destOrd="0" presId="urn:microsoft.com/office/officeart/2005/8/layout/hierarchy2"/>
    <dgm:cxn modelId="{C1419F10-AA9B-4749-8D37-D32A43DE344A}" type="presParOf" srcId="{8092AD77-1124-4A4B-B314-8A26F985C62F}" destId="{0EE381CC-4716-449D-9844-B939C78A47CB}" srcOrd="4" destOrd="0" presId="urn:microsoft.com/office/officeart/2005/8/layout/hierarchy2"/>
    <dgm:cxn modelId="{C800D7F0-1E30-4918-8F37-1922F70FE66D}" type="presParOf" srcId="{0EE381CC-4716-449D-9844-B939C78A47CB}" destId="{63A26114-4E63-44CF-916B-B33F3F02DD5F}" srcOrd="0" destOrd="0" presId="urn:microsoft.com/office/officeart/2005/8/layout/hierarchy2"/>
    <dgm:cxn modelId="{AB4A0555-F2DE-459E-814F-B47E8B4CF750}" type="presParOf" srcId="{8092AD77-1124-4A4B-B314-8A26F985C62F}" destId="{8F9F20EF-EBF1-4C36-9B50-237D107C7400}" srcOrd="5" destOrd="0" presId="urn:microsoft.com/office/officeart/2005/8/layout/hierarchy2"/>
    <dgm:cxn modelId="{952CD697-2A0C-4BF2-9F3F-0090B71C9703}" type="presParOf" srcId="{8F9F20EF-EBF1-4C36-9B50-237D107C7400}" destId="{04FCF846-6634-42C9-B021-B511D01813B9}" srcOrd="0" destOrd="0" presId="urn:microsoft.com/office/officeart/2005/8/layout/hierarchy2"/>
    <dgm:cxn modelId="{CDB3A273-7325-47DE-A225-B3E0F13569C1}" type="presParOf" srcId="{8F9F20EF-EBF1-4C36-9B50-237D107C7400}" destId="{2ED43042-125F-4B13-B8C2-86C8532D0643}"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s-AR"/>
          </a:p>
        </p:txBody>
      </p:sp>
      <p:sp>
        <p:nvSpPr>
          <p:cNvPr id="3" name="2 Marcador de fecha"/>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1D8FDFF2-1F44-4017-8C37-14D3FC5A4646}" type="datetimeFigureOut">
              <a:rPr lang="es-AR" smtClean="0"/>
              <a:pPr/>
              <a:t>17/09/2018</a:t>
            </a:fld>
            <a:endParaRPr lang="es-AR"/>
          </a:p>
        </p:txBody>
      </p:sp>
      <p:sp>
        <p:nvSpPr>
          <p:cNvPr id="4" name="3 Marcador de imagen de diapositiva"/>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s-AR"/>
          </a:p>
        </p:txBody>
      </p:sp>
      <p:sp>
        <p:nvSpPr>
          <p:cNvPr id="5" name="4 Marcador de notas"/>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9C823CB-5930-4317-9085-4794CBADD895}" type="slidenum">
              <a:rPr lang="es-AR" smtClean="0"/>
              <a:pPr/>
              <a:t>‹Nº›</a:t>
            </a:fld>
            <a:endParaRPr lang="es-AR"/>
          </a:p>
        </p:txBody>
      </p:sp>
    </p:spTree>
    <p:extLst>
      <p:ext uri="{BB962C8B-B14F-4D97-AF65-F5344CB8AC3E}">
        <p14:creationId xmlns="" xmlns:p14="http://schemas.microsoft.com/office/powerpoint/2010/main" val="269056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wikipedia.org/wiki/Inter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rvicios.infoleg.gob.ar/infolegInternet/anexos/265000-269999/265949/texact.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rvicios.infoleg.gob.ar/infolegInternet/anexos/255000-259999/257755/norma.htm"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get.adobe.com/es/reader/" TargetMode="External"/><Relationship Id="rId3" Type="http://schemas.openxmlformats.org/officeDocument/2006/relationships/hyperlink" Target="http://servicios.infoleg.gob.ar/infolegInternet/anexos/70000-74999/70749/norma.htm" TargetMode="External"/><Relationship Id="rId7" Type="http://schemas.openxmlformats.org/officeDocument/2006/relationships/hyperlink" Target="http://www.iso.org/iso/iso_catalogue/catalogue_tc/catalogue_detail.htm?csnumber=5150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s.wikipedia.org/wiki/De_iure" TargetMode="External"/><Relationship Id="rId5" Type="http://schemas.openxmlformats.org/officeDocument/2006/relationships/hyperlink" Target="http://es.wikipedia.org/wiki/De_facto" TargetMode="External"/><Relationship Id="rId10" Type="http://schemas.openxmlformats.org/officeDocument/2006/relationships/hyperlink" Target="file:///C:\Profesional\Microlopez\Art&#195;&#173;culos\Serie%20Herramientas%20gratuitas%20de%20Firma%20electr&#195;&#179;nica\2009\11\25\usar-acrobat-reader-con-documentos-firmados-electronicamente\" TargetMode="External"/><Relationship Id="rId4" Type="http://schemas.openxmlformats.org/officeDocument/2006/relationships/hyperlink" Target="http://es.wikipedia.org/wiki/PDF" TargetMode="External"/><Relationship Id="rId9" Type="http://schemas.openxmlformats.org/officeDocument/2006/relationships/hyperlink" Target="http://www.boe.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kern="1200" dirty="0" smtClean="0">
                <a:solidFill>
                  <a:schemeClr val="tx1"/>
                </a:solidFill>
                <a:effectLst/>
                <a:latin typeface="+mn-lt"/>
                <a:ea typeface="+mn-ea"/>
                <a:cs typeface="+mn-cs"/>
              </a:rPr>
              <a:t>Las Tecnologías de la Información y la Comunicación (TIC) son todos aquellos recursos, herramientas y programas que se utilizan para procesar, administrar y compartir la información</a:t>
            </a:r>
            <a:r>
              <a:rPr lang="es-AR" sz="1200" kern="1200" dirty="0" smtClean="0">
                <a:solidFill>
                  <a:schemeClr val="tx1"/>
                </a:solidFill>
                <a:effectLst/>
                <a:latin typeface="+mn-lt"/>
                <a:ea typeface="+mn-ea"/>
                <a:cs typeface="+mn-cs"/>
              </a:rPr>
              <a:t> mediante diversos </a:t>
            </a:r>
            <a:r>
              <a:rPr lang="es-AR" sz="1200" b="1" kern="1200" dirty="0" smtClean="0">
                <a:solidFill>
                  <a:schemeClr val="tx1"/>
                </a:solidFill>
                <a:effectLst/>
                <a:latin typeface="+mn-lt"/>
                <a:ea typeface="+mn-ea"/>
                <a:cs typeface="+mn-cs"/>
              </a:rPr>
              <a:t>soportes tecnológicos</a:t>
            </a:r>
            <a:r>
              <a:rPr lang="es-AR" sz="1200" kern="1200" dirty="0" smtClean="0">
                <a:solidFill>
                  <a:schemeClr val="tx1"/>
                </a:solidFill>
                <a:effectLst/>
                <a:latin typeface="+mn-lt"/>
                <a:ea typeface="+mn-ea"/>
                <a:cs typeface="+mn-cs"/>
              </a:rPr>
              <a:t>, tales como: computadoras, teléfonos móviles, televisores, reproductores portátiles de audio y video o consolas de juego.</a:t>
            </a:r>
          </a:p>
          <a:p>
            <a:r>
              <a:rPr lang="es-AR" sz="1200" kern="1200" dirty="0" smtClean="0">
                <a:solidFill>
                  <a:schemeClr val="tx1"/>
                </a:solidFill>
                <a:effectLst/>
                <a:latin typeface="+mn-lt"/>
                <a:ea typeface="+mn-ea"/>
                <a:cs typeface="+mn-cs"/>
              </a:rPr>
              <a:t>Actualmente el papel de las TIC en la sociedad es muy importante porque ofrecen muchos servicios como: correo electrónico, búsqueda de información, banca online, descarga de música y cine, comercio electrónico, etc. Por esta razón las TIC han incursionado fácilmente en diversos ámbitos de la vida.</a:t>
            </a:r>
          </a:p>
          <a:p>
            <a:r>
              <a:rPr lang="es-AR" sz="1200" b="1" kern="1200" dirty="0" smtClean="0">
                <a:solidFill>
                  <a:schemeClr val="tx1"/>
                </a:solidFill>
                <a:effectLst/>
                <a:latin typeface="+mn-lt"/>
                <a:ea typeface="+mn-ea"/>
                <a:cs typeface="+mn-cs"/>
              </a:rPr>
              <a:t>TIC o tecnologías de la información y la comunicación</a:t>
            </a:r>
            <a:r>
              <a:rPr lang="es-AR" sz="1200" kern="1200" dirty="0" smtClean="0">
                <a:solidFill>
                  <a:schemeClr val="tx1"/>
                </a:solidFill>
                <a:effectLst/>
                <a:latin typeface="+mn-lt"/>
                <a:ea typeface="+mn-ea"/>
                <a:cs typeface="+mn-cs"/>
              </a:rPr>
              <a:t>, han revolucionado los procedimientos de transmisión de la información.</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4</a:t>
            </a:fld>
            <a:endParaRPr lang="es-AR"/>
          </a:p>
        </p:txBody>
      </p:sp>
    </p:spTree>
    <p:extLst>
      <p:ext uri="{BB962C8B-B14F-4D97-AF65-F5344CB8AC3E}">
        <p14:creationId xmlns="" xmlns:p14="http://schemas.microsoft.com/office/powerpoint/2010/main" val="81016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Las TICS involucran una nueva forma de procesamiento de la información, en el que las </a:t>
            </a:r>
            <a:r>
              <a:rPr lang="es-AR" sz="1200" b="1" kern="1200" dirty="0" smtClean="0">
                <a:solidFill>
                  <a:schemeClr val="tx1"/>
                </a:solidFill>
                <a:effectLst/>
                <a:latin typeface="+mn-lt"/>
                <a:ea typeface="+mn-ea"/>
                <a:cs typeface="+mn-cs"/>
              </a:rPr>
              <a:t>tecnologías de la comunicación</a:t>
            </a:r>
            <a:r>
              <a:rPr lang="es-AR" sz="1200" kern="1200" dirty="0" smtClean="0">
                <a:solidFill>
                  <a:schemeClr val="tx1"/>
                </a:solidFill>
                <a:effectLst/>
                <a:latin typeface="+mn-lt"/>
                <a:ea typeface="+mn-ea"/>
                <a:cs typeface="+mn-cs"/>
              </a:rPr>
              <a:t> (TC), esencialmente compuestas por la radio, la telefonía convencional y la televisión, se combinan con las </a:t>
            </a:r>
            <a:r>
              <a:rPr lang="es-AR" sz="1200" b="1" kern="1200" dirty="0" smtClean="0">
                <a:solidFill>
                  <a:schemeClr val="tx1"/>
                </a:solidFill>
                <a:effectLst/>
                <a:latin typeface="+mn-lt"/>
                <a:ea typeface="+mn-ea"/>
                <a:cs typeface="+mn-cs"/>
              </a:rPr>
              <a:t>tecnologías de la información</a:t>
            </a:r>
            <a:r>
              <a:rPr lang="es-AR" sz="1200" kern="1200" dirty="0" smtClean="0">
                <a:solidFill>
                  <a:schemeClr val="tx1"/>
                </a:solidFill>
                <a:effectLst/>
                <a:latin typeface="+mn-lt"/>
                <a:ea typeface="+mn-ea"/>
                <a:cs typeface="+mn-cs"/>
              </a:rPr>
              <a:t> (TI), las cuales se especializan en la digitalización de las tecnologías de registro de contenidos.</a:t>
            </a:r>
          </a:p>
          <a:p>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Las TICS involucran además el desarrollo de las redes, por lo que permiten un mayor y más fácil acceso a la información.</a:t>
            </a:r>
          </a:p>
          <a:p>
            <a:r>
              <a:rPr lang="es-AR" sz="1200" kern="1200" dirty="0" smtClean="0">
                <a:solidFill>
                  <a:schemeClr val="tx1"/>
                </a:solidFill>
                <a:effectLst/>
                <a:latin typeface="+mn-lt"/>
                <a:ea typeface="+mn-ea"/>
                <a:cs typeface="+mn-cs"/>
              </a:rPr>
              <a:t>Como tecnología de la comunicación y como canal de comunicación podemos mencionar el uso de la red </a:t>
            </a:r>
            <a:r>
              <a:rPr lang="es-AR" sz="1200" kern="1200" dirty="0" err="1" smtClean="0">
                <a:solidFill>
                  <a:schemeClr val="tx1"/>
                </a:solidFill>
                <a:effectLst/>
                <a:latin typeface="+mn-lt"/>
                <a:ea typeface="+mn-ea"/>
                <a:cs typeface="+mn-cs"/>
              </a:rPr>
              <a:t>wan</a:t>
            </a:r>
            <a:r>
              <a:rPr lang="es-AR" sz="1200" kern="1200" dirty="0" smtClean="0">
                <a:solidFill>
                  <a:schemeClr val="tx1"/>
                </a:solidFill>
                <a:effectLst/>
                <a:latin typeface="+mn-lt"/>
                <a:ea typeface="+mn-ea"/>
                <a:cs typeface="+mn-cs"/>
              </a:rPr>
              <a:t> en el gobierno.</a:t>
            </a:r>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6</a:t>
            </a:fld>
            <a:endParaRPr lang="es-AR"/>
          </a:p>
        </p:txBody>
      </p:sp>
    </p:spTree>
    <p:extLst>
      <p:ext uri="{BB962C8B-B14F-4D97-AF65-F5344CB8AC3E}">
        <p14:creationId xmlns="" xmlns:p14="http://schemas.microsoft.com/office/powerpoint/2010/main" val="16143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Características de las TICS</a:t>
            </a:r>
          </a:p>
          <a:p>
            <a:pPr lvl="0"/>
            <a:r>
              <a:rPr lang="es-AR" b="1" dirty="0" smtClean="0"/>
              <a:t>Interactividad:</a:t>
            </a:r>
            <a:r>
              <a:rPr lang="es-AR" dirty="0" smtClean="0"/>
              <a:t> las tics hacen posible el intercambio de información entre un usuario y un computador, y es precisamente esa interacción la que permite adecuar los recursos utilizados a los requerimientos y características de dicho usuario.</a:t>
            </a:r>
          </a:p>
          <a:p>
            <a:pPr lvl="0"/>
            <a:r>
              <a:rPr lang="es-AR" b="1" dirty="0" smtClean="0"/>
              <a:t>Interconexión:</a:t>
            </a:r>
            <a:r>
              <a:rPr lang="es-AR" dirty="0" smtClean="0"/>
              <a:t> tiene que ver con la creación de nuevas posibilidades, partiendo del enlace entre dos tecnologías. Las tecnologías de comunicación han dado lugar a nuevas herramientas como el famoso correo electrónico o </a:t>
            </a:r>
            <a:r>
              <a:rPr lang="es-AR" i="1" dirty="0" smtClean="0"/>
              <a:t>e-mail</a:t>
            </a:r>
            <a:r>
              <a:rPr lang="es-AR" dirty="0" smtClean="0"/>
              <a:t>.</a:t>
            </a:r>
          </a:p>
          <a:p>
            <a:pPr lvl="0"/>
            <a:r>
              <a:rPr lang="es-AR" b="1" dirty="0" smtClean="0"/>
              <a:t>Instantaneidad:</a:t>
            </a:r>
            <a:r>
              <a:rPr lang="es-AR" dirty="0" smtClean="0"/>
              <a:t> esta característica se refiere a la capacidad de las TIC de transmitir información a larga distancia y de una manera sumamente veloz.</a:t>
            </a:r>
          </a:p>
          <a:p>
            <a:pPr lvl="0"/>
            <a:r>
              <a:rPr lang="es-AR" b="1" dirty="0" smtClean="0"/>
              <a:t>Digitalización:</a:t>
            </a:r>
            <a:r>
              <a:rPr lang="es-AR" dirty="0" smtClean="0"/>
              <a:t> la información es representada en un formato único universal, el cual permite que los sonidos, los textos, las imágenes, etc., sean transmitidos a través de los mismos medios.</a:t>
            </a:r>
          </a:p>
          <a:p>
            <a:pPr lvl="0"/>
            <a:r>
              <a:rPr lang="es-AR" b="1" dirty="0" smtClean="0"/>
              <a:t>Amplio alcance que abarca los campos cultural, económico, educativo, entre otros:</a:t>
            </a:r>
            <a:r>
              <a:rPr lang="es-AR" dirty="0" smtClean="0"/>
              <a:t> las TIC no sólo han generado un impacto considerable en un único ámbito o en un grupo específico de individuos, sino que han llegado a expandirse y a penetrar en áreas importantes como la economía, la educación, la medicina, entre otras, todo esto a nivel global.</a:t>
            </a:r>
          </a:p>
          <a:p>
            <a:pPr lvl="0"/>
            <a:r>
              <a:rPr lang="es-AR" b="1" dirty="0" smtClean="0"/>
              <a:t>Mayor influencia sobre los procesos que sobre los productos: </a:t>
            </a:r>
            <a:r>
              <a:rPr lang="es-AR" dirty="0" smtClean="0"/>
              <a:t>las TIC no sólo les brindan a los individuos la posibilidad de acceder a una gran cantidad de información para construir conocimiento a partir de ella, sino que además les permiten hacerlo mediante la asociación con otros usuarios conectados a la red. Los individuos tienen un mayor protagonismo en la creación de conocimiento de forma colectiva.</a:t>
            </a:r>
          </a:p>
          <a:p>
            <a:pPr lvl="0"/>
            <a:r>
              <a:rPr lang="es-AR" b="1" dirty="0" smtClean="0"/>
              <a:t>Innovación:</a:t>
            </a:r>
            <a:r>
              <a:rPr lang="es-AR" dirty="0" smtClean="0"/>
              <a:t> el desarrollo de las tics se ha caracterizado por generar una necesidad de innovación, sobre todo en lo que respecta al campo de lo social, dando lugar a la creación de nuevos medios para potenciar las comunicaciones.</a:t>
            </a:r>
          </a:p>
          <a:p>
            <a:r>
              <a:rPr lang="es-AR" dirty="0" smtClean="0"/>
              <a:t>Cabe destacar que esto no siempre supone el rechazo social a tecnologías anteriores, sino que también puede llevar al resurgimiento de un determinado medio, a través de la creación de un medio de carácter similar pero con mayores potencialidades.</a:t>
            </a:r>
          </a:p>
          <a:p>
            <a:r>
              <a:rPr lang="es-AR" dirty="0" smtClean="0"/>
              <a:t>Tal es el caso del medio de correspondencia personal, cuyo uso se redujo considerablemente luego de la aparición del teléfono, pero incrementó nuevamente con la creación del sistema de correo electrónico.</a:t>
            </a:r>
          </a:p>
          <a:p>
            <a:pPr lvl="0"/>
            <a:r>
              <a:rPr lang="es-AR" b="1" dirty="0" smtClean="0"/>
              <a:t>Diversidad:</a:t>
            </a:r>
            <a:r>
              <a:rPr lang="es-AR" dirty="0" smtClean="0"/>
              <a:t> las tecnologías de la información y las comunicaciones no cumplen con un único propósito, por el contrario, resultan bastante útiles para la ejecución de más de una función. De tal manera, pueden utilizarse para llevar a cabo la comunicación entre personas, así como también para la creación de nueva información.</a:t>
            </a:r>
          </a:p>
          <a:p>
            <a:pPr lvl="0"/>
            <a:r>
              <a:rPr lang="es-AR" b="1" dirty="0" smtClean="0"/>
              <a:t>Tendencia a la automatización:</a:t>
            </a:r>
            <a:r>
              <a:rPr lang="es-AR" dirty="0" smtClean="0"/>
              <a:t> se habla del desarrollo de herramientas para el manejo automático de la información en un gran número de actividades sociales y profesionales.</a:t>
            </a:r>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8</a:t>
            </a:fld>
            <a:endParaRPr lang="es-AR"/>
          </a:p>
        </p:txBody>
      </p:sp>
    </p:spTree>
    <p:extLst>
      <p:ext uri="{BB962C8B-B14F-4D97-AF65-F5344CB8AC3E}">
        <p14:creationId xmlns="" xmlns:p14="http://schemas.microsoft.com/office/powerpoint/2010/main" val="195244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La gerencia pública, como usuaria de las TIC, moderniza la Administración Pública, superando a la administración tradicional, rutinaria y morosa, mejora la calidad de los servicios públicos, profundiza la transparencia de su actuación, y promueve la participación ciudadana en la formulación, ejecución, control y evaluación de los planes y programas de desarrollo orientados a mejorar las condiciones de vida de la población a nivel nacional, regional y local, fundamentalmente. Además, dinamiza a la Sociedad de la Información, por medio de la formulación y ejecución de políticas sociales que promuevan la penetración de las TIC en la sociedad y su acceso a todos los grupos sociales.</a:t>
            </a:r>
          </a:p>
          <a:p>
            <a:r>
              <a:rPr lang="es-AR" sz="1200" kern="1200" dirty="0" smtClean="0">
                <a:solidFill>
                  <a:schemeClr val="tx1"/>
                </a:solidFill>
                <a:effectLst/>
                <a:latin typeface="+mn-lt"/>
                <a:ea typeface="+mn-ea"/>
                <a:cs typeface="+mn-cs"/>
              </a:rPr>
              <a:t>Es importante recordar que las TIC son un medio para la promoción del buen gobierno a nivel nacional, regional y local, y no un objetivo en sí misma, por lo que su uso inteligente requiere, en primer lugar, que las autoridades políticas y administrativas diseñen políticas de gestión y definan objetivos claros en relación con su utilización y que orienten en este sentido los esfuerzos de los distintos actores dentro del gobierno; en segundo lugar, que se promueva a nivel de las autoridades políticas, funcionarios públicos y ciudadanía en general la percepción de que las TIC pueden constituir excelentes aliadas para democratizar la gestión pública, al facilitar la conexión entre ciudadanos y gobierno. Finalmente, es fundamental el desarrollo del liderazgo político y administrativo para la motivación y articulación de las iniciativas que se desarrollen en materia de gobierno electrónico. La gerencia pública presenta hoy en día uno de los retos más complejos para lograr la transparencia y fluidez a los siempre delicados procedimientos de la administración; y por ende para el logro de objetivos trazados. Es por ello que las TIC son un instrumento fundamental para la generación e intercambio de in-formación y conocimiento, así como para dinamizar la gestión pública y mejorar la calidad y oportunidad de la prestación de los servicios públicos. La ciencia, la  tecnología y la innovación, así como los servicios de información, son instrumentos básicos tanto para el desarrollo económico y social del país, como para la soberanía nacional; busca impulsar, coordinar, difundir, promover y colocar el conocimiento al alcance, creando condiciones para hacer de la innovación una herramienta de trabajo.</a:t>
            </a:r>
          </a:p>
          <a:p>
            <a:r>
              <a:rPr lang="es-AR" sz="1200" kern="1200" dirty="0" smtClean="0">
                <a:solidFill>
                  <a:schemeClr val="tx1"/>
                </a:solidFill>
                <a:effectLst/>
                <a:latin typeface="+mn-lt"/>
                <a:ea typeface="+mn-ea"/>
                <a:cs typeface="+mn-cs"/>
              </a:rPr>
              <a:t>El uso de las TIC en la Administración Pública efectúa cambios en la institución </a:t>
            </a:r>
          </a:p>
          <a:p>
            <a:r>
              <a:rPr lang="es-AR" sz="1200" kern="1200" dirty="0" smtClean="0">
                <a:solidFill>
                  <a:schemeClr val="tx1"/>
                </a:solidFill>
                <a:effectLst/>
                <a:latin typeface="+mn-lt"/>
                <a:ea typeface="+mn-ea"/>
                <a:cs typeface="+mn-cs"/>
              </a:rPr>
              <a:t>y al mismo tiempo provoca modificaciones tanto en los funcionarios como en los usuarios. Las principales ventajas de la utilización de la TIC en la Administración Pública es brindar grandes beneficios y adelantos tecnológicos, potenciar a las personas y actores sociales, apoyar a las instituciones a presentar y ofrecer información a través de la Internet, impartir nuevos conocimientos para los empleados a través de integración, trabajo en equipo, motivación, disciplina; fácil acceso a mucha información de todo tipo.</a:t>
            </a:r>
          </a:p>
          <a:p>
            <a:r>
              <a:rPr lang="es-AR" sz="1200" kern="1200" dirty="0" smtClean="0">
                <a:solidFill>
                  <a:schemeClr val="tx1"/>
                </a:solidFill>
                <a:effectLst/>
                <a:latin typeface="+mn-lt"/>
                <a:ea typeface="+mn-ea"/>
                <a:cs typeface="+mn-cs"/>
              </a:rPr>
              <a:t>Las TIC representan una buena alternativa en las organizaciones de hoy en día, donde un conjunto interdisciplinario de profesionales que se desempeñan como gerentes de las más diversas organizaciones, muestran versiones actualizadas y teóricamente sustentadas del conocimiento por medio de las diferentes innovaciones tecnológicas.</a:t>
            </a:r>
          </a:p>
          <a:p>
            <a:r>
              <a:rPr lang="es-AR" sz="1200" kern="1200" dirty="0" smtClean="0">
                <a:solidFill>
                  <a:schemeClr val="tx1"/>
                </a:solidFill>
                <a:effectLst/>
                <a:latin typeface="+mn-lt"/>
                <a:ea typeface="+mn-ea"/>
                <a:cs typeface="+mn-cs"/>
              </a:rPr>
              <a:t>El Gobierno electrónico puede definirse, como una nueva forma de interacción o relación entre el Gobierno y sus respectivos ciudadanos o personas que eventualmente tengan contacto con ellos. Esta nueva forma consiste en la implementación, desarrollo y aplicación de las herramientas informáticas tales como las tecnologías de la información y las comunicaciones.</a:t>
            </a:r>
          </a:p>
          <a:p>
            <a:r>
              <a:rPr lang="es-AR" sz="1200" kern="1200" dirty="0" smtClean="0">
                <a:solidFill>
                  <a:schemeClr val="tx1"/>
                </a:solidFill>
                <a:effectLst/>
                <a:latin typeface="+mn-lt"/>
                <a:ea typeface="+mn-ea"/>
                <a:cs typeface="+mn-cs"/>
              </a:rPr>
              <a:t>El gobierno electrónico, describe el uso de tecnologías para facilitar la operación de gobierno, la distribución de la información y los servicios del mismo. Lidia con aplicaciones pertenecientes y no pertenecientes a </a:t>
            </a:r>
            <a:r>
              <a:rPr lang="es-AR" sz="1200" u="none" strike="noStrike" kern="1200" dirty="0" smtClean="0">
                <a:solidFill>
                  <a:schemeClr val="tx1"/>
                </a:solidFill>
                <a:effectLst/>
                <a:latin typeface="+mn-lt"/>
                <a:ea typeface="+mn-ea"/>
                <a:cs typeface="+mn-cs"/>
                <a:hlinkClick r:id="rId3" tooltip="Internet"/>
              </a:rPr>
              <a:t>Internet</a:t>
            </a:r>
            <a:r>
              <a:rPr lang="es-AR" sz="1200" kern="1200" dirty="0" smtClean="0">
                <a:solidFill>
                  <a:schemeClr val="tx1"/>
                </a:solidFill>
                <a:effectLst/>
                <a:latin typeface="+mn-lt"/>
                <a:ea typeface="+mn-ea"/>
                <a:cs typeface="+mn-cs"/>
              </a:rPr>
              <a:t> para servir de ayuda a la tarea de los poderes del Estado y de las instituciones estatales.</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11</a:t>
            </a:fld>
            <a:endParaRPr lang="es-AR"/>
          </a:p>
        </p:txBody>
      </p:sp>
    </p:spTree>
    <p:extLst>
      <p:ext uri="{BB962C8B-B14F-4D97-AF65-F5344CB8AC3E}">
        <p14:creationId xmlns="" xmlns:p14="http://schemas.microsoft.com/office/powerpoint/2010/main" val="13456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12</a:t>
            </a:fld>
            <a:endParaRPr lang="es-AR"/>
          </a:p>
        </p:txBody>
      </p:sp>
    </p:spTree>
    <p:extLst>
      <p:ext uri="{BB962C8B-B14F-4D97-AF65-F5344CB8AC3E}">
        <p14:creationId xmlns="" xmlns:p14="http://schemas.microsoft.com/office/powerpoint/2010/main" val="12028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dirty="0" smtClean="0"/>
              <a:t>La </a:t>
            </a:r>
            <a:r>
              <a:rPr lang="es-AR" sz="1200" u="sng" dirty="0" smtClean="0">
                <a:hlinkClick r:id="rId3"/>
              </a:rPr>
              <a:t>Ley Nacional de Acceso a la Información Pública</a:t>
            </a:r>
            <a:r>
              <a:rPr lang="es-AR" sz="1200" dirty="0" smtClean="0"/>
              <a:t> establece que la información en poder del Estado debe ser accesible para todas las personas y estar disponible en formatos electrónicos abiertos para facilitar su circulación y redistribución.</a:t>
            </a:r>
          </a:p>
          <a:p>
            <a:r>
              <a:rPr lang="es-AR" sz="1200" dirty="0" smtClean="0"/>
              <a:t>En el año 2016, mediante </a:t>
            </a:r>
            <a:r>
              <a:rPr lang="es-AR" sz="1200" u="sng" dirty="0" smtClean="0">
                <a:hlinkClick r:id="rId4"/>
              </a:rPr>
              <a:t>Decreto 117/2016</a:t>
            </a:r>
            <a:r>
              <a:rPr lang="es-AR" sz="1200" dirty="0" smtClean="0"/>
              <a:t> el gobierno nacional impulsó el “Plan de Apertura de Datos”.</a:t>
            </a:r>
          </a:p>
          <a:p>
            <a:r>
              <a:rPr lang="es-AR" sz="1200" dirty="0" smtClean="0"/>
              <a:t>Datos Abiertos es una iniciativa global, ligada a las políticas de Gobierno Abierto. Se trata de un medio que posibilita un mejor conocimiento del funcionamiento del gobierno, el fortalecimiento del rendimiento de cuentas y la mejora de la vida en ciudadanía.</a:t>
            </a:r>
          </a:p>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13</a:t>
            </a:fld>
            <a:endParaRPr lang="es-AR"/>
          </a:p>
        </p:txBody>
      </p:sp>
    </p:spTree>
    <p:extLst>
      <p:ext uri="{BB962C8B-B14F-4D97-AF65-F5344CB8AC3E}">
        <p14:creationId xmlns="" xmlns:p14="http://schemas.microsoft.com/office/powerpoint/2010/main" val="77759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kern="1200" dirty="0" smtClean="0">
                <a:solidFill>
                  <a:schemeClr val="tx1"/>
                </a:solidFill>
                <a:effectLst/>
                <a:latin typeface="+mn-lt"/>
                <a:ea typeface="+mn-ea"/>
                <a:cs typeface="+mn-cs"/>
              </a:rPr>
              <a:t>Firma Digital</a:t>
            </a:r>
          </a:p>
          <a:p>
            <a:r>
              <a:rPr lang="es-AR" sz="1200" u="sng" kern="1200" dirty="0" smtClean="0">
                <a:solidFill>
                  <a:schemeClr val="tx1"/>
                </a:solidFill>
                <a:effectLst/>
                <a:latin typeface="+mn-lt"/>
                <a:ea typeface="+mn-ea"/>
                <a:cs typeface="+mn-cs"/>
                <a:hlinkClick r:id="rId3"/>
              </a:rPr>
              <a:t>Ley Nacional N° 25.506 de Firma Digital</a:t>
            </a:r>
            <a:r>
              <a:rPr lang="es-AR" sz="1200" kern="1200" dirty="0" smtClean="0">
                <a:solidFill>
                  <a:schemeClr val="tx1"/>
                </a:solidFill>
                <a:effectLst/>
                <a:latin typeface="+mn-lt"/>
                <a:ea typeface="+mn-ea"/>
                <a:cs typeface="+mn-cs"/>
              </a:rPr>
              <a:t/>
            </a:r>
            <a:br>
              <a:rPr lang="es-AR" sz="1200" kern="1200" dirty="0" smtClean="0">
                <a:solidFill>
                  <a:schemeClr val="tx1"/>
                </a:solidFill>
                <a:effectLst/>
                <a:latin typeface="+mn-lt"/>
                <a:ea typeface="+mn-ea"/>
                <a:cs typeface="+mn-cs"/>
              </a:rPr>
            </a:br>
            <a:r>
              <a:rPr lang="es-AR" sz="1200" kern="1200" dirty="0" smtClean="0">
                <a:solidFill>
                  <a:schemeClr val="tx1"/>
                </a:solidFill>
                <a:effectLst/>
                <a:latin typeface="+mn-lt"/>
                <a:ea typeface="+mn-ea"/>
                <a:cs typeface="+mn-cs"/>
              </a:rPr>
              <a:t>Reconoce y establece las condiciones para el empleo de la firma electrónica y de la firma digital y su eficacia jurídica, y crea la Infraestructura de Firma Digital de la República Argentina.</a:t>
            </a:r>
          </a:p>
          <a:p>
            <a:r>
              <a:rPr lang="es-AR" sz="1200" kern="1200" dirty="0" smtClean="0">
                <a:solidFill>
                  <a:schemeClr val="tx1"/>
                </a:solidFill>
                <a:effectLst/>
                <a:latin typeface="+mn-lt"/>
                <a:ea typeface="+mn-ea"/>
                <a:cs typeface="+mn-cs"/>
              </a:rPr>
              <a:t>La nueva ley procedimiento administrativo 9003 del 2017 contempla el uso de firma digital en la provincia de </a:t>
            </a:r>
            <a:r>
              <a:rPr lang="es-AR" sz="1200" kern="1200" dirty="0" err="1" smtClean="0">
                <a:solidFill>
                  <a:schemeClr val="tx1"/>
                </a:solidFill>
                <a:effectLst/>
                <a:latin typeface="+mn-lt"/>
                <a:ea typeface="+mn-ea"/>
                <a:cs typeface="+mn-cs"/>
              </a:rPr>
              <a:t>mendoza</a:t>
            </a:r>
            <a:r>
              <a:rPr lang="es-AR" sz="1200" kern="1200" dirty="0" smtClean="0">
                <a:solidFill>
                  <a:schemeClr val="tx1"/>
                </a:solidFill>
                <a:effectLst/>
                <a:latin typeface="+mn-lt"/>
                <a:ea typeface="+mn-ea"/>
                <a:cs typeface="+mn-cs"/>
              </a:rPr>
              <a:t>.</a:t>
            </a:r>
          </a:p>
          <a:p>
            <a:r>
              <a:rPr lang="es-AR" sz="1200" b="1" kern="1200" dirty="0" smtClean="0">
                <a:solidFill>
                  <a:schemeClr val="tx1"/>
                </a:solidFill>
                <a:effectLst/>
                <a:latin typeface="+mn-lt"/>
                <a:ea typeface="+mn-ea"/>
                <a:cs typeface="+mn-cs"/>
              </a:rPr>
              <a:t>¿Qué es una firma digital?</a:t>
            </a:r>
          </a:p>
          <a:p>
            <a:r>
              <a:rPr lang="es-AR" sz="1200" kern="1200" dirty="0" smtClean="0">
                <a:solidFill>
                  <a:schemeClr val="tx1"/>
                </a:solidFill>
                <a:effectLst/>
                <a:latin typeface="+mn-lt"/>
                <a:ea typeface="+mn-ea"/>
                <a:cs typeface="+mn-cs"/>
              </a:rPr>
              <a:t>Una firma digital es un procedimiento seguro y confiable que permite firmar documentos electrónicos con la misma validez y eficacia que la firma realizada de puño y letra. Es un proceso rápido, fácil y seguro. </a:t>
            </a:r>
          </a:p>
          <a:p>
            <a:r>
              <a:rPr lang="es-AR" sz="1200" b="1" kern="1200" dirty="0" smtClean="0">
                <a:solidFill>
                  <a:schemeClr val="tx1"/>
                </a:solidFill>
                <a:effectLst/>
                <a:latin typeface="+mn-lt"/>
                <a:ea typeface="+mn-ea"/>
                <a:cs typeface="+mn-cs"/>
              </a:rPr>
              <a:t>¿Por qué me conviene?</a:t>
            </a:r>
          </a:p>
          <a:p>
            <a:r>
              <a:rPr lang="es-AR" sz="1200" kern="1200" dirty="0" smtClean="0">
                <a:solidFill>
                  <a:schemeClr val="tx1"/>
                </a:solidFill>
                <a:effectLst/>
                <a:latin typeface="+mn-lt"/>
                <a:ea typeface="+mn-ea"/>
                <a:cs typeface="+mn-cs"/>
              </a:rPr>
              <a:t>La firma digital sirve para realizar operaciones y trámites online que de otra manera necesitarían de una firma presencial. Además, cuenta con una certificación propia para que no tengas que recurrir a un escribano o a alguna otra autoridad. </a:t>
            </a:r>
            <a:br>
              <a:rPr lang="es-AR" sz="1200" kern="1200" dirty="0" smtClean="0">
                <a:solidFill>
                  <a:schemeClr val="tx1"/>
                </a:solidFill>
                <a:effectLst/>
                <a:latin typeface="+mn-lt"/>
                <a:ea typeface="+mn-ea"/>
                <a:cs typeface="+mn-cs"/>
              </a:rPr>
            </a:br>
            <a:r>
              <a:rPr lang="es-AR" sz="1200" kern="1200" dirty="0" smtClean="0">
                <a:solidFill>
                  <a:schemeClr val="tx1"/>
                </a:solidFill>
                <a:effectLst/>
                <a:latin typeface="+mn-lt"/>
                <a:ea typeface="+mn-ea"/>
                <a:cs typeface="+mn-cs"/>
              </a:rPr>
              <a:t>Con firma digital, además de hacer trámites con entidades públicas y privadas vas a poder firmar contratos desde tu computadora. </a:t>
            </a:r>
          </a:p>
          <a:p>
            <a:r>
              <a:rPr lang="es-AR" sz="1200" b="1" kern="1200" dirty="0" smtClean="0">
                <a:solidFill>
                  <a:schemeClr val="tx1"/>
                </a:solidFill>
                <a:effectLst/>
                <a:latin typeface="+mn-lt"/>
                <a:ea typeface="+mn-ea"/>
                <a:cs typeface="+mn-cs"/>
              </a:rPr>
              <a:t>¿Cómo hago para obtener mi firma digital?</a:t>
            </a:r>
          </a:p>
          <a:p>
            <a:r>
              <a:rPr lang="es-AR" sz="1200" kern="1200" dirty="0" smtClean="0">
                <a:solidFill>
                  <a:schemeClr val="tx1"/>
                </a:solidFill>
                <a:effectLst/>
                <a:latin typeface="+mn-lt"/>
                <a:ea typeface="+mn-ea"/>
                <a:cs typeface="+mn-cs"/>
              </a:rPr>
              <a:t>En la Dirección de Políticas Públicas e Innovación del Ministerio de Gobierno, Trabajo y Justicia funciona la Autoridad de Registro de Firma Digital de la provincia. En esa oficina se puede gestionar un turno y se le da toda la información para gestionar la firma digital y validar la identidad del solicitante.</a:t>
            </a:r>
          </a:p>
          <a:p>
            <a:r>
              <a:rPr lang="es-AR" sz="1200" kern="1200" dirty="0" smtClean="0">
                <a:solidFill>
                  <a:schemeClr val="tx1"/>
                </a:solidFill>
                <a:effectLst/>
                <a:latin typeface="+mn-lt"/>
                <a:ea typeface="+mn-ea"/>
                <a:cs typeface="+mn-cs"/>
              </a:rPr>
              <a:t>Al gestionar la firma digital se gestionan dos claves (pública y privada) y se almacenan en un dispositivo criptográfico de seguridad llamado </a:t>
            </a:r>
            <a:r>
              <a:rPr lang="es-AR" sz="1200" kern="1200" dirty="0" err="1" smtClean="0">
                <a:solidFill>
                  <a:schemeClr val="tx1"/>
                </a:solidFill>
                <a:effectLst/>
                <a:latin typeface="+mn-lt"/>
                <a:ea typeface="+mn-ea"/>
                <a:cs typeface="+mn-cs"/>
              </a:rPr>
              <a:t>token</a:t>
            </a:r>
            <a:r>
              <a:rPr lang="es-AR" sz="1200" kern="1200" dirty="0" smtClean="0">
                <a:solidFill>
                  <a:schemeClr val="tx1"/>
                </a:solidFill>
                <a:effectLst/>
                <a:latin typeface="+mn-lt"/>
                <a:ea typeface="+mn-ea"/>
                <a:cs typeface="+mn-cs"/>
              </a:rPr>
              <a:t>. El cual le va a permitir realizar la firma.</a:t>
            </a:r>
          </a:p>
          <a:p>
            <a:r>
              <a:rPr lang="es-AR" sz="1200" kern="1200" dirty="0" smtClean="0">
                <a:solidFill>
                  <a:schemeClr val="tx1"/>
                </a:solidFill>
                <a:effectLst/>
                <a:latin typeface="+mn-lt"/>
                <a:ea typeface="+mn-ea"/>
                <a:cs typeface="+mn-cs"/>
              </a:rPr>
              <a:t>La firma digital es una herramienta tecnológica que permite </a:t>
            </a:r>
            <a:r>
              <a:rPr lang="es-AR" sz="1200" b="1" kern="1200" dirty="0" smtClean="0">
                <a:solidFill>
                  <a:schemeClr val="tx1"/>
                </a:solidFill>
                <a:effectLst/>
                <a:latin typeface="+mn-lt"/>
                <a:ea typeface="+mn-ea"/>
                <a:cs typeface="+mn-cs"/>
              </a:rPr>
              <a:t>garantizar la autoría e integridad de los documentos digitales</a:t>
            </a:r>
            <a:r>
              <a:rPr lang="es-AR" sz="1200" kern="1200" dirty="0" smtClean="0">
                <a:solidFill>
                  <a:schemeClr val="tx1"/>
                </a:solidFill>
                <a:effectLst/>
                <a:latin typeface="+mn-lt"/>
                <a:ea typeface="+mn-ea"/>
                <a:cs typeface="+mn-cs"/>
              </a:rPr>
              <a:t>, posibilitando que éstos gocen de una característica que únicamente era propia de los documentos en papel. La firma digital es un instrumento con características técnicas y normativas. Esto significa que existen procedimientos técnicos que permiten la creación y verificación de firmas digitales, y existen documentos normativos que respaldan el valor legal que dichas firmas poseen.</a:t>
            </a:r>
          </a:p>
          <a:p>
            <a:r>
              <a:rPr lang="es-AR" sz="1200" kern="1200" dirty="0" smtClean="0">
                <a:solidFill>
                  <a:schemeClr val="tx1"/>
                </a:solidFill>
                <a:effectLst/>
                <a:latin typeface="+mn-lt"/>
                <a:ea typeface="+mn-ea"/>
                <a:cs typeface="+mn-cs"/>
              </a:rPr>
              <a:t>Si hay un formato de documento electrónico que se ha consolidado como la </a:t>
            </a:r>
            <a:r>
              <a:rPr lang="es-AR" sz="1200" b="1" kern="1200" dirty="0" smtClean="0">
                <a:solidFill>
                  <a:schemeClr val="tx1"/>
                </a:solidFill>
                <a:effectLst/>
                <a:latin typeface="+mn-lt"/>
                <a:ea typeface="+mn-ea"/>
                <a:cs typeface="+mn-cs"/>
              </a:rPr>
              <a:t>opción interoperable y profesional por excelencia</a:t>
            </a:r>
            <a:r>
              <a:rPr lang="es-AR" sz="1200" kern="1200" dirty="0" smtClean="0">
                <a:solidFill>
                  <a:schemeClr val="tx1"/>
                </a:solidFill>
                <a:effectLst/>
                <a:latin typeface="+mn-lt"/>
                <a:ea typeface="+mn-ea"/>
                <a:cs typeface="+mn-cs"/>
              </a:rPr>
              <a:t> para el </a:t>
            </a:r>
            <a:r>
              <a:rPr lang="es-AR" sz="1200" b="1" kern="1200" dirty="0" smtClean="0">
                <a:solidFill>
                  <a:schemeClr val="tx1"/>
                </a:solidFill>
                <a:effectLst/>
                <a:latin typeface="+mn-lt"/>
                <a:ea typeface="+mn-ea"/>
                <a:cs typeface="+mn-cs"/>
              </a:rPr>
              <a:t>intercambio</a:t>
            </a:r>
            <a:r>
              <a:rPr lang="es-AR" sz="1200" kern="1200" dirty="0" smtClean="0">
                <a:solidFill>
                  <a:schemeClr val="tx1"/>
                </a:solidFill>
                <a:effectLst/>
                <a:latin typeface="+mn-lt"/>
                <a:ea typeface="+mn-ea"/>
                <a:cs typeface="+mn-cs"/>
              </a:rPr>
              <a:t> tanto en el sector público como en el privado, lo es sin duda el </a:t>
            </a:r>
            <a:r>
              <a:rPr lang="es-AR" sz="1200" b="1" u="sng" kern="1200" dirty="0" smtClean="0">
                <a:solidFill>
                  <a:schemeClr val="tx1"/>
                </a:solidFill>
                <a:effectLst/>
                <a:latin typeface="+mn-lt"/>
                <a:ea typeface="+mn-ea"/>
                <a:cs typeface="+mn-cs"/>
                <a:hlinkClick r:id="rId4"/>
              </a:rPr>
              <a:t>formato PDF</a:t>
            </a:r>
            <a:r>
              <a:rPr lang="es-AR" sz="1200" kern="1200" dirty="0" smtClean="0">
                <a:solidFill>
                  <a:schemeClr val="tx1"/>
                </a:solidFill>
                <a:effectLst/>
                <a:latin typeface="+mn-lt"/>
                <a:ea typeface="+mn-ea"/>
                <a:cs typeface="+mn-cs"/>
              </a:rPr>
              <a:t>. No importa que un usuario utilice la plataforma </a:t>
            </a:r>
            <a:r>
              <a:rPr lang="es-AR" sz="1200" b="1" kern="1200" dirty="0" smtClean="0">
                <a:solidFill>
                  <a:schemeClr val="tx1"/>
                </a:solidFill>
                <a:effectLst/>
                <a:latin typeface="+mn-lt"/>
                <a:ea typeface="+mn-ea"/>
                <a:cs typeface="+mn-cs"/>
              </a:rPr>
              <a:t>Windows</a:t>
            </a:r>
            <a:r>
              <a:rPr lang="es-AR" sz="1200" kern="1200" dirty="0" smtClean="0">
                <a:solidFill>
                  <a:schemeClr val="tx1"/>
                </a:solidFill>
                <a:effectLst/>
                <a:latin typeface="+mn-lt"/>
                <a:ea typeface="+mn-ea"/>
                <a:cs typeface="+mn-cs"/>
              </a:rPr>
              <a:t>, </a:t>
            </a:r>
            <a:r>
              <a:rPr lang="es-AR" sz="1200" b="1" kern="1200" dirty="0" smtClean="0">
                <a:solidFill>
                  <a:schemeClr val="tx1"/>
                </a:solidFill>
                <a:effectLst/>
                <a:latin typeface="+mn-lt"/>
                <a:ea typeface="+mn-ea"/>
                <a:cs typeface="+mn-cs"/>
              </a:rPr>
              <a:t>Mac OS</a:t>
            </a:r>
            <a:r>
              <a:rPr lang="es-AR" sz="1200" kern="1200" dirty="0" smtClean="0">
                <a:solidFill>
                  <a:schemeClr val="tx1"/>
                </a:solidFill>
                <a:effectLst/>
                <a:latin typeface="+mn-lt"/>
                <a:ea typeface="+mn-ea"/>
                <a:cs typeface="+mn-cs"/>
              </a:rPr>
              <a:t> o incluso </a:t>
            </a:r>
            <a:r>
              <a:rPr lang="es-AR" sz="1200" b="1" kern="1200" dirty="0" smtClean="0">
                <a:solidFill>
                  <a:schemeClr val="tx1"/>
                </a:solidFill>
                <a:effectLst/>
                <a:latin typeface="+mn-lt"/>
                <a:ea typeface="+mn-ea"/>
                <a:cs typeface="+mn-cs"/>
              </a:rPr>
              <a:t>Linux </a:t>
            </a:r>
            <a:r>
              <a:rPr lang="es-AR" sz="1200" kern="1200" dirty="0" smtClean="0">
                <a:solidFill>
                  <a:schemeClr val="tx1"/>
                </a:solidFill>
                <a:effectLst/>
                <a:latin typeface="+mn-lt"/>
                <a:ea typeface="+mn-ea"/>
                <a:cs typeface="+mn-cs"/>
              </a:rPr>
              <a:t>o cualquiera de las plataformas móviles, está perfectamente soportado en prácticamente todas.</a:t>
            </a:r>
          </a:p>
          <a:p>
            <a:r>
              <a:rPr lang="es-AR" sz="1200" kern="1200" dirty="0" smtClean="0">
                <a:solidFill>
                  <a:schemeClr val="tx1"/>
                </a:solidFill>
                <a:effectLst/>
                <a:latin typeface="+mn-lt"/>
                <a:ea typeface="+mn-ea"/>
                <a:cs typeface="+mn-cs"/>
              </a:rPr>
              <a:t>Su gran </a:t>
            </a:r>
            <a:r>
              <a:rPr lang="es-AR" sz="1200" b="1" kern="1200" dirty="0" smtClean="0">
                <a:solidFill>
                  <a:schemeClr val="tx1"/>
                </a:solidFill>
                <a:effectLst/>
                <a:latin typeface="+mn-lt"/>
                <a:ea typeface="+mn-ea"/>
                <a:cs typeface="+mn-cs"/>
              </a:rPr>
              <a:t>interoperabilidad</a:t>
            </a:r>
            <a:r>
              <a:rPr lang="es-AR" sz="1200" kern="1200" dirty="0" smtClean="0">
                <a:solidFill>
                  <a:schemeClr val="tx1"/>
                </a:solidFill>
                <a:effectLst/>
                <a:latin typeface="+mn-lt"/>
                <a:ea typeface="+mn-ea"/>
                <a:cs typeface="+mn-cs"/>
              </a:rPr>
              <a:t>, su carácter de </a:t>
            </a:r>
            <a:r>
              <a:rPr lang="es-AR" sz="1200" b="1" kern="1200" dirty="0" smtClean="0">
                <a:solidFill>
                  <a:schemeClr val="tx1"/>
                </a:solidFill>
                <a:effectLst/>
                <a:latin typeface="+mn-lt"/>
                <a:ea typeface="+mn-ea"/>
                <a:cs typeface="+mn-cs"/>
              </a:rPr>
              <a:t>estándar abierto</a:t>
            </a:r>
            <a:r>
              <a:rPr lang="es-AR" sz="1200" kern="1200" dirty="0" smtClean="0">
                <a:solidFill>
                  <a:schemeClr val="tx1"/>
                </a:solidFill>
                <a:effectLst/>
                <a:latin typeface="+mn-lt"/>
                <a:ea typeface="+mn-ea"/>
                <a:cs typeface="+mn-cs"/>
              </a:rPr>
              <a:t>, su </a:t>
            </a:r>
            <a:r>
              <a:rPr lang="es-AR" sz="1200" b="1" kern="1200" dirty="0" smtClean="0">
                <a:solidFill>
                  <a:schemeClr val="tx1"/>
                </a:solidFill>
                <a:effectLst/>
                <a:latin typeface="+mn-lt"/>
                <a:ea typeface="+mn-ea"/>
                <a:cs typeface="+mn-cs"/>
              </a:rPr>
              <a:t>calidad</a:t>
            </a:r>
            <a:r>
              <a:rPr lang="es-AR" sz="1200" kern="1200" dirty="0" smtClean="0">
                <a:solidFill>
                  <a:schemeClr val="tx1"/>
                </a:solidFill>
                <a:effectLst/>
                <a:latin typeface="+mn-lt"/>
                <a:ea typeface="+mn-ea"/>
                <a:cs typeface="+mn-cs"/>
              </a:rPr>
              <a:t> y la </a:t>
            </a:r>
            <a:r>
              <a:rPr lang="es-AR" sz="1200" b="1" kern="1200" dirty="0" smtClean="0">
                <a:solidFill>
                  <a:schemeClr val="tx1"/>
                </a:solidFill>
                <a:effectLst/>
                <a:latin typeface="+mn-lt"/>
                <a:ea typeface="+mn-ea"/>
                <a:cs typeface="+mn-cs"/>
              </a:rPr>
              <a:t>disponibilidad de lectores gratuitos</a:t>
            </a:r>
            <a:r>
              <a:rPr lang="es-AR" sz="1200" kern="1200" dirty="0" smtClean="0">
                <a:solidFill>
                  <a:schemeClr val="tx1"/>
                </a:solidFill>
                <a:effectLst/>
                <a:latin typeface="+mn-lt"/>
                <a:ea typeface="+mn-ea"/>
                <a:cs typeface="+mn-cs"/>
              </a:rPr>
              <a:t> en las diversas plataformas, han hecho que Internet haya actuado como un </a:t>
            </a:r>
            <a:r>
              <a:rPr lang="es-AR" sz="1200" b="1" kern="1200" dirty="0" smtClean="0">
                <a:solidFill>
                  <a:schemeClr val="tx1"/>
                </a:solidFill>
                <a:effectLst/>
                <a:latin typeface="+mn-lt"/>
                <a:ea typeface="+mn-ea"/>
                <a:cs typeface="+mn-cs"/>
              </a:rPr>
              <a:t>catalizador</a:t>
            </a:r>
            <a:r>
              <a:rPr lang="es-AR" sz="1200" kern="1200" dirty="0" smtClean="0">
                <a:solidFill>
                  <a:schemeClr val="tx1"/>
                </a:solidFill>
                <a:effectLst/>
                <a:latin typeface="+mn-lt"/>
                <a:ea typeface="+mn-ea"/>
                <a:cs typeface="+mn-cs"/>
              </a:rPr>
              <a:t> para su éxito que lo convirtió en un </a:t>
            </a:r>
            <a:r>
              <a:rPr lang="es-AR" sz="1200" b="1" u="sng" kern="1200" dirty="0" smtClean="0">
                <a:solidFill>
                  <a:schemeClr val="tx1"/>
                </a:solidFill>
                <a:effectLst/>
                <a:latin typeface="+mn-lt"/>
                <a:ea typeface="+mn-ea"/>
                <a:cs typeface="+mn-cs"/>
                <a:hlinkClick r:id="rId5"/>
              </a:rPr>
              <a:t>estándar de facto</a:t>
            </a:r>
            <a:r>
              <a:rPr lang="es-AR" sz="1200" kern="1200" dirty="0" smtClean="0">
                <a:solidFill>
                  <a:schemeClr val="tx1"/>
                </a:solidFill>
                <a:effectLst/>
                <a:latin typeface="+mn-lt"/>
                <a:ea typeface="+mn-ea"/>
                <a:cs typeface="+mn-cs"/>
              </a:rPr>
              <a:t> que ha acabado evolucionando hacia un </a:t>
            </a:r>
            <a:r>
              <a:rPr lang="es-AR" sz="1200" b="1" u="sng" kern="1200" dirty="0" smtClean="0">
                <a:solidFill>
                  <a:schemeClr val="tx1"/>
                </a:solidFill>
                <a:effectLst/>
                <a:latin typeface="+mn-lt"/>
                <a:ea typeface="+mn-ea"/>
                <a:cs typeface="+mn-cs"/>
                <a:hlinkClick r:id="rId6"/>
              </a:rPr>
              <a:t>estándar de iure</a:t>
            </a:r>
            <a:r>
              <a:rPr lang="es-AR" sz="1200" kern="1200" dirty="0" smtClean="0">
                <a:solidFill>
                  <a:schemeClr val="tx1"/>
                </a:solidFill>
                <a:effectLst/>
                <a:latin typeface="+mn-lt"/>
                <a:ea typeface="+mn-ea"/>
                <a:cs typeface="+mn-cs"/>
              </a:rPr>
              <a:t> cuya versión más actual es la </a:t>
            </a:r>
            <a:r>
              <a:rPr lang="es-AR" sz="1200" u="sng" kern="1200" dirty="0" smtClean="0">
                <a:solidFill>
                  <a:schemeClr val="tx1"/>
                </a:solidFill>
                <a:effectLst/>
                <a:latin typeface="+mn-lt"/>
                <a:ea typeface="+mn-ea"/>
                <a:cs typeface="+mn-cs"/>
                <a:hlinkClick r:id="rId7"/>
              </a:rPr>
              <a:t>norma ISO 32000-1:2008</a:t>
            </a:r>
            <a:r>
              <a:rPr lang="es-AR" sz="1200" kern="1200" dirty="0" smtClean="0">
                <a:solidFill>
                  <a:schemeClr val="tx1"/>
                </a:solidFill>
                <a:effectLst/>
                <a:latin typeface="+mn-lt"/>
                <a:ea typeface="+mn-ea"/>
                <a:cs typeface="+mn-cs"/>
              </a:rPr>
              <a:t>.</a:t>
            </a:r>
          </a:p>
          <a:p>
            <a:r>
              <a:rPr lang="es-AR" sz="1200" kern="1200" dirty="0" smtClean="0">
                <a:solidFill>
                  <a:schemeClr val="tx1"/>
                </a:solidFill>
                <a:effectLst/>
                <a:latin typeface="+mn-lt"/>
                <a:ea typeface="+mn-ea"/>
                <a:cs typeface="+mn-cs"/>
              </a:rPr>
              <a:t>Para la Administración ha resultado ser un formato de documento electrónico </a:t>
            </a:r>
            <a:r>
              <a:rPr lang="es-AR" sz="1200" b="1" kern="1200" dirty="0" smtClean="0">
                <a:solidFill>
                  <a:schemeClr val="tx1"/>
                </a:solidFill>
                <a:effectLst/>
                <a:latin typeface="+mn-lt"/>
                <a:ea typeface="+mn-ea"/>
                <a:cs typeface="+mn-cs"/>
              </a:rPr>
              <a:t>particularmente adecuado </a:t>
            </a:r>
            <a:r>
              <a:rPr lang="es-AR" sz="1200" kern="1200" dirty="0" smtClean="0">
                <a:solidFill>
                  <a:schemeClr val="tx1"/>
                </a:solidFill>
                <a:effectLst/>
                <a:latin typeface="+mn-lt"/>
                <a:ea typeface="+mn-ea"/>
                <a:cs typeface="+mn-cs"/>
              </a:rPr>
              <a:t>por su soporte nativo para </a:t>
            </a:r>
            <a:r>
              <a:rPr lang="es-AR" sz="1200" b="1" kern="1200" dirty="0" smtClean="0">
                <a:solidFill>
                  <a:schemeClr val="tx1"/>
                </a:solidFill>
                <a:effectLst/>
                <a:latin typeface="+mn-lt"/>
                <a:ea typeface="+mn-ea"/>
                <a:cs typeface="+mn-cs"/>
              </a:rPr>
              <a:t>firmas electrónicas basadas en certificado electrónico</a:t>
            </a:r>
            <a:r>
              <a:rPr lang="es-AR" sz="1200" kern="1200" dirty="0" smtClean="0">
                <a:solidFill>
                  <a:schemeClr val="tx1"/>
                </a:solidFill>
                <a:effectLst/>
                <a:latin typeface="+mn-lt"/>
                <a:ea typeface="+mn-ea"/>
                <a:cs typeface="+mn-cs"/>
              </a:rPr>
              <a:t>, incrustadas dentro del propio documento.</a:t>
            </a:r>
          </a:p>
          <a:p>
            <a:r>
              <a:rPr lang="es-AR" sz="1200" kern="1200" dirty="0" smtClean="0">
                <a:solidFill>
                  <a:schemeClr val="tx1"/>
                </a:solidFill>
                <a:effectLst/>
                <a:latin typeface="+mn-lt"/>
                <a:ea typeface="+mn-ea"/>
                <a:cs typeface="+mn-cs"/>
              </a:rPr>
              <a:t>La simplicidad de que la firma pueda estar embebida dentro del propio fichero PDF y de nuevo, el hecho de que Adobe proporcione también un lector gratuito, </a:t>
            </a:r>
            <a:r>
              <a:rPr lang="es-AR" sz="1200" b="1" u="sng" kern="1200" dirty="0" smtClean="0">
                <a:solidFill>
                  <a:schemeClr val="tx1"/>
                </a:solidFill>
                <a:effectLst/>
                <a:latin typeface="+mn-lt"/>
                <a:ea typeface="+mn-ea"/>
                <a:cs typeface="+mn-cs"/>
                <a:hlinkClick r:id="rId8"/>
              </a:rPr>
              <a:t>Adobe Reader</a:t>
            </a:r>
            <a:r>
              <a:rPr lang="es-AR" sz="1200" kern="1200" dirty="0" smtClean="0">
                <a:solidFill>
                  <a:schemeClr val="tx1"/>
                </a:solidFill>
                <a:effectLst/>
                <a:latin typeface="+mn-lt"/>
                <a:ea typeface="+mn-ea"/>
                <a:cs typeface="+mn-cs"/>
              </a:rPr>
              <a:t>, que sea capaz de detectarlas y validarlas ha sido un </a:t>
            </a:r>
            <a:r>
              <a:rPr lang="es-AR" sz="1200" b="1" kern="1200" dirty="0" smtClean="0">
                <a:solidFill>
                  <a:schemeClr val="tx1"/>
                </a:solidFill>
                <a:effectLst/>
                <a:latin typeface="+mn-lt"/>
                <a:ea typeface="+mn-ea"/>
                <a:cs typeface="+mn-cs"/>
              </a:rPr>
              <a:t>hecho muy favorable a la extensión del uso de documentos PDF firmados</a:t>
            </a:r>
            <a:r>
              <a:rPr lang="es-AR" sz="1200" kern="1200" dirty="0" smtClean="0">
                <a:solidFill>
                  <a:schemeClr val="tx1"/>
                </a:solidFill>
                <a:effectLst/>
                <a:latin typeface="+mn-lt"/>
                <a:ea typeface="+mn-ea"/>
                <a:cs typeface="+mn-cs"/>
              </a:rPr>
              <a:t> electrónicamente. Así cualquier usuario puede descargarse, por ejemplo, los </a:t>
            </a:r>
            <a:r>
              <a:rPr lang="es-AR" sz="1200" b="1" kern="1200" dirty="0" smtClean="0">
                <a:solidFill>
                  <a:schemeClr val="tx1"/>
                </a:solidFill>
                <a:effectLst/>
                <a:latin typeface="+mn-lt"/>
                <a:ea typeface="+mn-ea"/>
                <a:cs typeface="+mn-cs"/>
              </a:rPr>
              <a:t>boletines del </a:t>
            </a:r>
            <a:r>
              <a:rPr lang="es-AR" sz="1200" b="1" u="sng" kern="1200" dirty="0" smtClean="0">
                <a:solidFill>
                  <a:schemeClr val="tx1"/>
                </a:solidFill>
                <a:effectLst/>
                <a:latin typeface="+mn-lt"/>
                <a:ea typeface="+mn-ea"/>
                <a:cs typeface="+mn-cs"/>
                <a:hlinkClick r:id="rId9"/>
              </a:rPr>
              <a:t>BOE</a:t>
            </a:r>
            <a:r>
              <a:rPr lang="es-AR" sz="1200" kern="1200" dirty="0" smtClean="0">
                <a:solidFill>
                  <a:schemeClr val="tx1"/>
                </a:solidFill>
                <a:effectLst/>
                <a:latin typeface="+mn-lt"/>
                <a:ea typeface="+mn-ea"/>
                <a:cs typeface="+mn-cs"/>
              </a:rPr>
              <a:t> en formato PDF y </a:t>
            </a:r>
            <a:r>
              <a:rPr lang="es-AR" sz="1200" u="sng" kern="1200" dirty="0" smtClean="0">
                <a:solidFill>
                  <a:schemeClr val="tx1"/>
                </a:solidFill>
                <a:effectLst/>
                <a:latin typeface="+mn-lt"/>
                <a:ea typeface="+mn-ea"/>
                <a:cs typeface="+mn-cs"/>
                <a:hlinkClick r:id="rId10"/>
              </a:rPr>
              <a:t>validar su firma electrónica</a:t>
            </a:r>
            <a:r>
              <a:rPr lang="es-AR" sz="1200" kern="1200" dirty="0" smtClean="0">
                <a:solidFill>
                  <a:schemeClr val="tx1"/>
                </a:solidFill>
                <a:effectLst/>
                <a:latin typeface="+mn-lt"/>
                <a:ea typeface="+mn-ea"/>
                <a:cs typeface="+mn-cs"/>
              </a:rPr>
              <a:t> (sello electrónico en este caso).</a:t>
            </a:r>
          </a:p>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14</a:t>
            </a:fld>
            <a:endParaRPr lang="es-AR"/>
          </a:p>
        </p:txBody>
      </p:sp>
    </p:spTree>
    <p:extLst>
      <p:ext uri="{BB962C8B-B14F-4D97-AF65-F5344CB8AC3E}">
        <p14:creationId xmlns="" xmlns:p14="http://schemas.microsoft.com/office/powerpoint/2010/main" val="237252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15</a:t>
            </a:fld>
            <a:endParaRPr lang="es-AR"/>
          </a:p>
        </p:txBody>
      </p:sp>
    </p:spTree>
    <p:extLst>
      <p:ext uri="{BB962C8B-B14F-4D97-AF65-F5344CB8AC3E}">
        <p14:creationId xmlns="" xmlns:p14="http://schemas.microsoft.com/office/powerpoint/2010/main" val="39504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30</a:t>
            </a:fld>
            <a:endParaRPr lang="es-AR"/>
          </a:p>
        </p:txBody>
      </p:sp>
    </p:spTree>
    <p:extLst>
      <p:ext uri="{BB962C8B-B14F-4D97-AF65-F5344CB8AC3E}">
        <p14:creationId xmlns="" xmlns:p14="http://schemas.microsoft.com/office/powerpoint/2010/main" val="222100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79659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128856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41423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324171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107977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66609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216838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284077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261618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62350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286736-A55E-4AF4-8AF8-144A2BA750CE}" type="datetimeFigureOut">
              <a:rPr lang="es-AR" smtClean="0"/>
              <a:pPr/>
              <a:t>17/09/2018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267662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86736-A55E-4AF4-8AF8-144A2BA750CE}" type="datetimeFigureOut">
              <a:rPr lang="es-AR" smtClean="0"/>
              <a:pPr/>
              <a:t>17/09/2018</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BA464-1DD3-4384-AE55-390ED45B0181}" type="slidenum">
              <a:rPr lang="es-AR" smtClean="0"/>
              <a:pPr/>
              <a:t>‹Nº›</a:t>
            </a:fld>
            <a:endParaRPr lang="es-AR"/>
          </a:p>
        </p:txBody>
      </p:sp>
    </p:spTree>
    <p:extLst>
      <p:ext uri="{BB962C8B-B14F-4D97-AF65-F5344CB8AC3E}">
        <p14:creationId xmlns="" xmlns:p14="http://schemas.microsoft.com/office/powerpoint/2010/main" val="282268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videoplayback.mp4"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datosabiertos.mendoza.gov.a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rvicios.infoleg.gob.ar/infolegInternet/anexos/255000-259999/257755/norma.htm" TargetMode="External"/><Relationship Id="rId5" Type="http://schemas.openxmlformats.org/officeDocument/2006/relationships/image" Target="../media/image17.jpeg"/><Relationship Id="rId4" Type="http://schemas.openxmlformats.org/officeDocument/2006/relationships/hyperlink" Target="http://servicios.infoleg.gob.ar/infolegInternet/anexos/265000-269999/265949/texact.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Firma%20Digital%20%20%20Argentinagobar.mp4" TargetMode="External"/><Relationship Id="rId5" Type="http://schemas.openxmlformats.org/officeDocument/2006/relationships/image" Target="../media/image18.jpeg"/><Relationship Id="rId4" Type="http://schemas.openxmlformats.org/officeDocument/2006/relationships/hyperlink" Target="http://servicios.infoleg.gob.ar/infolegInternet/anexos/70000-74999/70749/norma.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Expediente%20Electr&#243;nico%20%20%20Gobierno.mp4"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hyperlink" Target="02_CCOO.exe" TargetMode="External"/><Relationship Id="rId12" Type="http://schemas.openxmlformats.org/officeDocument/2006/relationships/hyperlink" Target="01_EU.ex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05_EE.exe" TargetMode="External"/><Relationship Id="rId5" Type="http://schemas.openxmlformats.org/officeDocument/2006/relationships/diagramQuickStyle" Target="../diagrams/quickStyle1.xml"/><Relationship Id="rId10" Type="http://schemas.openxmlformats.org/officeDocument/2006/relationships/hyperlink" Target="04_EE.exe" TargetMode="External"/><Relationship Id="rId4" Type="http://schemas.openxmlformats.org/officeDocument/2006/relationships/diagramLayout" Target="../diagrams/layout1.xml"/><Relationship Id="rId9" Type="http://schemas.openxmlformats.org/officeDocument/2006/relationships/hyperlink" Target="03_GEDO.ex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PAP morado.png"/>
          <p:cNvPicPr>
            <a:picLocks noChangeAspect="1"/>
          </p:cNvPicPr>
          <p:nvPr/>
        </p:nvPicPr>
        <p:blipFill>
          <a:blip r:embed="rId2" cstate="print"/>
          <a:stretch>
            <a:fillRect/>
          </a:stretch>
        </p:blipFill>
        <p:spPr>
          <a:xfrm>
            <a:off x="2559301" y="2190904"/>
            <a:ext cx="4025397" cy="24761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83568" y="0"/>
            <a:ext cx="6624736" cy="6858000"/>
          </a:xfrm>
        </p:spPr>
      </p:pic>
      <p:grpSp>
        <p:nvGrpSpPr>
          <p:cNvPr id="5" name="Grupo 4"/>
          <p:cNvGrpSpPr/>
          <p:nvPr/>
        </p:nvGrpSpPr>
        <p:grpSpPr>
          <a:xfrm>
            <a:off x="7884368" y="0"/>
            <a:ext cx="1259632" cy="6858000"/>
            <a:chOff x="7884368" y="0"/>
            <a:chExt cx="1259632" cy="6858000"/>
          </a:xfrm>
        </p:grpSpPr>
        <p:sp>
          <p:nvSpPr>
            <p:cNvPr id="6" name="4 Rectángulo"/>
            <p:cNvSpPr/>
            <p:nvPr/>
          </p:nvSpPr>
          <p:spPr>
            <a:xfrm rot="16200000" flipV="1">
              <a:off x="5085184" y="2799184"/>
              <a:ext cx="6858000" cy="1259632"/>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        </a:t>
              </a:r>
              <a:endParaRPr lang="es-AR" dirty="0"/>
            </a:p>
          </p:txBody>
        </p:sp>
        <p:pic>
          <p:nvPicPr>
            <p:cNvPr id="7" name="18 Imagen" descr="Marca Mendoza Gobierno V.png"/>
            <p:cNvPicPr>
              <a:picLocks noChangeAspect="1"/>
            </p:cNvPicPr>
            <p:nvPr/>
          </p:nvPicPr>
          <p:blipFill>
            <a:blip r:embed="rId3" cstate="print"/>
            <a:stretch>
              <a:fillRect/>
            </a:stretch>
          </p:blipFill>
          <p:spPr>
            <a:xfrm>
              <a:off x="8172400" y="5301208"/>
              <a:ext cx="629443" cy="1204151"/>
            </a:xfrm>
            <a:prstGeom prst="rect">
              <a:avLst/>
            </a:prstGeom>
          </p:spPr>
        </p:pic>
        <p:pic>
          <p:nvPicPr>
            <p:cNvPr id="8" name="10 Imagen" descr="ipap.JPG"/>
            <p:cNvPicPr>
              <a:picLocks noChangeAspect="1"/>
            </p:cNvPicPr>
            <p:nvPr/>
          </p:nvPicPr>
          <p:blipFill>
            <a:blip r:embed="rId4" cstate="print"/>
            <a:stretch>
              <a:fillRect/>
            </a:stretch>
          </p:blipFill>
          <p:spPr>
            <a:xfrm>
              <a:off x="8028384" y="332656"/>
              <a:ext cx="942489" cy="579765"/>
            </a:xfrm>
            <a:prstGeom prst="rect">
              <a:avLst/>
            </a:prstGeom>
          </p:spPr>
        </p:pic>
      </p:grpSp>
    </p:spTree>
    <p:extLst>
      <p:ext uri="{BB962C8B-B14F-4D97-AF65-F5344CB8AC3E}">
        <p14:creationId xmlns="" xmlns:p14="http://schemas.microsoft.com/office/powerpoint/2010/main" val="402430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215468" y="1340768"/>
            <a:ext cx="8352928" cy="1200329"/>
          </a:xfrm>
          <a:prstGeom prst="rect">
            <a:avLst/>
          </a:prstGeom>
        </p:spPr>
        <p:txBody>
          <a:bodyPr wrap="square">
            <a:spAutoFit/>
          </a:bodyPr>
          <a:lstStyle/>
          <a:p>
            <a:r>
              <a:rPr lang="es-AR" dirty="0"/>
              <a:t>Las </a:t>
            </a:r>
            <a:r>
              <a:rPr lang="es-AR" b="1" dirty="0"/>
              <a:t>TIC</a:t>
            </a:r>
            <a:r>
              <a:rPr lang="es-AR" dirty="0"/>
              <a:t> y la </a:t>
            </a:r>
            <a:r>
              <a:rPr lang="es-AR" b="1" dirty="0"/>
              <a:t>Administración Pública</a:t>
            </a:r>
            <a:r>
              <a:rPr lang="es-AR" dirty="0"/>
              <a:t>. Las tecnologías de la información están haciendo posible una mejora de los procedimientos de la </a:t>
            </a:r>
            <a:r>
              <a:rPr lang="es-AR" b="1" dirty="0"/>
              <a:t>Administración Pública</a:t>
            </a:r>
            <a:r>
              <a:rPr lang="es-AR" dirty="0"/>
              <a:t>. Cada vez hay una interacción más rápida y eficaz entre los ciudadanos y la </a:t>
            </a:r>
            <a:r>
              <a:rPr lang="es-AR" b="1" dirty="0"/>
              <a:t>Administración</a:t>
            </a:r>
            <a:r>
              <a:rPr lang="es-AR" dirty="0"/>
              <a:t>.</a:t>
            </a:r>
          </a:p>
        </p:txBody>
      </p:sp>
      <p:sp>
        <p:nvSpPr>
          <p:cNvPr id="3" name="2 Rectángulo"/>
          <p:cNvSpPr/>
          <p:nvPr/>
        </p:nvSpPr>
        <p:spPr>
          <a:xfrm>
            <a:off x="259394" y="292485"/>
            <a:ext cx="8352928" cy="954107"/>
          </a:xfrm>
          <a:prstGeom prst="rect">
            <a:avLst/>
          </a:prstGeom>
        </p:spPr>
        <p:txBody>
          <a:bodyPr wrap="square">
            <a:spAutoFit/>
          </a:bodyPr>
          <a:lstStyle/>
          <a:p>
            <a:pPr algn="ctr"/>
            <a:r>
              <a:rPr lang="es-AR" sz="2800" b="1" dirty="0"/>
              <a:t>Importancia de </a:t>
            </a:r>
            <a:r>
              <a:rPr lang="es-AR" sz="2800" b="1" dirty="0" smtClean="0"/>
              <a:t>las </a:t>
            </a:r>
            <a:r>
              <a:rPr lang="es-AR" sz="2800" b="1" dirty="0" err="1"/>
              <a:t>TIC’s</a:t>
            </a:r>
            <a:r>
              <a:rPr lang="es-AR" sz="2800" b="1" dirty="0"/>
              <a:t> </a:t>
            </a:r>
            <a:r>
              <a:rPr lang="es-AR" sz="2800" b="1" dirty="0" smtClean="0"/>
              <a:t>en la </a:t>
            </a:r>
          </a:p>
          <a:p>
            <a:pPr algn="ctr"/>
            <a:r>
              <a:rPr lang="es-AR" sz="2800" b="1" dirty="0" smtClean="0"/>
              <a:t>Administración </a:t>
            </a:r>
            <a:r>
              <a:rPr lang="es-AR" sz="2800" b="1" dirty="0"/>
              <a:t>Publica </a:t>
            </a:r>
          </a:p>
        </p:txBody>
      </p:sp>
      <p:sp>
        <p:nvSpPr>
          <p:cNvPr id="4" name="3 Rectángulo"/>
          <p:cNvSpPr/>
          <p:nvPr/>
        </p:nvSpPr>
        <p:spPr>
          <a:xfrm>
            <a:off x="550634" y="2852936"/>
            <a:ext cx="4885462" cy="2308324"/>
          </a:xfrm>
          <a:prstGeom prst="rect">
            <a:avLst/>
          </a:prstGeom>
        </p:spPr>
        <p:txBody>
          <a:bodyPr wrap="square">
            <a:spAutoFit/>
          </a:bodyPr>
          <a:lstStyle/>
          <a:p>
            <a:r>
              <a:rPr lang="es-ES" sz="2400" b="1" dirty="0" smtClean="0"/>
              <a:t>Produce:</a:t>
            </a:r>
          </a:p>
          <a:p>
            <a:pPr marL="285750" indent="-285750">
              <a:buFontTx/>
              <a:buChar char="-"/>
            </a:pPr>
            <a:r>
              <a:rPr lang="es-ES" sz="2400" dirty="0" smtClean="0"/>
              <a:t>Resistencia </a:t>
            </a:r>
            <a:r>
              <a:rPr lang="es-ES" sz="2400" dirty="0"/>
              <a:t>al cambio</a:t>
            </a:r>
            <a:r>
              <a:rPr lang="es-ES" sz="2400" dirty="0" smtClean="0"/>
              <a:t>.</a:t>
            </a:r>
            <a:endParaRPr lang="es-ES" sz="2400" dirty="0"/>
          </a:p>
          <a:p>
            <a:pPr marL="285750" indent="-285750">
              <a:buFontTx/>
              <a:buChar char="-"/>
            </a:pPr>
            <a:r>
              <a:rPr lang="es-ES" sz="2400" dirty="0" smtClean="0"/>
              <a:t>Modernización </a:t>
            </a:r>
            <a:r>
              <a:rPr lang="es-ES" sz="2400" dirty="0"/>
              <a:t>del Estado</a:t>
            </a:r>
            <a:r>
              <a:rPr lang="es-ES" sz="2400" dirty="0" smtClean="0"/>
              <a:t>.</a:t>
            </a:r>
            <a:endParaRPr lang="es-ES" sz="2400" dirty="0"/>
          </a:p>
          <a:p>
            <a:pPr marL="285750" indent="-285750">
              <a:buFontTx/>
              <a:buChar char="-"/>
            </a:pPr>
            <a:r>
              <a:rPr lang="es-ES" sz="2400" dirty="0"/>
              <a:t>Cambio de paradigma.</a:t>
            </a:r>
          </a:p>
          <a:p>
            <a:pPr marL="285750" indent="-285750">
              <a:buFontTx/>
              <a:buChar char="-"/>
            </a:pPr>
            <a:r>
              <a:rPr lang="es-ES" sz="2400" dirty="0" smtClean="0"/>
              <a:t>Transparencia.</a:t>
            </a:r>
          </a:p>
          <a:p>
            <a:pPr marL="285750" indent="-285750">
              <a:buFontTx/>
              <a:buChar char="-"/>
            </a:pPr>
            <a:r>
              <a:rPr lang="es-ES" sz="2400" dirty="0" smtClean="0"/>
              <a:t>Respuesta eficaz a ciudadanos.</a:t>
            </a:r>
            <a:endParaRPr lang="es-ES" sz="2400" dirty="0"/>
          </a:p>
        </p:txBody>
      </p:sp>
      <p:pic>
        <p:nvPicPr>
          <p:cNvPr id="11266" name="Picture 2" descr="Resultado de imagen para tics en la administracion public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16072" y="2685082"/>
            <a:ext cx="3482037" cy="261523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3">
            <a:hlinkClick r:id="rId5" action="ppaction://hlinkfile"/>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42298" y="3140968"/>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97900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251092" y="404664"/>
            <a:ext cx="8892908" cy="5355312"/>
          </a:xfrm>
          <a:prstGeom prst="rect">
            <a:avLst/>
          </a:prstGeom>
        </p:spPr>
        <p:txBody>
          <a:bodyPr wrap="square">
            <a:spAutoFit/>
          </a:bodyPr>
          <a:lstStyle/>
          <a:p>
            <a:r>
              <a:rPr lang="es-AR" b="1" dirty="0"/>
              <a:t>Ejemplos </a:t>
            </a:r>
            <a:r>
              <a:rPr lang="es-AR" b="1" dirty="0" err="1"/>
              <a:t>TICs</a:t>
            </a:r>
            <a:r>
              <a:rPr lang="es-AR" b="1" dirty="0"/>
              <a:t> implementados en la Administración Pública Provincial</a:t>
            </a:r>
          </a:p>
          <a:p>
            <a:pPr lvl="1"/>
            <a:endParaRPr lang="es-AR" dirty="0" smtClean="0"/>
          </a:p>
          <a:p>
            <a:pPr lvl="1"/>
            <a:r>
              <a:rPr lang="es-AR" dirty="0" smtClean="0"/>
              <a:t>Comunes </a:t>
            </a:r>
            <a:r>
              <a:rPr lang="es-AR" dirty="0"/>
              <a:t>a toda la administración pública:</a:t>
            </a:r>
            <a:endParaRPr lang="es-AR" sz="1600" dirty="0"/>
          </a:p>
          <a:p>
            <a:pPr marL="1200150" lvl="2" indent="-285750">
              <a:buFont typeface="Arial" panose="020B0604020202020204" pitchFamily="34" charset="0"/>
              <a:buChar char="•"/>
            </a:pPr>
            <a:r>
              <a:rPr lang="es-AR" dirty="0"/>
              <a:t>Correo institucional de Gobierno.</a:t>
            </a:r>
            <a:endParaRPr lang="es-AR" sz="1600" dirty="0"/>
          </a:p>
          <a:p>
            <a:pPr marL="1200150" lvl="2" indent="-285750">
              <a:buFont typeface="Arial" panose="020B0604020202020204" pitchFamily="34" charset="0"/>
              <a:buChar char="•"/>
            </a:pPr>
            <a:r>
              <a:rPr lang="es-AR" dirty="0"/>
              <a:t>Control de asistencia biométrico en todas las dependencias </a:t>
            </a:r>
            <a:r>
              <a:rPr lang="es-AR" dirty="0" smtClean="0"/>
              <a:t>de gobierno</a:t>
            </a:r>
            <a:r>
              <a:rPr lang="es-AR" dirty="0"/>
              <a:t>. </a:t>
            </a:r>
            <a:endParaRPr lang="es-AR" sz="1600" dirty="0"/>
          </a:p>
          <a:p>
            <a:pPr marL="1200150" lvl="2" indent="-285750">
              <a:buFont typeface="Arial" panose="020B0604020202020204" pitchFamily="34" charset="0"/>
              <a:buChar char="•"/>
            </a:pPr>
            <a:r>
              <a:rPr lang="es-AR" dirty="0"/>
              <a:t>Nuevo sistema de liquidación de sueldos </a:t>
            </a:r>
            <a:r>
              <a:rPr lang="es-AR" dirty="0" smtClean="0"/>
              <a:t>Meta4 </a:t>
            </a:r>
            <a:r>
              <a:rPr lang="es-AR" dirty="0" err="1" smtClean="0"/>
              <a:t>PeopleNet</a:t>
            </a:r>
            <a:r>
              <a:rPr lang="es-AR" dirty="0" smtClean="0"/>
              <a:t> </a:t>
            </a:r>
            <a:r>
              <a:rPr lang="es-AR" dirty="0"/>
              <a:t>y Signos</a:t>
            </a:r>
            <a:endParaRPr lang="es-AR" sz="1600" dirty="0"/>
          </a:p>
          <a:p>
            <a:pPr marL="1200150" lvl="2" indent="-285750">
              <a:buFont typeface="Arial" panose="020B0604020202020204" pitchFamily="34" charset="0"/>
              <a:buChar char="•"/>
            </a:pPr>
            <a:r>
              <a:rPr lang="es-AR" dirty="0"/>
              <a:t>Portal de Trabajador Publico para censo de conocimientos, emisión de recibos de sueldo y notificación de información para concursos de ascenso en la planta del estado.</a:t>
            </a:r>
            <a:endParaRPr lang="es-AR" sz="1600" dirty="0"/>
          </a:p>
          <a:p>
            <a:pPr marL="1200150" lvl="2" indent="-285750">
              <a:buFont typeface="Arial" panose="020B0604020202020204" pitchFamily="34" charset="0"/>
              <a:buChar char="•"/>
            </a:pPr>
            <a:r>
              <a:rPr lang="es-AR" dirty="0" smtClean="0"/>
              <a:t>Portal de Datos Abiertos</a:t>
            </a:r>
            <a:r>
              <a:rPr lang="es-AR" dirty="0"/>
              <a:t>. </a:t>
            </a:r>
            <a:endParaRPr lang="es-AR" sz="1600" dirty="0"/>
          </a:p>
          <a:p>
            <a:pPr marL="1200150" lvl="2" indent="-285750">
              <a:buFont typeface="Arial" panose="020B0604020202020204" pitchFamily="34" charset="0"/>
              <a:buChar char="•"/>
            </a:pPr>
            <a:r>
              <a:rPr lang="es-AR" dirty="0"/>
              <a:t>Firma </a:t>
            </a:r>
            <a:r>
              <a:rPr lang="es-AR" dirty="0" smtClean="0"/>
              <a:t>Digital.</a:t>
            </a:r>
            <a:endParaRPr lang="es-AR" sz="1600" dirty="0"/>
          </a:p>
          <a:p>
            <a:pPr marL="1200150" lvl="2" indent="-285750">
              <a:buFont typeface="Arial" panose="020B0604020202020204" pitchFamily="34" charset="0"/>
              <a:buChar char="•"/>
            </a:pPr>
            <a:r>
              <a:rPr lang="es-AR" dirty="0"/>
              <a:t>Expediente </a:t>
            </a:r>
            <a:r>
              <a:rPr lang="es-AR" dirty="0" smtClean="0"/>
              <a:t>Electrónico.</a:t>
            </a:r>
          </a:p>
          <a:p>
            <a:pPr marL="1200150" lvl="2" indent="-285750">
              <a:buFont typeface="Arial" panose="020B0604020202020204" pitchFamily="34" charset="0"/>
              <a:buChar char="•"/>
            </a:pPr>
            <a:r>
              <a:rPr lang="es-AR" dirty="0" smtClean="0"/>
              <a:t>Tickets - 148</a:t>
            </a:r>
          </a:p>
          <a:p>
            <a:pPr lvl="2"/>
            <a:r>
              <a:rPr lang="es-AR" dirty="0" smtClean="0"/>
              <a:t>Próximamente: </a:t>
            </a:r>
            <a:endParaRPr lang="es-AR" dirty="0"/>
          </a:p>
          <a:p>
            <a:pPr marL="1200150" lvl="2" indent="-285750">
              <a:buFont typeface="Arial" panose="020B0604020202020204" pitchFamily="34" charset="0"/>
              <a:buChar char="•"/>
            </a:pPr>
            <a:r>
              <a:rPr lang="es-AR" dirty="0"/>
              <a:t>Trámite a Distancia </a:t>
            </a:r>
            <a:r>
              <a:rPr lang="es-AR" dirty="0" smtClean="0"/>
              <a:t>(se </a:t>
            </a:r>
            <a:r>
              <a:rPr lang="es-AR" dirty="0"/>
              <a:t>viene)</a:t>
            </a:r>
            <a:endParaRPr lang="es-AR" sz="1600" dirty="0"/>
          </a:p>
          <a:p>
            <a:pPr marL="1200150" lvl="2" indent="-285750">
              <a:buFont typeface="Arial" panose="020B0604020202020204" pitchFamily="34" charset="0"/>
              <a:buChar char="•"/>
            </a:pPr>
            <a:r>
              <a:rPr lang="es-AR" dirty="0"/>
              <a:t>Mesa de Entrada Unificada </a:t>
            </a:r>
            <a:r>
              <a:rPr lang="es-AR" dirty="0" smtClean="0"/>
              <a:t>(se </a:t>
            </a:r>
            <a:r>
              <a:rPr lang="es-AR" dirty="0"/>
              <a:t>viene)</a:t>
            </a:r>
            <a:endParaRPr lang="es-AR" sz="1600" dirty="0"/>
          </a:p>
          <a:p>
            <a:r>
              <a:rPr lang="es-AR" dirty="0"/>
              <a:t> </a:t>
            </a:r>
            <a:endParaRPr lang="es-AR" sz="1600" dirty="0"/>
          </a:p>
          <a:p>
            <a:pPr lvl="1"/>
            <a:r>
              <a:rPr lang="es-AR" dirty="0"/>
              <a:t>Sistemas para toma de decisiones y seguimiento de procesos </a:t>
            </a:r>
            <a:r>
              <a:rPr lang="es-AR" dirty="0" smtClean="0"/>
              <a:t>propios</a:t>
            </a:r>
            <a:br>
              <a:rPr lang="es-AR" dirty="0" smtClean="0"/>
            </a:br>
            <a:r>
              <a:rPr lang="es-AR" dirty="0" smtClean="0"/>
              <a:t>de </a:t>
            </a:r>
            <a:r>
              <a:rPr lang="es-AR" dirty="0"/>
              <a:t>cada </a:t>
            </a:r>
            <a:r>
              <a:rPr lang="es-AR" dirty="0" smtClean="0"/>
              <a:t>Ministerio</a:t>
            </a:r>
            <a:r>
              <a:rPr lang="es-AR" dirty="0"/>
              <a:t>.</a:t>
            </a:r>
            <a:endParaRPr lang="es-AR" sz="1600" dirty="0"/>
          </a:p>
        </p:txBody>
      </p:sp>
    </p:spTree>
    <p:extLst>
      <p:ext uri="{BB962C8B-B14F-4D97-AF65-F5344CB8AC3E}">
        <p14:creationId xmlns="" xmlns:p14="http://schemas.microsoft.com/office/powerpoint/2010/main" val="339790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460375" y="823094"/>
            <a:ext cx="8216081" cy="2000548"/>
          </a:xfrm>
          <a:prstGeom prst="rect">
            <a:avLst/>
          </a:prstGeom>
        </p:spPr>
        <p:txBody>
          <a:bodyPr wrap="square">
            <a:spAutoFit/>
          </a:bodyPr>
          <a:lstStyle/>
          <a:p>
            <a:r>
              <a:rPr lang="es-AR" sz="2400" b="1" dirty="0"/>
              <a:t>Datos Abiertos</a:t>
            </a:r>
          </a:p>
          <a:p>
            <a:endParaRPr lang="es-AR" sz="2000" dirty="0" smtClean="0"/>
          </a:p>
          <a:p>
            <a:r>
              <a:rPr lang="es-AR" sz="2000" dirty="0" smtClean="0"/>
              <a:t>La </a:t>
            </a:r>
            <a:r>
              <a:rPr lang="es-AR" sz="2000" u="sng" dirty="0">
                <a:hlinkClick r:id="rId4"/>
              </a:rPr>
              <a:t>Ley Nacional de Acceso a la Información Pública</a:t>
            </a:r>
            <a:r>
              <a:rPr lang="es-AR" sz="2000" dirty="0"/>
              <a:t> establece que la información en poder del Estado debe ser accesible para todas las personas y estar disponible en formatos electrónicos abiertos para facilitar su circulación y redistribución</a:t>
            </a:r>
            <a:r>
              <a:rPr lang="es-AR" sz="2000" dirty="0" smtClean="0"/>
              <a:t>.</a:t>
            </a:r>
          </a:p>
        </p:txBody>
      </p:sp>
      <p:sp>
        <p:nvSpPr>
          <p:cNvPr id="3" name="AutoShape 2" descr="Resultado de imagen para datos abiert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datos abierto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6" descr="Resultado de imagen para datos abiertos"/>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9224" name="Picture 8" descr="Resultado de imagen para datos abierto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17011" y="3284984"/>
            <a:ext cx="4020611" cy="201280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12 Rectángulo"/>
          <p:cNvSpPr/>
          <p:nvPr/>
        </p:nvSpPr>
        <p:spPr>
          <a:xfrm>
            <a:off x="460375" y="3103281"/>
            <a:ext cx="4975721" cy="2554545"/>
          </a:xfrm>
          <a:prstGeom prst="rect">
            <a:avLst/>
          </a:prstGeom>
        </p:spPr>
        <p:txBody>
          <a:bodyPr wrap="square">
            <a:spAutoFit/>
          </a:bodyPr>
          <a:lstStyle/>
          <a:p>
            <a:endParaRPr lang="es-AR" sz="2000" dirty="0"/>
          </a:p>
          <a:p>
            <a:r>
              <a:rPr lang="es-AR" sz="2000" dirty="0"/>
              <a:t>En el año 2016, mediante </a:t>
            </a:r>
            <a:r>
              <a:rPr lang="es-AR" sz="2000" u="sng" dirty="0">
                <a:hlinkClick r:id="rId6"/>
              </a:rPr>
              <a:t>Decreto 117/2016</a:t>
            </a:r>
            <a:r>
              <a:rPr lang="es-AR" sz="2000" dirty="0"/>
              <a:t> el gobierno nacional impulsó el “Plan de Apertura de Datos</a:t>
            </a:r>
            <a:r>
              <a:rPr lang="es-AR" sz="2000" dirty="0" smtClean="0"/>
              <a:t>”.</a:t>
            </a:r>
          </a:p>
          <a:p>
            <a:endParaRPr lang="es-AR" sz="2000" dirty="0"/>
          </a:p>
          <a:p>
            <a:r>
              <a:rPr lang="es-AR" sz="2000" dirty="0"/>
              <a:t>En Mendoza: </a:t>
            </a:r>
            <a:r>
              <a:rPr lang="es-AR" sz="2000" dirty="0">
                <a:hlinkClick r:id="rId7"/>
              </a:rPr>
              <a:t>http://www.datosabiertos.mendoza.gov.ar</a:t>
            </a:r>
            <a:r>
              <a:rPr lang="es-AR" sz="2000" dirty="0" smtClean="0">
                <a:hlinkClick r:id="rId7"/>
              </a:rPr>
              <a:t>/</a:t>
            </a:r>
            <a:endParaRPr lang="es-AR" sz="2000" dirty="0" smtClean="0"/>
          </a:p>
          <a:p>
            <a:endParaRPr lang="es-AR" sz="2000" dirty="0"/>
          </a:p>
        </p:txBody>
      </p:sp>
    </p:spTree>
    <p:extLst>
      <p:ext uri="{BB962C8B-B14F-4D97-AF65-F5344CB8AC3E}">
        <p14:creationId xmlns="" xmlns:p14="http://schemas.microsoft.com/office/powerpoint/2010/main" val="339790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360359" y="404664"/>
            <a:ext cx="8424936" cy="2308324"/>
          </a:xfrm>
          <a:prstGeom prst="rect">
            <a:avLst/>
          </a:prstGeom>
        </p:spPr>
        <p:txBody>
          <a:bodyPr wrap="square">
            <a:spAutoFit/>
          </a:bodyPr>
          <a:lstStyle/>
          <a:p>
            <a:r>
              <a:rPr lang="es-AR" sz="2400" b="1" dirty="0"/>
              <a:t>Firma Digital</a:t>
            </a:r>
          </a:p>
          <a:p>
            <a:r>
              <a:rPr lang="es-AR" sz="2000" u="sng" dirty="0">
                <a:hlinkClick r:id="rId4"/>
              </a:rPr>
              <a:t>Ley Nacional N° 25.506 de Firma </a:t>
            </a:r>
            <a:r>
              <a:rPr lang="es-AR" sz="2000" u="sng" dirty="0" smtClean="0">
                <a:hlinkClick r:id="rId4"/>
              </a:rPr>
              <a:t>Digital</a:t>
            </a:r>
            <a:r>
              <a:rPr lang="es-AR" sz="2000" u="sng" dirty="0" smtClean="0"/>
              <a:t> </a:t>
            </a:r>
            <a:r>
              <a:rPr lang="es-AR" sz="2000" dirty="0" smtClean="0"/>
              <a:t>Reconoce </a:t>
            </a:r>
            <a:r>
              <a:rPr lang="es-AR" sz="2000" dirty="0"/>
              <a:t>y establece las condiciones para el empleo de la firma electrónica y de la firma digital y su eficacia jurídica, y crea la Infraestructura de Firma Digital de la República Argentina</a:t>
            </a:r>
            <a:r>
              <a:rPr lang="es-AR" sz="2000" dirty="0" smtClean="0"/>
              <a:t>.</a:t>
            </a:r>
            <a:endParaRPr lang="es-AR" sz="2000" dirty="0"/>
          </a:p>
          <a:p>
            <a:r>
              <a:rPr lang="es-AR" sz="2000" dirty="0"/>
              <a:t>La nueva ley procedimiento administrativo 9003 del 2017 contempla el uso de firma digital en la provincia de M</a:t>
            </a:r>
            <a:r>
              <a:rPr lang="es-AR" sz="2000" dirty="0" smtClean="0"/>
              <a:t>endoza</a:t>
            </a:r>
            <a:r>
              <a:rPr lang="es-AR" sz="2000" dirty="0"/>
              <a:t>.</a:t>
            </a:r>
          </a:p>
        </p:txBody>
      </p:sp>
      <p:sp>
        <p:nvSpPr>
          <p:cNvPr id="3" name="2 Rectángulo"/>
          <p:cNvSpPr/>
          <p:nvPr/>
        </p:nvSpPr>
        <p:spPr>
          <a:xfrm>
            <a:off x="360359" y="3212976"/>
            <a:ext cx="5867825" cy="1938992"/>
          </a:xfrm>
          <a:prstGeom prst="rect">
            <a:avLst/>
          </a:prstGeom>
        </p:spPr>
        <p:txBody>
          <a:bodyPr wrap="square">
            <a:spAutoFit/>
          </a:bodyPr>
          <a:lstStyle/>
          <a:p>
            <a:pPr marL="285750" indent="-285750">
              <a:buFontTx/>
              <a:buChar char="-"/>
            </a:pPr>
            <a:r>
              <a:rPr lang="es-AR" sz="2000" dirty="0" smtClean="0"/>
              <a:t>Procedimiento </a:t>
            </a:r>
            <a:r>
              <a:rPr lang="es-AR" sz="2000" dirty="0"/>
              <a:t>seguro y </a:t>
            </a:r>
            <a:r>
              <a:rPr lang="es-AR" sz="2000" dirty="0" smtClean="0"/>
              <a:t>confiable.</a:t>
            </a:r>
          </a:p>
          <a:p>
            <a:pPr marL="285750" indent="-285750">
              <a:buFontTx/>
              <a:buChar char="-"/>
            </a:pPr>
            <a:r>
              <a:rPr lang="es-AR" sz="2000" dirty="0" smtClean="0"/>
              <a:t>Sirve </a:t>
            </a:r>
            <a:r>
              <a:rPr lang="es-AR" sz="2000" dirty="0"/>
              <a:t>para realizar operaciones y trámites </a:t>
            </a:r>
            <a:r>
              <a:rPr lang="es-AR" sz="2000" dirty="0" smtClean="0"/>
              <a:t>online y de documentos electrónicos</a:t>
            </a:r>
          </a:p>
          <a:p>
            <a:pPr marL="285750" indent="-285750">
              <a:buFontTx/>
              <a:buChar char="-"/>
            </a:pPr>
            <a:r>
              <a:rPr lang="es-AR" sz="2000" dirty="0" smtClean="0"/>
              <a:t>Cuenta </a:t>
            </a:r>
            <a:r>
              <a:rPr lang="es-AR" sz="2000" dirty="0"/>
              <a:t>con una certificación </a:t>
            </a:r>
            <a:r>
              <a:rPr lang="es-AR" sz="2000" dirty="0" smtClean="0"/>
              <a:t>propia.</a:t>
            </a:r>
          </a:p>
          <a:p>
            <a:pPr marL="285750" indent="-285750">
              <a:buFontTx/>
              <a:buChar char="-"/>
            </a:pPr>
            <a:r>
              <a:rPr lang="es-AR" sz="2000" dirty="0" smtClean="0"/>
              <a:t>Permite </a:t>
            </a:r>
            <a:r>
              <a:rPr lang="es-AR" sz="2000" b="1" dirty="0"/>
              <a:t>garantizar la autoría e integridad de los documentos </a:t>
            </a:r>
            <a:r>
              <a:rPr lang="es-AR" sz="2000" b="1" dirty="0" smtClean="0"/>
              <a:t>digitales.</a:t>
            </a:r>
            <a:r>
              <a:rPr lang="es-AR" sz="2000" dirty="0" smtClean="0"/>
              <a:t> </a:t>
            </a:r>
            <a:endParaRPr lang="es-AR" sz="2000" dirty="0"/>
          </a:p>
        </p:txBody>
      </p:sp>
      <p:sp>
        <p:nvSpPr>
          <p:cNvPr id="4" name="AutoShape 2" descr="Resultado de imagen para firma digital argentin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firma digital argentin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6" descr="Resultado de imagen para firma digital argentina"/>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AutoShape 8" descr="Resultado de imagen para firma digital argentina"/>
          <p:cNvSpPr>
            <a:spLocks noChangeAspect="1" noChangeArrowheads="1"/>
          </p:cNvSpPr>
          <p:nvPr/>
        </p:nvSpPr>
        <p:spPr bwMode="auto">
          <a:xfrm>
            <a:off x="155575" y="-661988"/>
            <a:ext cx="2190750" cy="13811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AutoShape 10" descr="Resultado de imagen para firma digital argentina"/>
          <p:cNvSpPr>
            <a:spLocks noChangeAspect="1" noChangeArrowheads="1"/>
          </p:cNvSpPr>
          <p:nvPr/>
        </p:nvSpPr>
        <p:spPr bwMode="auto">
          <a:xfrm>
            <a:off x="307975" y="-509588"/>
            <a:ext cx="2190750" cy="13811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56" name="Picture 12" descr="http://seguridadinformatica.sgp.gob.ar/img/firmadigital_bordegris.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200794" y="2924944"/>
            <a:ext cx="2190750" cy="13811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AutoShape 14" descr="Resultado de imagen para video"/>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1" name="AutoShape 16" descr="Resultado de imagen para video"/>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2" name="AutoShape 18" descr="data:image/png;base64,iVBORw0KGgoAAAANSUhEUgAAAOEAAADhCAMAAAAJbSJIAAAAh1BMVEX///9Vaorl5eUrx/ROZYZJYYNTaImXorXGzNZmeJTq6ehBW39HX4PZ2t3s7Ozj4+ObpbWd4PlhdJLc4Obw8vV9i6KxuMYAw/O9xM/m6e33+PmKl6zFy9XO8Py06Ppbb45vgJrP1NyN3fihq7uttsR4h6Bk0/bn+P5IzfWDkadb0fa4v8zZ8/3AIZfPAAAKEElEQVR4nO2d/Z+ivhHHpZeE9ZJePcFbQPsFTrattf//31c1CcpDnpAEd28+P93rFjVvyCSTzGRYrUAgEAgEAoFAIBAIBAKBQCAQCHRXXr99PdV5y5eVFH9F0TLjgHtGoq8pwvZXwJgt3RCPwvFqldClW+FVNFlt0NKN8Cq0Wa3Fv/oStkkGf3g1KRvK/3+9kqhxT7vbJ0m1eXVVvKG7PoDsnIKQDqbIGnPyH99fWz84Ca4HBNRA+CYIv//ttfVdEL4BIRC+rIAQCIFweQEhEALh8nqe8Mer61nCePCHV1MMhCrC+pMRmtaHZNcXXzp/GkJSDQhIhzAiA0WfilAFcCdUaE7CvG42p2q9jRCKym21i88P++7TFRs2C8MQpvWxYoxhhOStvdxjhDFj62NdfHrCvKkoRorIwYWTVcfkExPmTUmxIS5CECubyR12WcLkxEx4Qph9DMf7lyfMtmz01+/jXOd/2Xo4a780Yb3tR+3QbWzBl/Hm+g88sE3CygnP0ZZw7vkwqTp8lwGFlrtjVidpehk7iyLN63P8UVLWwSSscrZHy/lwbp8mpuQRj5XxWzp2XfEWbzumSljsOHtY+jTz+qVJiR/w6FY/G+TNlj48SYTcuqqlXzrr2uLxAWK8t5jskg2+35OIOv1o+NVTur43FpNmtHMOVTTo4WOlgzUGJ6zvIwwmZ5dPZlHLSKj9xBGasGnTAhA7On52daTtyE8b2w8FJmwTOy7jvmX/fFR6ansATxSx+cmghHvcAjp10LsOrRuET3afCEp4koB4ygPkSqv2S+yeYkjCnWybdQ8b1ZE5IQYkjCUgndhDpTLqcqfCETbtrX9mPXtTIv04ZjGiBiN8E19Inge8OHISkZo9uFCEeQs4x+7SKheOKqHGrwtFWIqbPg/gFVHcsdJ0ZSDCvWgQnaGLcuXCfUem0SYMoTRCmlld7vadBlMMErcoxDyBnT1RneS8iPRLYsv1Iepn/IncRDtC0UdRNYlEqZP42p32KrHG38V9hG5uoiq/1IpQphnjya7auAqrKUPu0yjyS2fZa1vzljDFmu6vf06gu6nmt46sdRcF2E08c3tRDno/3//17wl4V4nuz3QDWABCMTcz1YDw8/3b++8pfO13R0RziX/CjA+kWOlCXgi/vX/7awrgKuP9A/9akrDkd3mrvOBKeGH8zyRzXMtdz+UID/wuq4aZlvDCOMUca/EQD8sR8puscx8l4bdJ5ihS8dXD6eS4hSVhbrzHD4RTzFE8RKZ0eCWhKW6x7au0Izzy79etAB4Ip5jj1uBcCcJyQDBT3IJ/vW6s6xK6m+NZjNWqv3uOW4g+RHX+Wo/Q2Rx5S5nKdfO8euJOB/nQXTMgdDRH/htKl8kzIbdWphlnxgjdzJG3ROnX+CXkuzNEv4IbI3QxxwJpR1O/hHwU0HdSBaGDOfJuqhrN/BLyNaraJb1JRWhtjtzzVS2E/RLybU31bHyTktDWHIVXwcb/6pVQ/DTSN1BDaGmOfKhh4xuVXgm5V0D0+yh6QitzFMYwPmJ7JTyLbHd9+wyEFubYYI25eyUUX27YJDURms1RtGV8zvdKWNkMNBaEJnNMbvZOqtE/eiXk7jszbCLaEOrNMeVDzfgCxishX5wa9qQtCbXmyBuJR3/IKyGfLHQbYQ6EOnMU7m9wwoJqOs8EQrU5cnMYX6NZEuJffYk1i46QT/j6HWk3QpU58s2g8Sk/FourAQHuEEaD8jUiKmJBWM1JOG6OH0bCCA0Ioi6hQsGf4RXxfyrC0WnJ526il146OqLqJl6fhClf/6p3u90JFbPi1txLvRDOPpYqPRs+W+jGUj+EM8+HGu+UN0Y3H3oi5LfWFPq19No0Lk3BI9Ljt9IrYaUxD0dC7SpRDGnjBj+Z0CaOv1dtN7sSGlb6tW7DS8bxXQlJZJGLwYMW2JCKaCQ07tb80nmQIhdDiXj3S4uOVgf7Nb4ha8m0i/Fu3HGLdXcyllscPYBZ1hZ8ZWqaLvSENrumwi0dtwa/u4kiLqNfIOoIrbbaxLyrCP/4JeSDqWGoURNaRi9EgEsRy/dLuDEvsTS7+rYRqI02+OSX8A3r7q6QgtA+isjNULWl55ewsNnWHyV0iATLTX2F6+Q5figyGLVZlyOETtF8PusqF2meCTOLbjqMcrtlZPCpXBng8kyYGoLsV/UJ3387nRKVqQIq79d3FrSsram5pEvonBm113dS74QHbeTrpkdC93QamZKkdH69Z7Kb1yAPWV8TMhTFIxzf777KO6FIitJk1LSEU9LahKFr2uGdUDZBvcAQhNMyhUU+uubojP/zFntTG26EE9NLZRxdM5L5JxSNUG99X7OgJ6YIi6FaexTHNm4xeHXA0capfviJSHku9uf75DTvg/kRyrjFcfDigBniFkKp4bjF7/9OTdVfydNUur0un3ELqQ3W3unJfKudaLw2FSJI9RZxMdNlmU6QOMihiP1KBSGs5TGz2c7mXSUPG2mS5K8KU4FHHj8kT9btelQhDm0aDnYFIpTH8+Y8vbYWLdf30WBVlGQ/RfpETAd9yHHUdNY5VJ0oeVYdG/qUrWT9CXP5kGCVsOQ9t6z1YGq2PD9q7hO2hLQv7EhYtKe5Z+iosv4EKc1DlyDEA4IuIS3SrorMtaZCKms9ofWzI6os/kGQxalUmT44IJi/LkYu/SS0fepQfr6V/c6UE3hTyNomyb38zhOn1rO2jpYVYNj6NG3FDjK9fsv9/Vp2gIFrDOXtiTE0pUDgZV4tZQ+1riASuE5U2toQYSfnw+vpqe2hKLK15eDVzD7al5whwzmMgRrcTm3YfjwOX5Hu2NYzIxg31g29lqRrQ/EuZrxAxfL6/igijI5WvS09PpTcI04FRJaoyV7ce+rlG+g6MzzIIqvog+uF104GvEzV+QN6aPGls+7OyieZH/b4sbwnoo47BUvV1e8WMCWYktOvuvds0jrbR90y0YQ6j8CLvTkgqXpFhBFmmGx38eZ4PG72u2pLrgW+O5cQtnafRRd8N0Kyo4OFDZFFVkaqJRO2nVIqedG3P9gXu7780tRy1wu/3yJtyvGK1308y1llRMu/wSOJI+2TJIiR/cRq5VdZErKkr8Y6bmFW0lSUjZTWvxbVp+unquq3cYtmQMA6hBHryz5uYacki6vyMnoyEVW4/ERZxefn95Bl3GJAEHUJVQYyG+FNRV7Xb4fzOTvUST7T7vHS70bwLyAEQiBcXkD45xB6n/G9yXLG9+u1eZWl1/YnvjvvDyIsXltPE26+/+O1BW9aBUIgXF5ACIRAuLyAEAiBcHlZEyoz9/7+6jJm7omkSUX25cjmwKtJ5rWOZ1+ScnWyDWF+TpGTfPvAV9U1S7L8yg/xVu8/oV8XkfAzLnnJ0PB9wV9AiLVvbD3sq/XXU7XXFlIHgUAgEAgEAoFAIBAIBAKBQCAQCAQKrf8D1Htdf2Fw9UYAAAAASUVORK5CYII="/>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3" name="AutoShape 20" descr="data:image/png;base64,iVBORw0KGgoAAAANSUhEUgAAAOEAAADhCAMAAAAJbSJIAAAAh1BMVEX///9Vaorl5eUrx/ROZYZJYYNTaImXorXGzNZmeJTq6ehBW39HX4PZ2t3s7Ozj4+ObpbWd4PlhdJLc4Obw8vV9i6KxuMYAw/O9xM/m6e33+PmKl6zFy9XO8Py06Ppbb45vgJrP1NyN3fihq7uttsR4h6Bk0/bn+P5IzfWDkadb0fa4v8zZ8/3AIZfPAAAKEElEQVR4nO2d/Z+ivhHHpZeE9ZJePcFbQPsFTrattf//31c1CcpDnpAEd28+P93rFjVvyCSTzGRYrUAgEAgEAoFAIBAIBAKBQCAQCHRXXr99PdV5y5eVFH9F0TLjgHtGoq8pwvZXwJgt3RCPwvFqldClW+FVNFlt0NKN8Cq0Wa3Fv/oStkkGf3g1KRvK/3+9kqhxT7vbJ0m1eXVVvKG7PoDsnIKQDqbIGnPyH99fWz84Ca4HBNRA+CYIv//ttfVdEL4BIRC+rIAQCIFweQEhEALh8nqe8Mer61nCePCHV1MMhCrC+pMRmtaHZNcXXzp/GkJSDQhIhzAiA0WfilAFcCdUaE7CvG42p2q9jRCKym21i88P++7TFRs2C8MQpvWxYoxhhOStvdxjhDFj62NdfHrCvKkoRorIwYWTVcfkExPmTUmxIS5CECubyR12WcLkxEx4Qph9DMf7lyfMtmz01+/jXOd/2Xo4a780Yb3tR+3QbWzBl/Hm+g88sE3CygnP0ZZw7vkwqTp8lwGFlrtjVidpehk7iyLN63P8UVLWwSSscrZHy/lwbp8mpuQRj5XxWzp2XfEWbzumSljsOHtY+jTz+qVJiR/w6FY/G+TNlj48SYTcuqqlXzrr2uLxAWK8t5jskg2+35OIOv1o+NVTur43FpNmtHMOVTTo4WOlgzUGJ6zvIwwmZ5dPZlHLSKj9xBGasGnTAhA7On52daTtyE8b2w8FJmwTOy7jvmX/fFR6ansATxSx+cmghHvcAjp10LsOrRuET3afCEp4koB4ygPkSqv2S+yeYkjCnWybdQ8b1ZE5IQYkjCUgndhDpTLqcqfCETbtrX9mPXtTIv04ZjGiBiN8E19Inge8OHISkZo9uFCEeQs4x+7SKheOKqHGrwtFWIqbPg/gFVHcsdJ0ZSDCvWgQnaGLcuXCfUem0SYMoTRCmlld7vadBlMMErcoxDyBnT1RneS8iPRLYsv1Iepn/IncRDtC0UdRNYlEqZP42p32KrHG38V9hG5uoiq/1IpQphnjya7auAqrKUPu0yjyS2fZa1vzljDFmu6vf06gu6nmt46sdRcF2E08c3tRDno/3//17wl4V4nuz3QDWABCMTcz1YDw8/3b++8pfO13R0RziX/CjA+kWOlCXgi/vX/7awrgKuP9A/9akrDkd3mrvOBKeGH8zyRzXMtdz+UID/wuq4aZlvDCOMUca/EQD8sR8puscx8l4bdJ5ihS8dXD6eS4hSVhbrzHD4RTzFE8RKZ0eCWhKW6x7au0Izzy79etAB4Ip5jj1uBcCcJyQDBT3IJ/vW6s6xK6m+NZjNWqv3uOW4g+RHX+Wo/Q2Rx5S5nKdfO8euJOB/nQXTMgdDRH/htKl8kzIbdWphlnxgjdzJG3ROnX+CXkuzNEv4IbI3QxxwJpR1O/hHwU0HdSBaGDOfJuqhrN/BLyNaraJb1JRWhtjtzzVS2E/RLybU31bHyTktDWHIVXwcb/6pVQ/DTSN1BDaGmOfKhh4xuVXgm5V0D0+yh6QitzFMYwPmJ7JTyLbHd9+wyEFubYYI25eyUUX27YJDURms1RtGV8zvdKWNkMNBaEJnNMbvZOqtE/eiXk7jszbCLaEOrNMeVDzfgCxishX5wa9qQtCbXmyBuJR3/IKyGfLHQbYQ6EOnMU7m9wwoJqOs8EQrU5cnMYX6NZEuJffYk1i46QT/j6HWk3QpU58s2g8Sk/FourAQHuEEaD8jUiKmJBWM1JOG6OH0bCCA0Ioi6hQsGf4RXxfyrC0WnJ526il146OqLqJl6fhClf/6p3u90JFbPi1txLvRDOPpYqPRs+W+jGUj+EM8+HGu+UN0Y3H3oi5LfWFPq19No0Lk3BI9Ljt9IrYaUxD0dC7SpRDGnjBj+Z0CaOv1dtN7sSGlb6tW7DS8bxXQlJZJGLwYMW2JCKaCQ07tb80nmQIhdDiXj3S4uOVgf7Nb4ha8m0i/Fu3HGLdXcyllscPYBZ1hZ8ZWqaLvSENrumwi0dtwa/u4kiLqNfIOoIrbbaxLyrCP/4JeSDqWGoURNaRi9EgEsRy/dLuDEvsTS7+rYRqI02+OSX8A3r7q6QgtA+isjNULWl55ewsNnWHyV0iATLTX2F6+Q5figyGLVZlyOETtF8PusqF2meCTOLbjqMcrtlZPCpXBng8kyYGoLsV/UJ3387nRKVqQIq79d3FrSsram5pEvonBm113dS74QHbeTrpkdC93QamZKkdH69Z7Kb1yAPWV8TMhTFIxzf777KO6FIitJk1LSEU9LahKFr2uGdUDZBvcAQhNMyhUU+uubojP/zFntTG26EE9NLZRxdM5L5JxSNUG99X7OgJ6YIi6FaexTHNm4xeHXA0capfviJSHku9uf75DTvg/kRyrjFcfDigBniFkKp4bjF7/9OTdVfydNUur0un3ELqQ3W3unJfKudaLw2FSJI9RZxMdNlmU6QOMihiP1KBSGs5TGz2c7mXSUPG2mS5K8KU4FHHj8kT9btelQhDm0aDnYFIpTH8+Y8vbYWLdf30WBVlGQ/RfpETAd9yHHUdNY5VJ0oeVYdG/qUrWT9CXP5kGCVsOQ9t6z1YGq2PD9q7hO2hLQv7EhYtKe5Z+iosv4EKc1DlyDEA4IuIS3SrorMtaZCKms9ofWzI6os/kGQxalUmT44IJi/LkYu/SS0fepQfr6V/c6UE3hTyNomyb38zhOn1rO2jpYVYNj6NG3FDjK9fsv9/Vp2gIFrDOXtiTE0pUDgZV4tZQ+1riASuE5U2toQYSfnw+vpqe2hKLK15eDVzD7al5whwzmMgRrcTm3YfjwOX5Hu2NYzIxg31g29lqRrQ/EuZrxAxfL6/igijI5WvS09PpTcI04FRJaoyV7ce+rlG+g6MzzIIqvog+uF104GvEzV+QN6aPGls+7OyieZH/b4sbwnoo47BUvV1e8WMCWYktOvuvds0jrbR90y0YQ6j8CLvTkgqXpFhBFmmGx38eZ4PG72u2pLrgW+O5cQtnafRRd8N0Kyo4OFDZFFVkaqJRO2nVIqedG3P9gXu7780tRy1wu/3yJtyvGK1308y1llRMu/wSOJI+2TJIiR/cRq5VdZErKkr8Y6bmFW0lSUjZTWvxbVp+unquq3cYtmQMA6hBHryz5uYacki6vyMnoyEVW4/ERZxefn95Bl3GJAEHUJVQYyG+FNRV7Xb4fzOTvUST7T7vHS70bwLyAEQiBcXkD45xB6n/G9yXLG9+u1eZWl1/YnvjvvDyIsXltPE26+/+O1BW9aBUIgXF5ACIRAuLyAEAiBcHlZEyoz9/7+6jJm7omkSUX25cjmwKtJ5rWOZ1+ScnWyDWF+TpGTfPvAV9U1S7L8yg/xVu8/oV8XkfAzLnnJ0PB9wV9AiLVvbD3sq/XXU7XXFlIHgUAgEAgEAoFAIBAIBAKBQCAQCAQKrf8D1Htdf2Fw9UYAAAAASUVORK5CYII="/>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4" name="AutoShape 22" descr="data:image/png;base64,iVBORw0KGgoAAAANSUhEUgAAAOEAAADhCAMAAAAJbSJIAAAAh1BMVEX///9Vaorl5eUrx/ROZYZJYYNTaImXorXGzNZmeJTq6ehBW39HX4PZ2t3s7Ozj4+ObpbWd4PlhdJLc4Obw8vV9i6KxuMYAw/O9xM/m6e33+PmKl6zFy9XO8Py06Ppbb45vgJrP1NyN3fihq7uttsR4h6Bk0/bn+P5IzfWDkadb0fa4v8zZ8/3AIZfPAAAKEElEQVR4nO2d/Z+ivhHHpZeE9ZJePcFbQPsFTrattf//31c1CcpDnpAEd28+P93rFjVvyCSTzGRYrUAgEAgEAoFAIBAIBAKBQCAQCHRXXr99PdV5y5eVFH9F0TLjgHtGoq8pwvZXwJgt3RCPwvFqldClW+FVNFlt0NKN8Cq0Wa3Fv/oStkkGf3g1KRvK/3+9kqhxT7vbJ0m1eXVVvKG7PoDsnIKQDqbIGnPyH99fWz84Ca4HBNRA+CYIv//ttfVdEL4BIRC+rIAQCIFweQEhEALh8nqe8Mer61nCePCHV1MMhCrC+pMRmtaHZNcXXzp/GkJSDQhIhzAiA0WfilAFcCdUaE7CvG42p2q9jRCKym21i88P++7TFRs2C8MQpvWxYoxhhOStvdxjhDFj62NdfHrCvKkoRorIwYWTVcfkExPmTUmxIS5CECubyR12WcLkxEx4Qph9DMf7lyfMtmz01+/jXOd/2Xo4a780Yb3tR+3QbWzBl/Hm+g88sE3CygnP0ZZw7vkwqTp8lwGFlrtjVidpehk7iyLN63P8UVLWwSSscrZHy/lwbp8mpuQRj5XxWzp2XfEWbzumSljsOHtY+jTz+qVJiR/w6FY/G+TNlj48SYTcuqqlXzrr2uLxAWK8t5jskg2+35OIOv1o+NVTur43FpNmtHMOVTTo4WOlgzUGJ6zvIwwmZ5dPZlHLSKj9xBGasGnTAhA7On52daTtyE8b2w8FJmwTOy7jvmX/fFR6ansATxSx+cmghHvcAjp10LsOrRuET3afCEp4koB4ygPkSqv2S+yeYkjCnWybdQ8b1ZE5IQYkjCUgndhDpTLqcqfCETbtrX9mPXtTIv04ZjGiBiN8E19Inge8OHISkZo9uFCEeQs4x+7SKheOKqHGrwtFWIqbPg/gFVHcsdJ0ZSDCvWgQnaGLcuXCfUem0SYMoTRCmlld7vadBlMMErcoxDyBnT1RneS8iPRLYsv1Iepn/IncRDtC0UdRNYlEqZP42p32KrHG38V9hG5uoiq/1IpQphnjya7auAqrKUPu0yjyS2fZa1vzljDFmu6vf06gu6nmt46sdRcF2E08c3tRDno/3//17wl4V4nuz3QDWABCMTcz1YDw8/3b++8pfO13R0RziX/CjA+kWOlCXgi/vX/7awrgKuP9A/9akrDkd3mrvOBKeGH8zyRzXMtdz+UID/wuq4aZlvDCOMUca/EQD8sR8puscx8l4bdJ5ihS8dXD6eS4hSVhbrzHD4RTzFE8RKZ0eCWhKW6x7au0Izzy79etAB4Ip5jj1uBcCcJyQDBT3IJ/vW6s6xK6m+NZjNWqv3uOW4g+RHX+Wo/Q2Rx5S5nKdfO8euJOB/nQXTMgdDRH/htKl8kzIbdWphlnxgjdzJG3ROnX+CXkuzNEv4IbI3QxxwJpR1O/hHwU0HdSBaGDOfJuqhrN/BLyNaraJb1JRWhtjtzzVS2E/RLybU31bHyTktDWHIVXwcb/6pVQ/DTSN1BDaGmOfKhh4xuVXgm5V0D0+yh6QitzFMYwPmJ7JTyLbHd9+wyEFubYYI25eyUUX27YJDURms1RtGV8zvdKWNkMNBaEJnNMbvZOqtE/eiXk7jszbCLaEOrNMeVDzfgCxishX5wa9qQtCbXmyBuJR3/IKyGfLHQbYQ6EOnMU7m9wwoJqOs8EQrU5cnMYX6NZEuJffYk1i46QT/j6HWk3QpU58s2g8Sk/FourAQHuEEaD8jUiKmJBWM1JOG6OH0bCCA0Ioi6hQsGf4RXxfyrC0WnJ526il146OqLqJl6fhClf/6p3u90JFbPi1txLvRDOPpYqPRs+W+jGUj+EM8+HGu+UN0Y3H3oi5LfWFPq19No0Lk3BI9Ljt9IrYaUxD0dC7SpRDGnjBj+Z0CaOv1dtN7sSGlb6tW7DS8bxXQlJZJGLwYMW2JCKaCQ07tb80nmQIhdDiXj3S4uOVgf7Nb4ha8m0i/Fu3HGLdXcyllscPYBZ1hZ8ZWqaLvSENrumwi0dtwa/u4kiLqNfIOoIrbbaxLyrCP/4JeSDqWGoURNaRi9EgEsRy/dLuDEvsTS7+rYRqI02+OSX8A3r7q6QgtA+isjNULWl55ewsNnWHyV0iATLTX2F6+Q5figyGLVZlyOETtF8PusqF2meCTOLbjqMcrtlZPCpXBng8kyYGoLsV/UJ3387nRKVqQIq79d3FrSsram5pEvonBm113dS74QHbeTrpkdC93QamZKkdH69Z7Kb1yAPWV8TMhTFIxzf777KO6FIitJk1LSEU9LahKFr2uGdUDZBvcAQhNMyhUU+uubojP/zFntTG26EE9NLZRxdM5L5JxSNUG99X7OgJ6YIi6FaexTHNm4xeHXA0capfviJSHku9uf75DTvg/kRyrjFcfDigBniFkKp4bjF7/9OTdVfydNUur0un3ELqQ3W3unJfKudaLw2FSJI9RZxMdNlmU6QOMihiP1KBSGs5TGz2c7mXSUPG2mS5K8KU4FHHj8kT9btelQhDm0aDnYFIpTH8+Y8vbYWLdf30WBVlGQ/RfpETAd9yHHUdNY5VJ0oeVYdG/qUrWT9CXP5kGCVsOQ9t6z1YGq2PD9q7hO2hLQv7EhYtKe5Z+iosv4EKc1DlyDEA4IuIS3SrorMtaZCKms9ofWzI6os/kGQxalUmT44IJi/LkYu/SS0fepQfr6V/c6UE3hTyNomyb38zhOn1rO2jpYVYNj6NG3FDjK9fsv9/Vp2gIFrDOXtiTE0pUDgZV4tZQ+1riASuE5U2toQYSfnw+vpqe2hKLK15eDVzD7al5whwzmMgRrcTm3YfjwOX5Hu2NYzIxg31g29lqRrQ/EuZrxAxfL6/igijI5WvS09PpTcI04FRJaoyV7ce+rlG+g6MzzIIqvog+uF104GvEzV+QN6aPGls+7OyieZH/b4sbwnoo47BUvV1e8WMCWYktOvuvds0jrbR90y0YQ6j8CLvTkgqXpFhBFmmGx38eZ4PG72u2pLrgW+O5cQtnafRRd8N0Kyo4OFDZFFVkaqJRO2nVIqedG3P9gXu7780tRy1wu/3yJtyvGK1308y1llRMu/wSOJI+2TJIiR/cRq5VdZErKkr8Y6bmFW0lSUjZTWvxbVp+unquq3cYtmQMA6hBHryz5uYacki6vyMnoyEVW4/ERZxefn95Bl3GJAEHUJVQYyG+FNRV7Xb4fzOTvUST7T7vHS70bwLyAEQiBcXkD45xB6n/G9yXLG9+u1eZWl1/YnvjvvDyIsXltPE26+/+O1BW9aBUIgXF5ACIRAuLyAEAiBcHlZEyoz9/7+6jJm7omkSUX25cjmwKtJ5rWOZ1+ScnWyDWF+TpGTfPvAV9U1S7L8yg/xVu8/oV8XkfAzLnnJ0PB9wV9AiLVvbD3sq/XXU7XXFlIHgUAgEAgEAoFAIBAIBAKBQCAQCAQKrf8D1Htdf2Fw9UYAAAAASUVORK5CYII="/>
          <p:cNvSpPr>
            <a:spLocks noChangeAspect="1" noChangeArrowheads="1"/>
          </p:cNvSpPr>
          <p:nvPr/>
        </p:nvSpPr>
        <p:spPr bwMode="auto">
          <a:xfrm>
            <a:off x="1222375"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67" name="Picture 23">
            <a:hlinkClick r:id="rId6" action="ppaction://hlinkfile"/>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18393" y="4652700"/>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9008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537998" y="404664"/>
            <a:ext cx="7920880" cy="5386090"/>
          </a:xfrm>
          <a:prstGeom prst="rect">
            <a:avLst/>
          </a:prstGeom>
        </p:spPr>
        <p:txBody>
          <a:bodyPr wrap="square">
            <a:spAutoFit/>
          </a:bodyPr>
          <a:lstStyle/>
          <a:p>
            <a:r>
              <a:rPr lang="es-AR" sz="2400" b="1" dirty="0" smtClean="0"/>
              <a:t>Expediente Electrónico</a:t>
            </a:r>
          </a:p>
          <a:p>
            <a:endParaRPr lang="es-AR" sz="2000" dirty="0" smtClean="0"/>
          </a:p>
          <a:p>
            <a:r>
              <a:rPr lang="es-AR" sz="2000" dirty="0" smtClean="0"/>
              <a:t>La nueva ley procedimiento administrativo 9003 del 2017 contempla el uso de EE en la provincia de Mendoza y reconoce como plataforma para su uso el sistema GDE.</a:t>
            </a:r>
          </a:p>
          <a:p>
            <a:endParaRPr lang="es-AR" sz="2000" dirty="0"/>
          </a:p>
          <a:p>
            <a:endParaRPr lang="es-AR" sz="2000" b="1" dirty="0" smtClean="0"/>
          </a:p>
          <a:p>
            <a:r>
              <a:rPr lang="es-AR" sz="2000" b="1" dirty="0" smtClean="0"/>
              <a:t>¿</a:t>
            </a:r>
            <a:r>
              <a:rPr lang="es-AR" sz="2000" b="1" dirty="0"/>
              <a:t>Qué es </a:t>
            </a:r>
            <a:r>
              <a:rPr lang="es-AR" sz="2000" b="1" dirty="0" smtClean="0"/>
              <a:t>Expediente</a:t>
            </a:r>
          </a:p>
          <a:p>
            <a:r>
              <a:rPr lang="es-AR" sz="2000" b="1" dirty="0" smtClean="0"/>
              <a:t> </a:t>
            </a:r>
            <a:r>
              <a:rPr lang="es-AR" sz="2000" b="1" dirty="0"/>
              <a:t>Electrónico (EE</a:t>
            </a:r>
            <a:r>
              <a:rPr lang="es-AR" sz="2000" b="1" dirty="0" smtClean="0"/>
              <a:t>)?</a:t>
            </a:r>
          </a:p>
          <a:p>
            <a:endParaRPr lang="es-AR" sz="2000" b="1" dirty="0" smtClean="0"/>
          </a:p>
          <a:p>
            <a:endParaRPr lang="es-AR" sz="2000" b="1" dirty="0"/>
          </a:p>
          <a:p>
            <a:r>
              <a:rPr lang="es-AR" sz="2000" dirty="0"/>
              <a:t>El sistema se llama </a:t>
            </a:r>
            <a:r>
              <a:rPr lang="es-AR" sz="2000" dirty="0" smtClean="0"/>
              <a:t>Gestor Documental Electrónico </a:t>
            </a:r>
            <a:r>
              <a:rPr lang="es-AR" sz="2000" dirty="0"/>
              <a:t>o GDE  y el beneficio fundamental consiste en reemplazar el soporte papel de los documentos por un equivalente electrónico que, aplicando firma digital, asegura la autenticidad, integridad y autoría de los documentos oficiales.</a:t>
            </a:r>
          </a:p>
          <a:p>
            <a:endParaRPr lang="es-AR" sz="2000" dirty="0"/>
          </a:p>
        </p:txBody>
      </p:sp>
      <p:pic>
        <p:nvPicPr>
          <p:cNvPr id="12290" name="Picture 2" descr="Resultado de imagen para expediente electronico gd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90113" y="2204864"/>
            <a:ext cx="3381375" cy="135255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3">
            <a:hlinkClick r:id="rId5" action="ppaction://hlinkfile"/>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17660" y="5294274"/>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9026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381584" y="3429000"/>
            <a:ext cx="8686800" cy="2808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AR" sz="4000" b="1" dirty="0" smtClean="0">
                <a:solidFill>
                  <a:schemeClr val="bg1"/>
                </a:solidFill>
              </a:rPr>
              <a:t>GDE</a:t>
            </a:r>
            <a:r>
              <a:rPr lang="es-AR" sz="4000" dirty="0">
                <a:solidFill>
                  <a:schemeClr val="bg1"/>
                </a:solidFill>
              </a:rPr>
              <a:t/>
            </a:r>
            <a:br>
              <a:rPr lang="es-AR" sz="4000" dirty="0">
                <a:solidFill>
                  <a:schemeClr val="bg1"/>
                </a:solidFill>
              </a:rPr>
            </a:br>
            <a:r>
              <a:rPr lang="es-AR" sz="4000" dirty="0">
                <a:solidFill>
                  <a:schemeClr val="bg1"/>
                </a:solidFill>
              </a:rPr>
              <a:t>Gestión Documental Electrónica</a:t>
            </a:r>
            <a:endParaRPr lang="es-ES" sz="3800" b="1" dirty="0">
              <a:solidFill>
                <a:schemeClr val="bg1"/>
              </a:solidFill>
            </a:endParaRPr>
          </a:p>
        </p:txBody>
      </p:sp>
    </p:spTree>
    <p:extLst>
      <p:ext uri="{BB962C8B-B14F-4D97-AF65-F5344CB8AC3E}">
        <p14:creationId xmlns="" xmlns:p14="http://schemas.microsoft.com/office/powerpoint/2010/main" val="2770052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12" name="Título 1"/>
          <p:cNvSpPr>
            <a:spLocks noGrp="1"/>
          </p:cNvSpPr>
          <p:nvPr>
            <p:ph type="title"/>
          </p:nvPr>
        </p:nvSpPr>
        <p:spPr>
          <a:xfrm>
            <a:off x="805350" y="188640"/>
            <a:ext cx="7514035" cy="1314449"/>
          </a:xfrm>
        </p:spPr>
        <p:txBody>
          <a:bodyPr/>
          <a:lstStyle/>
          <a:p>
            <a:r>
              <a:rPr lang="es-AR" dirty="0" smtClean="0"/>
              <a:t>Estructura</a:t>
            </a:r>
            <a:endParaRPr lang="es-AR" dirty="0"/>
          </a:p>
        </p:txBody>
      </p:sp>
      <p:graphicFrame>
        <p:nvGraphicFramePr>
          <p:cNvPr id="13" name="Marcador de contenido 3"/>
          <p:cNvGraphicFramePr>
            <a:graphicFrameLocks noGrp="1"/>
          </p:cNvGraphicFramePr>
          <p:nvPr>
            <p:ph idx="1"/>
            <p:extLst>
              <p:ext uri="{D42A27DB-BD31-4B8C-83A1-F6EECF244321}">
                <p14:modId xmlns="" xmlns:p14="http://schemas.microsoft.com/office/powerpoint/2010/main" val="2004409701"/>
              </p:ext>
            </p:extLst>
          </p:nvPr>
        </p:nvGraphicFramePr>
        <p:xfrm>
          <a:off x="516251" y="1271781"/>
          <a:ext cx="7886700" cy="355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redondeado 2"/>
          <p:cNvSpPr/>
          <p:nvPr/>
        </p:nvSpPr>
        <p:spPr>
          <a:xfrm rot="475651">
            <a:off x="1052167" y="4801615"/>
            <a:ext cx="6960105" cy="536133"/>
          </a:xfrm>
          <a:prstGeom prst="roundRect">
            <a:avLst>
              <a:gd name="adj" fmla="val 49444"/>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t>CAPA DE SERVICIOS</a:t>
            </a:r>
            <a:endParaRPr lang="es-AR" sz="2000" b="1" dirty="0"/>
          </a:p>
        </p:txBody>
      </p:sp>
      <p:pic>
        <p:nvPicPr>
          <p:cNvPr id="16" name="Picture 23">
            <a:hlinkClick r:id="rId7" action="ppaction://hlinkfile"/>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44408" y="2132856"/>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23">
            <a:hlinkClick r:id="rId9" action="ppaction://hlinkfile"/>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63189" y="3212976"/>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8" name="Picture 23">
            <a:hlinkClick r:id="rId10" action="ppaction://hlinkfile"/>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68323" y="4074573"/>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23">
            <a:hlinkClick r:id="rId11" action="ppaction://hlinkfile"/>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68323" y="4570414"/>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23">
            <a:hlinkClick r:id="rId12" action="ppaction://hlinkfile"/>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092341" y="3575306"/>
            <a:ext cx="499267" cy="4992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5922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6" name="5 Rectángulo"/>
          <p:cNvSpPr/>
          <p:nvPr/>
        </p:nvSpPr>
        <p:spPr>
          <a:xfrm>
            <a:off x="468371" y="908720"/>
            <a:ext cx="8208912" cy="3908762"/>
          </a:xfrm>
          <a:prstGeom prst="rect">
            <a:avLst/>
          </a:prstGeom>
        </p:spPr>
        <p:txBody>
          <a:bodyPr wrap="square">
            <a:spAutoFit/>
          </a:bodyPr>
          <a:lstStyle/>
          <a:p>
            <a:r>
              <a:rPr lang="es-AR" sz="2400" b="1" dirty="0"/>
              <a:t>¿Qué es EU</a:t>
            </a:r>
            <a:r>
              <a:rPr lang="es-AR" sz="2400" b="1" dirty="0" smtClean="0"/>
              <a:t>?</a:t>
            </a:r>
          </a:p>
          <a:p>
            <a:endParaRPr lang="es-AR" sz="2400" b="1" dirty="0"/>
          </a:p>
          <a:p>
            <a:r>
              <a:rPr lang="es-AR" sz="2000" dirty="0"/>
              <a:t>El Escritorio Único (EU) es una puerta de acceso o una “bandeja de entrada” a todo el ecosistema. </a:t>
            </a:r>
            <a:endParaRPr lang="es-AR" sz="2000" dirty="0" smtClean="0"/>
          </a:p>
          <a:p>
            <a:endParaRPr lang="es-AR" sz="2000" dirty="0"/>
          </a:p>
          <a:p>
            <a:r>
              <a:rPr lang="es-AR" sz="2000" dirty="0" smtClean="0"/>
              <a:t>Permite </a:t>
            </a:r>
            <a:r>
              <a:rPr lang="es-AR" sz="2000" dirty="0"/>
              <a:t>tener una visión general en línea y en tiempo real, de las tareas y los tiempos de </a:t>
            </a:r>
            <a:r>
              <a:rPr lang="es-AR" sz="2000" dirty="0" smtClean="0"/>
              <a:t>demora, </a:t>
            </a:r>
            <a:r>
              <a:rPr lang="es-AR" sz="2000" dirty="0"/>
              <a:t>así como acceder a los </a:t>
            </a:r>
            <a:r>
              <a:rPr lang="es-AR" sz="2000" dirty="0" smtClean="0"/>
              <a:t>módulos.</a:t>
            </a:r>
          </a:p>
          <a:p>
            <a:endParaRPr lang="es-AR" sz="2000" dirty="0"/>
          </a:p>
          <a:p>
            <a:r>
              <a:rPr lang="es-AR" sz="2000" dirty="0" smtClean="0"/>
              <a:t>El </a:t>
            </a:r>
            <a:r>
              <a:rPr lang="es-AR" sz="2000" dirty="0"/>
              <a:t>Escritorio Único (EU) permite al usuario tener una visión general en línea y en tiempo real, de las tareas y los tiempos de demora en los flujos de trabajo propios y de los subordinados, así como acceder a los módulos que utiliza.</a:t>
            </a:r>
          </a:p>
        </p:txBody>
      </p:sp>
    </p:spTree>
    <p:extLst>
      <p:ext uri="{BB962C8B-B14F-4D97-AF65-F5344CB8AC3E}">
        <p14:creationId xmlns="" xmlns:p14="http://schemas.microsoft.com/office/powerpoint/2010/main" val="287222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8" name="7 Rectángulo"/>
          <p:cNvSpPr/>
          <p:nvPr/>
        </p:nvSpPr>
        <p:spPr>
          <a:xfrm>
            <a:off x="401272" y="764704"/>
            <a:ext cx="8095567" cy="4216539"/>
          </a:xfrm>
          <a:prstGeom prst="rect">
            <a:avLst/>
          </a:prstGeom>
        </p:spPr>
        <p:txBody>
          <a:bodyPr wrap="square">
            <a:spAutoFit/>
          </a:bodyPr>
          <a:lstStyle/>
          <a:p>
            <a:r>
              <a:rPr lang="es-AR" sz="2400" b="1" dirty="0"/>
              <a:t>¿Qué es GEDO</a:t>
            </a:r>
            <a:r>
              <a:rPr lang="es-AR" sz="2400" b="1" dirty="0" smtClean="0"/>
              <a:t>?</a:t>
            </a:r>
          </a:p>
          <a:p>
            <a:pPr algn="just"/>
            <a:endParaRPr lang="es-AR" sz="2400" b="1" dirty="0"/>
          </a:p>
          <a:p>
            <a:r>
              <a:rPr lang="es-AR" sz="2000" dirty="0"/>
              <a:t>El Generador Electrónico de Documentos permite redactar, importar, integrar documentos como resoluciones, memos, actas, oficios, decretos, </a:t>
            </a:r>
            <a:r>
              <a:rPr lang="es-AR" sz="2000" dirty="0" err="1"/>
              <a:t>etc</a:t>
            </a:r>
            <a:r>
              <a:rPr lang="es-AR" sz="2000" dirty="0"/>
              <a:t>, en general todo tipo de documentos que sean necesarios para la gestión</a:t>
            </a:r>
            <a:r>
              <a:rPr lang="es-AR" sz="2000" dirty="0" smtClean="0"/>
              <a:t>.</a:t>
            </a:r>
          </a:p>
          <a:p>
            <a:endParaRPr lang="es-AR" sz="2000" dirty="0" smtClean="0"/>
          </a:p>
          <a:p>
            <a:r>
              <a:rPr lang="es-AR" sz="2000" u="sng" dirty="0" smtClean="0"/>
              <a:t>Características:</a:t>
            </a:r>
          </a:p>
          <a:p>
            <a:endParaRPr lang="es-AR" sz="2000" dirty="0"/>
          </a:p>
          <a:p>
            <a:pPr marL="342900" indent="-342900">
              <a:buFontTx/>
              <a:buChar char="-"/>
            </a:pPr>
            <a:r>
              <a:rPr lang="es-AR" sz="2000" dirty="0" smtClean="0"/>
              <a:t>Se Firma</a:t>
            </a:r>
          </a:p>
          <a:p>
            <a:pPr marL="342900" indent="-342900">
              <a:buFontTx/>
              <a:buChar char="-"/>
            </a:pPr>
            <a:r>
              <a:rPr lang="es-AR" sz="2000" dirty="0" smtClean="0"/>
              <a:t>Se Numera</a:t>
            </a:r>
          </a:p>
          <a:p>
            <a:pPr marL="342900" indent="-342900">
              <a:buFontTx/>
              <a:buChar char="-"/>
            </a:pPr>
            <a:r>
              <a:rPr lang="es-AR" sz="2000" dirty="0" smtClean="0"/>
              <a:t>Se Fecha</a:t>
            </a:r>
          </a:p>
          <a:p>
            <a:pPr marL="342900" indent="-342900">
              <a:buFontTx/>
              <a:buChar char="-"/>
            </a:pPr>
            <a:r>
              <a:rPr lang="es-AR" sz="2000" dirty="0" smtClean="0"/>
              <a:t>No puede ser modificado</a:t>
            </a:r>
            <a:endParaRPr lang="es-AR" sz="2000" dirty="0"/>
          </a:p>
        </p:txBody>
      </p:sp>
    </p:spTree>
    <p:extLst>
      <p:ext uri="{BB962C8B-B14F-4D97-AF65-F5344CB8AC3E}">
        <p14:creationId xmlns="" xmlns:p14="http://schemas.microsoft.com/office/powerpoint/2010/main" val="408129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936104"/>
          </a:xfrm>
        </p:spPr>
        <p:txBody>
          <a:bodyPr>
            <a:normAutofit/>
          </a:bodyPr>
          <a:lstStyle/>
          <a:p>
            <a:r>
              <a:rPr lang="es-ES" sz="2800" dirty="0" smtClean="0">
                <a:solidFill>
                  <a:schemeClr val="bg1"/>
                </a:solidFill>
                <a:latin typeface="Lato" pitchFamily="34" charset="0"/>
              </a:rPr>
              <a:t>Concursos de Ingreso</a:t>
            </a:r>
            <a:endParaRPr lang="es-ES" sz="2800" dirty="0">
              <a:solidFill>
                <a:schemeClr val="bg1"/>
              </a:solidFill>
              <a:latin typeface="Lato" pitchFamily="34" charset="0"/>
            </a:endParaRPr>
          </a:p>
        </p:txBody>
      </p:sp>
      <p:sp>
        <p:nvSpPr>
          <p:cNvPr id="3" name="2 Marcador de contenido"/>
          <p:cNvSpPr>
            <a:spLocks noGrp="1"/>
          </p:cNvSpPr>
          <p:nvPr>
            <p:ph idx="1"/>
          </p:nvPr>
        </p:nvSpPr>
        <p:spPr>
          <a:xfrm>
            <a:off x="467544" y="1772816"/>
            <a:ext cx="8229600" cy="2332855"/>
          </a:xfrm>
        </p:spPr>
        <p:txBody>
          <a:bodyPr>
            <a:normAutofit fontScale="92500" lnSpcReduction="20000"/>
          </a:bodyPr>
          <a:lstStyle/>
          <a:p>
            <a:pPr algn="ctr">
              <a:buNone/>
            </a:pPr>
            <a:endParaRPr lang="es-AR" sz="6000" dirty="0" smtClean="0">
              <a:solidFill>
                <a:schemeClr val="bg1"/>
              </a:solidFill>
            </a:endParaRPr>
          </a:p>
          <a:p>
            <a:pPr algn="ctr">
              <a:spcBef>
                <a:spcPct val="50000"/>
              </a:spcBef>
              <a:buNone/>
            </a:pPr>
            <a:r>
              <a:rPr lang="es-ES" sz="4800" dirty="0">
                <a:solidFill>
                  <a:schemeClr val="bg1"/>
                </a:solidFill>
              </a:rPr>
              <a:t>Tecnologías de la Información y la Comunicación</a:t>
            </a:r>
            <a:endParaRPr lang="es-ES" sz="4800" b="1" dirty="0">
              <a:solidFill>
                <a:schemeClr val="bg1"/>
              </a:solidFill>
            </a:endParaRPr>
          </a:p>
        </p:txBody>
      </p:sp>
      <p:pic>
        <p:nvPicPr>
          <p:cNvPr id="4" name="3 Imagen" descr="mendoza gobierno.png"/>
          <p:cNvPicPr>
            <a:picLocks noChangeAspect="1"/>
          </p:cNvPicPr>
          <p:nvPr/>
        </p:nvPicPr>
        <p:blipFill>
          <a:blip r:embed="rId3" cstate="print"/>
          <a:stretch>
            <a:fillRect/>
          </a:stretch>
        </p:blipFill>
        <p:spPr>
          <a:xfrm>
            <a:off x="5940152" y="5661248"/>
            <a:ext cx="2664296" cy="784953"/>
          </a:xfrm>
          <a:prstGeom prst="rect">
            <a:avLst/>
          </a:prstGeom>
        </p:spPr>
      </p:pic>
      <p:pic>
        <p:nvPicPr>
          <p:cNvPr id="5" name="4 Imagen" descr="ipap.JPG"/>
          <p:cNvPicPr>
            <a:picLocks noChangeAspect="1"/>
          </p:cNvPicPr>
          <p:nvPr/>
        </p:nvPicPr>
        <p:blipFill>
          <a:blip r:embed="rId4" cstate="print"/>
          <a:stretch>
            <a:fillRect/>
          </a:stretch>
        </p:blipFill>
        <p:spPr>
          <a:xfrm>
            <a:off x="899592" y="5517232"/>
            <a:ext cx="1684715" cy="1036339"/>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5" name="4 Rectángulo"/>
          <p:cNvSpPr/>
          <p:nvPr/>
        </p:nvSpPr>
        <p:spPr>
          <a:xfrm>
            <a:off x="479878" y="908720"/>
            <a:ext cx="7920880" cy="4770537"/>
          </a:xfrm>
          <a:prstGeom prst="rect">
            <a:avLst/>
          </a:prstGeom>
        </p:spPr>
        <p:txBody>
          <a:bodyPr wrap="square">
            <a:spAutoFit/>
          </a:bodyPr>
          <a:lstStyle/>
          <a:p>
            <a:r>
              <a:rPr lang="es-AR" sz="2400" b="1" dirty="0"/>
              <a:t>¿Qué son Comunicaciones Oficiales (CCOO)?</a:t>
            </a:r>
          </a:p>
          <a:p>
            <a:endParaRPr lang="es-AR" sz="2000" dirty="0" smtClean="0"/>
          </a:p>
          <a:p>
            <a:r>
              <a:rPr lang="es-AR" sz="2000" dirty="0" smtClean="0"/>
              <a:t>Las </a:t>
            </a:r>
            <a:r>
              <a:rPr lang="es-AR" sz="2000" dirty="0"/>
              <a:t>comunicaciones oficiales permiten enviar a cualquier usuario, repartición o mesa de entradas una comunicación (nota o memo) con las mismas garantías de un documento oficial con el agregado de verificación de lectura y entrega, ya sea a uno o más destinatarios. </a:t>
            </a:r>
            <a:endParaRPr lang="es-AR" sz="2000" dirty="0" smtClean="0"/>
          </a:p>
          <a:p>
            <a:endParaRPr lang="es-AR" sz="2000" dirty="0"/>
          </a:p>
          <a:p>
            <a:r>
              <a:rPr lang="es-AR" sz="2000" u="sng" dirty="0" smtClean="0"/>
              <a:t>Características</a:t>
            </a:r>
            <a:r>
              <a:rPr lang="es-AR" sz="2000" dirty="0" smtClean="0"/>
              <a:t>:</a:t>
            </a:r>
            <a:endParaRPr lang="es-AR" sz="2000" dirty="0"/>
          </a:p>
          <a:p>
            <a:endParaRPr lang="es-AR" sz="2000" dirty="0"/>
          </a:p>
          <a:p>
            <a:pPr marL="342900" indent="-342900">
              <a:buFontTx/>
              <a:buChar char="-"/>
            </a:pPr>
            <a:r>
              <a:rPr lang="es-AR" sz="2000" dirty="0"/>
              <a:t>Se Firma</a:t>
            </a:r>
          </a:p>
          <a:p>
            <a:pPr marL="342900" indent="-342900">
              <a:buFontTx/>
              <a:buChar char="-"/>
            </a:pPr>
            <a:r>
              <a:rPr lang="es-AR" sz="2000" dirty="0"/>
              <a:t>Se Numera</a:t>
            </a:r>
          </a:p>
          <a:p>
            <a:pPr marL="342900" indent="-342900">
              <a:buFontTx/>
              <a:buChar char="-"/>
            </a:pPr>
            <a:r>
              <a:rPr lang="es-AR" sz="2000" dirty="0"/>
              <a:t>Se Fecha</a:t>
            </a:r>
          </a:p>
          <a:p>
            <a:pPr marL="342900" indent="-342900">
              <a:buFontTx/>
              <a:buChar char="-"/>
            </a:pPr>
            <a:r>
              <a:rPr lang="es-AR" sz="2000" dirty="0"/>
              <a:t>No puede ser </a:t>
            </a:r>
            <a:r>
              <a:rPr lang="es-AR" sz="2000" dirty="0" smtClean="0"/>
              <a:t>modificado.</a:t>
            </a:r>
            <a:endParaRPr lang="es-AR" sz="2000" dirty="0"/>
          </a:p>
          <a:p>
            <a:pPr marL="342900" indent="-342900">
              <a:buFontTx/>
              <a:buChar char="-"/>
            </a:pPr>
            <a:r>
              <a:rPr lang="es-AR" sz="2000" dirty="0" smtClean="0"/>
              <a:t>Se Comunican.</a:t>
            </a:r>
            <a:endParaRPr lang="es-AR" sz="2000" dirty="0"/>
          </a:p>
        </p:txBody>
      </p:sp>
    </p:spTree>
    <p:extLst>
      <p:ext uri="{BB962C8B-B14F-4D97-AF65-F5344CB8AC3E}">
        <p14:creationId xmlns="" xmlns:p14="http://schemas.microsoft.com/office/powerpoint/2010/main" val="3360901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8" name="Marcador de contenido 2"/>
          <p:cNvSpPr>
            <a:spLocks noGrp="1"/>
          </p:cNvSpPr>
          <p:nvPr>
            <p:ph idx="1"/>
          </p:nvPr>
        </p:nvSpPr>
        <p:spPr>
          <a:xfrm>
            <a:off x="467544" y="404664"/>
            <a:ext cx="8413099" cy="4968552"/>
          </a:xfrm>
        </p:spPr>
        <p:txBody>
          <a:bodyPr>
            <a:noAutofit/>
          </a:bodyPr>
          <a:lstStyle/>
          <a:p>
            <a:pPr marL="0" indent="0">
              <a:buNone/>
            </a:pPr>
            <a:r>
              <a:rPr lang="es-AR" sz="2400" b="1" dirty="0">
                <a:effectLst>
                  <a:outerShdw blurRad="38100" dist="38100" dir="2700000" algn="tl">
                    <a:srgbClr val="000000">
                      <a:alpha val="43137"/>
                    </a:srgbClr>
                  </a:outerShdw>
                </a:effectLst>
              </a:rPr>
              <a:t>EE – Expediente </a:t>
            </a:r>
            <a:r>
              <a:rPr lang="es-AR" sz="2400" b="1" dirty="0" smtClean="0">
                <a:effectLst>
                  <a:outerShdw blurRad="38100" dist="38100" dir="2700000" algn="tl">
                    <a:srgbClr val="000000">
                      <a:alpha val="43137"/>
                    </a:srgbClr>
                  </a:outerShdw>
                </a:effectLst>
              </a:rPr>
              <a:t>Electrónico</a:t>
            </a:r>
          </a:p>
          <a:p>
            <a:pPr marL="0" indent="0">
              <a:buNone/>
            </a:pPr>
            <a:endParaRPr lang="es-AR" sz="2400" dirty="0" smtClean="0">
              <a:effectLst>
                <a:outerShdw blurRad="38100" dist="38100" dir="2700000" algn="tl">
                  <a:srgbClr val="000000">
                    <a:alpha val="43137"/>
                  </a:srgbClr>
                </a:outerShdw>
              </a:effectLst>
            </a:endParaRPr>
          </a:p>
          <a:p>
            <a:pPr marL="0" indent="0">
              <a:buNone/>
            </a:pPr>
            <a:r>
              <a:rPr lang="es-AR" sz="2400" dirty="0" smtClean="0">
                <a:effectLst>
                  <a:outerShdw blurRad="38100" dist="38100" dir="2700000" algn="tl">
                    <a:srgbClr val="000000">
                      <a:alpha val="43137"/>
                    </a:srgbClr>
                  </a:outerShdw>
                </a:effectLst>
              </a:rPr>
              <a:t>E</a:t>
            </a:r>
            <a:r>
              <a:rPr lang="es-AR" sz="2400" dirty="0" smtClean="0"/>
              <a:t>s </a:t>
            </a:r>
            <a:r>
              <a:rPr lang="es-AR" sz="2400" dirty="0"/>
              <a:t>el ‘contenedor’ de los documentos previamente generados.</a:t>
            </a:r>
          </a:p>
          <a:p>
            <a:pPr marL="0" indent="0">
              <a:buNone/>
            </a:pPr>
            <a:r>
              <a:rPr lang="es-AR" sz="2400" dirty="0"/>
              <a:t>Todos los documentos que formen parte de un expediente electrónico tendrán que ser previamente generados en forma electrónica a través de  CCOO, GEDO, el propio módulo de EE, o bien, si existieran en papel u otro formato, deberán ser digitalizados a través de GEDO. </a:t>
            </a:r>
          </a:p>
          <a:p>
            <a:pPr marL="0" indent="0">
              <a:buNone/>
            </a:pPr>
            <a:r>
              <a:rPr lang="es-AR" sz="2400" dirty="0"/>
              <a:t>El expediente tiene una carátula con metadatos para facilitar futuras búsquedas.</a:t>
            </a:r>
          </a:p>
          <a:p>
            <a:pPr marL="0" indent="0">
              <a:buNone/>
            </a:pPr>
            <a:r>
              <a:rPr lang="es-AR" sz="2400" dirty="0"/>
              <a:t>Se pueden realizar diversos pases y controlar providencia.</a:t>
            </a:r>
          </a:p>
        </p:txBody>
      </p:sp>
    </p:spTree>
    <p:extLst>
      <p:ext uri="{BB962C8B-B14F-4D97-AF65-F5344CB8AC3E}">
        <p14:creationId xmlns="" xmlns:p14="http://schemas.microsoft.com/office/powerpoint/2010/main" val="336090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2" name="1 Rectángulo"/>
          <p:cNvSpPr/>
          <p:nvPr/>
        </p:nvSpPr>
        <p:spPr>
          <a:xfrm>
            <a:off x="899592" y="476672"/>
            <a:ext cx="7560840" cy="5170646"/>
          </a:xfrm>
          <a:prstGeom prst="rect">
            <a:avLst/>
          </a:prstGeom>
        </p:spPr>
        <p:txBody>
          <a:bodyPr wrap="square">
            <a:spAutoFit/>
          </a:bodyPr>
          <a:lstStyle/>
          <a:p>
            <a:r>
              <a:rPr lang="es-AR" sz="2400" b="1" dirty="0" smtClean="0"/>
              <a:t>GDE: Que Beneficios Trae?</a:t>
            </a:r>
          </a:p>
          <a:p>
            <a:endParaRPr lang="es-AR" dirty="0"/>
          </a:p>
          <a:p>
            <a:pPr marL="285750" indent="-285750">
              <a:buFont typeface="Arial" panose="020B0604020202020204" pitchFamily="34" charset="0"/>
              <a:buChar char="•"/>
            </a:pPr>
            <a:r>
              <a:rPr lang="es-AR" sz="2400" dirty="0" smtClean="0"/>
              <a:t>Perdurabilidad</a:t>
            </a:r>
            <a:r>
              <a:rPr lang="es-AR" sz="2400" dirty="0"/>
              <a:t>.</a:t>
            </a:r>
          </a:p>
          <a:p>
            <a:pPr marL="285750" indent="-285750">
              <a:buFont typeface="Arial" panose="020B0604020202020204" pitchFamily="34" charset="0"/>
              <a:buChar char="•"/>
            </a:pPr>
            <a:r>
              <a:rPr lang="es-ES" sz="2400" dirty="0"/>
              <a:t>Acelera procesos y baja costos. </a:t>
            </a:r>
          </a:p>
          <a:p>
            <a:pPr marL="285750" indent="-285750">
              <a:buFont typeface="Arial" panose="020B0604020202020204" pitchFamily="34" charset="0"/>
              <a:buChar char="•"/>
            </a:pPr>
            <a:r>
              <a:rPr lang="es-AR" sz="2400" dirty="0"/>
              <a:t>Facilita la </a:t>
            </a:r>
            <a:r>
              <a:rPr lang="es-AR" sz="2400" b="1" dirty="0"/>
              <a:t>transparencia. </a:t>
            </a:r>
            <a:endParaRPr lang="es-AR" sz="2400" dirty="0"/>
          </a:p>
          <a:p>
            <a:pPr marL="285750" indent="-285750">
              <a:buFont typeface="Arial" panose="020B0604020202020204" pitchFamily="34" charset="0"/>
              <a:buChar char="•"/>
            </a:pPr>
            <a:r>
              <a:rPr lang="es-ES" sz="2400" dirty="0"/>
              <a:t>Mejora la comunicación y los servicios hacia la ciudadanía. </a:t>
            </a:r>
          </a:p>
          <a:p>
            <a:pPr marL="285750" indent="-285750">
              <a:buFont typeface="Arial" panose="020B0604020202020204" pitchFamily="34" charset="0"/>
              <a:buChar char="•"/>
            </a:pPr>
            <a:r>
              <a:rPr lang="es-ES" sz="2400" b="1" dirty="0"/>
              <a:t>Innovación </a:t>
            </a:r>
            <a:r>
              <a:rPr lang="es-ES" sz="2400" dirty="0"/>
              <a:t>en la forma de trabajo. </a:t>
            </a:r>
          </a:p>
          <a:p>
            <a:pPr marL="285750" indent="-285750">
              <a:buFont typeface="Arial" panose="020B0604020202020204" pitchFamily="34" charset="0"/>
              <a:buChar char="•"/>
            </a:pPr>
            <a:r>
              <a:rPr lang="es-ES" sz="2400" dirty="0"/>
              <a:t>Estandariza e integra todos los procedimientos de gestión de gobierno. </a:t>
            </a:r>
          </a:p>
          <a:p>
            <a:pPr marL="285750" indent="-285750">
              <a:buFont typeface="Arial" panose="020B0604020202020204" pitchFamily="34" charset="0"/>
              <a:buChar char="•"/>
            </a:pPr>
            <a:r>
              <a:rPr lang="es-ES" sz="2400" dirty="0"/>
              <a:t>Permite obtener </a:t>
            </a:r>
            <a:r>
              <a:rPr lang="es-ES" sz="2400" b="1" dirty="0"/>
              <a:t>estadísticas </a:t>
            </a:r>
            <a:r>
              <a:rPr lang="es-ES" sz="2400" dirty="0"/>
              <a:t>que se utilizan para la toma de decisiones futuras. </a:t>
            </a:r>
          </a:p>
          <a:p>
            <a:pPr marL="285750" indent="-285750">
              <a:buFont typeface="Arial" panose="020B0604020202020204" pitchFamily="34" charset="0"/>
              <a:buChar char="•"/>
            </a:pPr>
            <a:r>
              <a:rPr lang="es-AR" sz="2400" dirty="0"/>
              <a:t>Ahorro de recursos. </a:t>
            </a:r>
          </a:p>
          <a:p>
            <a:pPr marL="285750" indent="-285750">
              <a:buFont typeface="Arial" panose="020B0604020202020204" pitchFamily="34" charset="0"/>
              <a:buChar char="•"/>
            </a:pPr>
            <a:r>
              <a:rPr lang="es-ES" sz="2400" b="1" dirty="0" err="1"/>
              <a:t>Despapelización</a:t>
            </a:r>
            <a:r>
              <a:rPr lang="es-ES" sz="2400" b="1" dirty="0"/>
              <a:t> </a:t>
            </a:r>
            <a:r>
              <a:rPr lang="es-ES" sz="2400" dirty="0"/>
              <a:t>de la administración pública. </a:t>
            </a:r>
            <a:endParaRPr lang="es-AR" sz="2400" dirty="0"/>
          </a:p>
        </p:txBody>
      </p:sp>
    </p:spTree>
    <p:extLst>
      <p:ext uri="{BB962C8B-B14F-4D97-AF65-F5344CB8AC3E}">
        <p14:creationId xmlns="" xmlns:p14="http://schemas.microsoft.com/office/powerpoint/2010/main" val="3360901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152984" y="3429000"/>
            <a:ext cx="8686800" cy="2808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AR" sz="4000" b="1" dirty="0" smtClean="0">
                <a:solidFill>
                  <a:schemeClr val="bg1"/>
                </a:solidFill>
              </a:rPr>
              <a:t>GDE</a:t>
            </a:r>
            <a:endParaRPr lang="es-AR" sz="4000" dirty="0" smtClean="0">
              <a:solidFill>
                <a:schemeClr val="bg1"/>
              </a:solidFill>
            </a:endParaRPr>
          </a:p>
          <a:p>
            <a:pPr algn="ctr">
              <a:spcBef>
                <a:spcPct val="50000"/>
              </a:spcBef>
              <a:buNone/>
            </a:pPr>
            <a:r>
              <a:rPr lang="es-AR" sz="4000" dirty="0" smtClean="0">
                <a:solidFill>
                  <a:schemeClr val="bg1"/>
                </a:solidFill>
              </a:rPr>
              <a:t>PANTALLAS</a:t>
            </a:r>
            <a:endParaRPr lang="es-ES" sz="3800" b="1" dirty="0">
              <a:solidFill>
                <a:schemeClr val="bg1"/>
              </a:solidFill>
            </a:endParaRPr>
          </a:p>
        </p:txBody>
      </p:sp>
    </p:spTree>
    <p:extLst>
      <p:ext uri="{BB962C8B-B14F-4D97-AF65-F5344CB8AC3E}">
        <p14:creationId xmlns="" xmlns:p14="http://schemas.microsoft.com/office/powerpoint/2010/main" val="29276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524000" y="966788"/>
            <a:ext cx="6096000" cy="4924425"/>
          </a:xfrm>
          <a:prstGeom prst="rect">
            <a:avLst/>
          </a:prstGeom>
          <a:noFill/>
          <a:ln w="9525">
            <a:noFill/>
            <a:miter lim="800000"/>
            <a:headEnd/>
            <a:tailEnd/>
          </a:ln>
          <a:effectLst/>
        </p:spPr>
      </p:pic>
    </p:spTree>
    <p:extLst>
      <p:ext uri="{BB962C8B-B14F-4D97-AF65-F5344CB8AC3E}">
        <p14:creationId xmlns="" xmlns:p14="http://schemas.microsoft.com/office/powerpoint/2010/main" val="3360901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2051" name="Picture 3"/>
          <p:cNvPicPr>
            <a:picLocks noChangeAspect="1" noChangeArrowheads="1"/>
          </p:cNvPicPr>
          <p:nvPr/>
        </p:nvPicPr>
        <p:blipFill>
          <a:blip r:embed="rId3"/>
          <a:srcRect/>
          <a:stretch>
            <a:fillRect/>
          </a:stretch>
        </p:blipFill>
        <p:spPr bwMode="auto">
          <a:xfrm>
            <a:off x="1" y="285728"/>
            <a:ext cx="9144000" cy="5571791"/>
          </a:xfrm>
          <a:prstGeom prst="rect">
            <a:avLst/>
          </a:prstGeom>
          <a:noFill/>
          <a:ln w="9525">
            <a:noFill/>
            <a:miter lim="800000"/>
            <a:headEnd/>
            <a:tailEnd/>
          </a:ln>
          <a:effectLst/>
        </p:spPr>
      </p:pic>
    </p:spTree>
    <p:extLst>
      <p:ext uri="{BB962C8B-B14F-4D97-AF65-F5344CB8AC3E}">
        <p14:creationId xmlns="" xmlns:p14="http://schemas.microsoft.com/office/powerpoint/2010/main" val="14434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0" y="642918"/>
            <a:ext cx="9144000" cy="4359433"/>
          </a:xfrm>
          <a:prstGeom prst="rect">
            <a:avLst/>
          </a:prstGeom>
          <a:noFill/>
          <a:ln w="9525">
            <a:noFill/>
            <a:miter lim="800000"/>
            <a:headEnd/>
            <a:tailEnd/>
          </a:ln>
          <a:effectLst/>
        </p:spPr>
      </p:pic>
    </p:spTree>
    <p:extLst>
      <p:ext uri="{BB962C8B-B14F-4D97-AF65-F5344CB8AC3E}">
        <p14:creationId xmlns="" xmlns:p14="http://schemas.microsoft.com/office/powerpoint/2010/main" val="144348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0" y="357166"/>
            <a:ext cx="9144000" cy="5222194"/>
          </a:xfrm>
          <a:prstGeom prst="rect">
            <a:avLst/>
          </a:prstGeom>
          <a:noFill/>
          <a:ln w="9525">
            <a:noFill/>
            <a:miter lim="800000"/>
            <a:headEnd/>
            <a:tailEnd/>
          </a:ln>
          <a:effectLst/>
        </p:spPr>
      </p:pic>
    </p:spTree>
    <p:extLst>
      <p:ext uri="{BB962C8B-B14F-4D97-AF65-F5344CB8AC3E}">
        <p14:creationId xmlns="" xmlns:p14="http://schemas.microsoft.com/office/powerpoint/2010/main" val="144348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0" y="214290"/>
            <a:ext cx="9144000" cy="5780478"/>
          </a:xfrm>
          <a:prstGeom prst="rect">
            <a:avLst/>
          </a:prstGeom>
          <a:noFill/>
          <a:ln w="9525">
            <a:noFill/>
            <a:miter lim="800000"/>
            <a:headEnd/>
            <a:tailEnd/>
          </a:ln>
          <a:effectLst/>
        </p:spPr>
      </p:pic>
    </p:spTree>
    <p:extLst>
      <p:ext uri="{BB962C8B-B14F-4D97-AF65-F5344CB8AC3E}">
        <p14:creationId xmlns="" xmlns:p14="http://schemas.microsoft.com/office/powerpoint/2010/main" val="240159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6146" name="Picture 2"/>
          <p:cNvPicPr>
            <a:picLocks noChangeAspect="1" noChangeArrowheads="1"/>
          </p:cNvPicPr>
          <p:nvPr/>
        </p:nvPicPr>
        <p:blipFill>
          <a:blip r:embed="rId3"/>
          <a:srcRect/>
          <a:stretch>
            <a:fillRect/>
          </a:stretch>
        </p:blipFill>
        <p:spPr bwMode="auto">
          <a:xfrm>
            <a:off x="0" y="142852"/>
            <a:ext cx="9144000" cy="5879574"/>
          </a:xfrm>
          <a:prstGeom prst="rect">
            <a:avLst/>
          </a:prstGeom>
          <a:noFill/>
          <a:ln w="9525">
            <a:noFill/>
            <a:miter lim="800000"/>
            <a:headEnd/>
            <a:tailEnd/>
          </a:ln>
          <a:effectLst/>
        </p:spPr>
      </p:pic>
    </p:spTree>
    <p:extLst>
      <p:ext uri="{BB962C8B-B14F-4D97-AF65-F5344CB8AC3E}">
        <p14:creationId xmlns="" xmlns:p14="http://schemas.microsoft.com/office/powerpoint/2010/main" val="240159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381584" y="3286124"/>
            <a:ext cx="8190944" cy="3286148"/>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ES" sz="6400" dirty="0">
                <a:solidFill>
                  <a:schemeClr val="bg1"/>
                </a:solidFill>
              </a:rPr>
              <a:t>Ing. </a:t>
            </a:r>
            <a:r>
              <a:rPr lang="es-ES" sz="6400" dirty="0" smtClean="0">
                <a:solidFill>
                  <a:schemeClr val="bg1"/>
                </a:solidFill>
              </a:rPr>
              <a:t>Norberto </a:t>
            </a:r>
            <a:r>
              <a:rPr lang="es-ES" sz="6400" dirty="0" err="1" smtClean="0">
                <a:solidFill>
                  <a:schemeClr val="bg1"/>
                </a:solidFill>
              </a:rPr>
              <a:t>Llopiz</a:t>
            </a:r>
            <a:r>
              <a:rPr lang="es-ES" sz="6400" dirty="0" smtClean="0">
                <a:solidFill>
                  <a:schemeClr val="bg1"/>
                </a:solidFill>
              </a:rPr>
              <a:t> </a:t>
            </a:r>
            <a:r>
              <a:rPr lang="es-ES" sz="3800" b="1" dirty="0" smtClean="0">
                <a:solidFill>
                  <a:schemeClr val="bg1"/>
                </a:solidFill>
              </a:rPr>
              <a:t>nllopiz@mendoza.gov.ar</a:t>
            </a:r>
          </a:p>
          <a:p>
            <a:pPr algn="ctr">
              <a:spcBef>
                <a:spcPct val="50000"/>
              </a:spcBef>
              <a:buNone/>
            </a:pPr>
            <a:r>
              <a:rPr lang="es-ES" sz="6400" dirty="0" smtClean="0">
                <a:solidFill>
                  <a:schemeClr val="bg1"/>
                </a:solidFill>
              </a:rPr>
              <a:t>Lic. Laura Bruno </a:t>
            </a:r>
            <a:r>
              <a:rPr lang="es-ES" sz="3800" b="1" dirty="0" smtClean="0">
                <a:solidFill>
                  <a:schemeClr val="bg1"/>
                </a:solidFill>
              </a:rPr>
              <a:t>lbruno@mendoza.gov.ar</a:t>
            </a:r>
            <a:endParaRPr lang="es-ES" sz="3800" b="1" dirty="0">
              <a:solidFill>
                <a:schemeClr val="bg1"/>
              </a:solidFill>
            </a:endParaRPr>
          </a:p>
          <a:p>
            <a:pPr algn="ctr">
              <a:spcBef>
                <a:spcPct val="50000"/>
              </a:spcBef>
              <a:buNone/>
            </a:pPr>
            <a:r>
              <a:rPr lang="es-ES" sz="6400" dirty="0">
                <a:solidFill>
                  <a:schemeClr val="bg1"/>
                </a:solidFill>
              </a:rPr>
              <a:t>Ing. </a:t>
            </a:r>
            <a:r>
              <a:rPr lang="es-ES" sz="6400" dirty="0" smtClean="0">
                <a:solidFill>
                  <a:schemeClr val="bg1"/>
                </a:solidFill>
              </a:rPr>
              <a:t>Carlos Campos </a:t>
            </a:r>
            <a:r>
              <a:rPr lang="es-ES" sz="3800" b="1" dirty="0" smtClean="0">
                <a:solidFill>
                  <a:schemeClr val="bg1"/>
                </a:solidFill>
              </a:rPr>
              <a:t>ccampos@mendoza.gov.ar</a:t>
            </a:r>
          </a:p>
          <a:p>
            <a:pPr algn="ctr">
              <a:spcBef>
                <a:spcPct val="50000"/>
              </a:spcBef>
              <a:buNone/>
            </a:pPr>
            <a:r>
              <a:rPr lang="es-ES" sz="6400" dirty="0">
                <a:solidFill>
                  <a:schemeClr val="bg1"/>
                </a:solidFill>
              </a:rPr>
              <a:t>Ing. </a:t>
            </a:r>
            <a:r>
              <a:rPr lang="es-ES" sz="6400" dirty="0" smtClean="0">
                <a:solidFill>
                  <a:schemeClr val="bg1"/>
                </a:solidFill>
              </a:rPr>
              <a:t>Guillermo </a:t>
            </a:r>
            <a:r>
              <a:rPr lang="es-ES" sz="6400" dirty="0" err="1" smtClean="0">
                <a:solidFill>
                  <a:schemeClr val="bg1"/>
                </a:solidFill>
              </a:rPr>
              <a:t>Garcia</a:t>
            </a:r>
            <a:r>
              <a:rPr lang="es-ES" sz="6400" dirty="0" smtClean="0">
                <a:solidFill>
                  <a:schemeClr val="bg1"/>
                </a:solidFill>
              </a:rPr>
              <a:t> </a:t>
            </a:r>
            <a:r>
              <a:rPr lang="es-ES" sz="3800" b="1" dirty="0" smtClean="0">
                <a:solidFill>
                  <a:schemeClr val="bg1"/>
                </a:solidFill>
              </a:rPr>
              <a:t>guillermogarcia@mendoza.gov.ar</a:t>
            </a:r>
          </a:p>
          <a:p>
            <a:pPr algn="ctr">
              <a:spcBef>
                <a:spcPct val="50000"/>
              </a:spcBef>
              <a:buNone/>
            </a:pPr>
            <a:r>
              <a:rPr lang="es-ES" sz="6400" dirty="0" err="1" smtClean="0">
                <a:solidFill>
                  <a:schemeClr val="bg1"/>
                </a:solidFill>
              </a:rPr>
              <a:t>Emilce</a:t>
            </a:r>
            <a:r>
              <a:rPr lang="es-ES" sz="6400" dirty="0" smtClean="0">
                <a:solidFill>
                  <a:schemeClr val="bg1"/>
                </a:solidFill>
              </a:rPr>
              <a:t> Villanueva </a:t>
            </a:r>
            <a:r>
              <a:rPr lang="es-ES" sz="3800" b="1" dirty="0" smtClean="0">
                <a:solidFill>
                  <a:schemeClr val="bg1"/>
                </a:solidFill>
              </a:rPr>
              <a:t>emilce.villanueva@osep.mendoza.gov.ar</a:t>
            </a:r>
          </a:p>
          <a:p>
            <a:pPr algn="ctr">
              <a:spcBef>
                <a:spcPct val="50000"/>
              </a:spcBef>
              <a:buNone/>
            </a:pPr>
            <a:endParaRPr lang="es-ES" sz="3800" b="1" dirty="0">
              <a:solidFill>
                <a:schemeClr val="bg1"/>
              </a:solidFill>
            </a:endParaRPr>
          </a:p>
        </p:txBody>
      </p:sp>
    </p:spTree>
    <p:extLst>
      <p:ext uri="{BB962C8B-B14F-4D97-AF65-F5344CB8AC3E}">
        <p14:creationId xmlns="" xmlns:p14="http://schemas.microsoft.com/office/powerpoint/2010/main" val="1063391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pic>
        <p:nvPicPr>
          <p:cNvPr id="7170" name="Picture 2"/>
          <p:cNvPicPr>
            <a:picLocks noChangeAspect="1" noChangeArrowheads="1"/>
          </p:cNvPicPr>
          <p:nvPr/>
        </p:nvPicPr>
        <p:blipFill>
          <a:blip r:embed="rId4"/>
          <a:srcRect/>
          <a:stretch>
            <a:fillRect/>
          </a:stretch>
        </p:blipFill>
        <p:spPr bwMode="auto">
          <a:xfrm>
            <a:off x="142844" y="0"/>
            <a:ext cx="8358246" cy="6051842"/>
          </a:xfrm>
          <a:prstGeom prst="rect">
            <a:avLst/>
          </a:prstGeom>
          <a:noFill/>
          <a:ln w="9525">
            <a:noFill/>
            <a:miter lim="800000"/>
            <a:headEnd/>
            <a:tailEnd/>
          </a:ln>
          <a:effectLst/>
        </p:spPr>
      </p:pic>
    </p:spTree>
    <p:extLst>
      <p:ext uri="{BB962C8B-B14F-4D97-AF65-F5344CB8AC3E}">
        <p14:creationId xmlns="" xmlns:p14="http://schemas.microsoft.com/office/powerpoint/2010/main" val="2401592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9218" name="Picture 2"/>
          <p:cNvPicPr>
            <a:picLocks noChangeAspect="1" noChangeArrowheads="1"/>
          </p:cNvPicPr>
          <p:nvPr/>
        </p:nvPicPr>
        <p:blipFill>
          <a:blip r:embed="rId3"/>
          <a:srcRect/>
          <a:stretch>
            <a:fillRect/>
          </a:stretch>
        </p:blipFill>
        <p:spPr bwMode="auto">
          <a:xfrm>
            <a:off x="0" y="642918"/>
            <a:ext cx="9144000" cy="4820865"/>
          </a:xfrm>
          <a:prstGeom prst="rect">
            <a:avLst/>
          </a:prstGeom>
          <a:noFill/>
          <a:ln w="9525">
            <a:noFill/>
            <a:miter lim="800000"/>
            <a:headEnd/>
            <a:tailEnd/>
          </a:ln>
          <a:effectLst/>
        </p:spPr>
      </p:pic>
    </p:spTree>
    <p:extLst>
      <p:ext uri="{BB962C8B-B14F-4D97-AF65-F5344CB8AC3E}">
        <p14:creationId xmlns="" xmlns:p14="http://schemas.microsoft.com/office/powerpoint/2010/main" val="1393974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0242" name="Picture 2"/>
          <p:cNvPicPr>
            <a:picLocks noChangeAspect="1" noChangeArrowheads="1"/>
          </p:cNvPicPr>
          <p:nvPr/>
        </p:nvPicPr>
        <p:blipFill>
          <a:blip r:embed="rId3"/>
          <a:srcRect/>
          <a:stretch>
            <a:fillRect/>
          </a:stretch>
        </p:blipFill>
        <p:spPr bwMode="auto">
          <a:xfrm>
            <a:off x="357158" y="0"/>
            <a:ext cx="6322471" cy="607220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4357686" y="1928802"/>
            <a:ext cx="4521481" cy="2857520"/>
          </a:xfrm>
          <a:prstGeom prst="rect">
            <a:avLst/>
          </a:prstGeom>
          <a:noFill/>
          <a:ln w="9525">
            <a:noFill/>
            <a:miter lim="800000"/>
            <a:headEnd/>
            <a:tailEnd/>
          </a:ln>
          <a:effectLst/>
        </p:spPr>
      </p:pic>
    </p:spTree>
    <p:extLst>
      <p:ext uri="{BB962C8B-B14F-4D97-AF65-F5344CB8AC3E}">
        <p14:creationId xmlns="" xmlns:p14="http://schemas.microsoft.com/office/powerpoint/2010/main" val="2270632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1266" name="Picture 2"/>
          <p:cNvPicPr>
            <a:picLocks noChangeAspect="1" noChangeArrowheads="1"/>
          </p:cNvPicPr>
          <p:nvPr/>
        </p:nvPicPr>
        <p:blipFill>
          <a:blip r:embed="rId3"/>
          <a:srcRect/>
          <a:stretch>
            <a:fillRect/>
          </a:stretch>
        </p:blipFill>
        <p:spPr bwMode="auto">
          <a:xfrm>
            <a:off x="1643042" y="0"/>
            <a:ext cx="5680731" cy="6072206"/>
          </a:xfrm>
          <a:prstGeom prst="rect">
            <a:avLst/>
          </a:prstGeom>
          <a:noFill/>
          <a:ln w="9525">
            <a:noFill/>
            <a:miter lim="800000"/>
            <a:headEnd/>
            <a:tailEnd/>
          </a:ln>
          <a:effectLst/>
        </p:spPr>
      </p:pic>
    </p:spTree>
    <p:extLst>
      <p:ext uri="{BB962C8B-B14F-4D97-AF65-F5344CB8AC3E}">
        <p14:creationId xmlns="" xmlns:p14="http://schemas.microsoft.com/office/powerpoint/2010/main" val="2270632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6387" name="Picture 3"/>
          <p:cNvPicPr>
            <a:picLocks noChangeAspect="1" noChangeArrowheads="1"/>
          </p:cNvPicPr>
          <p:nvPr/>
        </p:nvPicPr>
        <p:blipFill>
          <a:blip r:embed="rId3"/>
          <a:srcRect/>
          <a:stretch>
            <a:fillRect/>
          </a:stretch>
        </p:blipFill>
        <p:spPr bwMode="auto">
          <a:xfrm>
            <a:off x="1500166" y="1357298"/>
            <a:ext cx="6141925" cy="3357586"/>
          </a:xfrm>
          <a:prstGeom prst="rect">
            <a:avLst/>
          </a:prstGeom>
          <a:noFill/>
          <a:ln w="9525">
            <a:noFill/>
            <a:miter lim="800000"/>
            <a:headEnd/>
            <a:tailEnd/>
          </a:ln>
          <a:effectLst/>
        </p:spPr>
      </p:pic>
    </p:spTree>
    <p:extLst>
      <p:ext uri="{BB962C8B-B14F-4D97-AF65-F5344CB8AC3E}">
        <p14:creationId xmlns="" xmlns:p14="http://schemas.microsoft.com/office/powerpoint/2010/main" val="2270632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2290" name="Picture 2"/>
          <p:cNvPicPr>
            <a:picLocks noChangeAspect="1" noChangeArrowheads="1"/>
          </p:cNvPicPr>
          <p:nvPr/>
        </p:nvPicPr>
        <p:blipFill>
          <a:blip r:embed="rId3"/>
          <a:srcRect/>
          <a:stretch>
            <a:fillRect/>
          </a:stretch>
        </p:blipFill>
        <p:spPr bwMode="auto">
          <a:xfrm>
            <a:off x="2357422" y="0"/>
            <a:ext cx="4429156" cy="6068678"/>
          </a:xfrm>
          <a:prstGeom prst="rect">
            <a:avLst/>
          </a:prstGeom>
          <a:noFill/>
          <a:ln w="9525">
            <a:solidFill>
              <a:schemeClr val="tx1"/>
            </a:solidFill>
            <a:miter lim="800000"/>
            <a:headEnd/>
            <a:tailEnd/>
          </a:ln>
          <a:effectLst/>
        </p:spPr>
      </p:pic>
    </p:spTree>
    <p:extLst>
      <p:ext uri="{BB962C8B-B14F-4D97-AF65-F5344CB8AC3E}">
        <p14:creationId xmlns="" xmlns:p14="http://schemas.microsoft.com/office/powerpoint/2010/main" val="1602204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3314" name="Picture 2"/>
          <p:cNvPicPr>
            <a:picLocks noChangeAspect="1" noChangeArrowheads="1"/>
          </p:cNvPicPr>
          <p:nvPr/>
        </p:nvPicPr>
        <p:blipFill>
          <a:blip r:embed="rId3"/>
          <a:srcRect/>
          <a:stretch>
            <a:fillRect/>
          </a:stretch>
        </p:blipFill>
        <p:spPr bwMode="auto">
          <a:xfrm>
            <a:off x="0" y="214290"/>
            <a:ext cx="9144000" cy="5784216"/>
          </a:xfrm>
          <a:prstGeom prst="rect">
            <a:avLst/>
          </a:prstGeom>
          <a:noFill/>
          <a:ln w="9525">
            <a:noFill/>
            <a:miter lim="800000"/>
            <a:headEnd/>
            <a:tailEnd/>
          </a:ln>
          <a:effectLst/>
        </p:spPr>
      </p:pic>
    </p:spTree>
    <p:extLst>
      <p:ext uri="{BB962C8B-B14F-4D97-AF65-F5344CB8AC3E}">
        <p14:creationId xmlns="" xmlns:p14="http://schemas.microsoft.com/office/powerpoint/2010/main" val="1602204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4338" name="Picture 2"/>
          <p:cNvPicPr>
            <a:picLocks noChangeAspect="1" noChangeArrowheads="1"/>
          </p:cNvPicPr>
          <p:nvPr/>
        </p:nvPicPr>
        <p:blipFill>
          <a:blip r:embed="rId3"/>
          <a:srcRect/>
          <a:stretch>
            <a:fillRect/>
          </a:stretch>
        </p:blipFill>
        <p:spPr bwMode="auto">
          <a:xfrm>
            <a:off x="500034" y="0"/>
            <a:ext cx="8144583" cy="6000768"/>
          </a:xfrm>
          <a:prstGeom prst="rect">
            <a:avLst/>
          </a:prstGeom>
          <a:noFill/>
          <a:ln w="9525">
            <a:noFill/>
            <a:miter lim="800000"/>
            <a:headEnd/>
            <a:tailEnd/>
          </a:ln>
          <a:effectLst/>
        </p:spPr>
      </p:pic>
    </p:spTree>
    <p:extLst>
      <p:ext uri="{BB962C8B-B14F-4D97-AF65-F5344CB8AC3E}">
        <p14:creationId xmlns="" xmlns:p14="http://schemas.microsoft.com/office/powerpoint/2010/main" val="1602204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5362" name="Picture 2"/>
          <p:cNvPicPr>
            <a:picLocks noChangeAspect="1" noChangeArrowheads="1"/>
          </p:cNvPicPr>
          <p:nvPr/>
        </p:nvPicPr>
        <p:blipFill>
          <a:blip r:embed="rId3"/>
          <a:srcRect/>
          <a:stretch>
            <a:fillRect/>
          </a:stretch>
        </p:blipFill>
        <p:spPr bwMode="auto">
          <a:xfrm>
            <a:off x="285720" y="285728"/>
            <a:ext cx="8530305" cy="5429288"/>
          </a:xfrm>
          <a:prstGeom prst="rect">
            <a:avLst/>
          </a:prstGeom>
          <a:noFill/>
          <a:ln w="9525">
            <a:noFill/>
            <a:miter lim="800000"/>
            <a:headEnd/>
            <a:tailEnd/>
          </a:ln>
          <a:effectLst/>
        </p:spPr>
      </p:pic>
    </p:spTree>
    <p:extLst>
      <p:ext uri="{BB962C8B-B14F-4D97-AF65-F5344CB8AC3E}">
        <p14:creationId xmlns="" xmlns:p14="http://schemas.microsoft.com/office/powerpoint/2010/main" val="209974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solidFill>
                <a:schemeClr val="accent4">
                  <a:lumMod val="75000"/>
                </a:schemeClr>
              </a:solidFill>
            </a:endParaRP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44362" y="2737147"/>
            <a:ext cx="8936842" cy="2808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AR" sz="4000" b="1" dirty="0" smtClean="0">
                <a:solidFill>
                  <a:schemeClr val="bg1"/>
                </a:solidFill>
              </a:rPr>
              <a:t>GDE</a:t>
            </a:r>
          </a:p>
          <a:p>
            <a:pPr algn="ctr">
              <a:spcBef>
                <a:spcPct val="50000"/>
              </a:spcBef>
              <a:buNone/>
            </a:pPr>
            <a:r>
              <a:rPr lang="es-AR" sz="4000" b="1" dirty="0" smtClean="0">
                <a:solidFill>
                  <a:schemeClr val="bg1"/>
                </a:solidFill>
              </a:rPr>
              <a:t>Gestión </a:t>
            </a:r>
            <a:r>
              <a:rPr lang="es-AR" sz="4000" b="1" dirty="0">
                <a:solidFill>
                  <a:schemeClr val="bg1"/>
                </a:solidFill>
              </a:rPr>
              <a:t>Documental Electrónica</a:t>
            </a:r>
            <a:br>
              <a:rPr lang="es-AR" sz="4000" b="1" dirty="0">
                <a:solidFill>
                  <a:schemeClr val="bg1"/>
                </a:solidFill>
              </a:rPr>
            </a:br>
            <a:endParaRPr lang="es-AR" sz="1100" b="1" dirty="0" smtClean="0">
              <a:solidFill>
                <a:schemeClr val="bg1"/>
              </a:solidFill>
            </a:endParaRPr>
          </a:p>
          <a:p>
            <a:pPr algn="ctr">
              <a:spcBef>
                <a:spcPct val="50000"/>
              </a:spcBef>
              <a:buNone/>
            </a:pPr>
            <a:r>
              <a:rPr lang="es-ES" sz="2400" b="1" dirty="0" smtClean="0">
                <a:solidFill>
                  <a:schemeClr val="bg1"/>
                </a:solidFill>
              </a:rPr>
              <a:t>http</a:t>
            </a:r>
            <a:r>
              <a:rPr lang="es-ES" sz="2400" b="1" dirty="0">
                <a:solidFill>
                  <a:schemeClr val="bg1"/>
                </a:solidFill>
              </a:rPr>
              <a:t>://www.dic.mendoza.gov.ar/material-multimedial-ee/</a:t>
            </a:r>
          </a:p>
        </p:txBody>
      </p:sp>
    </p:spTree>
    <p:extLst>
      <p:ext uri="{BB962C8B-B14F-4D97-AF65-F5344CB8AC3E}">
        <p14:creationId xmlns="" xmlns:p14="http://schemas.microsoft.com/office/powerpoint/2010/main" val="288578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8" name="7 Rectángulo"/>
          <p:cNvSpPr/>
          <p:nvPr/>
        </p:nvSpPr>
        <p:spPr>
          <a:xfrm>
            <a:off x="611560" y="912421"/>
            <a:ext cx="6768752" cy="1631216"/>
          </a:xfrm>
          <a:prstGeom prst="rect">
            <a:avLst/>
          </a:prstGeom>
        </p:spPr>
        <p:txBody>
          <a:bodyPr wrap="square">
            <a:spAutoFit/>
          </a:bodyPr>
          <a:lstStyle/>
          <a:p>
            <a:r>
              <a:rPr lang="es-AR" sz="2800" b="1" dirty="0"/>
              <a:t>¿Qué es TIC</a:t>
            </a:r>
            <a:r>
              <a:rPr lang="es-AR" sz="2800" b="1" dirty="0" smtClean="0"/>
              <a:t>?</a:t>
            </a:r>
            <a:endParaRPr lang="es-AR" sz="2800" b="1" dirty="0"/>
          </a:p>
          <a:p>
            <a:endParaRPr lang="es-ES" dirty="0" smtClean="0"/>
          </a:p>
          <a:p>
            <a:r>
              <a:rPr lang="es-ES" dirty="0" smtClean="0"/>
              <a:t>Las </a:t>
            </a:r>
            <a:r>
              <a:rPr lang="es-ES" dirty="0"/>
              <a:t>Tecnologías de la Información y la Comunicación, son el conjunto de tecnologías desarrolladas para gestionar información y enviarla de un lugar a otro.</a:t>
            </a:r>
          </a:p>
        </p:txBody>
      </p:sp>
      <p:pic>
        <p:nvPicPr>
          <p:cNvPr id="9" name="Picture 2" descr="Resultado de imagen para tic"/>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62247" y="2824703"/>
            <a:ext cx="5667375" cy="2914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6068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3" name="12 Imagen" descr="mendoza gobierno.png"/>
          <p:cNvPicPr>
            <a:picLocks noChangeAspect="1"/>
          </p:cNvPicPr>
          <p:nvPr/>
        </p:nvPicPr>
        <p:blipFill>
          <a:blip r:embed="rId2" cstate="print"/>
          <a:stretch>
            <a:fillRect/>
          </a:stretch>
        </p:blipFill>
        <p:spPr>
          <a:xfrm>
            <a:off x="2671512" y="3140968"/>
            <a:ext cx="3800976" cy="1119841"/>
          </a:xfrm>
          <a:prstGeom prst="rect">
            <a:avLst/>
          </a:prstGeom>
        </p:spPr>
      </p:pic>
    </p:spTree>
    <p:extLst>
      <p:ext uri="{BB962C8B-B14F-4D97-AF65-F5344CB8AC3E}">
        <p14:creationId xmlns="" xmlns:p14="http://schemas.microsoft.com/office/powerpoint/2010/main" val="106339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2" name="AutoShape 2" descr="Resultado de imagen para tic"/>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Resultado de imagen para tic"/>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Resultado de imagen para tic"/>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056" name="Picture 8" descr="Resultado de imagen para tic"/>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41506" y="164735"/>
            <a:ext cx="523875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190678" y="399430"/>
            <a:ext cx="7648402" cy="5693866"/>
          </a:xfrm>
          <a:prstGeom prst="rect">
            <a:avLst/>
          </a:prstGeom>
        </p:spPr>
        <p:txBody>
          <a:bodyPr wrap="square">
            <a:spAutoFit/>
          </a:bodyPr>
          <a:lstStyle/>
          <a:p>
            <a:r>
              <a:rPr lang="es-AR" sz="2400" b="1" dirty="0"/>
              <a:t>Ejemplos de </a:t>
            </a:r>
            <a:r>
              <a:rPr lang="es-AR" sz="2400" b="1" dirty="0" smtClean="0"/>
              <a:t>TICS</a:t>
            </a:r>
          </a:p>
          <a:p>
            <a:endParaRPr lang="es-AR" sz="2000" b="1" dirty="0"/>
          </a:p>
          <a:p>
            <a:pPr lvl="0"/>
            <a:r>
              <a:rPr lang="es-AR" sz="2000" dirty="0" smtClean="0"/>
              <a:t>- Un Libro</a:t>
            </a:r>
          </a:p>
          <a:p>
            <a:pPr lvl="0"/>
            <a:r>
              <a:rPr lang="es-AR" sz="2000" dirty="0" smtClean="0"/>
              <a:t>- El Diario</a:t>
            </a:r>
            <a:endParaRPr lang="es-AR" sz="2000" dirty="0"/>
          </a:p>
          <a:p>
            <a:pPr lvl="0"/>
            <a:r>
              <a:rPr lang="es-AR" sz="2000" dirty="0" smtClean="0"/>
              <a:t>- La </a:t>
            </a:r>
            <a:r>
              <a:rPr lang="es-AR" sz="2000" dirty="0"/>
              <a:t>televisión</a:t>
            </a:r>
          </a:p>
          <a:p>
            <a:pPr lvl="0"/>
            <a:r>
              <a:rPr lang="es-AR" sz="2000" dirty="0" smtClean="0"/>
              <a:t>- La </a:t>
            </a:r>
            <a:r>
              <a:rPr lang="es-AR" sz="2000" dirty="0"/>
              <a:t>radio</a:t>
            </a:r>
          </a:p>
          <a:p>
            <a:pPr lvl="0"/>
            <a:r>
              <a:rPr lang="es-AR" sz="2000" dirty="0" smtClean="0"/>
              <a:t>- El </a:t>
            </a:r>
            <a:r>
              <a:rPr lang="es-AR" sz="2000" dirty="0"/>
              <a:t>teléfono fijo y móvil</a:t>
            </a:r>
          </a:p>
          <a:p>
            <a:pPr lvl="0"/>
            <a:r>
              <a:rPr lang="es-AR" sz="2000" dirty="0" smtClean="0"/>
              <a:t>- Los </a:t>
            </a:r>
            <a:r>
              <a:rPr lang="es-AR" sz="2000" dirty="0"/>
              <a:t>reproductores MP3</a:t>
            </a:r>
          </a:p>
          <a:p>
            <a:pPr lvl="0"/>
            <a:r>
              <a:rPr lang="es-AR" sz="2000" dirty="0" smtClean="0"/>
              <a:t>- Las </a:t>
            </a:r>
            <a:r>
              <a:rPr lang="es-AR" sz="2000" dirty="0"/>
              <a:t>tarjetas de memoria</a:t>
            </a:r>
          </a:p>
          <a:p>
            <a:pPr lvl="0"/>
            <a:r>
              <a:rPr lang="es-AR" sz="2000" dirty="0" smtClean="0"/>
              <a:t>- Dispositivos </a:t>
            </a:r>
            <a:r>
              <a:rPr lang="es-AR" sz="2000" dirty="0"/>
              <a:t>de sistema de posicionamiento global (GPS)</a:t>
            </a:r>
          </a:p>
          <a:p>
            <a:pPr lvl="0"/>
            <a:r>
              <a:rPr lang="es-AR" sz="2000" dirty="0" smtClean="0"/>
              <a:t>- La Computadora</a:t>
            </a:r>
          </a:p>
          <a:p>
            <a:pPr lvl="0"/>
            <a:r>
              <a:rPr lang="es-AR" sz="2000" dirty="0" smtClean="0"/>
              <a:t>- Las Redes Sociales, Facebook, </a:t>
            </a:r>
            <a:r>
              <a:rPr lang="es-AR" sz="2000" dirty="0" err="1" smtClean="0"/>
              <a:t>Whatsapp</a:t>
            </a:r>
            <a:r>
              <a:rPr lang="es-AR" sz="2000" dirty="0" smtClean="0"/>
              <a:t>, Twitter</a:t>
            </a:r>
          </a:p>
          <a:p>
            <a:pPr lvl="0"/>
            <a:r>
              <a:rPr lang="es-AR" sz="2000" dirty="0" smtClean="0"/>
              <a:t>- Los sistemas informáticos</a:t>
            </a:r>
          </a:p>
          <a:p>
            <a:pPr lvl="0"/>
            <a:r>
              <a:rPr lang="es-AR" sz="2000" dirty="0" smtClean="0"/>
              <a:t>- Correos Electrónicos</a:t>
            </a:r>
          </a:p>
          <a:p>
            <a:pPr lvl="0"/>
            <a:r>
              <a:rPr lang="es-AR" sz="2000" dirty="0" smtClean="0"/>
              <a:t>- Comunicaciones Remotas</a:t>
            </a:r>
          </a:p>
          <a:p>
            <a:pPr lvl="0"/>
            <a:r>
              <a:rPr lang="es-AR" sz="2000" dirty="0" smtClean="0"/>
              <a:t>…….</a:t>
            </a:r>
          </a:p>
          <a:p>
            <a:pPr lvl="0"/>
            <a:r>
              <a:rPr lang="es-AR" sz="2000" dirty="0" smtClean="0"/>
              <a:t>……..</a:t>
            </a:r>
          </a:p>
          <a:p>
            <a:pPr lvl="0"/>
            <a:r>
              <a:rPr lang="es-AR" sz="2000" dirty="0" smtClean="0"/>
              <a:t>…….. </a:t>
            </a:r>
          </a:p>
        </p:txBody>
      </p:sp>
    </p:spTree>
    <p:extLst>
      <p:ext uri="{BB962C8B-B14F-4D97-AF65-F5344CB8AC3E}">
        <p14:creationId xmlns="" xmlns:p14="http://schemas.microsoft.com/office/powerpoint/2010/main" val="4082914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11" name="10 Rectángulo"/>
          <p:cNvSpPr/>
          <p:nvPr/>
        </p:nvSpPr>
        <p:spPr>
          <a:xfrm>
            <a:off x="1168891" y="3578240"/>
            <a:ext cx="6768752" cy="1938992"/>
          </a:xfrm>
          <a:prstGeom prst="rect">
            <a:avLst/>
          </a:prstGeom>
        </p:spPr>
        <p:txBody>
          <a:bodyPr wrap="square">
            <a:spAutoFit/>
          </a:bodyPr>
          <a:lstStyle/>
          <a:p>
            <a:pPr algn="just"/>
            <a:r>
              <a:rPr lang="es-AR" sz="2400" dirty="0"/>
              <a:t>Las </a:t>
            </a:r>
            <a:r>
              <a:rPr lang="es-AR" sz="2400" dirty="0" err="1" smtClean="0"/>
              <a:t>TIC’s</a:t>
            </a:r>
            <a:r>
              <a:rPr lang="es-AR" sz="2400" dirty="0" smtClean="0"/>
              <a:t> </a:t>
            </a:r>
            <a:r>
              <a:rPr lang="es-AR" sz="2400" dirty="0"/>
              <a:t>también han abierto un universo de posibilidades en el que la distancia ya no es una barrera para la comunicación y el desarrollo de actividades entre personas ubicadas en un espacio físico diferente.</a:t>
            </a:r>
          </a:p>
        </p:txBody>
      </p:sp>
      <p:pic>
        <p:nvPicPr>
          <p:cNvPr id="3074" name="Picture 2" descr="Resultado de imagen para tic"/>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10552" y="332655"/>
            <a:ext cx="5924550" cy="304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6954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5124" name="Picture 4" descr="Imagen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908720"/>
            <a:ext cx="2976280" cy="2230631"/>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Resultado de imagen para imagenes de red de interne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9552" y="3601227"/>
            <a:ext cx="3317263" cy="194733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417632" y="208789"/>
            <a:ext cx="7754767" cy="707886"/>
          </a:xfrm>
          <a:prstGeom prst="rect">
            <a:avLst/>
          </a:prstGeom>
        </p:spPr>
        <p:txBody>
          <a:bodyPr wrap="square">
            <a:spAutoFit/>
          </a:bodyPr>
          <a:lstStyle/>
          <a:p>
            <a:r>
              <a:rPr lang="es-AR" sz="2000" dirty="0"/>
              <a:t>El término genérico red hace referencia a un conjunto de entidades (objetos, personas, etc.) conectadas entre sí.</a:t>
            </a:r>
          </a:p>
        </p:txBody>
      </p:sp>
      <p:sp>
        <p:nvSpPr>
          <p:cNvPr id="3" name="2 Rectángulo"/>
          <p:cNvSpPr/>
          <p:nvPr/>
        </p:nvSpPr>
        <p:spPr>
          <a:xfrm>
            <a:off x="395536" y="1052736"/>
            <a:ext cx="4572000" cy="2246769"/>
          </a:xfrm>
          <a:prstGeom prst="rect">
            <a:avLst/>
          </a:prstGeom>
        </p:spPr>
        <p:txBody>
          <a:bodyPr>
            <a:spAutoFit/>
          </a:bodyPr>
          <a:lstStyle/>
          <a:p>
            <a:r>
              <a:rPr lang="es-AR" sz="2000" b="1" dirty="0"/>
              <a:t>Red WAN del gobierno de Mendoza</a:t>
            </a:r>
            <a:r>
              <a:rPr lang="es-AR" sz="2000" dirty="0"/>
              <a:t>, administrada por la DIC, conjunto de objetos, equipos informáticos distribuidos geográficamente conectados entre sí que pueden compartir y acceder a toda la información administrada en la red.</a:t>
            </a:r>
          </a:p>
        </p:txBody>
      </p:sp>
      <p:sp>
        <p:nvSpPr>
          <p:cNvPr id="4" name="3 Rectángulo"/>
          <p:cNvSpPr/>
          <p:nvPr/>
        </p:nvSpPr>
        <p:spPr>
          <a:xfrm>
            <a:off x="4295015" y="3282232"/>
            <a:ext cx="4572000" cy="2585323"/>
          </a:xfrm>
          <a:prstGeom prst="rect">
            <a:avLst/>
          </a:prstGeom>
        </p:spPr>
        <p:txBody>
          <a:bodyPr>
            <a:spAutoFit/>
          </a:bodyPr>
          <a:lstStyle/>
          <a:p>
            <a:r>
              <a:rPr lang="es-AR" b="1" dirty="0"/>
              <a:t>Internet</a:t>
            </a:r>
            <a:r>
              <a:rPr lang="es-AR" dirty="0"/>
              <a:t> es un conjunto de redes interconectadas a escala mundial. Las redes que forman parte de Internet son de muy diversa índole, propósito y tamaño. Hay redes públicas y privadas; locales, regionales e internacionales; institucionales, educativas, universitarias, dedicadas a la investigación, al entretenimiento, etc.</a:t>
            </a:r>
          </a:p>
        </p:txBody>
      </p:sp>
    </p:spTree>
    <p:extLst>
      <p:ext uri="{BB962C8B-B14F-4D97-AF65-F5344CB8AC3E}">
        <p14:creationId xmlns="" xmlns:p14="http://schemas.microsoft.com/office/powerpoint/2010/main" val="167292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9" name="8 Rectángulo"/>
          <p:cNvSpPr/>
          <p:nvPr/>
        </p:nvSpPr>
        <p:spPr>
          <a:xfrm>
            <a:off x="191399" y="227784"/>
            <a:ext cx="8643470" cy="5493812"/>
          </a:xfrm>
          <a:prstGeom prst="rect">
            <a:avLst/>
          </a:prstGeom>
        </p:spPr>
        <p:txBody>
          <a:bodyPr wrap="square">
            <a:spAutoFit/>
          </a:bodyPr>
          <a:lstStyle/>
          <a:p>
            <a:pPr algn="just"/>
            <a:r>
              <a:rPr lang="es-AR" sz="2800" b="1" dirty="0"/>
              <a:t>Características de las TICS</a:t>
            </a:r>
          </a:p>
          <a:p>
            <a:pPr lvl="0" algn="just"/>
            <a:endParaRPr lang="es-AR" sz="1900" b="1" dirty="0" smtClean="0"/>
          </a:p>
          <a:p>
            <a:pPr lvl="0" algn="just"/>
            <a:r>
              <a:rPr lang="es-AR" sz="1900" b="1" dirty="0" smtClean="0"/>
              <a:t>Interactividad</a:t>
            </a:r>
            <a:r>
              <a:rPr lang="es-AR" sz="1900" b="1" dirty="0"/>
              <a:t>:</a:t>
            </a:r>
            <a:r>
              <a:rPr lang="es-AR" sz="1900" dirty="0"/>
              <a:t> </a:t>
            </a:r>
            <a:r>
              <a:rPr lang="es-AR" sz="1900" dirty="0" smtClean="0"/>
              <a:t>Intercambio </a:t>
            </a:r>
            <a:r>
              <a:rPr lang="es-AR" sz="1900" dirty="0"/>
              <a:t>de información entre un usuario y un </a:t>
            </a:r>
            <a:r>
              <a:rPr lang="es-AR" sz="1900" dirty="0" smtClean="0"/>
              <a:t>computador.</a:t>
            </a:r>
            <a:endParaRPr lang="es-AR" sz="1900" dirty="0"/>
          </a:p>
          <a:p>
            <a:pPr lvl="0" algn="just"/>
            <a:r>
              <a:rPr lang="es-AR" sz="1900" b="1" dirty="0"/>
              <a:t>Interconexión:</a:t>
            </a:r>
            <a:r>
              <a:rPr lang="es-AR" sz="1900" dirty="0"/>
              <a:t> </a:t>
            </a:r>
            <a:r>
              <a:rPr lang="es-AR" sz="1900" dirty="0" smtClean="0"/>
              <a:t>Rompe barreras geográficas.</a:t>
            </a:r>
            <a:endParaRPr lang="es-AR" sz="1900" dirty="0"/>
          </a:p>
          <a:p>
            <a:pPr lvl="0" algn="just"/>
            <a:r>
              <a:rPr lang="es-AR" sz="1900" b="1" dirty="0"/>
              <a:t>Instantaneidad:</a:t>
            </a:r>
            <a:r>
              <a:rPr lang="es-AR" sz="1900" dirty="0"/>
              <a:t> </a:t>
            </a:r>
            <a:r>
              <a:rPr lang="es-AR" sz="1900" dirty="0" smtClean="0"/>
              <a:t>Transmitir </a:t>
            </a:r>
            <a:r>
              <a:rPr lang="es-AR" sz="1900" dirty="0" err="1" smtClean="0"/>
              <a:t>on</a:t>
            </a:r>
            <a:r>
              <a:rPr lang="es-AR" sz="1900" dirty="0" smtClean="0"/>
              <a:t> line.</a:t>
            </a:r>
            <a:endParaRPr lang="es-AR" sz="1900" dirty="0"/>
          </a:p>
          <a:p>
            <a:pPr lvl="0" algn="just"/>
            <a:r>
              <a:rPr lang="es-AR" sz="1900" b="1" dirty="0"/>
              <a:t>Digitalización:</a:t>
            </a:r>
            <a:r>
              <a:rPr lang="es-AR" sz="1900" dirty="0"/>
              <a:t> </a:t>
            </a:r>
            <a:r>
              <a:rPr lang="es-AR" sz="1900" dirty="0" smtClean="0"/>
              <a:t>Permite </a:t>
            </a:r>
            <a:r>
              <a:rPr lang="es-AR" sz="1900" dirty="0"/>
              <a:t>que los sonidos, los textos, las imágenes, etc., sean </a:t>
            </a:r>
            <a:r>
              <a:rPr lang="es-AR" sz="1900" dirty="0" smtClean="0"/>
              <a:t>transmitidos a través de los mismos medios.</a:t>
            </a:r>
            <a:endParaRPr lang="es-AR" sz="1900" dirty="0"/>
          </a:p>
          <a:p>
            <a:pPr lvl="0" algn="just"/>
            <a:r>
              <a:rPr lang="es-AR" sz="1900" b="1" dirty="0"/>
              <a:t>Amplio alcance que abarca los campos cultural, económico, educativo, entre </a:t>
            </a:r>
            <a:r>
              <a:rPr lang="es-AR" sz="1900" b="1" dirty="0" smtClean="0"/>
              <a:t>otros.</a:t>
            </a:r>
            <a:endParaRPr lang="es-AR" sz="1900" dirty="0"/>
          </a:p>
          <a:p>
            <a:pPr lvl="0" algn="just"/>
            <a:r>
              <a:rPr lang="es-AR" sz="1900" b="1" dirty="0"/>
              <a:t>Mayor influencia sobre los procesos que sobre los productos: </a:t>
            </a:r>
            <a:r>
              <a:rPr lang="es-AR" sz="1900" dirty="0" smtClean="0"/>
              <a:t>Automatización y optimización de recursos.</a:t>
            </a:r>
            <a:endParaRPr lang="es-AR" sz="1900" dirty="0"/>
          </a:p>
          <a:p>
            <a:pPr lvl="0" algn="just"/>
            <a:r>
              <a:rPr lang="es-AR" sz="1900" b="1" dirty="0"/>
              <a:t>Innovación:</a:t>
            </a:r>
            <a:r>
              <a:rPr lang="es-AR" sz="1900" dirty="0"/>
              <a:t> </a:t>
            </a:r>
            <a:r>
              <a:rPr lang="es-AR" sz="1900" dirty="0" smtClean="0"/>
              <a:t>Esto </a:t>
            </a:r>
            <a:r>
              <a:rPr lang="es-AR" sz="1900" dirty="0"/>
              <a:t>no siempre supone el rechazo </a:t>
            </a:r>
            <a:r>
              <a:rPr lang="es-AR" sz="1900" dirty="0" smtClean="0"/>
              <a:t>a </a:t>
            </a:r>
            <a:r>
              <a:rPr lang="es-AR" sz="1900" dirty="0"/>
              <a:t>tecnologías anteriores, sino que también puede llevar al resurgimiento de </a:t>
            </a:r>
            <a:r>
              <a:rPr lang="es-AR" sz="1900" dirty="0" smtClean="0"/>
              <a:t>nuevas que reemplazan las anteriores.</a:t>
            </a:r>
            <a:endParaRPr lang="es-AR" sz="1900" dirty="0"/>
          </a:p>
          <a:p>
            <a:pPr lvl="0" algn="just"/>
            <a:r>
              <a:rPr lang="es-AR" sz="1900" b="1" dirty="0"/>
              <a:t>Diversidad:</a:t>
            </a:r>
            <a:r>
              <a:rPr lang="es-AR" sz="1900" dirty="0"/>
              <a:t> </a:t>
            </a:r>
            <a:r>
              <a:rPr lang="es-AR" sz="1900" dirty="0" smtClean="0"/>
              <a:t>resultan </a:t>
            </a:r>
            <a:r>
              <a:rPr lang="es-AR" sz="1900" dirty="0"/>
              <a:t>bastante útiles para la ejecución de más de una función. </a:t>
            </a:r>
          </a:p>
          <a:p>
            <a:pPr lvl="0" algn="just"/>
            <a:r>
              <a:rPr lang="es-AR" sz="1900" b="1" dirty="0"/>
              <a:t>Tendencia a la automatización:</a:t>
            </a:r>
            <a:r>
              <a:rPr lang="es-AR" sz="1900" dirty="0"/>
              <a:t> se habla del desarrollo de herramientas para el manejo automático de la información en un gran número de actividades sociales y profesionales.</a:t>
            </a:r>
          </a:p>
        </p:txBody>
      </p:sp>
    </p:spTree>
    <p:extLst>
      <p:ext uri="{BB962C8B-B14F-4D97-AF65-F5344CB8AC3E}">
        <p14:creationId xmlns="" xmlns:p14="http://schemas.microsoft.com/office/powerpoint/2010/main" val="369008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7170" name="Picture 2" descr="Resultado de imagen para tic"/>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669" y="0"/>
            <a:ext cx="8096275" cy="60722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008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2582</TotalTime>
  <Words>2569</Words>
  <Application>Microsoft Office PowerPoint</Application>
  <PresentationFormat>Presentación en pantalla (4:3)</PresentationFormat>
  <Paragraphs>236</Paragraphs>
  <Slides>40</Slides>
  <Notes>9</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Diapositiva 1</vt:lpstr>
      <vt:lpstr>Concursos de Ingreso</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Estructura</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dpvProy1</dc:creator>
  <cp:lastModifiedBy>jmestres</cp:lastModifiedBy>
  <cp:revision>248</cp:revision>
  <cp:lastPrinted>2016-12-16T12:06:40Z</cp:lastPrinted>
  <dcterms:created xsi:type="dcterms:W3CDTF">2016-12-12T14:37:52Z</dcterms:created>
  <dcterms:modified xsi:type="dcterms:W3CDTF">2018-09-17T14:29:35Z</dcterms:modified>
</cp:coreProperties>
</file>