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6.xml" ContentType="application/vnd.openxmlformats-officedocument.drawingml.chart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0" r:id="rId1"/>
  </p:sldMasterIdLst>
  <p:sldIdLst>
    <p:sldId id="256" r:id="rId2"/>
    <p:sldId id="305" r:id="rId3"/>
    <p:sldId id="285" r:id="rId4"/>
    <p:sldId id="257" r:id="rId5"/>
    <p:sldId id="307" r:id="rId6"/>
    <p:sldId id="286" r:id="rId7"/>
    <p:sldId id="291" r:id="rId8"/>
    <p:sldId id="292" r:id="rId9"/>
    <p:sldId id="300" r:id="rId10"/>
    <p:sldId id="301" r:id="rId11"/>
    <p:sldId id="281" r:id="rId12"/>
    <p:sldId id="298" r:id="rId13"/>
    <p:sldId id="299" r:id="rId14"/>
    <p:sldId id="262" r:id="rId15"/>
    <p:sldId id="302" r:id="rId16"/>
    <p:sldId id="303" r:id="rId17"/>
    <p:sldId id="308" r:id="rId18"/>
    <p:sldId id="271" r:id="rId19"/>
    <p:sldId id="289" r:id="rId20"/>
    <p:sldId id="304" r:id="rId21"/>
    <p:sldId id="309" r:id="rId22"/>
  </p:sldIdLst>
  <p:sldSz cx="9144000" cy="6858000" type="screen4x3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b_hac_asesoria\Desktop\Prospecto\Ejecucion%20Presupuestari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b_hac_asesoria\Desktop\Prospecto\Ejecucion%20Presupuestari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fuente\AppData\Local\Microsoft\Windows\Temporary%20Internet%20Files\Content.Outlook\7C4LEHFV\Ejecucion%20Presupuestaria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ub&#233;n%20Hern&#225;ndez\Desktop\excel%20presentacion%20pres%202016%20paula.xlsx" TargetMode="External"/><Relationship Id="rId4" Type="http://schemas.microsoft.com/office/2011/relationships/chartStyle" Target="style4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b_hac_asesoria\Desktop\Prospecto\Ejecucion%20Presupuestari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b_hac_asesoria\Desktop\Prospecto\Ejecucion%20Presupuestaria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D:\Dario\Compartida\Presentacion%20presu%202016\serie%2096-15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D:\Dario\Compartida\Presentacion%20presu%202016\serie%2096-15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D:\Dario\Compartida\Presentacion%20presu%202016\serie%2096-15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GDP01\datos\LIBRO%20SUBSECRETARIO\A&#209;O%202015\12-Diciembre\Provincia-Libro-Deuda-Diciembre-2015-EN-ESTUDI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GDP01\datos\LIBRO%20SUBSECRETARIO\A&#209;O%202015\12-Diciembre\Provincia-Libro-Deuda-Diciembre-2015-EN-ESTUDIO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wnloads\licho%20washington_1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lafuente\Documents\Mendoz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b_hac_asesoria\Downloads\Gr&#225;ficos_3T_Con_pro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b_hac_asesoria\Downloads\Gr&#225;ficos_3T_Con_pro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b_hac_asesoria\Desktop\Prospecto\Ejecucion%20Presupuestari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b_hac_asesoria\Desktop\Prospecto\Ejecucion%20Presupuestari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b_hac_asesoria\Desktop\Prospecto\Ejecucion%20Presupuestar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title>
      <c:layout/>
      <c:txPr>
        <a:bodyPr/>
        <a:lstStyle/>
        <a:p>
          <a:pPr>
            <a:defRPr lang="es-AR" sz="1000"/>
          </a:pPr>
          <a:endParaRPr lang="es-AR"/>
        </a:p>
      </c:txPr>
    </c:title>
    <c:view3D>
      <c:rotX val="30"/>
      <c:perspective val="0"/>
    </c:view3D>
    <c:plotArea>
      <c:layout/>
      <c:pie3DChart>
        <c:varyColors val="1"/>
        <c:ser>
          <c:idx val="0"/>
          <c:order val="0"/>
          <c:tx>
            <c:strRef>
              <c:f>'FILMINA 1'!$B$6</c:f>
              <c:strCache>
                <c:ptCount val="1"/>
                <c:pt idx="0">
                  <c:v>CAMARA DE SENADORES</c:v>
                </c:pt>
              </c:strCache>
            </c:strRef>
          </c:tx>
          <c:explosion val="25"/>
          <c:dPt>
            <c:idx val="0"/>
            <c:explosion val="14"/>
            <c:spPr>
              <a:solidFill>
                <a:srgbClr val="C00000"/>
              </a:solidFill>
            </c:spPr>
          </c:dPt>
          <c:dPt>
            <c:idx val="1"/>
            <c:explosion val="16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explosion val="0"/>
          </c:dPt>
          <c:dLbls>
            <c:dLbl>
              <c:idx val="0"/>
              <c:layout>
                <c:manualLayout>
                  <c:x val="9.6436986910182557E-3"/>
                  <c:y val="-0.13794058697208306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-2.6185476815398104E-3"/>
                  <c:y val="-0.13448855351414399"/>
                </c:manualLayout>
              </c:layout>
              <c:dLblPos val="bestFit"/>
              <c:showVal val="1"/>
              <c:showCatName val="1"/>
            </c:dLbl>
            <c:spPr>
              <a:noFill/>
              <a:ln w="25333">
                <a:noFill/>
              </a:ln>
            </c:spPr>
            <c:txPr>
              <a:bodyPr/>
              <a:lstStyle/>
              <a:p>
                <a:pPr>
                  <a:defRPr lang="es-AR" sz="800" b="1"/>
                </a:pPr>
                <a:endParaRPr lang="es-AR"/>
              </a:p>
            </c:txPr>
            <c:showVal val="1"/>
            <c:showCatName val="1"/>
            <c:showLeaderLines val="1"/>
          </c:dLbls>
          <c:cat>
            <c:strRef>
              <c:f>'FILMINA 1'!$B$7:$B$9</c:f>
              <c:strCache>
                <c:ptCount val="3"/>
                <c:pt idx="0">
                  <c:v>CAMBIA MENDOZA </c:v>
                </c:pt>
                <c:pt idx="1">
                  <c:v>FPV</c:v>
                </c:pt>
                <c:pt idx="2">
                  <c:v>FIT</c:v>
                </c:pt>
              </c:strCache>
            </c:strRef>
          </c:cat>
          <c:val>
            <c:numRef>
              <c:f>'FILMINA 1'!$C$7:$C$9</c:f>
              <c:numCache>
                <c:formatCode>General</c:formatCode>
                <c:ptCount val="3"/>
                <c:pt idx="0">
                  <c:v>21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</c:ser>
        <c:dLbls/>
      </c:pie3DChart>
      <c:spPr>
        <a:noFill/>
        <a:ln w="25333">
          <a:noFill/>
        </a:ln>
      </c:spPr>
    </c:plotArea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plotArea>
      <c:layout>
        <c:manualLayout>
          <c:layoutTarget val="inner"/>
          <c:xMode val="edge"/>
          <c:yMode val="edge"/>
          <c:x val="0.33182639528228824"/>
          <c:y val="0.2260240144982785"/>
          <c:w val="0.39144721958773204"/>
          <c:h val="0.72607643786015208"/>
        </c:manualLayout>
      </c:layout>
      <c:pieChart>
        <c:varyColors val="1"/>
        <c:ser>
          <c:idx val="0"/>
          <c:order val="0"/>
          <c:dPt>
            <c:idx val="0"/>
            <c:explosion val="1"/>
          </c:dPt>
          <c:dPt>
            <c:idx val="1"/>
            <c:explosion val="6"/>
          </c:dPt>
          <c:dPt>
            <c:idx val="2"/>
            <c:explosion val="7"/>
          </c:dPt>
          <c:dPt>
            <c:idx val="3"/>
            <c:explosion val="3"/>
          </c:dPt>
          <c:dPt>
            <c:idx val="5"/>
            <c:explosion val="4"/>
          </c:dPt>
          <c:dPt>
            <c:idx val="6"/>
            <c:explosion val="4"/>
          </c:dPt>
          <c:dPt>
            <c:idx val="7"/>
            <c:explosion val="15"/>
          </c:dPt>
          <c:dPt>
            <c:idx val="8"/>
            <c:explosion val="6"/>
          </c:dPt>
          <c:dLbls>
            <c:dLbl>
              <c:idx val="0"/>
              <c:layout>
                <c:manualLayout>
                  <c:x val="2.9932574542300113E-3"/>
                  <c:y val="-9.0704010643186034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4.5314746965185023E-3"/>
                  <c:y val="-1.9516699821820062E-2"/>
                </c:manualLayout>
              </c:layout>
              <c:showCatName val="1"/>
              <c:showPercent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1.6837460554439989E-3"/>
                  <c:y val="2.4613939717059059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1.6274187192447973E-2"/>
                  <c:y val="6.8565848570980512E-2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 Tasas </a:t>
                    </a:r>
                    <a:r>
                      <a:rPr lang="en-US" sz="1050" dirty="0" err="1"/>
                      <a:t>Retributivas</a:t>
                    </a:r>
                    <a:r>
                      <a:rPr lang="en-US" sz="1050" dirty="0"/>
                      <a:t> </a:t>
                    </a:r>
                    <a:r>
                      <a:rPr lang="en-US" sz="1050" dirty="0" smtClean="0"/>
                      <a:t/>
                    </a:r>
                    <a:br>
                      <a:rPr lang="en-US" sz="1050" dirty="0" smtClean="0"/>
                    </a:br>
                    <a:r>
                      <a:rPr lang="en-US" sz="1050" dirty="0" smtClean="0"/>
                      <a:t>de </a:t>
                    </a:r>
                    <a:r>
                      <a:rPr lang="en-US" sz="1050" dirty="0"/>
                      <a:t>Servicios
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7"/>
              <c:layout>
                <c:manualLayout>
                  <c:x val="2.3665786510718618E-2"/>
                  <c:y val="3.0555002453321375E-2"/>
                </c:manualLayout>
              </c:layout>
              <c:tx>
                <c:rich>
                  <a:bodyPr/>
                  <a:lstStyle/>
                  <a:p>
                    <a:r>
                      <a:rPr lang="es-AR" sz="1050" dirty="0"/>
                      <a:t> Remesas del </a:t>
                    </a:r>
                    <a:r>
                      <a:rPr lang="es-AR" sz="1050" dirty="0" smtClean="0"/>
                      <a:t/>
                    </a:r>
                    <a:br>
                      <a:rPr lang="es-AR" sz="1050" dirty="0" smtClean="0"/>
                    </a:br>
                    <a:r>
                      <a:rPr lang="es-AR" sz="1050" dirty="0" smtClean="0"/>
                      <a:t>Inst. </a:t>
                    </a:r>
                    <a:r>
                      <a:rPr lang="es-AR" sz="1050" dirty="0"/>
                      <a:t>de </a:t>
                    </a:r>
                    <a:r>
                      <a:rPr lang="es-AR" sz="1050" dirty="0" smtClean="0"/>
                      <a:t/>
                    </a:r>
                    <a:br>
                      <a:rPr lang="es-AR" sz="1050" dirty="0" smtClean="0"/>
                    </a:br>
                    <a:r>
                      <a:rPr lang="es-AR" sz="1050" dirty="0" smtClean="0"/>
                      <a:t>Juegos</a:t>
                    </a:r>
                    <a:r>
                      <a:rPr lang="es-AR" sz="1050" baseline="0" dirty="0" smtClean="0"/>
                      <a:t> </a:t>
                    </a:r>
                    <a:r>
                      <a:rPr lang="es-AR" sz="1050" dirty="0" smtClean="0"/>
                      <a:t>y </a:t>
                    </a:r>
                    <a:r>
                      <a:rPr lang="es-AR" sz="1050" dirty="0"/>
                      <a:t>Casino
1%</a:t>
                    </a:r>
                    <a:endParaRPr lang="es-AR" dirty="0"/>
                  </a:p>
                </c:rich>
              </c:tx>
              <c:showCatName val="1"/>
              <c:showPercent val="1"/>
            </c:dLbl>
            <c:dLbl>
              <c:idx val="8"/>
              <c:layout>
                <c:manualLayout>
                  <c:x val="6.0694812071354728E-2"/>
                  <c:y val="6.5207304505695979E-3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 </a:t>
                    </a:r>
                    <a:r>
                      <a:rPr lang="en-US" sz="1050" dirty="0" err="1"/>
                      <a:t>Otros</a:t>
                    </a:r>
                    <a:r>
                      <a:rPr lang="en-US" sz="1050" dirty="0"/>
                      <a:t> </a:t>
                    </a:r>
                    <a:endParaRPr lang="en-US" sz="1050" dirty="0" smtClean="0"/>
                  </a:p>
                  <a:p>
                    <a:r>
                      <a:rPr lang="en-US" sz="1050" dirty="0" smtClean="0"/>
                      <a:t>no </a:t>
                    </a:r>
                    <a:r>
                      <a:rPr lang="en-US" sz="1050" dirty="0"/>
                      <a:t>Tributarios
6%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050" b="1"/>
                </a:pPr>
                <a:endParaRPr lang="es-AR"/>
              </a:p>
            </c:txPr>
            <c:showCatName val="1"/>
            <c:showPercent val="1"/>
          </c:dLbls>
          <c:cat>
            <c:strRef>
              <c:f>Anual!$B$65:$B$73</c:f>
              <c:strCache>
                <c:ptCount val="9"/>
                <c:pt idx="0">
                  <c:v> Ingresos Brutos</c:v>
                </c:pt>
                <c:pt idx="1">
                  <c:v> Automotor</c:v>
                </c:pt>
                <c:pt idx="2">
                  <c:v> Inmobiliario</c:v>
                </c:pt>
                <c:pt idx="3">
                  <c:v> Sellos y Tasas de Justicia</c:v>
                </c:pt>
                <c:pt idx="4">
                  <c:v> Otros Tributarios</c:v>
                </c:pt>
                <c:pt idx="5">
                  <c:v> Regalias</c:v>
                </c:pt>
                <c:pt idx="6">
                  <c:v> Tasas Retributivas de Servicios</c:v>
                </c:pt>
                <c:pt idx="7">
                  <c:v> Remesas del Instituto de Juegos y Casino</c:v>
                </c:pt>
                <c:pt idx="8">
                  <c:v> Otros no Tributarios</c:v>
                </c:pt>
              </c:strCache>
            </c:strRef>
          </c:cat>
          <c:val>
            <c:numRef>
              <c:f>Anual!$AH$65:$AH$73</c:f>
              <c:numCache>
                <c:formatCode>#,##0.00</c:formatCode>
                <c:ptCount val="9"/>
                <c:pt idx="0">
                  <c:v>846.92910199935557</c:v>
                </c:pt>
                <c:pt idx="1">
                  <c:v>70.768122271350322</c:v>
                </c:pt>
                <c:pt idx="2">
                  <c:v>44.620930330647774</c:v>
                </c:pt>
                <c:pt idx="3">
                  <c:v>110.25370366741866</c:v>
                </c:pt>
                <c:pt idx="4">
                  <c:v>2.7410585214308747</c:v>
                </c:pt>
                <c:pt idx="5">
                  <c:v>211.47412472574936</c:v>
                </c:pt>
                <c:pt idx="6">
                  <c:v>72.161655842732856</c:v>
                </c:pt>
                <c:pt idx="7">
                  <c:v>16.757976152110871</c:v>
                </c:pt>
                <c:pt idx="8">
                  <c:v>89.67516394199167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plotArea>
      <c:layout>
        <c:manualLayout>
          <c:layoutTarget val="inner"/>
          <c:xMode val="edge"/>
          <c:yMode val="edge"/>
          <c:x val="5.7678716820810799E-2"/>
          <c:y val="3.0082823590618639E-2"/>
          <c:w val="0.92648401546950765"/>
          <c:h val="0.78210711552450285"/>
        </c:manualLayout>
      </c:layout>
      <c:barChart>
        <c:barDir val="col"/>
        <c:grouping val="percentStacked"/>
        <c:ser>
          <c:idx val="0"/>
          <c:order val="0"/>
          <c:tx>
            <c:strRef>
              <c:f>Anual!$B$65</c:f>
              <c:strCache>
                <c:ptCount val="1"/>
                <c:pt idx="0">
                  <c:v> Ingresos Brutos</c:v>
                </c:pt>
              </c:strCache>
            </c:strRef>
          </c:tx>
          <c:cat>
            <c:numRef>
              <c:f>Anual!$O$61:$AH$61</c:f>
              <c:numCache>
                <c:formatCode>#,##0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Anual!$C$65:$AH$65</c:f>
              <c:numCache>
                <c:formatCode>#,##0.00</c:formatCode>
                <c:ptCount val="20"/>
                <c:pt idx="0">
                  <c:v>214.65122000450097</c:v>
                </c:pt>
                <c:pt idx="1">
                  <c:v>223.67846372389639</c:v>
                </c:pt>
                <c:pt idx="2">
                  <c:v>218.3482393377848</c:v>
                </c:pt>
                <c:pt idx="3">
                  <c:v>195.30853479364228</c:v>
                </c:pt>
                <c:pt idx="4">
                  <c:v>63.520742358078607</c:v>
                </c:pt>
                <c:pt idx="5">
                  <c:v>64.195189961659111</c:v>
                </c:pt>
                <c:pt idx="6">
                  <c:v>91.724577893080394</c:v>
                </c:pt>
                <c:pt idx="7">
                  <c:v>128.75764072621115</c:v>
                </c:pt>
                <c:pt idx="8">
                  <c:v>156.7621034945326</c:v>
                </c:pt>
                <c:pt idx="9">
                  <c:v>215.16113222403445</c:v>
                </c:pt>
                <c:pt idx="10">
                  <c:v>254.48883070816257</c:v>
                </c:pt>
                <c:pt idx="11">
                  <c:v>287.06030009973449</c:v>
                </c:pt>
                <c:pt idx="12">
                  <c:v>285.95404834075305</c:v>
                </c:pt>
                <c:pt idx="13">
                  <c:v>351.7865133277316</c:v>
                </c:pt>
                <c:pt idx="14">
                  <c:v>467.7598537751324</c:v>
                </c:pt>
                <c:pt idx="15">
                  <c:v>625.39721450579054</c:v>
                </c:pt>
                <c:pt idx="16">
                  <c:v>643.49483843978533</c:v>
                </c:pt>
                <c:pt idx="17">
                  <c:v>674.07547027695671</c:v>
                </c:pt>
                <c:pt idx="18">
                  <c:v>783.64276688735401</c:v>
                </c:pt>
                <c:pt idx="19">
                  <c:v>846.92910199935557</c:v>
                </c:pt>
              </c:numCache>
            </c:numRef>
          </c:val>
        </c:ser>
        <c:ser>
          <c:idx val="1"/>
          <c:order val="1"/>
          <c:tx>
            <c:strRef>
              <c:f>Anual!$B$66</c:f>
              <c:strCache>
                <c:ptCount val="1"/>
                <c:pt idx="0">
                  <c:v> Automotor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numRef>
              <c:f>Anual!$O$61:$AH$61</c:f>
              <c:numCache>
                <c:formatCode>#,##0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Anual!$C$66:$AH$66</c:f>
              <c:numCache>
                <c:formatCode>#,##0.00</c:formatCode>
                <c:ptCount val="20"/>
                <c:pt idx="0">
                  <c:v>55.635899097296885</c:v>
                </c:pt>
                <c:pt idx="1">
                  <c:v>57.840347900462667</c:v>
                </c:pt>
                <c:pt idx="2">
                  <c:v>57.106209448070608</c:v>
                </c:pt>
                <c:pt idx="3">
                  <c:v>50.923303449312122</c:v>
                </c:pt>
                <c:pt idx="4">
                  <c:v>16.701874555676859</c:v>
                </c:pt>
                <c:pt idx="5">
                  <c:v>14.2104651153712</c:v>
                </c:pt>
                <c:pt idx="6">
                  <c:v>19.688993778760679</c:v>
                </c:pt>
                <c:pt idx="7">
                  <c:v>23.835450756089781</c:v>
                </c:pt>
                <c:pt idx="8">
                  <c:v>28.92724506605602</c:v>
                </c:pt>
                <c:pt idx="9">
                  <c:v>34.383373060266891</c:v>
                </c:pt>
                <c:pt idx="10">
                  <c:v>37.838805777838765</c:v>
                </c:pt>
                <c:pt idx="11">
                  <c:v>38.734001833320256</c:v>
                </c:pt>
                <c:pt idx="12">
                  <c:v>39.871109116312596</c:v>
                </c:pt>
                <c:pt idx="13">
                  <c:v>44.06888891363549</c:v>
                </c:pt>
                <c:pt idx="14">
                  <c:v>57.69092802624548</c:v>
                </c:pt>
                <c:pt idx="15">
                  <c:v>55.642291268440374</c:v>
                </c:pt>
                <c:pt idx="16">
                  <c:v>47.768613796758906</c:v>
                </c:pt>
                <c:pt idx="17">
                  <c:v>49.422923317508079</c:v>
                </c:pt>
                <c:pt idx="18">
                  <c:v>63.832922868633801</c:v>
                </c:pt>
                <c:pt idx="19">
                  <c:v>70.768122271350322</c:v>
                </c:pt>
              </c:numCache>
            </c:numRef>
          </c:val>
        </c:ser>
        <c:ser>
          <c:idx val="2"/>
          <c:order val="2"/>
          <c:tx>
            <c:strRef>
              <c:f>Anual!$B$67</c:f>
              <c:strCache>
                <c:ptCount val="1"/>
                <c:pt idx="0">
                  <c:v> Inmobiliario</c:v>
                </c:pt>
              </c:strCache>
            </c:strRef>
          </c:tx>
          <c:cat>
            <c:numRef>
              <c:f>Anual!$O$61:$AH$61</c:f>
              <c:numCache>
                <c:formatCode>#,##0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Anual!$C$67:$AH$67</c:f>
              <c:numCache>
                <c:formatCode>#,##0.00</c:formatCode>
                <c:ptCount val="20"/>
                <c:pt idx="0">
                  <c:v>47.947212922907653</c:v>
                </c:pt>
                <c:pt idx="1">
                  <c:v>52.906765407027642</c:v>
                </c:pt>
                <c:pt idx="2">
                  <c:v>52.688493430364872</c:v>
                </c:pt>
                <c:pt idx="3">
                  <c:v>47.539766291572057</c:v>
                </c:pt>
                <c:pt idx="4">
                  <c:v>18.860684010917026</c:v>
                </c:pt>
                <c:pt idx="5">
                  <c:v>15.792598258347859</c:v>
                </c:pt>
                <c:pt idx="6">
                  <c:v>21.643741514906637</c:v>
                </c:pt>
                <c:pt idx="7">
                  <c:v>25.774458086625312</c:v>
                </c:pt>
                <c:pt idx="8">
                  <c:v>28.247486205335971</c:v>
                </c:pt>
                <c:pt idx="9">
                  <c:v>31.729662424977704</c:v>
                </c:pt>
                <c:pt idx="10">
                  <c:v>35.451988897217156</c:v>
                </c:pt>
                <c:pt idx="11">
                  <c:v>33.68326416172664</c:v>
                </c:pt>
                <c:pt idx="12">
                  <c:v>33.880946916469178</c:v>
                </c:pt>
                <c:pt idx="13">
                  <c:v>34.320240250255615</c:v>
                </c:pt>
                <c:pt idx="14">
                  <c:v>40.534195774101335</c:v>
                </c:pt>
                <c:pt idx="15">
                  <c:v>40.366259684979383</c:v>
                </c:pt>
                <c:pt idx="16">
                  <c:v>32.664993544051207</c:v>
                </c:pt>
                <c:pt idx="17">
                  <c:v>33.30236545454845</c:v>
                </c:pt>
                <c:pt idx="18">
                  <c:v>39.438269376160036</c:v>
                </c:pt>
                <c:pt idx="19">
                  <c:v>44.620930330647774</c:v>
                </c:pt>
              </c:numCache>
            </c:numRef>
          </c:val>
        </c:ser>
        <c:ser>
          <c:idx val="3"/>
          <c:order val="3"/>
          <c:tx>
            <c:strRef>
              <c:f>Anual!$B$68</c:f>
              <c:strCache>
                <c:ptCount val="1"/>
                <c:pt idx="0">
                  <c:v> Sellos y Tasas de Justicia</c:v>
                </c:pt>
              </c:strCache>
            </c:strRef>
          </c:tx>
          <c:cat>
            <c:numRef>
              <c:f>Anual!$O$61:$AH$61</c:f>
              <c:numCache>
                <c:formatCode>#,##0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Anual!$C$68:$AH$68</c:f>
              <c:numCache>
                <c:formatCode>#,##0.00</c:formatCode>
                <c:ptCount val="20"/>
                <c:pt idx="0">
                  <c:v>46.751960411092476</c:v>
                </c:pt>
                <c:pt idx="1">
                  <c:v>53.155902123296229</c:v>
                </c:pt>
                <c:pt idx="2">
                  <c:v>52.697691439717893</c:v>
                </c:pt>
                <c:pt idx="3">
                  <c:v>45.941858564845724</c:v>
                </c:pt>
                <c:pt idx="4">
                  <c:v>15.897052752183406</c:v>
                </c:pt>
                <c:pt idx="5">
                  <c:v>14.18172885548972</c:v>
                </c:pt>
                <c:pt idx="6">
                  <c:v>30.344977311274612</c:v>
                </c:pt>
                <c:pt idx="7">
                  <c:v>23.194003286652688</c:v>
                </c:pt>
                <c:pt idx="8">
                  <c:v>29.112028493922853</c:v>
                </c:pt>
                <c:pt idx="9">
                  <c:v>35.966052002603185</c:v>
                </c:pt>
                <c:pt idx="10">
                  <c:v>44.494781763861297</c:v>
                </c:pt>
                <c:pt idx="11">
                  <c:v>46.290008014612781</c:v>
                </c:pt>
                <c:pt idx="12">
                  <c:v>44.248652200419379</c:v>
                </c:pt>
                <c:pt idx="13">
                  <c:v>58.552071552050535</c:v>
                </c:pt>
                <c:pt idx="14">
                  <c:v>85.374831805783359</c:v>
                </c:pt>
                <c:pt idx="15">
                  <c:v>78.221083369447868</c:v>
                </c:pt>
                <c:pt idx="16">
                  <c:v>81.286912483777044</c:v>
                </c:pt>
                <c:pt idx="17">
                  <c:v>81.560001036617152</c:v>
                </c:pt>
                <c:pt idx="18">
                  <c:v>99.136861048558742</c:v>
                </c:pt>
                <c:pt idx="19">
                  <c:v>110.25370366741866</c:v>
                </c:pt>
              </c:numCache>
            </c:numRef>
          </c:val>
        </c:ser>
        <c:ser>
          <c:idx val="4"/>
          <c:order val="4"/>
          <c:tx>
            <c:strRef>
              <c:f>Anual!$B$69</c:f>
              <c:strCache>
                <c:ptCount val="1"/>
                <c:pt idx="0">
                  <c:v> Otros Tributarios</c:v>
                </c:pt>
              </c:strCache>
            </c:strRef>
          </c:tx>
          <c:cat>
            <c:numRef>
              <c:f>Anual!$O$61:$AH$61</c:f>
              <c:numCache>
                <c:formatCode>#,##0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Anual!$C$69:$AH$69</c:f>
              <c:numCache>
                <c:formatCode>#,##0.00</c:formatCode>
                <c:ptCount val="20"/>
                <c:pt idx="0">
                  <c:v>10.711662744117422</c:v>
                </c:pt>
                <c:pt idx="1">
                  <c:v>9.7910847467800437</c:v>
                </c:pt>
                <c:pt idx="2">
                  <c:v>13.146506724685519</c:v>
                </c:pt>
                <c:pt idx="3">
                  <c:v>5.3296195572325358</c:v>
                </c:pt>
                <c:pt idx="4">
                  <c:v>3.1009890425764204</c:v>
                </c:pt>
                <c:pt idx="5">
                  <c:v>0.72612712889508568</c:v>
                </c:pt>
                <c:pt idx="6">
                  <c:v>2.7521633207161988</c:v>
                </c:pt>
                <c:pt idx="7">
                  <c:v>1.1526112729221787</c:v>
                </c:pt>
                <c:pt idx="8">
                  <c:v>2.9458439370740233</c:v>
                </c:pt>
                <c:pt idx="9">
                  <c:v>2.2609439560351272</c:v>
                </c:pt>
                <c:pt idx="10">
                  <c:v>2.5155614986698187</c:v>
                </c:pt>
                <c:pt idx="11">
                  <c:v>2.814150204063337</c:v>
                </c:pt>
                <c:pt idx="12">
                  <c:v>2.7285811470636552</c:v>
                </c:pt>
                <c:pt idx="13">
                  <c:v>2.4393887793964306</c:v>
                </c:pt>
                <c:pt idx="14">
                  <c:v>3.732852983643435</c:v>
                </c:pt>
                <c:pt idx="15">
                  <c:v>4.572595795729498</c:v>
                </c:pt>
                <c:pt idx="16">
                  <c:v>5.2195973837792273</c:v>
                </c:pt>
                <c:pt idx="17">
                  <c:v>2.3081480448166589</c:v>
                </c:pt>
                <c:pt idx="18">
                  <c:v>2.3622528068764623</c:v>
                </c:pt>
                <c:pt idx="19">
                  <c:v>2.7410585214308747</c:v>
                </c:pt>
              </c:numCache>
            </c:numRef>
          </c:val>
        </c:ser>
        <c:dLbls/>
        <c:overlap val="100"/>
        <c:axId val="92489600"/>
        <c:axId val="92491136"/>
      </c:barChart>
      <c:catAx>
        <c:axId val="92489600"/>
        <c:scaling>
          <c:orientation val="minMax"/>
        </c:scaling>
        <c:axPos val="b"/>
        <c:numFmt formatCode="#,##0" sourceLinked="1"/>
        <c:tickLblPos val="nextTo"/>
        <c:txPr>
          <a:bodyPr rot="0"/>
          <a:lstStyle/>
          <a:p>
            <a:pPr>
              <a:defRPr/>
            </a:pPr>
            <a:endParaRPr lang="es-AR"/>
          </a:p>
        </c:txPr>
        <c:crossAx val="92491136"/>
        <c:crosses val="autoZero"/>
        <c:auto val="1"/>
        <c:lblAlgn val="ctr"/>
        <c:lblOffset val="100"/>
      </c:catAx>
      <c:valAx>
        <c:axId val="92491136"/>
        <c:scaling>
          <c:orientation val="minMax"/>
        </c:scaling>
        <c:axPos val="l"/>
        <c:numFmt formatCode="0%" sourceLinked="1"/>
        <c:tickLblPos val="nextTo"/>
        <c:crossAx val="92489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438286237584409"/>
          <c:y val="0.8749399356836004"/>
          <c:w val="0.82342432528002307"/>
          <c:h val="8.3717191601049915E-2"/>
        </c:manualLayout>
      </c:layout>
    </c:legend>
    <c:plotVisOnly val="1"/>
    <c:dispBlanksAs val="gap"/>
  </c:chart>
  <c:txPr>
    <a:bodyPr/>
    <a:lstStyle/>
    <a:p>
      <a:pPr>
        <a:defRPr sz="1100"/>
      </a:pPr>
      <a:endParaRPr lang="es-A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plotArea>
      <c:layout>
        <c:manualLayout>
          <c:layoutTarget val="inner"/>
          <c:xMode val="edge"/>
          <c:yMode val="edge"/>
          <c:x val="6.5010939605293985E-2"/>
          <c:y val="9.1190999868033265E-2"/>
          <c:w val="0.91828125609200995"/>
          <c:h val="0.7595920028152906"/>
        </c:manualLayout>
      </c:layout>
      <c:areaChart>
        <c:grouping val="standard"/>
        <c:ser>
          <c:idx val="0"/>
          <c:order val="0"/>
          <c:tx>
            <c:strRef>
              <c:f>Mensual!$B$71</c:f>
              <c:strCache>
                <c:ptCount val="1"/>
                <c:pt idx="0">
                  <c:v>         Regalías</c:v>
                </c:pt>
              </c:strCache>
            </c:strRef>
          </c:tx>
          <c:cat>
            <c:numRef>
              <c:f>Mensual!$CI$61:$IT$61</c:f>
              <c:numCache>
                <c:formatCode>mmm\-yy</c:formatCode>
                <c:ptCount val="168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  <c:pt idx="126">
                  <c:v>41456</c:v>
                </c:pt>
                <c:pt idx="127">
                  <c:v>41487</c:v>
                </c:pt>
                <c:pt idx="128">
                  <c:v>41518</c:v>
                </c:pt>
                <c:pt idx="129">
                  <c:v>41548</c:v>
                </c:pt>
                <c:pt idx="130">
                  <c:v>41579</c:v>
                </c:pt>
                <c:pt idx="131">
                  <c:v>41609</c:v>
                </c:pt>
                <c:pt idx="132">
                  <c:v>41640</c:v>
                </c:pt>
                <c:pt idx="133">
                  <c:v>41671</c:v>
                </c:pt>
                <c:pt idx="134">
                  <c:v>41699</c:v>
                </c:pt>
                <c:pt idx="135">
                  <c:v>41730</c:v>
                </c:pt>
                <c:pt idx="136">
                  <c:v>41760</c:v>
                </c:pt>
                <c:pt idx="137">
                  <c:v>41791</c:v>
                </c:pt>
                <c:pt idx="138">
                  <c:v>41821</c:v>
                </c:pt>
                <c:pt idx="139">
                  <c:v>41852</c:v>
                </c:pt>
                <c:pt idx="140">
                  <c:v>41883</c:v>
                </c:pt>
                <c:pt idx="141">
                  <c:v>41913</c:v>
                </c:pt>
                <c:pt idx="142">
                  <c:v>41944</c:v>
                </c:pt>
                <c:pt idx="143">
                  <c:v>41974</c:v>
                </c:pt>
                <c:pt idx="144">
                  <c:v>42005</c:v>
                </c:pt>
                <c:pt idx="145">
                  <c:v>42036</c:v>
                </c:pt>
                <c:pt idx="146">
                  <c:v>42064</c:v>
                </c:pt>
                <c:pt idx="147">
                  <c:v>42095</c:v>
                </c:pt>
                <c:pt idx="148">
                  <c:v>42125</c:v>
                </c:pt>
                <c:pt idx="149">
                  <c:v>42156</c:v>
                </c:pt>
                <c:pt idx="150">
                  <c:v>42186</c:v>
                </c:pt>
                <c:pt idx="151">
                  <c:v>42217</c:v>
                </c:pt>
                <c:pt idx="152">
                  <c:v>42248</c:v>
                </c:pt>
                <c:pt idx="153">
                  <c:v>42278</c:v>
                </c:pt>
                <c:pt idx="154">
                  <c:v>42309</c:v>
                </c:pt>
                <c:pt idx="155">
                  <c:v>42339</c:v>
                </c:pt>
                <c:pt idx="156">
                  <c:v>42370</c:v>
                </c:pt>
                <c:pt idx="157">
                  <c:v>42401</c:v>
                </c:pt>
                <c:pt idx="158">
                  <c:v>42430</c:v>
                </c:pt>
                <c:pt idx="159">
                  <c:v>42461</c:v>
                </c:pt>
                <c:pt idx="160">
                  <c:v>42491</c:v>
                </c:pt>
                <c:pt idx="161">
                  <c:v>42522</c:v>
                </c:pt>
                <c:pt idx="162">
                  <c:v>42552</c:v>
                </c:pt>
                <c:pt idx="163">
                  <c:v>42583</c:v>
                </c:pt>
                <c:pt idx="164">
                  <c:v>42614</c:v>
                </c:pt>
                <c:pt idx="165">
                  <c:v>42644</c:v>
                </c:pt>
                <c:pt idx="166">
                  <c:v>42675</c:v>
                </c:pt>
                <c:pt idx="167">
                  <c:v>42705</c:v>
                </c:pt>
              </c:numCache>
            </c:numRef>
          </c:cat>
          <c:val>
            <c:numRef>
              <c:f>Mensual!$CI$71:$IT$71</c:f>
              <c:numCache>
                <c:formatCode>#,##0.00</c:formatCode>
                <c:ptCount val="168"/>
                <c:pt idx="0">
                  <c:v>10.146325095693776</c:v>
                </c:pt>
                <c:pt idx="1">
                  <c:v>9.8788311870196406</c:v>
                </c:pt>
                <c:pt idx="2">
                  <c:v>11.656038610778443</c:v>
                </c:pt>
                <c:pt idx="3">
                  <c:v>10.297053765734265</c:v>
                </c:pt>
                <c:pt idx="4">
                  <c:v>9.9336435211267631</c:v>
                </c:pt>
                <c:pt idx="5">
                  <c:v>9.3761354137115855</c:v>
                </c:pt>
                <c:pt idx="6">
                  <c:v>9.1482887837837801</c:v>
                </c:pt>
                <c:pt idx="7">
                  <c:v>9.2085709228187902</c:v>
                </c:pt>
                <c:pt idx="8">
                  <c:v>9.8769132032032054</c:v>
                </c:pt>
                <c:pt idx="9">
                  <c:v>10.612240624056366</c:v>
                </c:pt>
                <c:pt idx="10">
                  <c:v>8.1757005925925927</c:v>
                </c:pt>
                <c:pt idx="11">
                  <c:v>7.9383569100169789</c:v>
                </c:pt>
                <c:pt idx="12">
                  <c:v>8.8694003364171614</c:v>
                </c:pt>
                <c:pt idx="13">
                  <c:v>14.471021124157049</c:v>
                </c:pt>
                <c:pt idx="14">
                  <c:v>15.360752405743842</c:v>
                </c:pt>
                <c:pt idx="15">
                  <c:v>13.908580186544132</c:v>
                </c:pt>
                <c:pt idx="16">
                  <c:v>13.290691030357205</c:v>
                </c:pt>
                <c:pt idx="17">
                  <c:v>11.78352001040944</c:v>
                </c:pt>
                <c:pt idx="18">
                  <c:v>11.021247231654074</c:v>
                </c:pt>
                <c:pt idx="19">
                  <c:v>12.932195908455625</c:v>
                </c:pt>
                <c:pt idx="20">
                  <c:v>13.060013413712555</c:v>
                </c:pt>
                <c:pt idx="21">
                  <c:v>10.720029494275792</c:v>
                </c:pt>
                <c:pt idx="22">
                  <c:v>10.977489071402395</c:v>
                </c:pt>
                <c:pt idx="23">
                  <c:v>11.544398290799984</c:v>
                </c:pt>
                <c:pt idx="24">
                  <c:v>10.341455840343066</c:v>
                </c:pt>
                <c:pt idx="25">
                  <c:v>10.085352995271483</c:v>
                </c:pt>
                <c:pt idx="26">
                  <c:v>11.169762270048516</c:v>
                </c:pt>
                <c:pt idx="27">
                  <c:v>11.598031072309489</c:v>
                </c:pt>
                <c:pt idx="28">
                  <c:v>12.205513326771651</c:v>
                </c:pt>
                <c:pt idx="29">
                  <c:v>14.208749227230017</c:v>
                </c:pt>
                <c:pt idx="30">
                  <c:v>12.209231934626109</c:v>
                </c:pt>
                <c:pt idx="31">
                  <c:v>12.566215774739582</c:v>
                </c:pt>
                <c:pt idx="32">
                  <c:v>12.828632901621345</c:v>
                </c:pt>
                <c:pt idx="33">
                  <c:v>12.817579604987596</c:v>
                </c:pt>
                <c:pt idx="34">
                  <c:v>12.274224134693219</c:v>
                </c:pt>
                <c:pt idx="35">
                  <c:v>12.253624984535245</c:v>
                </c:pt>
                <c:pt idx="36">
                  <c:v>12.980184490649929</c:v>
                </c:pt>
                <c:pt idx="37">
                  <c:v>12.773131796834788</c:v>
                </c:pt>
                <c:pt idx="38">
                  <c:v>12.29367680472228</c:v>
                </c:pt>
                <c:pt idx="39">
                  <c:v>14.297730858101787</c:v>
                </c:pt>
                <c:pt idx="40">
                  <c:v>14.687301029292763</c:v>
                </c:pt>
                <c:pt idx="41">
                  <c:v>14.378128860282164</c:v>
                </c:pt>
                <c:pt idx="42">
                  <c:v>14.886303030401034</c:v>
                </c:pt>
                <c:pt idx="43">
                  <c:v>15.257726451096524</c:v>
                </c:pt>
                <c:pt idx="44">
                  <c:v>15.366580064634688</c:v>
                </c:pt>
                <c:pt idx="45">
                  <c:v>13.941712512703257</c:v>
                </c:pt>
                <c:pt idx="46">
                  <c:v>14.201010129886665</c:v>
                </c:pt>
                <c:pt idx="47">
                  <c:v>13.242184257551671</c:v>
                </c:pt>
                <c:pt idx="48">
                  <c:v>14.607171498412697</c:v>
                </c:pt>
                <c:pt idx="49">
                  <c:v>14.833514610512985</c:v>
                </c:pt>
                <c:pt idx="50">
                  <c:v>13.355724391710172</c:v>
                </c:pt>
                <c:pt idx="51">
                  <c:v>13.992479771486291</c:v>
                </c:pt>
                <c:pt idx="52">
                  <c:v>14.448938811443023</c:v>
                </c:pt>
                <c:pt idx="53">
                  <c:v>15.673353135388092</c:v>
                </c:pt>
                <c:pt idx="54">
                  <c:v>14.977725520092607</c:v>
                </c:pt>
                <c:pt idx="55">
                  <c:v>16.30052967159277</c:v>
                </c:pt>
                <c:pt idx="56">
                  <c:v>16.609426731105462</c:v>
                </c:pt>
                <c:pt idx="57">
                  <c:v>17.692682348811228</c:v>
                </c:pt>
                <c:pt idx="58">
                  <c:v>17.480727488557505</c:v>
                </c:pt>
                <c:pt idx="59">
                  <c:v>16.471311729457135</c:v>
                </c:pt>
                <c:pt idx="60">
                  <c:v>14.8549200492183</c:v>
                </c:pt>
                <c:pt idx="61">
                  <c:v>14.796732270836321</c:v>
                </c:pt>
                <c:pt idx="62">
                  <c:v>13.664059879315184</c:v>
                </c:pt>
                <c:pt idx="63">
                  <c:v>15.732914172952585</c:v>
                </c:pt>
                <c:pt idx="64">
                  <c:v>16.431592473407836</c:v>
                </c:pt>
                <c:pt idx="65">
                  <c:v>16.397438232781628</c:v>
                </c:pt>
                <c:pt idx="66">
                  <c:v>14.978924595128374</c:v>
                </c:pt>
                <c:pt idx="67">
                  <c:v>15.106744456053285</c:v>
                </c:pt>
                <c:pt idx="68">
                  <c:v>17.970726775743397</c:v>
                </c:pt>
                <c:pt idx="69">
                  <c:v>15.923189711163154</c:v>
                </c:pt>
                <c:pt idx="70">
                  <c:v>16.456273871348088</c:v>
                </c:pt>
                <c:pt idx="71">
                  <c:v>16.555127990022314</c:v>
                </c:pt>
                <c:pt idx="72">
                  <c:v>16.715903399105496</c:v>
                </c:pt>
                <c:pt idx="73">
                  <c:v>16.657815219040149</c:v>
                </c:pt>
                <c:pt idx="74">
                  <c:v>15.067702190254016</c:v>
                </c:pt>
                <c:pt idx="75">
                  <c:v>15.391630024525623</c:v>
                </c:pt>
                <c:pt idx="76">
                  <c:v>14.929485891891895</c:v>
                </c:pt>
                <c:pt idx="77">
                  <c:v>14.898348606107064</c:v>
                </c:pt>
                <c:pt idx="78">
                  <c:v>15.961785514470273</c:v>
                </c:pt>
                <c:pt idx="79">
                  <c:v>16.441187274803344</c:v>
                </c:pt>
                <c:pt idx="80">
                  <c:v>17.168342318987332</c:v>
                </c:pt>
                <c:pt idx="81">
                  <c:v>15.449444468568544</c:v>
                </c:pt>
                <c:pt idx="82">
                  <c:v>15.835831765300963</c:v>
                </c:pt>
                <c:pt idx="83">
                  <c:v>15.987310574366694</c:v>
                </c:pt>
                <c:pt idx="84">
                  <c:v>16.28421987405541</c:v>
                </c:pt>
                <c:pt idx="85">
                  <c:v>17.375099079226445</c:v>
                </c:pt>
                <c:pt idx="86">
                  <c:v>16.297938241649071</c:v>
                </c:pt>
                <c:pt idx="87">
                  <c:v>19.406951491985204</c:v>
                </c:pt>
                <c:pt idx="88">
                  <c:v>16.80982606937124</c:v>
                </c:pt>
                <c:pt idx="89">
                  <c:v>18.513321449914283</c:v>
                </c:pt>
                <c:pt idx="90">
                  <c:v>17.462008195205062</c:v>
                </c:pt>
                <c:pt idx="91">
                  <c:v>17.374051662638959</c:v>
                </c:pt>
                <c:pt idx="92">
                  <c:v>17.576619369047613</c:v>
                </c:pt>
                <c:pt idx="93">
                  <c:v>17.467430653983349</c:v>
                </c:pt>
                <c:pt idx="94">
                  <c:v>17.987384297013335</c:v>
                </c:pt>
                <c:pt idx="95">
                  <c:v>18.072689778089227</c:v>
                </c:pt>
                <c:pt idx="96">
                  <c:v>17.647633272135714</c:v>
                </c:pt>
                <c:pt idx="97">
                  <c:v>17.737280113098681</c:v>
                </c:pt>
                <c:pt idx="98">
                  <c:v>16.53200937988057</c:v>
                </c:pt>
                <c:pt idx="99">
                  <c:v>17.852434638045214</c:v>
                </c:pt>
                <c:pt idx="100">
                  <c:v>17.380530375070819</c:v>
                </c:pt>
                <c:pt idx="101">
                  <c:v>18.420059246831563</c:v>
                </c:pt>
                <c:pt idx="102">
                  <c:v>17.611275344519026</c:v>
                </c:pt>
                <c:pt idx="103">
                  <c:v>18.924579339360839</c:v>
                </c:pt>
                <c:pt idx="104">
                  <c:v>17.547179518444878</c:v>
                </c:pt>
                <c:pt idx="105">
                  <c:v>19.008387839091629</c:v>
                </c:pt>
                <c:pt idx="106">
                  <c:v>19.44186982115594</c:v>
                </c:pt>
                <c:pt idx="107">
                  <c:v>19.790853542067516</c:v>
                </c:pt>
                <c:pt idx="108">
                  <c:v>20.434580440640698</c:v>
                </c:pt>
                <c:pt idx="109">
                  <c:v>16.417542636310714</c:v>
                </c:pt>
                <c:pt idx="110">
                  <c:v>20.301437318489441</c:v>
                </c:pt>
                <c:pt idx="111">
                  <c:v>16.666552998554213</c:v>
                </c:pt>
                <c:pt idx="112">
                  <c:v>20.75139793325301</c:v>
                </c:pt>
                <c:pt idx="113">
                  <c:v>14.43309189090367</c:v>
                </c:pt>
                <c:pt idx="114">
                  <c:v>18.398522780460624</c:v>
                </c:pt>
                <c:pt idx="115">
                  <c:v>17.480839176107008</c:v>
                </c:pt>
                <c:pt idx="116">
                  <c:v>17.887438983558852</c:v>
                </c:pt>
                <c:pt idx="117">
                  <c:v>16.218281741730102</c:v>
                </c:pt>
                <c:pt idx="118">
                  <c:v>16.109692214661653</c:v>
                </c:pt>
                <c:pt idx="119">
                  <c:v>16.969455758058928</c:v>
                </c:pt>
                <c:pt idx="120">
                  <c:v>13.96067310370724</c:v>
                </c:pt>
                <c:pt idx="121">
                  <c:v>13.253210313833867</c:v>
                </c:pt>
                <c:pt idx="122">
                  <c:v>12.064639454712644</c:v>
                </c:pt>
                <c:pt idx="123">
                  <c:v>12.266716449267648</c:v>
                </c:pt>
                <c:pt idx="124">
                  <c:v>16.559535097489068</c:v>
                </c:pt>
                <c:pt idx="125">
                  <c:v>14.96330923026578</c:v>
                </c:pt>
                <c:pt idx="126">
                  <c:v>17.89552806532857</c:v>
                </c:pt>
                <c:pt idx="127">
                  <c:v>14.283647961130741</c:v>
                </c:pt>
                <c:pt idx="128">
                  <c:v>13.76125124100327</c:v>
                </c:pt>
                <c:pt idx="129">
                  <c:v>13.341520333333332</c:v>
                </c:pt>
                <c:pt idx="130">
                  <c:v>14.053463060728744</c:v>
                </c:pt>
                <c:pt idx="131">
                  <c:v>15.283375464730286</c:v>
                </c:pt>
                <c:pt idx="132">
                  <c:v>16.143945646245058</c:v>
                </c:pt>
                <c:pt idx="133">
                  <c:v>16.352192057690139</c:v>
                </c:pt>
                <c:pt idx="134">
                  <c:v>15.363946242353711</c:v>
                </c:pt>
                <c:pt idx="135">
                  <c:v>15.43174566851801</c:v>
                </c:pt>
                <c:pt idx="136">
                  <c:v>15.603875231215335</c:v>
                </c:pt>
                <c:pt idx="137">
                  <c:v>18.460646951265545</c:v>
                </c:pt>
                <c:pt idx="138">
                  <c:v>15.303582333524419</c:v>
                </c:pt>
                <c:pt idx="139">
                  <c:v>14.623225945522655</c:v>
                </c:pt>
                <c:pt idx="140">
                  <c:v>10.400868664644252</c:v>
                </c:pt>
                <c:pt idx="141">
                  <c:v>17.005730512176719</c:v>
                </c:pt>
                <c:pt idx="142">
                  <c:v>15.750379384091479</c:v>
                </c:pt>
                <c:pt idx="143">
                  <c:v>18.564781945685322</c:v>
                </c:pt>
                <c:pt idx="144">
                  <c:v>15.497999150382327</c:v>
                </c:pt>
                <c:pt idx="145">
                  <c:v>16.775651438240267</c:v>
                </c:pt>
                <c:pt idx="146">
                  <c:v>13.890813758389262</c:v>
                </c:pt>
                <c:pt idx="147">
                  <c:v>17.912194810344062</c:v>
                </c:pt>
                <c:pt idx="148">
                  <c:v>17.035829722703639</c:v>
                </c:pt>
                <c:pt idx="149">
                  <c:v>14.4207421875</c:v>
                </c:pt>
                <c:pt idx="150">
                  <c:v>16.354186046511625</c:v>
                </c:pt>
                <c:pt idx="151">
                  <c:v>14.78557479734709</c:v>
                </c:pt>
                <c:pt idx="152">
                  <c:v>14.342721428571426</c:v>
                </c:pt>
                <c:pt idx="153">
                  <c:v>14.919479734708922</c:v>
                </c:pt>
                <c:pt idx="154">
                  <c:v>16.40557458156426</c:v>
                </c:pt>
                <c:pt idx="155">
                  <c:v>14.49815939957112</c:v>
                </c:pt>
                <c:pt idx="156">
                  <c:v>18.169817746396244</c:v>
                </c:pt>
                <c:pt idx="157">
                  <c:v>19.068428166986934</c:v>
                </c:pt>
                <c:pt idx="158">
                  <c:v>15.421841975364325</c:v>
                </c:pt>
                <c:pt idx="159">
                  <c:v>19.020671203280752</c:v>
                </c:pt>
                <c:pt idx="160">
                  <c:v>17.502773363160813</c:v>
                </c:pt>
                <c:pt idx="161">
                  <c:v>16.539935819494307</c:v>
                </c:pt>
                <c:pt idx="162">
                  <c:v>18.69804539127194</c:v>
                </c:pt>
                <c:pt idx="163">
                  <c:v>17.635453049285392</c:v>
                </c:pt>
                <c:pt idx="164">
                  <c:v>17.072112604965938</c:v>
                </c:pt>
                <c:pt idx="165">
                  <c:v>17.2190765307856</c:v>
                </c:pt>
                <c:pt idx="166">
                  <c:v>19.374119656471802</c:v>
                </c:pt>
                <c:pt idx="167">
                  <c:v>15.847196135888582</c:v>
                </c:pt>
              </c:numCache>
            </c:numRef>
          </c:val>
        </c:ser>
        <c:dLbls/>
        <c:axId val="92350720"/>
        <c:axId val="92401664"/>
      </c:areaChart>
      <c:dateAx>
        <c:axId val="92350720"/>
        <c:scaling>
          <c:orientation val="minMax"/>
        </c:scaling>
        <c:axPos val="b"/>
        <c:numFmt formatCode="mmm\-yy" sourceLinked="1"/>
        <c:tickLblPos val="nextTo"/>
        <c:crossAx val="92401664"/>
        <c:crosses val="autoZero"/>
        <c:auto val="1"/>
        <c:lblOffset val="100"/>
        <c:baseTimeUnit val="months"/>
      </c:dateAx>
      <c:valAx>
        <c:axId val="9240166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AR" dirty="0" smtClean="0"/>
                  <a:t>En millones de dólares</a:t>
                </a:r>
                <a:endParaRPr lang="es-AR" dirty="0"/>
              </a:p>
            </c:rich>
          </c:tx>
          <c:layout>
            <c:manualLayout>
              <c:xMode val="edge"/>
              <c:yMode val="edge"/>
              <c:x val="0"/>
              <c:y val="2.3568600712620427E-2"/>
            </c:manualLayout>
          </c:layout>
        </c:title>
        <c:numFmt formatCode="#,##0.00" sourceLinked="1"/>
        <c:tickLblPos val="nextTo"/>
        <c:crossAx val="92350720"/>
        <c:crosses val="autoZero"/>
        <c:crossBetween val="midCat"/>
      </c:valAx>
    </c:plotArea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plotArea>
      <c:layout>
        <c:manualLayout>
          <c:layoutTarget val="inner"/>
          <c:xMode val="edge"/>
          <c:yMode val="edge"/>
          <c:x val="6.4320263931766417E-2"/>
          <c:y val="8.0179547845769403E-2"/>
          <c:w val="0.90481315214520253"/>
          <c:h val="0.84274648656393691"/>
        </c:manualLayout>
      </c:layout>
      <c:lineChart>
        <c:grouping val="standard"/>
        <c:ser>
          <c:idx val="0"/>
          <c:order val="0"/>
          <c:marker>
            <c:symbol val="none"/>
          </c:marker>
          <c:dLbls>
            <c:dLbl>
              <c:idx val="0"/>
              <c:layout>
                <c:manualLayout>
                  <c:x val="-3.4388918051910182E-2"/>
                  <c:y val="2.2115254952773497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1425955088947216E-2"/>
                  <c:y val="5.1899320477717661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2907436570428696E-2"/>
                  <c:y val="2.2115254952773497E-3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2907436570428696E-2"/>
                  <c:y val="1.114674515276059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6981627296587929E-2"/>
                  <c:y val="1.1146745152760597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6981510644502778E-2"/>
                  <c:y val="-6.7236941622058977E-3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1425955088947216E-2"/>
                  <c:y val="-3.7452876097114822E-3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4388918051910182E-2"/>
                  <c:y val="-7.6688105721706612E-4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4388918051910182E-2"/>
                  <c:y val="2.2115254952773497E-3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994447360746574E-2"/>
                  <c:y val="5.1899320477717661E-3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4388918051910182E-2"/>
                  <c:y val="5.1899320477717661E-3"/>
                </c:manualLayout>
              </c:layout>
              <c:dLblPos val="r"/>
              <c:showVal val="1"/>
            </c:dLbl>
            <c:numFmt formatCode="#,##0;[Red]#,##0" sourceLinked="0"/>
            <c:spPr>
              <a:solidFill>
                <a:srgbClr val="E9943A">
                  <a:lumMod val="40000"/>
                  <a:lumOff val="60000"/>
                </a:srgbClr>
              </a:solidFill>
              <a:ln>
                <a:solidFill>
                  <a:schemeClr val="accent3"/>
                </a:solidFill>
              </a:ln>
            </c:spPr>
            <c:txPr>
              <a:bodyPr rot="0" vert="horz"/>
              <a:lstStyle/>
              <a:p>
                <a:pPr>
                  <a:defRPr/>
                </a:pPr>
                <a:endParaRPr lang="es-AR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Hoja1!$B$2:$B$12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2008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 p</c:v>
                </c:pt>
                <c:pt idx="10">
                  <c:v>2016 p</c:v>
                </c:pt>
              </c:strCache>
            </c:strRef>
          </c:cat>
          <c:val>
            <c:numRef>
              <c:f>Hoja1!$C$2:$C$12</c:f>
              <c:numCache>
                <c:formatCode>General</c:formatCode>
                <c:ptCount val="11"/>
                <c:pt idx="0">
                  <c:v>5959</c:v>
                </c:pt>
                <c:pt idx="1">
                  <c:v>5866</c:v>
                </c:pt>
                <c:pt idx="2">
                  <c:v>5570</c:v>
                </c:pt>
                <c:pt idx="3">
                  <c:v>5357</c:v>
                </c:pt>
                <c:pt idx="4">
                  <c:v>4950</c:v>
                </c:pt>
                <c:pt idx="5">
                  <c:v>4703</c:v>
                </c:pt>
                <c:pt idx="6">
                  <c:v>4527</c:v>
                </c:pt>
                <c:pt idx="7">
                  <c:v>4352</c:v>
                </c:pt>
                <c:pt idx="8">
                  <c:v>4352</c:v>
                </c:pt>
                <c:pt idx="9">
                  <c:v>4253</c:v>
                </c:pt>
                <c:pt idx="10">
                  <c:v>4220</c:v>
                </c:pt>
              </c:numCache>
            </c:numRef>
          </c:val>
        </c:ser>
        <c:dLbls>
          <c:showVal val="1"/>
        </c:dLbls>
        <c:marker val="1"/>
        <c:axId val="92583424"/>
        <c:axId val="92584960"/>
      </c:lineChart>
      <c:catAx>
        <c:axId val="9258342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es-AR"/>
          </a:p>
        </c:txPr>
        <c:crossAx val="92584960"/>
        <c:crosses val="autoZero"/>
        <c:auto val="1"/>
        <c:lblAlgn val="ctr"/>
        <c:lblOffset val="100"/>
      </c:catAx>
      <c:valAx>
        <c:axId val="92584960"/>
        <c:scaling>
          <c:orientation val="minMax"/>
          <c:min val="30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AR" dirty="0" smtClean="0"/>
                  <a:t>En miles de M</a:t>
                </a:r>
                <a:r>
                  <a:rPr lang="es-AR" baseline="30000" dirty="0" smtClean="0"/>
                  <a:t>3</a:t>
                </a:r>
                <a:endParaRPr lang="es-AR" baseline="30000" dirty="0"/>
              </a:p>
            </c:rich>
          </c:tx>
          <c:layout>
            <c:manualLayout>
              <c:xMode val="edge"/>
              <c:yMode val="edge"/>
              <c:x val="1.0767282093343737E-2"/>
              <c:y val="0"/>
            </c:manualLayout>
          </c:layout>
        </c:title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es-AR"/>
          </a:p>
        </c:txPr>
        <c:crossAx val="92583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/>
      </a:pPr>
      <a:endParaRPr lang="es-AR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plotArea>
      <c:layout>
        <c:manualLayout>
          <c:layoutTarget val="inner"/>
          <c:xMode val="edge"/>
          <c:yMode val="edge"/>
          <c:x val="7.7146376538262063E-2"/>
          <c:y val="9.3716733657757303E-2"/>
          <c:w val="0.86746982413126494"/>
          <c:h val="0.76792721611390757"/>
        </c:manualLayout>
      </c:layout>
      <c:barChart>
        <c:barDir val="col"/>
        <c:grouping val="stacked"/>
        <c:ser>
          <c:idx val="0"/>
          <c:order val="0"/>
          <c:tx>
            <c:strRef>
              <c:f>Anual!$B$80</c:f>
              <c:strCache>
                <c:ptCount val="1"/>
                <c:pt idx="0">
                  <c:v>II. Erogaciones Corrientes</c:v>
                </c:pt>
              </c:strCache>
            </c:strRef>
          </c:tx>
          <c:cat>
            <c:numRef>
              <c:f>Anual!$O$61:$AH$61</c:f>
              <c:numCache>
                <c:formatCode>#,##0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Anual!$C$80:$AH$80</c:f>
              <c:numCache>
                <c:formatCode>#,##0.00</c:formatCode>
                <c:ptCount val="20"/>
                <c:pt idx="0">
                  <c:v>1036.3305337500935</c:v>
                </c:pt>
                <c:pt idx="1">
                  <c:v>1267.9396853520072</c:v>
                </c:pt>
                <c:pt idx="2">
                  <c:v>1303.0707543551653</c:v>
                </c:pt>
                <c:pt idx="3">
                  <c:v>1333.9916277247228</c:v>
                </c:pt>
                <c:pt idx="4">
                  <c:v>428.2271454596069</c:v>
                </c:pt>
                <c:pt idx="5">
                  <c:v>440.07726487445115</c:v>
                </c:pt>
                <c:pt idx="6">
                  <c:v>554.41630413813652</c:v>
                </c:pt>
                <c:pt idx="7">
                  <c:v>710.60204513160306</c:v>
                </c:pt>
                <c:pt idx="8">
                  <c:v>788.4830636354526</c:v>
                </c:pt>
                <c:pt idx="9">
                  <c:v>1027.373689176703</c:v>
                </c:pt>
                <c:pt idx="10">
                  <c:v>1245.0472883883699</c:v>
                </c:pt>
                <c:pt idx="11">
                  <c:v>1399.3358255925232</c:v>
                </c:pt>
                <c:pt idx="12">
                  <c:v>1578.97979491251</c:v>
                </c:pt>
                <c:pt idx="13">
                  <c:v>1902.0111844630944</c:v>
                </c:pt>
                <c:pt idx="14">
                  <c:v>2489.1666362738902</c:v>
                </c:pt>
                <c:pt idx="15">
                  <c:v>2694.7282788088041</c:v>
                </c:pt>
                <c:pt idx="16">
                  <c:v>2369.7005662030892</c:v>
                </c:pt>
                <c:pt idx="17">
                  <c:v>2348.3354967811933</c:v>
                </c:pt>
                <c:pt idx="18">
                  <c:v>2657.2858383375124</c:v>
                </c:pt>
                <c:pt idx="19">
                  <c:v>3351.7173800476958</c:v>
                </c:pt>
              </c:numCache>
            </c:numRef>
          </c:val>
        </c:ser>
        <c:ser>
          <c:idx val="1"/>
          <c:order val="1"/>
          <c:tx>
            <c:strRef>
              <c:f>Anual!$B$97</c:f>
              <c:strCache>
                <c:ptCount val="1"/>
                <c:pt idx="0">
                  <c:v>V. Erogaciones de Capital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Anual!$O$61:$AH$61</c:f>
              <c:numCache>
                <c:formatCode>#,##0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Anual!$C$97:$AH$97</c:f>
              <c:numCache>
                <c:formatCode>#,##0.00</c:formatCode>
                <c:ptCount val="20"/>
                <c:pt idx="0">
                  <c:v>103.56680443099695</c:v>
                </c:pt>
                <c:pt idx="1">
                  <c:v>107.1299546029761</c:v>
                </c:pt>
                <c:pt idx="2">
                  <c:v>342.4621183584664</c:v>
                </c:pt>
                <c:pt idx="3">
                  <c:v>167.06077522038194</c:v>
                </c:pt>
                <c:pt idx="4">
                  <c:v>29.578246463973791</c:v>
                </c:pt>
                <c:pt idx="5">
                  <c:v>14.711889474520742</c:v>
                </c:pt>
                <c:pt idx="6">
                  <c:v>38.214096732871184</c:v>
                </c:pt>
                <c:pt idx="7">
                  <c:v>45.293999237067808</c:v>
                </c:pt>
                <c:pt idx="8">
                  <c:v>92.710645459004652</c:v>
                </c:pt>
                <c:pt idx="9">
                  <c:v>119.07743747459082</c:v>
                </c:pt>
                <c:pt idx="10">
                  <c:v>202.15211546915242</c:v>
                </c:pt>
                <c:pt idx="11">
                  <c:v>144.78352428073558</c:v>
                </c:pt>
                <c:pt idx="12">
                  <c:v>208.75356589739263</c:v>
                </c:pt>
                <c:pt idx="13">
                  <c:v>238.19287115277541</c:v>
                </c:pt>
                <c:pt idx="14">
                  <c:v>331.80020334480002</c:v>
                </c:pt>
                <c:pt idx="15">
                  <c:v>192.68710433687679</c:v>
                </c:pt>
                <c:pt idx="16">
                  <c:v>143.05038207412159</c:v>
                </c:pt>
                <c:pt idx="17">
                  <c:v>143.23482275283433</c:v>
                </c:pt>
                <c:pt idx="18">
                  <c:v>335.119103340462</c:v>
                </c:pt>
                <c:pt idx="19">
                  <c:v>297.74997623976816</c:v>
                </c:pt>
              </c:numCache>
            </c:numRef>
          </c:val>
        </c:ser>
        <c:dLbls/>
        <c:overlap val="100"/>
        <c:axId val="92687744"/>
        <c:axId val="92714112"/>
      </c:barChart>
      <c:lineChart>
        <c:grouping val="standard"/>
        <c:ser>
          <c:idx val="2"/>
          <c:order val="2"/>
          <c:tx>
            <c:strRef>
              <c:f>Anual!$B$112</c:f>
              <c:strCache>
                <c:ptCount val="1"/>
                <c:pt idx="0">
                  <c:v>% Erogaciones de Capital (eje der.)</c:v>
                </c:pt>
              </c:strCache>
            </c:strRef>
          </c:tx>
          <c:marker>
            <c:symbol val="none"/>
          </c:marker>
          <c:val>
            <c:numRef>
              <c:f>Anual!$C$112:$AH$112</c:f>
              <c:numCache>
                <c:formatCode>0%</c:formatCode>
                <c:ptCount val="20"/>
                <c:pt idx="0">
                  <c:v>9.9936073538456266E-2</c:v>
                </c:pt>
                <c:pt idx="1">
                  <c:v>8.4491364881630449E-2</c:v>
                </c:pt>
                <c:pt idx="2">
                  <c:v>0.26281160651781837</c:v>
                </c:pt>
                <c:pt idx="3">
                  <c:v>0.12523375090840977</c:v>
                </c:pt>
                <c:pt idx="4">
                  <c:v>6.9071395350773709E-2</c:v>
                </c:pt>
                <c:pt idx="5">
                  <c:v>3.3430242025154107E-2</c:v>
                </c:pt>
                <c:pt idx="6">
                  <c:v>6.8926718871077583E-2</c:v>
                </c:pt>
                <c:pt idx="7">
                  <c:v>6.3740316464582336E-2</c:v>
                </c:pt>
                <c:pt idx="8">
                  <c:v>0.11758102327720829</c:v>
                </c:pt>
                <c:pt idx="9">
                  <c:v>0.11590469828949465</c:v>
                </c:pt>
                <c:pt idx="10">
                  <c:v>0.16236501003172721</c:v>
                </c:pt>
                <c:pt idx="11">
                  <c:v>0.10346588833986983</c:v>
                </c:pt>
                <c:pt idx="12">
                  <c:v>0.13220787661121375</c:v>
                </c:pt>
                <c:pt idx="13">
                  <c:v>0.12523210856933698</c:v>
                </c:pt>
                <c:pt idx="14">
                  <c:v>0.13329770635262975</c:v>
                </c:pt>
                <c:pt idx="15">
                  <c:v>7.1505207353245101E-2</c:v>
                </c:pt>
                <c:pt idx="16">
                  <c:v>6.036643790119342E-2</c:v>
                </c:pt>
                <c:pt idx="17">
                  <c:v>6.0994190544393194E-2</c:v>
                </c:pt>
                <c:pt idx="18">
                  <c:v>0.12611330648197178</c:v>
                </c:pt>
                <c:pt idx="19">
                  <c:v>8.8835048567111302E-2</c:v>
                </c:pt>
              </c:numCache>
            </c:numRef>
          </c:val>
        </c:ser>
        <c:dLbls/>
        <c:marker val="1"/>
        <c:axId val="92717824"/>
        <c:axId val="92716032"/>
      </c:lineChart>
      <c:catAx>
        <c:axId val="92687744"/>
        <c:scaling>
          <c:orientation val="minMax"/>
        </c:scaling>
        <c:axPos val="b"/>
        <c:numFmt formatCode="#,##0" sourceLinked="1"/>
        <c:tickLblPos val="nextTo"/>
        <c:txPr>
          <a:bodyPr rot="0"/>
          <a:lstStyle/>
          <a:p>
            <a:pPr>
              <a:defRPr/>
            </a:pPr>
            <a:endParaRPr lang="es-AR"/>
          </a:p>
        </c:txPr>
        <c:crossAx val="92714112"/>
        <c:crosses val="autoZero"/>
        <c:auto val="1"/>
        <c:lblAlgn val="ctr"/>
        <c:lblOffset val="100"/>
      </c:catAx>
      <c:valAx>
        <c:axId val="92714112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AR" dirty="0" smtClean="0"/>
                  <a:t>En millones de dólares</a:t>
                </a:r>
                <a:endParaRPr lang="es-AR" dirty="0"/>
              </a:p>
            </c:rich>
          </c:tx>
          <c:layout>
            <c:manualLayout>
              <c:xMode val="edge"/>
              <c:yMode val="edge"/>
              <c:x val="1.0479041916167666E-2"/>
              <c:y val="1.4137792183335038E-2"/>
            </c:manualLayout>
          </c:layout>
        </c:title>
        <c:numFmt formatCode="#,##0" sourceLinked="0"/>
        <c:tickLblPos val="nextTo"/>
        <c:crossAx val="92687744"/>
        <c:crosses val="autoZero"/>
        <c:crossBetween val="between"/>
      </c:valAx>
      <c:valAx>
        <c:axId val="92716032"/>
        <c:scaling>
          <c:orientation val="minMax"/>
        </c:scaling>
        <c:axPos val="r"/>
        <c:numFmt formatCode="0%" sourceLinked="1"/>
        <c:tickLblPos val="nextTo"/>
        <c:crossAx val="92717824"/>
        <c:crosses val="max"/>
        <c:crossBetween val="between"/>
      </c:valAx>
      <c:catAx>
        <c:axId val="92717824"/>
        <c:scaling>
          <c:orientation val="minMax"/>
        </c:scaling>
        <c:delete val="1"/>
        <c:axPos val="b"/>
        <c:tickLblPos val="nextTo"/>
        <c:crossAx val="92716032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7.6406262079824261E-2"/>
          <c:y val="0.91070317049509375"/>
          <c:w val="0.84895362509682815"/>
          <c:h val="8.0886926518762406E-2"/>
        </c:manualLayout>
      </c:layout>
      <c:overlay val="1"/>
    </c:legend>
    <c:plotVisOnly val="1"/>
    <c:dispBlanksAs val="gap"/>
  </c:chart>
  <c:txPr>
    <a:bodyPr/>
    <a:lstStyle/>
    <a:p>
      <a:pPr>
        <a:defRPr sz="1050"/>
      </a:pPr>
      <a:endParaRPr lang="es-A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plotArea>
      <c:layout>
        <c:manualLayout>
          <c:layoutTarget val="inner"/>
          <c:xMode val="edge"/>
          <c:yMode val="edge"/>
          <c:x val="6.0495003309897072E-2"/>
          <c:y val="0.13337330475200038"/>
          <c:w val="0.88563244123726448"/>
          <c:h val="0.68177430651357285"/>
        </c:manualLayout>
      </c:layout>
      <c:barChart>
        <c:barDir val="col"/>
        <c:grouping val="stacked"/>
        <c:ser>
          <c:idx val="0"/>
          <c:order val="0"/>
          <c:tx>
            <c:strRef>
              <c:f>Anual!$B$81</c:f>
              <c:strCache>
                <c:ptCount val="1"/>
                <c:pt idx="0">
                  <c:v>   Personal</c:v>
                </c:pt>
              </c:strCache>
            </c:strRef>
          </c:tx>
          <c:cat>
            <c:numRef>
              <c:f>Anual!$O$61:$AH$61</c:f>
              <c:numCache>
                <c:formatCode>#,##0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Anual!$C$81:$AH$81</c:f>
              <c:numCache>
                <c:formatCode>#,##0.00</c:formatCode>
                <c:ptCount val="20"/>
                <c:pt idx="0">
                  <c:v>573.1499083593809</c:v>
                </c:pt>
                <c:pt idx="1">
                  <c:v>672.92238320370143</c:v>
                </c:pt>
                <c:pt idx="2">
                  <c:v>722.65833373846499</c:v>
                </c:pt>
                <c:pt idx="3">
                  <c:v>756.60888616268198</c:v>
                </c:pt>
                <c:pt idx="4">
                  <c:v>245.21663299781662</c:v>
                </c:pt>
                <c:pt idx="5">
                  <c:v>240.79843435231791</c:v>
                </c:pt>
                <c:pt idx="6">
                  <c:v>279.55284480925451</c:v>
                </c:pt>
                <c:pt idx="7">
                  <c:v>377.16717840867608</c:v>
                </c:pt>
                <c:pt idx="8">
                  <c:v>409.98897780680488</c:v>
                </c:pt>
                <c:pt idx="9">
                  <c:v>526.42204148702797</c:v>
                </c:pt>
                <c:pt idx="10">
                  <c:v>696.245661564123</c:v>
                </c:pt>
                <c:pt idx="11">
                  <c:v>799.85534325447952</c:v>
                </c:pt>
                <c:pt idx="12">
                  <c:v>942.52046445604367</c:v>
                </c:pt>
                <c:pt idx="13">
                  <c:v>1075.6188472302813</c:v>
                </c:pt>
                <c:pt idx="14">
                  <c:v>1420.4191708232645</c:v>
                </c:pt>
                <c:pt idx="15">
                  <c:v>1589.7762538708089</c:v>
                </c:pt>
                <c:pt idx="16">
                  <c:v>1400.2382609083757</c:v>
                </c:pt>
                <c:pt idx="17">
                  <c:v>1401.5963832276859</c:v>
                </c:pt>
                <c:pt idx="18">
                  <c:v>1621.675565234513</c:v>
                </c:pt>
                <c:pt idx="19">
                  <c:v>2024.1152242191426</c:v>
                </c:pt>
              </c:numCache>
            </c:numRef>
          </c:val>
        </c:ser>
        <c:ser>
          <c:idx val="2"/>
          <c:order val="1"/>
          <c:tx>
            <c:strRef>
              <c:f>Anual!$B$83</c:f>
              <c:strCache>
                <c:ptCount val="1"/>
                <c:pt idx="0">
                  <c:v>   Bienes Corrientes</c:v>
                </c:pt>
              </c:strCache>
            </c:strRef>
          </c:tx>
          <c:cat>
            <c:numRef>
              <c:f>Anual!$O$61:$AH$61</c:f>
              <c:numCache>
                <c:formatCode>#,##0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Anual!$C$83:$AH$83</c:f>
              <c:numCache>
                <c:formatCode>#,##0.00</c:formatCode>
                <c:ptCount val="20"/>
                <c:pt idx="0">
                  <c:v>39.554455972593829</c:v>
                </c:pt>
                <c:pt idx="1">
                  <c:v>46.678842115793429</c:v>
                </c:pt>
                <c:pt idx="2">
                  <c:v>38.851111591267134</c:v>
                </c:pt>
                <c:pt idx="3">
                  <c:v>46.532031791772404</c:v>
                </c:pt>
                <c:pt idx="4">
                  <c:v>12.442806029475983</c:v>
                </c:pt>
                <c:pt idx="5">
                  <c:v>17.662675564726381</c:v>
                </c:pt>
                <c:pt idx="6">
                  <c:v>27.96499657210904</c:v>
                </c:pt>
                <c:pt idx="7">
                  <c:v>31.872401983167595</c:v>
                </c:pt>
                <c:pt idx="8">
                  <c:v>32.584763398869931</c:v>
                </c:pt>
                <c:pt idx="9">
                  <c:v>35.823830574548261</c:v>
                </c:pt>
                <c:pt idx="10">
                  <c:v>49.654581030150759</c:v>
                </c:pt>
                <c:pt idx="11">
                  <c:v>54.036985232582914</c:v>
                </c:pt>
                <c:pt idx="12">
                  <c:v>58.725236012175863</c:v>
                </c:pt>
                <c:pt idx="13">
                  <c:v>73.83758007754686</c:v>
                </c:pt>
                <c:pt idx="14">
                  <c:v>89.129129741575667</c:v>
                </c:pt>
                <c:pt idx="15">
                  <c:v>91.83569252826274</c:v>
                </c:pt>
                <c:pt idx="16">
                  <c:v>76.17242119134238</c:v>
                </c:pt>
                <c:pt idx="17">
                  <c:v>76.422845713482374</c:v>
                </c:pt>
                <c:pt idx="18">
                  <c:v>68.711746481963289</c:v>
                </c:pt>
                <c:pt idx="19">
                  <c:v>106.76335004834037</c:v>
                </c:pt>
              </c:numCache>
            </c:numRef>
          </c:val>
        </c:ser>
        <c:ser>
          <c:idx val="3"/>
          <c:order val="2"/>
          <c:tx>
            <c:strRef>
              <c:f>Anual!$B$84</c:f>
              <c:strCache>
                <c:ptCount val="1"/>
                <c:pt idx="0">
                  <c:v>   Otros Servicios</c:v>
                </c:pt>
              </c:strCache>
            </c:strRef>
          </c:tx>
          <c:cat>
            <c:numRef>
              <c:f>Anual!$O$61:$AH$61</c:f>
              <c:numCache>
                <c:formatCode>#,##0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Anual!$C$84:$AH$84</c:f>
              <c:numCache>
                <c:formatCode>#,##0.00</c:formatCode>
                <c:ptCount val="20"/>
                <c:pt idx="0">
                  <c:v>76.862351709134529</c:v>
                </c:pt>
                <c:pt idx="1">
                  <c:v>94.333407607852948</c:v>
                </c:pt>
                <c:pt idx="2">
                  <c:v>94.117913601920606</c:v>
                </c:pt>
                <c:pt idx="3">
                  <c:v>100.92106116936024</c:v>
                </c:pt>
                <c:pt idx="4">
                  <c:v>31.077530737991264</c:v>
                </c:pt>
                <c:pt idx="5">
                  <c:v>32.544216737818054</c:v>
                </c:pt>
                <c:pt idx="6">
                  <c:v>60.819542510100788</c:v>
                </c:pt>
                <c:pt idx="7">
                  <c:v>57.387048557385263</c:v>
                </c:pt>
                <c:pt idx="8">
                  <c:v>70.021615978103313</c:v>
                </c:pt>
                <c:pt idx="9">
                  <c:v>74.638633065248328</c:v>
                </c:pt>
                <c:pt idx="10">
                  <c:v>94.823225778049903</c:v>
                </c:pt>
                <c:pt idx="11">
                  <c:v>97.889564814594848</c:v>
                </c:pt>
                <c:pt idx="12">
                  <c:v>118.81120691727972</c:v>
                </c:pt>
                <c:pt idx="13">
                  <c:v>159.9765559424574</c:v>
                </c:pt>
                <c:pt idx="14">
                  <c:v>204.42392640539907</c:v>
                </c:pt>
                <c:pt idx="15">
                  <c:v>222.19816283125459</c:v>
                </c:pt>
                <c:pt idx="16">
                  <c:v>206.12859817922043</c:v>
                </c:pt>
                <c:pt idx="17">
                  <c:v>174.74807393938735</c:v>
                </c:pt>
                <c:pt idx="18">
                  <c:v>159.97886713463001</c:v>
                </c:pt>
                <c:pt idx="19">
                  <c:v>257.81765783306497</c:v>
                </c:pt>
              </c:numCache>
            </c:numRef>
          </c:val>
        </c:ser>
        <c:ser>
          <c:idx val="4"/>
          <c:order val="3"/>
          <c:tx>
            <c:strRef>
              <c:f>Anual!$B$85</c:f>
              <c:strCache>
                <c:ptCount val="1"/>
                <c:pt idx="0">
                  <c:v>   Intereses y Gastos de la Deuda</c:v>
                </c:pt>
              </c:strCache>
            </c:strRef>
          </c:tx>
          <c:cat>
            <c:numRef>
              <c:f>Anual!$O$61:$AH$61</c:f>
              <c:numCache>
                <c:formatCode>#,##0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Anual!$C$85:$AH$85</c:f>
              <c:numCache>
                <c:formatCode>#,##0.00</c:formatCode>
                <c:ptCount val="20"/>
                <c:pt idx="0">
                  <c:v>101.81446267410163</c:v>
                </c:pt>
                <c:pt idx="1">
                  <c:v>106.35082425909719</c:v>
                </c:pt>
                <c:pt idx="2">
                  <c:v>84.33204962612848</c:v>
                </c:pt>
                <c:pt idx="3">
                  <c:v>98.062033150794676</c:v>
                </c:pt>
                <c:pt idx="4">
                  <c:v>42.533912204148486</c:v>
                </c:pt>
                <c:pt idx="5">
                  <c:v>33.983782335308462</c:v>
                </c:pt>
                <c:pt idx="6">
                  <c:v>43.366078407689351</c:v>
                </c:pt>
                <c:pt idx="7">
                  <c:v>48.430287750889519</c:v>
                </c:pt>
                <c:pt idx="8">
                  <c:v>34.14148343030584</c:v>
                </c:pt>
                <c:pt idx="9">
                  <c:v>80.527609384315056</c:v>
                </c:pt>
                <c:pt idx="10">
                  <c:v>43.489720290528261</c:v>
                </c:pt>
                <c:pt idx="11">
                  <c:v>36.811795033898491</c:v>
                </c:pt>
                <c:pt idx="12">
                  <c:v>40.246636199463737</c:v>
                </c:pt>
                <c:pt idx="13">
                  <c:v>39.619255133985973</c:v>
                </c:pt>
                <c:pt idx="14">
                  <c:v>42.876646822327402</c:v>
                </c:pt>
                <c:pt idx="15">
                  <c:v>36.77014396029648</c:v>
                </c:pt>
                <c:pt idx="16">
                  <c:v>53.792722554908799</c:v>
                </c:pt>
                <c:pt idx="17">
                  <c:v>60.819928994672395</c:v>
                </c:pt>
                <c:pt idx="18">
                  <c:v>56.275773299092684</c:v>
                </c:pt>
                <c:pt idx="19">
                  <c:v>120.57567417338059</c:v>
                </c:pt>
              </c:numCache>
            </c:numRef>
          </c:val>
        </c:ser>
        <c:dLbls/>
        <c:overlap val="100"/>
        <c:axId val="92785664"/>
        <c:axId val="92799744"/>
      </c:barChart>
      <c:lineChart>
        <c:grouping val="standard"/>
        <c:ser>
          <c:idx val="1"/>
          <c:order val="4"/>
          <c:tx>
            <c:strRef>
              <c:f>Anual!$B$113</c:f>
              <c:strCache>
                <c:ptCount val="1"/>
                <c:pt idx="0">
                  <c:v>% Personal sobre Gastos Totales (eje der.)</c:v>
                </c:pt>
              </c:strCache>
            </c:strRef>
          </c:tx>
          <c:marker>
            <c:symbol val="none"/>
          </c:marker>
          <c:val>
            <c:numRef>
              <c:f>Anual!$O$113:$AH$113</c:f>
              <c:numCache>
                <c:formatCode>0%</c:formatCode>
                <c:ptCount val="20"/>
                <c:pt idx="0">
                  <c:v>0.50280835752625208</c:v>
                </c:pt>
                <c:pt idx="1">
                  <c:v>0.48937331146786989</c:v>
                </c:pt>
                <c:pt idx="2">
                  <c:v>0.43916371755414185</c:v>
                </c:pt>
                <c:pt idx="3">
                  <c:v>0.50405228003912128</c:v>
                </c:pt>
                <c:pt idx="4">
                  <c:v>0.53563509151231115</c:v>
                </c:pt>
                <c:pt idx="5">
                  <c:v>0.52947268431899952</c:v>
                </c:pt>
                <c:pt idx="6">
                  <c:v>0.47171532948425676</c:v>
                </c:pt>
                <c:pt idx="7">
                  <c:v>0.49896699581711479</c:v>
                </c:pt>
                <c:pt idx="8">
                  <c:v>0.46526543888757754</c:v>
                </c:pt>
                <c:pt idx="9">
                  <c:v>0.45917530128359785</c:v>
                </c:pt>
                <c:pt idx="10">
                  <c:v>0.48109863762262084</c:v>
                </c:pt>
                <c:pt idx="11">
                  <c:v>0.51800098439290432</c:v>
                </c:pt>
                <c:pt idx="12">
                  <c:v>0.52721534716399232</c:v>
                </c:pt>
                <c:pt idx="13">
                  <c:v>0.50257770720874517</c:v>
                </c:pt>
                <c:pt idx="14">
                  <c:v>0.50352210840424549</c:v>
                </c:pt>
                <c:pt idx="15">
                  <c:v>0.55058799753945842</c:v>
                </c:pt>
                <c:pt idx="16">
                  <c:v>0.5572531021701157</c:v>
                </c:pt>
                <c:pt idx="17">
                  <c:v>0.56253535059360171</c:v>
                </c:pt>
                <c:pt idx="18">
                  <c:v>0.54193051971273876</c:v>
                </c:pt>
                <c:pt idx="19">
                  <c:v>0.55463305370629157</c:v>
                </c:pt>
              </c:numCache>
            </c:numRef>
          </c:val>
        </c:ser>
        <c:dLbls/>
        <c:marker val="1"/>
        <c:axId val="92811648"/>
        <c:axId val="92801664"/>
      </c:lineChart>
      <c:catAx>
        <c:axId val="92785664"/>
        <c:scaling>
          <c:orientation val="minMax"/>
        </c:scaling>
        <c:axPos val="b"/>
        <c:numFmt formatCode="#,##0" sourceLinked="1"/>
        <c:tickLblPos val="nextTo"/>
        <c:crossAx val="92799744"/>
        <c:crosses val="autoZero"/>
        <c:auto val="1"/>
        <c:lblAlgn val="ctr"/>
        <c:lblOffset val="100"/>
      </c:catAx>
      <c:valAx>
        <c:axId val="92799744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AR" dirty="0"/>
                  <a:t>En millones de </a:t>
                </a:r>
                <a:r>
                  <a:rPr lang="es-AR" dirty="0" smtClean="0"/>
                  <a:t>dólares</a:t>
                </a:r>
                <a:endParaRPr lang="es-AR" dirty="0"/>
              </a:p>
            </c:rich>
          </c:tx>
          <c:layout>
            <c:manualLayout>
              <c:xMode val="edge"/>
              <c:yMode val="edge"/>
              <c:x val="3.0638260094221102E-3"/>
              <c:y val="4.3997495596069372E-2"/>
            </c:manualLayout>
          </c:layout>
        </c:title>
        <c:numFmt formatCode="#,##0" sourceLinked="0"/>
        <c:tickLblPos val="nextTo"/>
        <c:crossAx val="92785664"/>
        <c:crosses val="autoZero"/>
        <c:crossBetween val="between"/>
      </c:valAx>
      <c:valAx>
        <c:axId val="92801664"/>
        <c:scaling>
          <c:orientation val="minMax"/>
        </c:scaling>
        <c:axPos val="r"/>
        <c:numFmt formatCode="0%" sourceLinked="1"/>
        <c:tickLblPos val="nextTo"/>
        <c:crossAx val="92811648"/>
        <c:crosses val="max"/>
        <c:crossBetween val="between"/>
      </c:valAx>
      <c:catAx>
        <c:axId val="92811648"/>
        <c:scaling>
          <c:orientation val="minMax"/>
        </c:scaling>
        <c:delete val="1"/>
        <c:axPos val="b"/>
        <c:tickLblPos val="nextTo"/>
        <c:crossAx val="9280166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7.2184498707324504E-2"/>
          <c:y val="0.89325279852838912"/>
          <c:w val="0.83102134769865565"/>
          <c:h val="9.6480471992283046E-2"/>
        </c:manualLayout>
      </c:layout>
      <c:overlay val="1"/>
    </c:legend>
    <c:plotVisOnly val="1"/>
    <c:dispBlanksAs val="gap"/>
  </c:chart>
  <c:txPr>
    <a:bodyPr/>
    <a:lstStyle/>
    <a:p>
      <a:pPr>
        <a:defRPr sz="1100"/>
      </a:pPr>
      <a:endParaRPr lang="es-A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title>
      <c:tx>
        <c:rich>
          <a:bodyPr rot="0" vert="horz"/>
          <a:lstStyle/>
          <a:p>
            <a:pPr>
              <a:defRPr sz="1400" u="sng"/>
            </a:pPr>
            <a:r>
              <a:rPr lang="es-AR" sz="1400" u="sng"/>
              <a:t>Por clase de acreedor</a:t>
            </a:r>
          </a:p>
        </c:rich>
      </c:tx>
      <c:layout>
        <c:manualLayout>
          <c:xMode val="edge"/>
          <c:yMode val="edge"/>
          <c:x val="0.27739991552780047"/>
          <c:y val="2.0619363966065175E-3"/>
        </c:manualLayout>
      </c:layout>
    </c:title>
    <c:plotArea>
      <c:layout>
        <c:manualLayout>
          <c:layoutTarget val="inner"/>
          <c:xMode val="edge"/>
          <c:yMode val="edge"/>
          <c:x val="0.22279866520607031"/>
          <c:y val="0.19161740214407749"/>
          <c:w val="0.55596598036297784"/>
          <c:h val="0.7038182722459255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6023495240336144E-2"/>
                  <c:y val="3.4364918716016601E-2"/>
                </c:manualLayout>
              </c:layout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1.5743548470035791E-2"/>
                  <c:y val="-1.9632974994531968E-2"/>
                </c:manualLayout>
              </c:layout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4.4476249986365395E-2"/>
                  <c:y val="2.4630912349804827E-3"/>
                </c:manualLayout>
              </c:layout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6.9273794813220812E-3"/>
                  <c:y val="-1.2473267606515938E-2"/>
                </c:manualLayout>
              </c:layout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2.9758806819509872E-2"/>
                  <c:y val="1.9611769083409017E-2"/>
                </c:manualLayout>
              </c:layout>
              <c:showCatName val="1"/>
              <c:showPercent val="1"/>
              <c:separator>
</c:separator>
            </c:dLbl>
            <c:txPr>
              <a:bodyPr rot="0" vert="horz"/>
              <a:lstStyle/>
              <a:p>
                <a:pPr>
                  <a:defRPr sz="1000" b="1"/>
                </a:pPr>
                <a:endParaRPr lang="es-AR"/>
              </a:p>
            </c:txPr>
            <c:showCatName val="1"/>
            <c:showPercent val="1"/>
            <c:separator>
</c:separator>
            <c:extLst>
              <c:ext xmlns:c15="http://schemas.microsoft.com/office/drawing/2012/chart" uri="{CE6537A1-D6FC-4f65-9D91-7224C49458BB}"/>
            </c:extLst>
          </c:dLbls>
          <c:cat>
            <c:strRef>
              <c:f>'datos gfc'!$A$90:$A$94</c:f>
              <c:strCache>
                <c:ptCount val="5"/>
                <c:pt idx="0">
                  <c:v>Bancos Nac. e Internac.</c:v>
                </c:pt>
                <c:pt idx="1">
                  <c:v>Títulos Nac.</c:v>
                </c:pt>
                <c:pt idx="2">
                  <c:v>Títulos Internac.</c:v>
                </c:pt>
                <c:pt idx="3">
                  <c:v>Gobierno Nacional</c:v>
                </c:pt>
                <c:pt idx="4">
                  <c:v>Organ. Multilaterales</c:v>
                </c:pt>
              </c:strCache>
            </c:strRef>
          </c:cat>
          <c:val>
            <c:numRef>
              <c:f>'datos gfc'!$B$90:$B$94</c:f>
              <c:numCache>
                <c:formatCode>0.0%</c:formatCode>
                <c:ptCount val="5"/>
                <c:pt idx="0">
                  <c:v>0.33850000000000058</c:v>
                </c:pt>
                <c:pt idx="1">
                  <c:v>0.14400000000000004</c:v>
                </c:pt>
                <c:pt idx="2">
                  <c:v>5.9400000000000085E-2</c:v>
                </c:pt>
                <c:pt idx="3">
                  <c:v>0.40300000000000002</c:v>
                </c:pt>
                <c:pt idx="4">
                  <c:v>5.5100000000000003E-2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200"/>
      </a:pPr>
      <a:endParaRPr lang="es-A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title>
      <c:tx>
        <c:rich>
          <a:bodyPr rot="0" vert="horz"/>
          <a:lstStyle/>
          <a:p>
            <a:pPr>
              <a:defRPr sz="1400" u="sng"/>
            </a:pPr>
            <a:r>
              <a:rPr lang="es-AR" sz="1400" u="sng"/>
              <a:t>Por moneda</a:t>
            </a:r>
          </a:p>
        </c:rich>
      </c:tx>
      <c:layout>
        <c:manualLayout>
          <c:xMode val="edge"/>
          <c:yMode val="edge"/>
          <c:x val="0.33842130595975561"/>
          <c:y val="3.835314996635291E-2"/>
        </c:manualLayout>
      </c:layout>
    </c:title>
    <c:plotArea>
      <c:layout>
        <c:manualLayout>
          <c:layoutTarget val="inner"/>
          <c:xMode val="edge"/>
          <c:yMode val="edge"/>
          <c:x val="0.29988409837053981"/>
          <c:y val="0.20945047787924195"/>
          <c:w val="0.48150744198939882"/>
          <c:h val="0.71952220632283381"/>
        </c:manualLayout>
      </c:layout>
      <c:pieChart>
        <c:varyColors val="1"/>
        <c:ser>
          <c:idx val="0"/>
          <c:order val="0"/>
          <c:dPt>
            <c:idx val="1"/>
            <c:explosion val="6"/>
          </c:dPt>
          <c:dLbls>
            <c:dLbl>
              <c:idx val="0"/>
              <c:layout>
                <c:manualLayout>
                  <c:x val="1.6060846839752275E-2"/>
                  <c:y val="-0.17175265338869206"/>
                </c:manualLayout>
              </c:layout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2.6217480768110184E-2"/>
                  <c:y val="0.10037452203267669"/>
                </c:manualLayout>
              </c:layout>
              <c:showCatName val="1"/>
              <c:showPercent val="1"/>
              <c:separator>
</c:separator>
            </c:dLbl>
            <c:txPr>
              <a:bodyPr rot="0" vert="horz"/>
              <a:lstStyle/>
              <a:p>
                <a:pPr>
                  <a:defRPr sz="1000" b="1"/>
                </a:pPr>
                <a:endParaRPr lang="es-AR"/>
              </a:p>
            </c:txPr>
            <c:showCatName val="1"/>
            <c:showPercent val="1"/>
            <c:separator>
</c:separator>
            <c:extLst>
              <c:ext xmlns:c15="http://schemas.microsoft.com/office/drawing/2012/chart" uri="{CE6537A1-D6FC-4f65-9D91-7224C49458BB}"/>
            </c:extLst>
          </c:dLbls>
          <c:cat>
            <c:strRef>
              <c:f>'datos gfc'!$G$90:$G$91</c:f>
              <c:strCache>
                <c:ptCount val="2"/>
                <c:pt idx="0">
                  <c:v>Pesos</c:v>
                </c:pt>
                <c:pt idx="1">
                  <c:v>Dólares</c:v>
                </c:pt>
              </c:strCache>
            </c:strRef>
          </c:cat>
          <c:val>
            <c:numRef>
              <c:f>'datos gfc'!$H$90:$H$91</c:f>
              <c:numCache>
                <c:formatCode>0.0%</c:formatCode>
                <c:ptCount val="2"/>
                <c:pt idx="0">
                  <c:v>0.59</c:v>
                </c:pt>
                <c:pt idx="1">
                  <c:v>0.41000000000000031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200"/>
      </a:pPr>
      <a:endParaRPr lang="es-A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title>
      <c:tx>
        <c:rich>
          <a:bodyPr rot="0" vert="horz"/>
          <a:lstStyle/>
          <a:p>
            <a:pPr>
              <a:defRPr sz="1400" u="sng"/>
            </a:pPr>
            <a:r>
              <a:rPr lang="es-AR" sz="1400" u="sng"/>
              <a:t>Por tasa de interés</a:t>
            </a:r>
          </a:p>
        </c:rich>
      </c:tx>
      <c:layout>
        <c:manualLayout>
          <c:xMode val="edge"/>
          <c:yMode val="edge"/>
          <c:x val="0.2232818743018295"/>
          <c:y val="8.738470191226097E-2"/>
        </c:manualLayout>
      </c:layout>
    </c:title>
    <c:plotArea>
      <c:layout>
        <c:manualLayout>
          <c:layoutTarget val="inner"/>
          <c:xMode val="edge"/>
          <c:yMode val="edge"/>
          <c:x val="0.2274210959364078"/>
          <c:y val="0.21992841803865426"/>
          <c:w val="0.49323520882676553"/>
          <c:h val="0.72703343900194284"/>
        </c:manualLayout>
      </c:layout>
      <c:pieChart>
        <c:varyColors val="1"/>
        <c:ser>
          <c:idx val="0"/>
          <c:order val="0"/>
          <c:explosion val="9"/>
          <c:dPt>
            <c:idx val="1"/>
            <c:explosion val="0"/>
          </c:dPt>
          <c:dLbls>
            <c:dLbl>
              <c:idx val="0"/>
              <c:layout>
                <c:manualLayout>
                  <c:x val="9.8499133501776717E-3"/>
                  <c:y val="3.1790060333367412E-2"/>
                </c:manualLayout>
              </c:layout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1.5891339998524337E-2"/>
                  <c:y val="-8.8736578382247716E-2"/>
                </c:manualLayout>
              </c:layout>
              <c:showCatName val="1"/>
              <c:showPercent val="1"/>
              <c:separator>
</c:separator>
            </c:dLbl>
            <c:txPr>
              <a:bodyPr rot="0" vert="horz"/>
              <a:lstStyle/>
              <a:p>
                <a:pPr>
                  <a:defRPr sz="1000" b="1"/>
                </a:pPr>
                <a:endParaRPr lang="es-AR"/>
              </a:p>
            </c:txPr>
            <c:showCatName val="1"/>
            <c:showPercent val="1"/>
            <c:separator>
</c:separator>
            <c:extLst>
              <c:ext xmlns:c15="http://schemas.microsoft.com/office/drawing/2012/chart" uri="{CE6537A1-D6FC-4f65-9D91-7224C49458BB}"/>
            </c:extLst>
          </c:dLbls>
          <c:cat>
            <c:strRef>
              <c:f>'datos gfc'!$D$90:$D$91</c:f>
              <c:strCache>
                <c:ptCount val="2"/>
                <c:pt idx="0">
                  <c:v>Variable</c:v>
                </c:pt>
                <c:pt idx="1">
                  <c:v>Fija</c:v>
                </c:pt>
              </c:strCache>
            </c:strRef>
          </c:cat>
          <c:val>
            <c:numRef>
              <c:f>'datos gfc'!$E$90:$E$91</c:f>
              <c:numCache>
                <c:formatCode>0.0%</c:formatCode>
                <c:ptCount val="2"/>
                <c:pt idx="0">
                  <c:v>0.56499999999999995</c:v>
                </c:pt>
                <c:pt idx="1">
                  <c:v>0.43500000000000044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200"/>
      </a:pPr>
      <a:endParaRPr lang="es-A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style val="3"/>
  <c:chart>
    <c:autoTitleDeleted val="1"/>
    <c:plotArea>
      <c:layout>
        <c:manualLayout>
          <c:layoutTarget val="inner"/>
          <c:xMode val="edge"/>
          <c:yMode val="edge"/>
          <c:x val="7.3813947598655436E-2"/>
          <c:y val="0.11658725746020415"/>
          <c:w val="0.90461516323617452"/>
          <c:h val="0.77767206667041344"/>
        </c:manualLayout>
      </c:layout>
      <c:barChart>
        <c:barDir val="col"/>
        <c:grouping val="clustered"/>
        <c:ser>
          <c:idx val="0"/>
          <c:order val="0"/>
          <c:cat>
            <c:strRef>
              <c:f>'11-Evolucion Anual'!$E$9:$E$29</c:f>
              <c:strCache>
                <c:ptCount val="21"/>
                <c:pt idx="0">
                  <c:v>Dic. 95</c:v>
                </c:pt>
                <c:pt idx="1">
                  <c:v>Dic. 96</c:v>
                </c:pt>
                <c:pt idx="2">
                  <c:v>Dic. 97</c:v>
                </c:pt>
                <c:pt idx="3">
                  <c:v>Dic. 98</c:v>
                </c:pt>
                <c:pt idx="4">
                  <c:v>Dic. 99</c:v>
                </c:pt>
                <c:pt idx="5">
                  <c:v>Dic. 00</c:v>
                </c:pt>
                <c:pt idx="6">
                  <c:v>Dic. 01</c:v>
                </c:pt>
                <c:pt idx="7">
                  <c:v>Dic. 02</c:v>
                </c:pt>
                <c:pt idx="8">
                  <c:v>Dic. 03</c:v>
                </c:pt>
                <c:pt idx="9">
                  <c:v>Dic. 04</c:v>
                </c:pt>
                <c:pt idx="10">
                  <c:v>Dic. 05</c:v>
                </c:pt>
                <c:pt idx="11">
                  <c:v>Dic. 06</c:v>
                </c:pt>
                <c:pt idx="12">
                  <c:v>Dic. 07</c:v>
                </c:pt>
                <c:pt idx="13">
                  <c:v>Dic. 08</c:v>
                </c:pt>
                <c:pt idx="14">
                  <c:v>Dic. 09</c:v>
                </c:pt>
                <c:pt idx="15">
                  <c:v>Dic. 10</c:v>
                </c:pt>
                <c:pt idx="16">
                  <c:v>Dic. 11</c:v>
                </c:pt>
                <c:pt idx="17">
                  <c:v>Dic. 12</c:v>
                </c:pt>
                <c:pt idx="18">
                  <c:v>Dic. 13</c:v>
                </c:pt>
                <c:pt idx="19">
                  <c:v>Dic. 14</c:v>
                </c:pt>
                <c:pt idx="20">
                  <c:v>Dic. 15</c:v>
                </c:pt>
              </c:strCache>
            </c:strRef>
          </c:cat>
          <c:val>
            <c:numRef>
              <c:f>'11-Evolucion Anual'!$F$9:$F$29</c:f>
              <c:numCache>
                <c:formatCode>#,##0.00</c:formatCode>
                <c:ptCount val="21"/>
                <c:pt idx="0">
                  <c:v>986.1</c:v>
                </c:pt>
                <c:pt idx="1">
                  <c:v>1006.8219999999999</c:v>
                </c:pt>
                <c:pt idx="2">
                  <c:v>1102.0529999999999</c:v>
                </c:pt>
                <c:pt idx="3">
                  <c:v>951.80799999999988</c:v>
                </c:pt>
                <c:pt idx="4">
                  <c:v>997.05599999999993</c:v>
                </c:pt>
                <c:pt idx="5">
                  <c:v>1099.433</c:v>
                </c:pt>
                <c:pt idx="6">
                  <c:v>1313.96</c:v>
                </c:pt>
                <c:pt idx="7">
                  <c:v>1216.799</c:v>
                </c:pt>
                <c:pt idx="8">
                  <c:v>987.76900000000001</c:v>
                </c:pt>
                <c:pt idx="9">
                  <c:v>1101.4370000000001</c:v>
                </c:pt>
                <c:pt idx="10">
                  <c:v>1138.941</c:v>
                </c:pt>
                <c:pt idx="11">
                  <c:v>1185.94</c:v>
                </c:pt>
                <c:pt idx="12">
                  <c:v>1196.329</c:v>
                </c:pt>
                <c:pt idx="13">
                  <c:v>1152.2619999999999</c:v>
                </c:pt>
                <c:pt idx="14">
                  <c:v>1154.3419999999999</c:v>
                </c:pt>
                <c:pt idx="15">
                  <c:v>1132.6989703402014</c:v>
                </c:pt>
                <c:pt idx="16">
                  <c:v>1218.1477971307932</c:v>
                </c:pt>
                <c:pt idx="17">
                  <c:v>1198.4725443453442</c:v>
                </c:pt>
                <c:pt idx="18">
                  <c:v>1163.5041308099997</c:v>
                </c:pt>
                <c:pt idx="19">
                  <c:v>1081.9342251600001</c:v>
                </c:pt>
                <c:pt idx="20">
                  <c:v>1109.74395957</c:v>
                </c:pt>
              </c:numCache>
            </c:numRef>
          </c:val>
        </c:ser>
        <c:dLbls/>
        <c:axId val="92984064"/>
        <c:axId val="92985600"/>
      </c:barChart>
      <c:lineChart>
        <c:grouping val="standard"/>
        <c:ser>
          <c:idx val="1"/>
          <c:order val="1"/>
          <c:tx>
            <c:strRef>
              <c:f>'11-Evolucion Anual'!$L$8</c:f>
              <c:strCache>
                <c:ptCount val="1"/>
                <c:pt idx="0">
                  <c:v>Promedio</c:v>
                </c:pt>
              </c:strCache>
            </c:strRef>
          </c:tx>
          <c:marker>
            <c:symbol val="none"/>
          </c:marker>
          <c:val>
            <c:numRef>
              <c:f>'11-Evolucion Anual'!$L$9:$L$29</c:f>
              <c:numCache>
                <c:formatCode>#,##0.00</c:formatCode>
                <c:ptCount val="21"/>
                <c:pt idx="0">
                  <c:v>1118.8358393979208</c:v>
                </c:pt>
                <c:pt idx="1">
                  <c:v>1118.8358393979208</c:v>
                </c:pt>
                <c:pt idx="2">
                  <c:v>1118.8358393979208</c:v>
                </c:pt>
                <c:pt idx="3">
                  <c:v>1118.8358393979208</c:v>
                </c:pt>
                <c:pt idx="4">
                  <c:v>1118.8358393979208</c:v>
                </c:pt>
                <c:pt idx="5">
                  <c:v>1118.8358393979208</c:v>
                </c:pt>
                <c:pt idx="6">
                  <c:v>1118.8358393979208</c:v>
                </c:pt>
                <c:pt idx="7">
                  <c:v>1118.8358393979208</c:v>
                </c:pt>
                <c:pt idx="8">
                  <c:v>1118.8358393979208</c:v>
                </c:pt>
                <c:pt idx="9">
                  <c:v>1118.8358393979208</c:v>
                </c:pt>
                <c:pt idx="10">
                  <c:v>1118.8358393979208</c:v>
                </c:pt>
                <c:pt idx="11">
                  <c:v>1118.8358393979208</c:v>
                </c:pt>
                <c:pt idx="12">
                  <c:v>1118.8358393979208</c:v>
                </c:pt>
                <c:pt idx="13">
                  <c:v>1118.8358393979208</c:v>
                </c:pt>
                <c:pt idx="14">
                  <c:v>1118.8358393979208</c:v>
                </c:pt>
                <c:pt idx="15">
                  <c:v>1118.8358393979208</c:v>
                </c:pt>
                <c:pt idx="16">
                  <c:v>1118.8358393979208</c:v>
                </c:pt>
                <c:pt idx="17">
                  <c:v>1118.8358393979208</c:v>
                </c:pt>
                <c:pt idx="18">
                  <c:v>1118.8358393979208</c:v>
                </c:pt>
                <c:pt idx="19">
                  <c:v>1118.8358393979208</c:v>
                </c:pt>
                <c:pt idx="20">
                  <c:v>1118.8358393979208</c:v>
                </c:pt>
              </c:numCache>
            </c:numRef>
          </c:val>
        </c:ser>
        <c:dLbls/>
        <c:marker val="1"/>
        <c:axId val="92984064"/>
        <c:axId val="92985600"/>
      </c:lineChart>
      <c:catAx>
        <c:axId val="9298406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s-AR"/>
          </a:p>
        </c:txPr>
        <c:crossAx val="92985600"/>
        <c:crosses val="autoZero"/>
        <c:auto val="1"/>
        <c:lblAlgn val="ctr"/>
        <c:lblOffset val="100"/>
        <c:tickLblSkip val="1"/>
        <c:tickMarkSkip val="1"/>
      </c:catAx>
      <c:valAx>
        <c:axId val="92985600"/>
        <c:scaling>
          <c:orientation val="minMax"/>
          <c:max val="135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AR" dirty="0" smtClean="0"/>
                  <a:t>En millones </a:t>
                </a:r>
                <a:br>
                  <a:rPr lang="es-AR" dirty="0" smtClean="0"/>
                </a:br>
                <a:r>
                  <a:rPr lang="es-AR" dirty="0" smtClean="0"/>
                  <a:t>de</a:t>
                </a:r>
                <a:r>
                  <a:rPr lang="es-AR" baseline="0" dirty="0" smtClean="0"/>
                  <a:t> dólares</a:t>
                </a:r>
                <a:endParaRPr lang="es-AR" dirty="0"/>
              </a:p>
            </c:rich>
          </c:tx>
          <c:layout>
            <c:manualLayout>
              <c:xMode val="edge"/>
              <c:yMode val="edge"/>
              <c:x val="4.4682752457551392E-3"/>
              <c:y val="3.8171064068557657E-2"/>
            </c:manualLayout>
          </c:layout>
        </c:title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es-AR"/>
          </a:p>
        </c:txPr>
        <c:crossAx val="92984064"/>
        <c:crosses val="autoZero"/>
        <c:crossBetween val="between"/>
        <c:majorUnit val="200"/>
        <c:minorUnit val="10"/>
      </c:valAx>
    </c:plotArea>
    <c:plotVisOnly val="1"/>
    <c:dispBlanksAs val="gap"/>
  </c:chart>
  <c:txPr>
    <a:bodyPr/>
    <a:lstStyle/>
    <a:p>
      <a:pPr>
        <a:defRPr sz="1000"/>
      </a:pPr>
      <a:endParaRPr lang="es-A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title>
      <c:layout/>
      <c:txPr>
        <a:bodyPr/>
        <a:lstStyle/>
        <a:p>
          <a:pPr>
            <a:defRPr lang="es-AR" sz="1000"/>
          </a:pPr>
          <a:endParaRPr lang="es-AR"/>
        </a:p>
      </c:txPr>
    </c:title>
    <c:view3D>
      <c:rotX val="30"/>
      <c:perspective val="0"/>
    </c:view3D>
    <c:plotArea>
      <c:layout>
        <c:manualLayout>
          <c:layoutTarget val="inner"/>
          <c:xMode val="edge"/>
          <c:yMode val="edge"/>
          <c:x val="0.10856109246570712"/>
          <c:y val="0.309582775182148"/>
          <c:w val="0.73681657835240577"/>
          <c:h val="0.51382232822556928"/>
        </c:manualLayout>
      </c:layout>
      <c:pie3DChart>
        <c:varyColors val="1"/>
        <c:ser>
          <c:idx val="0"/>
          <c:order val="0"/>
          <c:tx>
            <c:strRef>
              <c:f>'FILMINA 1'!$B$13</c:f>
              <c:strCache>
                <c:ptCount val="1"/>
                <c:pt idx="0">
                  <c:v>CAMARA DE DIPUTADOS</c:v>
                </c:pt>
              </c:strCache>
            </c:strRef>
          </c:tx>
          <c:explosion val="25"/>
          <c:dPt>
            <c:idx val="0"/>
            <c:explosion val="7"/>
            <c:spPr>
              <a:solidFill>
                <a:srgbClr val="C00000"/>
              </a:solidFill>
            </c:spPr>
          </c:dPt>
          <c:dPt>
            <c:idx val="1"/>
            <c:explosion val="2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explosion val="0"/>
          </c:dPt>
          <c:dLbls>
            <c:dLbl>
              <c:idx val="0"/>
              <c:layout>
                <c:manualLayout>
                  <c:x val="-7.3957786526684197E-3"/>
                  <c:y val="-0.128849518810149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-2.6185476815398104E-3"/>
                  <c:y val="-0.13448855351414399"/>
                </c:manualLayout>
              </c:layout>
              <c:dLblPos val="bestFit"/>
              <c:showVal val="1"/>
              <c:showCatName val="1"/>
            </c:dLbl>
            <c:spPr>
              <a:noFill/>
              <a:ln w="25361">
                <a:noFill/>
              </a:ln>
            </c:spPr>
            <c:txPr>
              <a:bodyPr/>
              <a:lstStyle/>
              <a:p>
                <a:pPr>
                  <a:defRPr lang="es-AR" sz="799" b="1"/>
                </a:pPr>
                <a:endParaRPr lang="es-AR"/>
              </a:p>
            </c:txPr>
            <c:showVal val="1"/>
            <c:showCatName val="1"/>
          </c:dLbls>
          <c:cat>
            <c:strRef>
              <c:f>'FILMINA 1'!$B$14:$B$16</c:f>
              <c:strCache>
                <c:ptCount val="3"/>
                <c:pt idx="0">
                  <c:v>CAMBIA MENDOZA </c:v>
                </c:pt>
                <c:pt idx="1">
                  <c:v>FPV</c:v>
                </c:pt>
                <c:pt idx="2">
                  <c:v>FIT</c:v>
                </c:pt>
              </c:strCache>
            </c:strRef>
          </c:cat>
          <c:val>
            <c:numRef>
              <c:f>'FILMINA 1'!$C$14:$C$16</c:f>
              <c:numCache>
                <c:formatCode>General</c:formatCode>
                <c:ptCount val="3"/>
                <c:pt idx="0">
                  <c:v>25</c:v>
                </c:pt>
                <c:pt idx="1">
                  <c:v>19</c:v>
                </c:pt>
                <c:pt idx="2">
                  <c:v>4</c:v>
                </c:pt>
              </c:numCache>
            </c:numRef>
          </c:val>
        </c:ser>
        <c:dLbls/>
      </c:pie3DChart>
      <c:spPr>
        <a:noFill/>
        <a:ln w="25361">
          <a:noFill/>
        </a:ln>
      </c:spPr>
    </c:plotArea>
    <c:plotVisOnly val="1"/>
    <c:dispBlanksAs val="zero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style val="3"/>
  <c:chart>
    <c:plotArea>
      <c:layout>
        <c:manualLayout>
          <c:layoutTarget val="inner"/>
          <c:xMode val="edge"/>
          <c:yMode val="edge"/>
          <c:x val="7.3262751980049431E-2"/>
          <c:y val="8.1642729968121039E-2"/>
          <c:w val="0.91215704158681055"/>
          <c:h val="0.78027885142865383"/>
        </c:manualLayout>
      </c:layout>
      <c:barChart>
        <c:barDir val="col"/>
        <c:grouping val="stacked"/>
        <c:ser>
          <c:idx val="0"/>
          <c:order val="0"/>
          <c:tx>
            <c:strRef>
              <c:f>'30-Graficos de Flujo Fin.'!$B$4</c:f>
              <c:strCache>
                <c:ptCount val="1"/>
                <c:pt idx="0">
                  <c:v>K</c:v>
                </c:pt>
              </c:strCache>
            </c:strRef>
          </c:tx>
          <c:cat>
            <c:numRef>
              <c:f>'30-Graficos de Flujo Fin.'!$A$34:$A$57</c:f>
              <c:numCache>
                <c:formatCode>#,##0</c:formatCode>
                <c:ptCount val="2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</c:numCache>
            </c:numRef>
          </c:cat>
          <c:val>
            <c:numRef>
              <c:f>'30-Graficos de Flujo Fin.'!$B$34:$B$57</c:f>
              <c:numCache>
                <c:formatCode>General</c:formatCode>
                <c:ptCount val="24"/>
                <c:pt idx="0">
                  <c:v>153.13173497857144</c:v>
                </c:pt>
                <c:pt idx="1">
                  <c:v>318.30846008428574</c:v>
                </c:pt>
                <c:pt idx="2">
                  <c:v>181.25940124571434</c:v>
                </c:pt>
                <c:pt idx="3">
                  <c:v>213.35445581785714</c:v>
                </c:pt>
                <c:pt idx="4">
                  <c:v>119.25277840357138</c:v>
                </c:pt>
                <c:pt idx="5">
                  <c:v>131.44983758642857</c:v>
                </c:pt>
                <c:pt idx="6">
                  <c:v>59.488897404999996</c:v>
                </c:pt>
                <c:pt idx="7">
                  <c:v>61.974533789285715</c:v>
                </c:pt>
                <c:pt idx="8">
                  <c:v>64.004086971428549</c:v>
                </c:pt>
                <c:pt idx="9">
                  <c:v>65.223470981428562</c:v>
                </c:pt>
                <c:pt idx="10">
                  <c:v>65.223911761357158</c:v>
                </c:pt>
                <c:pt idx="11">
                  <c:v>56.096983006285711</c:v>
                </c:pt>
                <c:pt idx="12">
                  <c:v>57.286232437714276</c:v>
                </c:pt>
                <c:pt idx="13">
                  <c:v>60.036459199857141</c:v>
                </c:pt>
                <c:pt idx="14">
                  <c:v>62.952635121285716</c:v>
                </c:pt>
                <c:pt idx="15">
                  <c:v>67.635501478428509</c:v>
                </c:pt>
                <c:pt idx="16">
                  <c:v>56.571277026285706</c:v>
                </c:pt>
                <c:pt idx="17">
                  <c:v>60.061925112000004</c:v>
                </c:pt>
                <c:pt idx="18">
                  <c:v>55.416087769142841</c:v>
                </c:pt>
                <c:pt idx="19">
                  <c:v>52.639919772000006</c:v>
                </c:pt>
                <c:pt idx="20">
                  <c:v>55.789248664857148</c:v>
                </c:pt>
                <c:pt idx="21">
                  <c:v>59.191707079857146</c:v>
                </c:pt>
                <c:pt idx="22">
                  <c:v>24.108332043428565</c:v>
                </c:pt>
                <c:pt idx="23">
                  <c:v>25.595498302000003</c:v>
                </c:pt>
              </c:numCache>
            </c:numRef>
          </c:val>
        </c:ser>
        <c:ser>
          <c:idx val="1"/>
          <c:order val="1"/>
          <c:tx>
            <c:strRef>
              <c:f>'30-Graficos de Flujo Fin.'!$C$4</c:f>
              <c:strCache>
                <c:ptCount val="1"/>
                <c:pt idx="0">
                  <c:v>i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numRef>
              <c:f>'30-Graficos de Flujo Fin.'!$A$34:$A$57</c:f>
              <c:numCache>
                <c:formatCode>#,##0</c:formatCode>
                <c:ptCount val="2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</c:numCache>
            </c:numRef>
          </c:cat>
          <c:val>
            <c:numRef>
              <c:f>'30-Graficos de Flujo Fin.'!$C$34:$C$57</c:f>
              <c:numCache>
                <c:formatCode>General</c:formatCode>
                <c:ptCount val="24"/>
                <c:pt idx="0">
                  <c:v>53.007972482142854</c:v>
                </c:pt>
                <c:pt idx="1">
                  <c:v>131.53417293428566</c:v>
                </c:pt>
                <c:pt idx="2">
                  <c:v>99.778625904285732</c:v>
                </c:pt>
                <c:pt idx="3">
                  <c:v>84.0976751592857</c:v>
                </c:pt>
                <c:pt idx="4">
                  <c:v>63.336660932857136</c:v>
                </c:pt>
                <c:pt idx="5">
                  <c:v>41.971112042142863</c:v>
                </c:pt>
                <c:pt idx="6">
                  <c:v>27.76318869</c:v>
                </c:pt>
                <c:pt idx="7">
                  <c:v>26.239864922857144</c:v>
                </c:pt>
                <c:pt idx="8">
                  <c:v>24.548804209285716</c:v>
                </c:pt>
                <c:pt idx="9">
                  <c:v>22.799913950714284</c:v>
                </c:pt>
                <c:pt idx="10">
                  <c:v>21.002349365714281</c:v>
                </c:pt>
                <c:pt idx="11">
                  <c:v>19.246292184999991</c:v>
                </c:pt>
                <c:pt idx="12">
                  <c:v>17.667984375000003</c:v>
                </c:pt>
                <c:pt idx="13">
                  <c:v>16.185301297857137</c:v>
                </c:pt>
                <c:pt idx="14">
                  <c:v>14.460343662857143</c:v>
                </c:pt>
                <c:pt idx="15">
                  <c:v>12.614489660714286</c:v>
                </c:pt>
                <c:pt idx="16">
                  <c:v>10.842898919285718</c:v>
                </c:pt>
                <c:pt idx="17">
                  <c:v>9.4043757407142827</c:v>
                </c:pt>
                <c:pt idx="18">
                  <c:v>7.6552532349999982</c:v>
                </c:pt>
                <c:pt idx="19">
                  <c:v>6.2141642957142853</c:v>
                </c:pt>
                <c:pt idx="20">
                  <c:v>4.7213376335714292</c:v>
                </c:pt>
                <c:pt idx="21">
                  <c:v>3.0309192328571437</c:v>
                </c:pt>
                <c:pt idx="22">
                  <c:v>1.4736307364285715</c:v>
                </c:pt>
                <c:pt idx="23">
                  <c:v>0.90399235785714271</c:v>
                </c:pt>
              </c:numCache>
            </c:numRef>
          </c:val>
        </c:ser>
        <c:dLbls/>
        <c:overlap val="100"/>
        <c:axId val="93052288"/>
        <c:axId val="93066368"/>
      </c:barChart>
      <c:lineChart>
        <c:grouping val="standard"/>
        <c:ser>
          <c:idx val="2"/>
          <c:order val="2"/>
          <c:tx>
            <c:strRef>
              <c:f>'30-Graficos de Flujo Fin.'!$D$4</c:f>
              <c:strCache>
                <c:ptCount val="1"/>
                <c:pt idx="0">
                  <c:v>K+i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2321428571428575E-2"/>
                  <c:y val="-1.7697626985118665E-2"/>
                </c:manualLayout>
              </c:layout>
              <c:showVal val="1"/>
            </c:dLbl>
            <c:dLbl>
              <c:idx val="1"/>
              <c:layout>
                <c:manualLayout>
                  <c:x val="-2.3809523809523812E-2"/>
                  <c:y val="-1.1798417990079108E-2"/>
                </c:manualLayout>
              </c:layout>
              <c:showVal val="1"/>
            </c:dLbl>
            <c:dLbl>
              <c:idx val="2"/>
              <c:layout>
                <c:manualLayout>
                  <c:x val="-2.2321428571428575E-2"/>
                  <c:y val="-1.7697626985118609E-2"/>
                </c:manualLayout>
              </c:layout>
              <c:showVal val="1"/>
            </c:dLbl>
            <c:dLbl>
              <c:idx val="3"/>
              <c:layout>
                <c:manualLayout>
                  <c:x val="-2.3809523809523839E-2"/>
                  <c:y val="-1.1798417990079108E-2"/>
                </c:manualLayout>
              </c:layout>
              <c:showVal val="1"/>
            </c:dLbl>
            <c:dLbl>
              <c:idx val="4"/>
              <c:layout>
                <c:manualLayout>
                  <c:x val="-2.23214285714286E-2"/>
                  <c:y val="-1.7697626985118665E-2"/>
                </c:manualLayout>
              </c:layout>
              <c:showVal val="1"/>
            </c:dLbl>
            <c:dLbl>
              <c:idx val="5"/>
              <c:layout>
                <c:manualLayout>
                  <c:x val="-2.2321428571428575E-2"/>
                  <c:y val="-1.7697626985118665E-2"/>
                </c:manualLayout>
              </c:layout>
              <c:showVal val="1"/>
            </c:dLbl>
            <c:dLbl>
              <c:idx val="6"/>
              <c:layout>
                <c:manualLayout>
                  <c:x val="-1.7857142857142856E-2"/>
                  <c:y val="-1.7697626985118665E-2"/>
                </c:manualLayout>
              </c:layout>
              <c:showVal val="1"/>
            </c:dLbl>
            <c:dLbl>
              <c:idx val="7"/>
              <c:layout>
                <c:manualLayout>
                  <c:x val="-1.9345238095238103E-2"/>
                  <c:y val="-8.8488134925593306E-3"/>
                </c:manualLayout>
              </c:layout>
              <c:showVal val="1"/>
            </c:dLbl>
            <c:dLbl>
              <c:idx val="8"/>
              <c:layout>
                <c:manualLayout>
                  <c:x val="-1.9345238095238044E-2"/>
                  <c:y val="-8.8488134925593306E-3"/>
                </c:manualLayout>
              </c:layout>
              <c:showVal val="1"/>
            </c:dLbl>
            <c:dLbl>
              <c:idx val="9"/>
              <c:layout>
                <c:manualLayout>
                  <c:x val="-1.9345238095238103E-2"/>
                  <c:y val="-1.1798417990079108E-2"/>
                </c:manualLayout>
              </c:layout>
              <c:showVal val="1"/>
            </c:dLbl>
            <c:dLbl>
              <c:idx val="10"/>
              <c:layout>
                <c:manualLayout>
                  <c:x val="-1.9345238095238103E-2"/>
                  <c:y val="-1.1798417990079108E-2"/>
                </c:manualLayout>
              </c:layout>
              <c:showVal val="1"/>
            </c:dLbl>
            <c:dLbl>
              <c:idx val="11"/>
              <c:layout>
                <c:manualLayout>
                  <c:x val="-1.7857142857142856E-2"/>
                  <c:y val="-1.1798417990079108E-2"/>
                </c:manualLayout>
              </c:layout>
              <c:showVal val="1"/>
            </c:dLbl>
            <c:dLbl>
              <c:idx val="12"/>
              <c:layout>
                <c:manualLayout>
                  <c:x val="-1.9345238095238103E-2"/>
                  <c:y val="-1.7697626985118665E-2"/>
                </c:manualLayout>
              </c:layout>
              <c:showVal val="1"/>
            </c:dLbl>
            <c:dLbl>
              <c:idx val="13"/>
              <c:layout>
                <c:manualLayout>
                  <c:x val="-1.7857142857142856E-2"/>
                  <c:y val="-1.7697626985118665E-2"/>
                </c:manualLayout>
              </c:layout>
              <c:showVal val="1"/>
            </c:dLbl>
            <c:dLbl>
              <c:idx val="14"/>
              <c:layout>
                <c:manualLayout>
                  <c:x val="-2.2321428571428575E-2"/>
                  <c:y val="-1.4748022487598888E-2"/>
                </c:manualLayout>
              </c:layout>
              <c:showVal val="1"/>
            </c:dLbl>
            <c:dLbl>
              <c:idx val="15"/>
              <c:layout>
                <c:manualLayout>
                  <c:x val="-2.0833333333333336E-2"/>
                  <c:y val="-1.4748022487598888E-2"/>
                </c:manualLayout>
              </c:layout>
              <c:showVal val="1"/>
            </c:dLbl>
            <c:dLbl>
              <c:idx val="16"/>
              <c:layout>
                <c:manualLayout>
                  <c:x val="-1.9345238095238103E-2"/>
                  <c:y val="-1.7697626985118665E-2"/>
                </c:manualLayout>
              </c:layout>
              <c:showVal val="1"/>
            </c:dLbl>
            <c:dLbl>
              <c:idx val="17"/>
              <c:layout>
                <c:manualLayout>
                  <c:x val="-1.7857142857142856E-2"/>
                  <c:y val="-1.7697626985118665E-2"/>
                </c:manualLayout>
              </c:layout>
              <c:showVal val="1"/>
            </c:dLbl>
            <c:dLbl>
              <c:idx val="18"/>
              <c:layout>
                <c:manualLayout>
                  <c:x val="-1.7857142857142856E-2"/>
                  <c:y val="-1.7697626985118665E-2"/>
                </c:manualLayout>
              </c:layout>
              <c:showVal val="1"/>
            </c:dLbl>
            <c:dLbl>
              <c:idx val="19"/>
              <c:layout>
                <c:manualLayout>
                  <c:x val="-1.9345238095238103E-2"/>
                  <c:y val="-2.0647231482638445E-2"/>
                </c:manualLayout>
              </c:layout>
              <c:showVal val="1"/>
            </c:dLbl>
            <c:dLbl>
              <c:idx val="20"/>
              <c:layout>
                <c:manualLayout>
                  <c:x val="-1.9345238095238103E-2"/>
                  <c:y val="-1.4748022487598888E-2"/>
                </c:manualLayout>
              </c:layout>
              <c:showVal val="1"/>
            </c:dLbl>
            <c:dLbl>
              <c:idx val="21"/>
              <c:layout>
                <c:manualLayout>
                  <c:x val="-1.7857142857142856E-2"/>
                  <c:y val="-1.4748022487598888E-2"/>
                </c:manualLayout>
              </c:layout>
              <c:showVal val="1"/>
            </c:dLbl>
            <c:dLbl>
              <c:idx val="22"/>
              <c:layout>
                <c:manualLayout>
                  <c:x val="-1.9345238095238207E-2"/>
                  <c:y val="-1.7697626985118557E-2"/>
                </c:manualLayout>
              </c:layout>
              <c:showVal val="1"/>
            </c:dLbl>
            <c:dLbl>
              <c:idx val="23"/>
              <c:layout>
                <c:manualLayout>
                  <c:x val="-1.7857142857142856E-2"/>
                  <c:y val="-1.7697626985118557E-2"/>
                </c:manualLayout>
              </c:layout>
              <c:showVal val="1"/>
            </c:dLbl>
            <c:numFmt formatCode="#,##0" sourceLinked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900"/>
                </a:pPr>
                <a:endParaRPr lang="es-AR"/>
              </a:p>
            </c:txPr>
            <c:showVal val="1"/>
          </c:dLbls>
          <c:cat>
            <c:numRef>
              <c:f>'30-Graficos de Flujo Fin.'!$A$34:$A$57</c:f>
              <c:numCache>
                <c:formatCode>#,##0</c:formatCode>
                <c:ptCount val="2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</c:numCache>
            </c:numRef>
          </c:cat>
          <c:val>
            <c:numRef>
              <c:f>'30-Graficos de Flujo Fin.'!$D$34:$D$57</c:f>
              <c:numCache>
                <c:formatCode>General</c:formatCode>
                <c:ptCount val="24"/>
                <c:pt idx="0">
                  <c:v>206.13970746071431</c:v>
                </c:pt>
                <c:pt idx="1">
                  <c:v>449.84263301857146</c:v>
                </c:pt>
                <c:pt idx="2">
                  <c:v>281.03802714999995</c:v>
                </c:pt>
                <c:pt idx="3">
                  <c:v>297.45213097714276</c:v>
                </c:pt>
                <c:pt idx="4">
                  <c:v>182.5894393364286</c:v>
                </c:pt>
                <c:pt idx="5">
                  <c:v>173.42094962857144</c:v>
                </c:pt>
                <c:pt idx="6">
                  <c:v>87.252086094999967</c:v>
                </c:pt>
                <c:pt idx="7">
                  <c:v>88.214398712142852</c:v>
                </c:pt>
                <c:pt idx="8">
                  <c:v>88.552891180714255</c:v>
                </c:pt>
                <c:pt idx="9">
                  <c:v>88.023384932142847</c:v>
                </c:pt>
                <c:pt idx="10">
                  <c:v>86.22626112707141</c:v>
                </c:pt>
                <c:pt idx="11">
                  <c:v>75.343275191285713</c:v>
                </c:pt>
                <c:pt idx="12">
                  <c:v>74.954216812714279</c:v>
                </c:pt>
                <c:pt idx="13">
                  <c:v>76.221760497714286</c:v>
                </c:pt>
                <c:pt idx="14">
                  <c:v>77.412978784142865</c:v>
                </c:pt>
                <c:pt idx="15">
                  <c:v>80.249991139142821</c:v>
                </c:pt>
                <c:pt idx="16">
                  <c:v>67.414175945571429</c:v>
                </c:pt>
                <c:pt idx="17">
                  <c:v>69.466300852714269</c:v>
                </c:pt>
                <c:pt idx="18">
                  <c:v>63.071341004142852</c:v>
                </c:pt>
                <c:pt idx="19">
                  <c:v>58.854084067714254</c:v>
                </c:pt>
                <c:pt idx="20">
                  <c:v>60.510586298428571</c:v>
                </c:pt>
                <c:pt idx="21">
                  <c:v>62.222626312714283</c:v>
                </c:pt>
                <c:pt idx="22">
                  <c:v>25.581962779857143</c:v>
                </c:pt>
                <c:pt idx="23">
                  <c:v>26.499490659857141</c:v>
                </c:pt>
              </c:numCache>
            </c:numRef>
          </c:val>
        </c:ser>
        <c:dLbls/>
        <c:marker val="1"/>
        <c:axId val="93052288"/>
        <c:axId val="93066368"/>
      </c:lineChart>
      <c:catAx>
        <c:axId val="93052288"/>
        <c:scaling>
          <c:orientation val="minMax"/>
        </c:scaling>
        <c:axPos val="b"/>
        <c:numFmt formatCode="#,##0" sourceLinked="1"/>
        <c:tickLblPos val="nextTo"/>
        <c:txPr>
          <a:bodyPr rot="0" vert="horz"/>
          <a:lstStyle/>
          <a:p>
            <a:pPr>
              <a:defRPr/>
            </a:pPr>
            <a:endParaRPr lang="es-AR"/>
          </a:p>
        </c:txPr>
        <c:crossAx val="93066368"/>
        <c:crosses val="autoZero"/>
        <c:auto val="1"/>
        <c:lblAlgn val="ctr"/>
        <c:lblOffset val="100"/>
      </c:catAx>
      <c:valAx>
        <c:axId val="93066368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AR" dirty="0" smtClean="0"/>
                  <a:t>En millones de dólares</a:t>
                </a:r>
                <a:endParaRPr lang="es-AR" dirty="0"/>
              </a:p>
            </c:rich>
          </c:tx>
          <c:layout>
            <c:manualLayout>
              <c:xMode val="edge"/>
              <c:yMode val="edge"/>
              <c:x val="1.4662756598240472E-2"/>
              <c:y val="1.0928400789472098E-2"/>
            </c:manualLayout>
          </c:layout>
        </c:title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es-AR"/>
          </a:p>
        </c:txPr>
        <c:crossAx val="9305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6151926321709791"/>
          <c:y val="0.92765781429197181"/>
          <c:w val="0.14042416572928387"/>
          <c:h val="6.1711067891534466E-2"/>
        </c:manualLayout>
      </c:layout>
      <c:overlay val="1"/>
    </c:legend>
    <c:plotVisOnly val="1"/>
    <c:dispBlanksAs val="gap"/>
  </c:chart>
  <c:txPr>
    <a:bodyPr/>
    <a:lstStyle/>
    <a:p>
      <a:pPr>
        <a:defRPr sz="1100"/>
      </a:pPr>
      <a:endParaRPr lang="es-A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es-ES" sz="1100" dirty="0"/>
              <a:t>Tasa de Crecimiento </a:t>
            </a:r>
          </a:p>
        </c:rich>
      </c:tx>
      <c:layout>
        <c:manualLayout>
          <c:xMode val="edge"/>
          <c:yMode val="edge"/>
          <c:x val="0"/>
          <c:y val="6.922094585129801E-2"/>
        </c:manualLayout>
      </c:layout>
    </c:title>
    <c:plotArea>
      <c:layout>
        <c:manualLayout>
          <c:layoutTarget val="inner"/>
          <c:xMode val="edge"/>
          <c:yMode val="edge"/>
          <c:x val="6.3735333493155535E-2"/>
          <c:y val="0.14448383722439603"/>
          <c:w val="0.92887304761131684"/>
          <c:h val="0.71507005239642552"/>
        </c:manualLayout>
      </c:layout>
      <c:barChart>
        <c:barDir val="col"/>
        <c:grouping val="clustered"/>
        <c:ser>
          <c:idx val="0"/>
          <c:order val="0"/>
          <c:tx>
            <c:strRef>
              <c:f>Hoja2!$B$6:$B$7</c:f>
              <c:strCache>
                <c:ptCount val="1"/>
                <c:pt idx="0">
                  <c:v>PIB Argentina var %</c:v>
                </c:pt>
              </c:strCache>
            </c:strRef>
          </c:tx>
          <c:spPr>
            <a:solidFill>
              <a:srgbClr val="B31166"/>
            </a:solidFill>
          </c:spPr>
          <c:dPt>
            <c:idx val="21"/>
            <c:spPr>
              <a:solidFill>
                <a:srgbClr val="E33D6F">
                  <a:lumMod val="40000"/>
                  <a:lumOff val="60000"/>
                </a:srgbClr>
              </a:solidFill>
            </c:spPr>
          </c:dPt>
          <c:dPt>
            <c:idx val="22"/>
            <c:spPr>
              <a:solidFill>
                <a:srgbClr val="E33D6F">
                  <a:lumMod val="40000"/>
                  <a:lumOff val="60000"/>
                </a:srgbClr>
              </a:solidFill>
            </c:spPr>
          </c:dPt>
          <c:dPt>
            <c:idx val="23"/>
            <c:spPr>
              <a:solidFill>
                <a:srgbClr val="E33D6F">
                  <a:lumMod val="40000"/>
                  <a:lumOff val="60000"/>
                </a:srgbClr>
              </a:solidFill>
            </c:spPr>
          </c:dPt>
          <c:dPt>
            <c:idx val="24"/>
            <c:spPr>
              <a:solidFill>
                <a:srgbClr val="E33D6F">
                  <a:lumMod val="40000"/>
                  <a:lumOff val="60000"/>
                </a:srgbClr>
              </a:solidFill>
            </c:spPr>
          </c:dPt>
          <c:cat>
            <c:numRef>
              <c:f>Hoja2!$E$2:$AC$2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Hoja2!$E$7:$AC$7</c:f>
              <c:numCache>
                <c:formatCode>0.0%</c:formatCode>
                <c:ptCount val="25"/>
                <c:pt idx="0">
                  <c:v>-2.84520961119363E-2</c:v>
                </c:pt>
                <c:pt idx="1">
                  <c:v>5.5266898282471305E-2</c:v>
                </c:pt>
                <c:pt idx="2">
                  <c:v>8.1110467576004208E-2</c:v>
                </c:pt>
                <c:pt idx="3">
                  <c:v>3.8501788691339509E-2</c:v>
                </c:pt>
                <c:pt idx="4">
                  <c:v>-3.3854570525929516E-2</c:v>
                </c:pt>
                <c:pt idx="5">
                  <c:v>-7.8899892215733621E-3</c:v>
                </c:pt>
                <c:pt idx="6">
                  <c:v>-4.4088396976279504E-2</c:v>
                </c:pt>
                <c:pt idx="7">
                  <c:v>-0.10894484819891101</c:v>
                </c:pt>
                <c:pt idx="8">
                  <c:v>8.8370420045054215E-2</c:v>
                </c:pt>
                <c:pt idx="9">
                  <c:v>9.0295720987389444E-2</c:v>
                </c:pt>
                <c:pt idx="10">
                  <c:v>9.178950216990342E-2</c:v>
                </c:pt>
                <c:pt idx="11">
                  <c:v>8.4660530230327408E-2</c:v>
                </c:pt>
                <c:pt idx="12">
                  <c:v>8.6533465518982347E-2</c:v>
                </c:pt>
                <c:pt idx="13">
                  <c:v>2.3421613240505401E-2</c:v>
                </c:pt>
                <c:pt idx="14">
                  <c:v>-4.1572310703060202E-2</c:v>
                </c:pt>
                <c:pt idx="15">
                  <c:v>8.4772848475795526E-2</c:v>
                </c:pt>
                <c:pt idx="16">
                  <c:v>5.2162567708816915E-2</c:v>
                </c:pt>
                <c:pt idx="17">
                  <c:v>-3.9504746854437407E-3</c:v>
                </c:pt>
                <c:pt idx="18">
                  <c:v>3.2514969084569009E-2</c:v>
                </c:pt>
                <c:pt idx="19">
                  <c:v>1.46520985367018E-2</c:v>
                </c:pt>
                <c:pt idx="20">
                  <c:v>1.24396585949766E-2</c:v>
                </c:pt>
                <c:pt idx="21">
                  <c:v>1.16519174253055E-2</c:v>
                </c:pt>
                <c:pt idx="22">
                  <c:v>5.3991152372563293E-2</c:v>
                </c:pt>
                <c:pt idx="23">
                  <c:v>4.3537570596678704E-2</c:v>
                </c:pt>
                <c:pt idx="24">
                  <c:v>4.1811502216867601E-2</c:v>
                </c:pt>
              </c:numCache>
            </c:numRef>
          </c:val>
        </c:ser>
        <c:ser>
          <c:idx val="1"/>
          <c:order val="1"/>
          <c:tx>
            <c:strRef>
              <c:f>Hoja2!$B$14:$B$15</c:f>
              <c:strCache>
                <c:ptCount val="1"/>
                <c:pt idx="0">
                  <c:v>PBG Mendoza var %</c:v>
                </c:pt>
              </c:strCache>
            </c:strRef>
          </c:tx>
          <c:dPt>
            <c:idx val="21"/>
            <c:spPr>
              <a:solidFill>
                <a:srgbClr val="E9943A">
                  <a:lumMod val="40000"/>
                  <a:lumOff val="60000"/>
                </a:srgbClr>
              </a:solidFill>
            </c:spPr>
          </c:dPt>
          <c:dPt>
            <c:idx val="22"/>
            <c:spPr>
              <a:solidFill>
                <a:srgbClr val="E9943A">
                  <a:lumMod val="40000"/>
                  <a:lumOff val="60000"/>
                </a:srgbClr>
              </a:solidFill>
            </c:spPr>
          </c:dPt>
          <c:dPt>
            <c:idx val="23"/>
            <c:spPr>
              <a:solidFill>
                <a:srgbClr val="E9943A">
                  <a:lumMod val="40000"/>
                  <a:lumOff val="60000"/>
                </a:srgbClr>
              </a:solidFill>
            </c:spPr>
          </c:dPt>
          <c:dPt>
            <c:idx val="24"/>
            <c:spPr>
              <a:solidFill>
                <a:srgbClr val="E9943A">
                  <a:lumMod val="40000"/>
                  <a:lumOff val="60000"/>
                </a:srgbClr>
              </a:solidFill>
            </c:spPr>
          </c:dPt>
          <c:cat>
            <c:numRef>
              <c:f>Hoja2!$E$2:$AC$2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Hoja2!$E$15:$AC$15</c:f>
              <c:numCache>
                <c:formatCode>0.0%</c:formatCode>
                <c:ptCount val="25"/>
                <c:pt idx="0">
                  <c:v>-2.3365801855606199E-2</c:v>
                </c:pt>
                <c:pt idx="1">
                  <c:v>2.8645327411908311E-2</c:v>
                </c:pt>
                <c:pt idx="2">
                  <c:v>9.4721977867370716E-2</c:v>
                </c:pt>
                <c:pt idx="3">
                  <c:v>6.5387282637103208E-2</c:v>
                </c:pt>
                <c:pt idx="4">
                  <c:v>-2.4839103312047802E-2</c:v>
                </c:pt>
                <c:pt idx="5">
                  <c:v>-2.7081718351090106E-2</c:v>
                </c:pt>
                <c:pt idx="6">
                  <c:v>-7.5432354387124409E-2</c:v>
                </c:pt>
                <c:pt idx="7">
                  <c:v>-6.6177566696846615E-2</c:v>
                </c:pt>
                <c:pt idx="8">
                  <c:v>0.20171019152567302</c:v>
                </c:pt>
                <c:pt idx="9">
                  <c:v>0.15826561099442402</c:v>
                </c:pt>
                <c:pt idx="10">
                  <c:v>9.8363979319084111E-2</c:v>
                </c:pt>
                <c:pt idx="11">
                  <c:v>0.10938658046291003</c:v>
                </c:pt>
                <c:pt idx="12">
                  <c:v>8.8348955817112204E-2</c:v>
                </c:pt>
                <c:pt idx="13">
                  <c:v>9.3613456779816723E-2</c:v>
                </c:pt>
                <c:pt idx="14">
                  <c:v>-9.8690811846257526E-2</c:v>
                </c:pt>
                <c:pt idx="15">
                  <c:v>9.7090372426656621E-2</c:v>
                </c:pt>
                <c:pt idx="16">
                  <c:v>5.8596380815661417E-2</c:v>
                </c:pt>
                <c:pt idx="17">
                  <c:v>1.6342333930377404E-2</c:v>
                </c:pt>
                <c:pt idx="18">
                  <c:v>2.4180055353555999E-2</c:v>
                </c:pt>
                <c:pt idx="19">
                  <c:v>1.0000000000000002E-2</c:v>
                </c:pt>
                <c:pt idx="20">
                  <c:v>8.0000000000000123E-3</c:v>
                </c:pt>
                <c:pt idx="21">
                  <c:v>3.6958909666676011E-2</c:v>
                </c:pt>
                <c:pt idx="22">
                  <c:v>5.542799947223441E-2</c:v>
                </c:pt>
                <c:pt idx="23">
                  <c:v>3.7269499550078404E-2</c:v>
                </c:pt>
                <c:pt idx="24">
                  <c:v>3.6733899689148211E-2</c:v>
                </c:pt>
              </c:numCache>
            </c:numRef>
          </c:val>
        </c:ser>
        <c:dLbls/>
        <c:gapWidth val="75"/>
        <c:overlap val="-25"/>
        <c:axId val="78899456"/>
        <c:axId val="81928192"/>
      </c:barChart>
      <c:catAx>
        <c:axId val="78899456"/>
        <c:scaling>
          <c:orientation val="minMax"/>
        </c:scaling>
        <c:axPos val="b"/>
        <c:numFmt formatCode="General" sourceLinked="1"/>
        <c:majorTickMark val="none"/>
        <c:tickLblPos val="low"/>
        <c:crossAx val="81928192"/>
        <c:crosses val="autoZero"/>
        <c:auto val="1"/>
        <c:lblAlgn val="ctr"/>
        <c:lblOffset val="100"/>
      </c:catAx>
      <c:valAx>
        <c:axId val="81928192"/>
        <c:scaling>
          <c:orientation val="minMax"/>
        </c:scaling>
        <c:axPos val="l"/>
        <c:numFmt formatCode="0.0%" sourceLinked="1"/>
        <c:majorTickMark val="none"/>
        <c:tickLblPos val="nextTo"/>
        <c:spPr>
          <a:ln w="9525">
            <a:noFill/>
          </a:ln>
        </c:spPr>
        <c:crossAx val="78899456"/>
        <c:crosses val="autoZero"/>
        <c:crossBetween val="between"/>
      </c:valAx>
      <c:spPr>
        <a:noFill/>
        <a:ln>
          <a:noFill/>
        </a:ln>
      </c:spPr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100">
          <a:latin typeface="+mn-lt"/>
        </a:defRPr>
      </a:pPr>
      <a:endParaRPr lang="es-A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plotArea>
      <c:layout>
        <c:manualLayout>
          <c:layoutTarget val="inner"/>
          <c:xMode val="edge"/>
          <c:yMode val="edge"/>
          <c:x val="0.1425658650715724"/>
          <c:y val="9.5104883353634789E-2"/>
          <c:w val="0.56916660920210049"/>
          <c:h val="0.90489511664636624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6421875753268944"/>
                  <c:y val="0.24750170201910696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Val val="1"/>
              <c:showCatName val="1"/>
            </c:dLbl>
            <c:dLbl>
              <c:idx val="1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</c:dLbl>
            <c:dLbl>
              <c:idx val="2"/>
              <c:layout>
                <c:manualLayout>
                  <c:x val="5.6842199047898702E-2"/>
                  <c:y val="-6.6518430935600698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Val val="1"/>
              <c:showCatName val="1"/>
            </c:dLbl>
            <c:dLbl>
              <c:idx val="3"/>
              <c:layout>
                <c:manualLayout>
                  <c:x val="0.16843016773754194"/>
                  <c:y val="-0.15658319051621225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Val val="1"/>
              <c:showCatName val="1"/>
            </c:dLbl>
            <c:dLbl>
              <c:idx val="4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</c:dLbl>
            <c:dLbl>
              <c:idx val="5"/>
              <c:layout>
                <c:manualLayout>
                  <c:x val="1.4620206005891288E-3"/>
                  <c:y val="-1.7487210642164748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6,62</a:t>
                    </a:r>
                    <a:r>
                      <a:rPr lang="en-US" b="1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2.0175859878402949E-3"/>
                  <c:y val="6.1338037915641026E-3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6,37</a:t>
                    </a:r>
                    <a:r>
                      <a:rPr lang="en-US" b="1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1.5456483254011905E-2"/>
                  <c:y val="-2.2951876445432623E-3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2,35</a:t>
                    </a:r>
                    <a:r>
                      <a:rPr lang="en-US" b="1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6.3169932586436439E-2"/>
                  <c:y val="-4.1786698787779691E-3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1,36</a:t>
                    </a:r>
                    <a:r>
                      <a:rPr lang="en-US" b="1" dirty="0"/>
                      <a:t>%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/>
                </a:pPr>
                <a:endParaRPr lang="es-AR"/>
              </a:p>
            </c:txPr>
            <c:showVal val="1"/>
            <c:showCatName val="1"/>
            <c:showLeaderLines val="1"/>
          </c:dLbls>
          <c:cat>
            <c:strRef>
              <c:f>Hoja1!$P$4:$P$12</c:f>
              <c:strCache>
                <c:ptCount val="9"/>
                <c:pt idx="0">
                  <c:v>Commerce, Hotels and Restaurants</c:v>
                </c:pt>
                <c:pt idx="1">
                  <c:v>Community Social and Personal Services</c:v>
                </c:pt>
                <c:pt idx="2">
                  <c:v>Manufacturing Industry</c:v>
                </c:pt>
                <c:pt idx="3">
                  <c:v>Mining and Quarrying</c:v>
                </c:pt>
                <c:pt idx="4">
                  <c:v>Financial</c:v>
                </c:pt>
                <c:pt idx="5">
                  <c:v>Agricultural</c:v>
                </c:pt>
                <c:pt idx="6">
                  <c:v>Transport and Communication</c:v>
                </c:pt>
                <c:pt idx="7">
                  <c:v>Electricity, Gas and Water</c:v>
                </c:pt>
                <c:pt idx="8">
                  <c:v>Constructions</c:v>
                </c:pt>
              </c:strCache>
            </c:strRef>
          </c:cat>
          <c:val>
            <c:numRef>
              <c:f>Hoja1!$Q$4:$Q$12</c:f>
              <c:numCache>
                <c:formatCode>0.00%</c:formatCode>
                <c:ptCount val="9"/>
                <c:pt idx="0">
                  <c:v>0.28350000000000031</c:v>
                </c:pt>
                <c:pt idx="1">
                  <c:v>0.1802000000000003</c:v>
                </c:pt>
                <c:pt idx="2">
                  <c:v>0.1381</c:v>
                </c:pt>
                <c:pt idx="3">
                  <c:v>0.12429999999999999</c:v>
                </c:pt>
                <c:pt idx="4">
                  <c:v>0.10690000000000002</c:v>
                </c:pt>
                <c:pt idx="5">
                  <c:v>6.6200000000000009E-2</c:v>
                </c:pt>
                <c:pt idx="6">
                  <c:v>6.3700000000000034E-2</c:v>
                </c:pt>
                <c:pt idx="7">
                  <c:v>2.35E-2</c:v>
                </c:pt>
                <c:pt idx="8">
                  <c:v>1.3600000000000036E-2</c:v>
                </c:pt>
              </c:numCache>
            </c:numRef>
          </c:val>
        </c:ser>
        <c:dLbls/>
        <c:firstSliceAng val="0"/>
      </c:pieChart>
    </c:plotArea>
    <c:legend>
      <c:legendPos val="l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69285789694335309"/>
          <c:y val="0.40125453453599236"/>
          <c:w val="0.30471797306508713"/>
          <c:h val="0.23898798889142306"/>
        </c:manualLayout>
      </c:layout>
      <c:overlay val="1"/>
      <c:txPr>
        <a:bodyPr/>
        <a:lstStyle/>
        <a:p>
          <a:pPr>
            <a:defRPr sz="1100"/>
          </a:pPr>
          <a:endParaRPr lang="es-AR"/>
        </a:p>
      </c:txPr>
    </c:legend>
    <c:plotVisOnly val="1"/>
    <c:dispBlanksAs val="zero"/>
  </c:chart>
  <c:txPr>
    <a:bodyPr/>
    <a:lstStyle/>
    <a:p>
      <a:pPr>
        <a:defRPr sz="1800"/>
      </a:pPr>
      <a:endParaRPr lang="es-A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style val="10"/>
  <c:chart>
    <c:plotArea>
      <c:layout>
        <c:manualLayout>
          <c:layoutTarget val="inner"/>
          <c:xMode val="edge"/>
          <c:yMode val="edge"/>
          <c:x val="6.1595497978185164E-2"/>
          <c:y val="0.12793227193348042"/>
          <c:w val="0.88374604841061533"/>
          <c:h val="0.70126297247028391"/>
        </c:manualLayout>
      </c:layout>
      <c:lineChart>
        <c:grouping val="standard"/>
        <c:ser>
          <c:idx val="0"/>
          <c:order val="0"/>
          <c:tx>
            <c:strRef>
              <c:f>'C:\Documents and Settings\adominguez\Escritorio\Indicadores Trimestrales\MERCADO LABORAL\2015\[Empleo_desempleo_empleo solicitado_3er. trim. 2015.xlsx]Hoja1'!$B$3</c:f>
              <c:strCache>
                <c:ptCount val="1"/>
                <c:pt idx="0">
                  <c:v>Tasa de empleo (% ocupados)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dLbls>
            <c:dLbl>
              <c:idx val="0"/>
              <c:layout>
                <c:manualLayout>
                  <c:x val="-4.9979267130787399E-3"/>
                  <c:y val="8.761304631029361E-2"/>
                </c:manualLayout>
              </c:layout>
              <c:dLblPos val="t"/>
              <c:showVal val="1"/>
            </c:dLbl>
            <c:dLbl>
              <c:idx val="2"/>
              <c:layout>
                <c:manualLayout>
                  <c:x val="0"/>
                  <c:y val="3.8246917369397747E-3"/>
                </c:manualLayout>
              </c:layout>
              <c:dLblPos val="t"/>
              <c:showVal val="1"/>
            </c:dLbl>
            <c:dLbl>
              <c:idx val="6"/>
              <c:layout>
                <c:manualLayout>
                  <c:x val="6.6639022841049837E-3"/>
                  <c:y val="9.0439273610625481E-2"/>
                </c:manualLayout>
              </c:layout>
              <c:dLblPos val="t"/>
              <c:showVal val="1"/>
            </c:dLbl>
            <c:numFmt formatCode="#,##0.0" sourceLinked="0"/>
            <c:dLblPos val="t"/>
            <c:showVal val="1"/>
          </c:dLbls>
          <c:cat>
            <c:strRef>
              <c:f>'C:\Documents and Settings\adominguez\Escritorio\Indicadores Trimestrales\MERCADO LABORAL\2015\[Empleo_desempleo_empleo solicitado_3er. trim. 2015.xlsx]Hoja1'!$A$29:$A$38</c:f>
              <c:strCache>
                <c:ptCount val="10"/>
                <c:pt idx="0">
                  <c:v>2 T-2013</c:v>
                </c:pt>
                <c:pt idx="1">
                  <c:v>3 T-2013</c:v>
                </c:pt>
                <c:pt idx="2">
                  <c:v>4 T-2013</c:v>
                </c:pt>
                <c:pt idx="3">
                  <c:v>1 T-2014</c:v>
                </c:pt>
                <c:pt idx="4">
                  <c:v>2 T-2014</c:v>
                </c:pt>
                <c:pt idx="5">
                  <c:v>3 T-2014</c:v>
                </c:pt>
                <c:pt idx="6">
                  <c:v>4 T-2014</c:v>
                </c:pt>
                <c:pt idx="7">
                  <c:v>1 T-2015</c:v>
                </c:pt>
                <c:pt idx="8">
                  <c:v>2 T-2015</c:v>
                </c:pt>
                <c:pt idx="9">
                  <c:v>3 T-2015</c:v>
                </c:pt>
              </c:strCache>
            </c:strRef>
          </c:cat>
          <c:val>
            <c:numRef>
              <c:f>'C:\Documents and Settings\adominguez\Escritorio\Indicadores Trimestrales\MERCADO LABORAL\2015\[Empleo_desempleo_empleo solicitado_3er. trim. 2015.xlsx]Hoja1'!$B$29:$B$38</c:f>
              <c:numCache>
                <c:formatCode>General</c:formatCode>
                <c:ptCount val="10"/>
                <c:pt idx="0">
                  <c:v>42.3</c:v>
                </c:pt>
                <c:pt idx="1">
                  <c:v>41</c:v>
                </c:pt>
                <c:pt idx="2">
                  <c:v>41.7</c:v>
                </c:pt>
                <c:pt idx="3">
                  <c:v>42</c:v>
                </c:pt>
                <c:pt idx="4">
                  <c:v>42.4</c:v>
                </c:pt>
                <c:pt idx="5">
                  <c:v>42.1</c:v>
                </c:pt>
                <c:pt idx="6">
                  <c:v>42.8</c:v>
                </c:pt>
                <c:pt idx="7">
                  <c:v>42.8</c:v>
                </c:pt>
                <c:pt idx="8">
                  <c:v>43.2</c:v>
                </c:pt>
                <c:pt idx="9">
                  <c:v>44.6</c:v>
                </c:pt>
              </c:numCache>
            </c:numRef>
          </c:val>
        </c:ser>
        <c:dLbls/>
        <c:marker val="1"/>
        <c:axId val="82473344"/>
        <c:axId val="82474880"/>
      </c:lineChart>
      <c:lineChart>
        <c:grouping val="standard"/>
        <c:ser>
          <c:idx val="1"/>
          <c:order val="1"/>
          <c:tx>
            <c:strRef>
              <c:f>'C:\Documents and Settings\adominguez\Escritorio\Indicadores Trimestrales\MERCADO LABORAL\2015\[Empleo_desempleo_empleo solicitado_3er. trim. 2015.xlsx]Hoja1'!$C$3</c:f>
              <c:strCache>
                <c:ptCount val="1"/>
                <c:pt idx="0">
                  <c:v>Tasa de desempleo (% desocupados)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pPr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3.3319511420524944E-3"/>
                  <c:y val="-3.6740954904316635E-2"/>
                </c:manualLayout>
              </c:layout>
              <c:dLblPos val="t"/>
              <c:showVal val="1"/>
            </c:dLbl>
            <c:dLbl>
              <c:idx val="6"/>
              <c:layout>
                <c:manualLayout>
                  <c:x val="1.6659755710262479E-3"/>
                  <c:y val="-5.0872091405976927E-2"/>
                </c:manualLayout>
              </c:layout>
              <c:dLblPos val="t"/>
              <c:showVal val="1"/>
            </c:dLbl>
            <c:dLblPos val="t"/>
            <c:showVal val="1"/>
          </c:dLbls>
          <c:cat>
            <c:strRef>
              <c:f>'C:\Documents and Settings\adominguez\Escritorio\Indicadores Trimestrales\MERCADO LABORAL\2015\[Empleo_desempleo_empleo solicitado_3er. trim. 2015.xlsx]Hoja1'!$A$29:$A$38</c:f>
              <c:strCache>
                <c:ptCount val="10"/>
                <c:pt idx="0">
                  <c:v>2 T-2013</c:v>
                </c:pt>
                <c:pt idx="1">
                  <c:v>3 T-2013</c:v>
                </c:pt>
                <c:pt idx="2">
                  <c:v>4 T-2013</c:v>
                </c:pt>
                <c:pt idx="3">
                  <c:v>1 T-2014</c:v>
                </c:pt>
                <c:pt idx="4">
                  <c:v>2 T-2014</c:v>
                </c:pt>
                <c:pt idx="5">
                  <c:v>3 T-2014</c:v>
                </c:pt>
                <c:pt idx="6">
                  <c:v>4 T-2014</c:v>
                </c:pt>
                <c:pt idx="7">
                  <c:v>1 T-2015</c:v>
                </c:pt>
                <c:pt idx="8">
                  <c:v>2 T-2015</c:v>
                </c:pt>
                <c:pt idx="9">
                  <c:v>3 T-2015</c:v>
                </c:pt>
              </c:strCache>
            </c:strRef>
          </c:cat>
          <c:val>
            <c:numRef>
              <c:f>'C:\Documents and Settings\adominguez\Escritorio\Indicadores Trimestrales\MERCADO LABORAL\2015\[Empleo_desempleo_empleo solicitado_3er. trim. 2015.xlsx]Hoja1'!$C$29:$C$38</c:f>
              <c:numCache>
                <c:formatCode>General</c:formatCode>
                <c:ptCount val="10"/>
                <c:pt idx="0">
                  <c:v>4.0999999999999996</c:v>
                </c:pt>
                <c:pt idx="1">
                  <c:v>4.2</c:v>
                </c:pt>
                <c:pt idx="2">
                  <c:v>4.5</c:v>
                </c:pt>
                <c:pt idx="3">
                  <c:v>4.5</c:v>
                </c:pt>
                <c:pt idx="4">
                  <c:v>4.8</c:v>
                </c:pt>
                <c:pt idx="5">
                  <c:v>5.8</c:v>
                </c:pt>
                <c:pt idx="6">
                  <c:v>4.5999999999999996</c:v>
                </c:pt>
                <c:pt idx="7">
                  <c:v>3.5</c:v>
                </c:pt>
                <c:pt idx="8">
                  <c:v>3.7</c:v>
                </c:pt>
                <c:pt idx="9">
                  <c:v>3.1</c:v>
                </c:pt>
              </c:numCache>
            </c:numRef>
          </c:val>
        </c:ser>
        <c:dLbls/>
        <c:marker val="1"/>
        <c:axId val="82487168"/>
        <c:axId val="82485248"/>
      </c:lineChart>
      <c:catAx>
        <c:axId val="82473344"/>
        <c:scaling>
          <c:orientation val="minMax"/>
        </c:scaling>
        <c:axPos val="b"/>
        <c:tickLblPos val="nextTo"/>
        <c:txPr>
          <a:bodyPr rot="0"/>
          <a:lstStyle/>
          <a:p>
            <a:pPr>
              <a:defRPr/>
            </a:pPr>
            <a:endParaRPr lang="es-AR"/>
          </a:p>
        </c:txPr>
        <c:crossAx val="82474880"/>
        <c:crosses val="autoZero"/>
        <c:auto val="1"/>
        <c:lblAlgn val="ctr"/>
        <c:lblOffset val="100"/>
      </c:catAx>
      <c:valAx>
        <c:axId val="8247488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b="1"/>
                </a:pPr>
                <a:r>
                  <a:rPr lang="es-AR" b="1"/>
                  <a:t>%</a:t>
                </a:r>
              </a:p>
            </c:rich>
          </c:tx>
          <c:layout/>
        </c:title>
        <c:numFmt formatCode="General" sourceLinked="1"/>
        <c:tickLblPos val="nextTo"/>
        <c:crossAx val="82473344"/>
        <c:crosses val="autoZero"/>
        <c:crossBetween val="between"/>
      </c:valAx>
      <c:valAx>
        <c:axId val="82485248"/>
        <c:scaling>
          <c:orientation val="minMax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AR"/>
                  <a:t>%</a:t>
                </a:r>
              </a:p>
            </c:rich>
          </c:tx>
          <c:layout>
            <c:manualLayout>
              <c:xMode val="edge"/>
              <c:yMode val="edge"/>
              <c:x val="0.96132948381452321"/>
              <c:y val="0.44855133422651433"/>
            </c:manualLayout>
          </c:layout>
        </c:title>
        <c:numFmt formatCode="General" sourceLinked="1"/>
        <c:tickLblPos val="nextTo"/>
        <c:crossAx val="82487168"/>
        <c:crosses val="max"/>
        <c:crossBetween val="between"/>
      </c:valAx>
      <c:catAx>
        <c:axId val="82487168"/>
        <c:scaling>
          <c:orientation val="minMax"/>
        </c:scaling>
        <c:delete val="1"/>
        <c:axPos val="b"/>
        <c:tickLblPos val="nextTo"/>
        <c:crossAx val="8248524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6.56222805482648E-2"/>
          <c:y val="0.89737212089030405"/>
          <c:w val="0.87274058622138506"/>
          <c:h val="8.0737937633932944E-2"/>
        </c:manualLayout>
      </c:layout>
    </c:legend>
    <c:plotVisOnly val="1"/>
    <c:dispBlanksAs val="gap"/>
  </c:chart>
  <c:txPr>
    <a:bodyPr/>
    <a:lstStyle/>
    <a:p>
      <a:pPr>
        <a:defRPr sz="1100"/>
      </a:pPr>
      <a:endParaRPr lang="es-A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plotArea>
      <c:layout>
        <c:manualLayout>
          <c:layoutTarget val="inner"/>
          <c:xMode val="edge"/>
          <c:yMode val="edge"/>
          <c:x val="6.0320652122785735E-2"/>
          <c:y val="0.16016206153243367"/>
          <c:w val="0.88059565470982792"/>
          <c:h val="0.67635577476499498"/>
        </c:manualLayout>
      </c:layout>
      <c:lineChart>
        <c:grouping val="standard"/>
        <c:ser>
          <c:idx val="0"/>
          <c:order val="0"/>
          <c:tx>
            <c:strRef>
              <c:f>'C:\Documents and Settings\loliva\Mis documentos\todo\Base de Datos\Exportaciones\indicadores trimestrales\Para crear el indice\IPNG\[IP_Gráfico_Nivel General.xlsx]vijt'!$B$3</c:f>
              <c:strCache>
                <c:ptCount val="1"/>
                <c:pt idx="0">
                  <c:v>Índice de Valor</c:v>
                </c:pt>
              </c:strCache>
            </c:strRef>
          </c:tx>
          <c:cat>
            <c:strRef>
              <c:f>'C:\Documents and Settings\loliva\Mis documentos\todo\Base de Datos\Exportaciones\indicadores trimestrales\Para crear el indice\IPNG\[IP_Gráfico_Nivel General.xlsx]vijt'!$A$29:$A$39</c:f>
              <c:strCache>
                <c:ptCount val="11"/>
                <c:pt idx="0">
                  <c:v>2T2013</c:v>
                </c:pt>
                <c:pt idx="1">
                  <c:v>3T2013</c:v>
                </c:pt>
                <c:pt idx="2">
                  <c:v>4T2013</c:v>
                </c:pt>
                <c:pt idx="3">
                  <c:v>1T2014</c:v>
                </c:pt>
                <c:pt idx="4">
                  <c:v>2T2014</c:v>
                </c:pt>
                <c:pt idx="5">
                  <c:v>3T2014</c:v>
                </c:pt>
                <c:pt idx="6">
                  <c:v>4T2014*</c:v>
                </c:pt>
                <c:pt idx="7">
                  <c:v>1T2015*</c:v>
                </c:pt>
                <c:pt idx="8">
                  <c:v>2T2015*</c:v>
                </c:pt>
                <c:pt idx="9">
                  <c:v>3T2015*</c:v>
                </c:pt>
                <c:pt idx="10">
                  <c:v>4T2015e</c:v>
                </c:pt>
              </c:strCache>
            </c:strRef>
          </c:cat>
          <c:val>
            <c:numRef>
              <c:f>'C:\Documents and Settings\loliva\Mis documentos\todo\Base de Datos\Exportaciones\indicadores trimestrales\Para crear el indice\IPNG\[IP_Gráfico_Nivel General.xlsx]vijt'!$B$29:$B$39</c:f>
              <c:numCache>
                <c:formatCode>General</c:formatCode>
                <c:ptCount val="11"/>
                <c:pt idx="0">
                  <c:v>194.44275033204065</c:v>
                </c:pt>
                <c:pt idx="1">
                  <c:v>194.84528871063821</c:v>
                </c:pt>
                <c:pt idx="2">
                  <c:v>188.49004073208181</c:v>
                </c:pt>
                <c:pt idx="3">
                  <c:v>184.52119759180039</c:v>
                </c:pt>
                <c:pt idx="4">
                  <c:v>185.56853118007174</c:v>
                </c:pt>
                <c:pt idx="5">
                  <c:v>162.56113788668088</c:v>
                </c:pt>
                <c:pt idx="6">
                  <c:v>172.09473997475712</c:v>
                </c:pt>
                <c:pt idx="7">
                  <c:v>167.48287899157307</c:v>
                </c:pt>
                <c:pt idx="8">
                  <c:v>176.25383873686343</c:v>
                </c:pt>
                <c:pt idx="9">
                  <c:v>168.9555875280027</c:v>
                </c:pt>
                <c:pt idx="10">
                  <c:v>171.45000000000007</c:v>
                </c:pt>
              </c:numCache>
            </c:numRef>
          </c:val>
        </c:ser>
        <c:ser>
          <c:idx val="1"/>
          <c:order val="1"/>
          <c:tx>
            <c:strRef>
              <c:f>'C:\Documents and Settings\loliva\Mis documentos\todo\Base de Datos\Exportaciones\indicadores trimestrales\Para crear el indice\IPNG\[IP_Gráfico_Nivel General.xlsx]vijt'!$C$3</c:f>
              <c:strCache>
                <c:ptCount val="1"/>
                <c:pt idx="0">
                  <c:v>Índice de Precios</c:v>
                </c:pt>
              </c:strCache>
            </c:strRef>
          </c:tx>
          <c:cat>
            <c:strRef>
              <c:f>'C:\Documents and Settings\loliva\Mis documentos\todo\Base de Datos\Exportaciones\indicadores trimestrales\Para crear el indice\IPNG\[IP_Gráfico_Nivel General.xlsx]vijt'!$A$29:$A$38</c:f>
              <c:strCache>
                <c:ptCount val="10"/>
                <c:pt idx="0">
                  <c:v>2T2013</c:v>
                </c:pt>
                <c:pt idx="1">
                  <c:v>3T2013</c:v>
                </c:pt>
                <c:pt idx="2">
                  <c:v>4T2013</c:v>
                </c:pt>
                <c:pt idx="3">
                  <c:v>1T2014</c:v>
                </c:pt>
                <c:pt idx="4">
                  <c:v>2T2014</c:v>
                </c:pt>
                <c:pt idx="5">
                  <c:v>3T2014</c:v>
                </c:pt>
                <c:pt idx="6">
                  <c:v>4T2014*</c:v>
                </c:pt>
                <c:pt idx="7">
                  <c:v>1T2015*</c:v>
                </c:pt>
                <c:pt idx="8">
                  <c:v>2T2015*</c:v>
                </c:pt>
                <c:pt idx="9">
                  <c:v>3T2015*</c:v>
                </c:pt>
              </c:strCache>
            </c:strRef>
          </c:cat>
          <c:val>
            <c:numRef>
              <c:f>'C:\Documents and Settings\loliva\Mis documentos\todo\Base de Datos\Exportaciones\indicadores trimestrales\Para crear el indice\IPNG\[IP_Gráfico_Nivel General.xlsx]vijt'!$C$29:$C$38</c:f>
              <c:numCache>
                <c:formatCode>General</c:formatCode>
                <c:ptCount val="10"/>
                <c:pt idx="0">
                  <c:v>155.15172036872761</c:v>
                </c:pt>
                <c:pt idx="1">
                  <c:v>157.70173797544382</c:v>
                </c:pt>
                <c:pt idx="2">
                  <c:v>152.79928726709159</c:v>
                </c:pt>
                <c:pt idx="3">
                  <c:v>163.91434730844674</c:v>
                </c:pt>
                <c:pt idx="4">
                  <c:v>167.09093604574741</c:v>
                </c:pt>
                <c:pt idx="5">
                  <c:v>165.42625879447365</c:v>
                </c:pt>
                <c:pt idx="6">
                  <c:v>161.71245281839802</c:v>
                </c:pt>
                <c:pt idx="7">
                  <c:v>163.22443124672594</c:v>
                </c:pt>
                <c:pt idx="8">
                  <c:v>149.51519680714497</c:v>
                </c:pt>
                <c:pt idx="9">
                  <c:v>139.44313611746227</c:v>
                </c:pt>
              </c:numCache>
            </c:numRef>
          </c:val>
        </c:ser>
        <c:ser>
          <c:idx val="2"/>
          <c:order val="2"/>
          <c:tx>
            <c:strRef>
              <c:f>'C:\Documents and Settings\loliva\Mis documentos\todo\Base de Datos\Exportaciones\indicadores trimestrales\Para crear el indice\IPNG\[IP_Gráfico_Nivel General.xlsx]vijt'!$D$3</c:f>
              <c:strCache>
                <c:ptCount val="1"/>
                <c:pt idx="0">
                  <c:v>Índice de Cantidad</c:v>
                </c:pt>
              </c:strCache>
            </c:strRef>
          </c:tx>
          <c:cat>
            <c:strRef>
              <c:f>'C:\Documents and Settings\loliva\Mis documentos\todo\Base de Datos\Exportaciones\indicadores trimestrales\Para crear el indice\IPNG\[IP_Gráfico_Nivel General.xlsx]vijt'!$A$29:$A$38</c:f>
              <c:strCache>
                <c:ptCount val="10"/>
                <c:pt idx="0">
                  <c:v>2T2013</c:v>
                </c:pt>
                <c:pt idx="1">
                  <c:v>3T2013</c:v>
                </c:pt>
                <c:pt idx="2">
                  <c:v>4T2013</c:v>
                </c:pt>
                <c:pt idx="3">
                  <c:v>1T2014</c:v>
                </c:pt>
                <c:pt idx="4">
                  <c:v>2T2014</c:v>
                </c:pt>
                <c:pt idx="5">
                  <c:v>3T2014</c:v>
                </c:pt>
                <c:pt idx="6">
                  <c:v>4T2014*</c:v>
                </c:pt>
                <c:pt idx="7">
                  <c:v>1T2015*</c:v>
                </c:pt>
                <c:pt idx="8">
                  <c:v>2T2015*</c:v>
                </c:pt>
                <c:pt idx="9">
                  <c:v>3T2015*</c:v>
                </c:pt>
              </c:strCache>
            </c:strRef>
          </c:cat>
          <c:val>
            <c:numRef>
              <c:f>'C:\Documents and Settings\loliva\Mis documentos\todo\Base de Datos\Exportaciones\indicadores trimestrales\Para crear el indice\IPNG\[IP_Gráfico_Nivel General.xlsx]vijt'!$D$29:$D$38</c:f>
              <c:numCache>
                <c:formatCode>General</c:formatCode>
                <c:ptCount val="10"/>
                <c:pt idx="0">
                  <c:v>125.32426315991579</c:v>
                </c:pt>
                <c:pt idx="1">
                  <c:v>123.55303829370476</c:v>
                </c:pt>
                <c:pt idx="2">
                  <c:v>123.35793190095383</c:v>
                </c:pt>
                <c:pt idx="3">
                  <c:v>112.57171847475728</c:v>
                </c:pt>
                <c:pt idx="4">
                  <c:v>111.05840662073105</c:v>
                </c:pt>
                <c:pt idx="5">
                  <c:v>98.268037415176778</c:v>
                </c:pt>
                <c:pt idx="6">
                  <c:v>106.42021500225363</c:v>
                </c:pt>
                <c:pt idx="7">
                  <c:v>102.60895241742942</c:v>
                </c:pt>
                <c:pt idx="8">
                  <c:v>117.88356133738556</c:v>
                </c:pt>
                <c:pt idx="9">
                  <c:v>121.16450635883594</c:v>
                </c:pt>
              </c:numCache>
            </c:numRef>
          </c:val>
        </c:ser>
        <c:dLbls/>
        <c:marker val="1"/>
        <c:axId val="92075904"/>
        <c:axId val="92077440"/>
      </c:lineChart>
      <c:catAx>
        <c:axId val="9207590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/>
            </a:pPr>
            <a:endParaRPr lang="es-AR"/>
          </a:p>
        </c:txPr>
        <c:crossAx val="92077440"/>
        <c:crosses val="autoZero"/>
        <c:auto val="1"/>
        <c:lblAlgn val="ctr"/>
        <c:lblOffset val="100"/>
      </c:catAx>
      <c:valAx>
        <c:axId val="92077440"/>
        <c:scaling>
          <c:orientation val="minMax"/>
          <c:max val="210"/>
          <c:min val="7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AR"/>
                  <a:t>Índice </a:t>
                </a:r>
              </a:p>
              <a:p>
                <a:pPr>
                  <a:defRPr/>
                </a:pPr>
                <a:r>
                  <a:rPr lang="es-AR"/>
                  <a:t>(Base 2004=100)</a:t>
                </a:r>
              </a:p>
            </c:rich>
          </c:tx>
          <c:layout>
            <c:manualLayout>
              <c:xMode val="edge"/>
              <c:yMode val="edge"/>
              <c:x val="1.2112061261159563E-3"/>
              <c:y val="5.0858894548706624E-2"/>
            </c:manualLayout>
          </c:layout>
        </c:title>
        <c:numFmt formatCode="General" sourceLinked="1"/>
        <c:tickLblPos val="nextTo"/>
        <c:crossAx val="92075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920192099643461"/>
          <c:y val="0.90363262425484803"/>
          <c:w val="0.68977201102550423"/>
          <c:h val="9.4540612853062686E-2"/>
        </c:manualLayout>
      </c:layout>
    </c:legend>
    <c:plotVisOnly val="1"/>
    <c:dispBlanksAs val="gap"/>
  </c:chart>
  <c:txPr>
    <a:bodyPr/>
    <a:lstStyle/>
    <a:p>
      <a:pPr>
        <a:defRPr sz="1100"/>
      </a:pPr>
      <a:endParaRPr lang="es-A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plotArea>
      <c:layout>
        <c:manualLayout>
          <c:layoutTarget val="inner"/>
          <c:xMode val="edge"/>
          <c:yMode val="edge"/>
          <c:x val="5.8714620131942986E-2"/>
          <c:y val="9.2823668489160044E-2"/>
          <c:w val="0.89260693764630761"/>
          <c:h val="0.67517088514069801"/>
        </c:manualLayout>
      </c:layout>
      <c:areaChart>
        <c:grouping val="stacked"/>
        <c:ser>
          <c:idx val="2"/>
          <c:order val="2"/>
          <c:tx>
            <c:strRef>
              <c:f>Mensual!$B$112</c:f>
              <c:strCache>
                <c:ptCount val="1"/>
                <c:pt idx="0">
                  <c:v>% Recursos Propios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numRef>
              <c:f>Mensual!$C$61:$IT$61</c:f>
              <c:numCache>
                <c:formatCode>mmm\-yy</c:formatCode>
                <c:ptCount val="252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</c:numCache>
            </c:numRef>
          </c:cat>
          <c:val>
            <c:numRef>
              <c:f>Mensual!$C$112:$JG$112</c:f>
              <c:numCache>
                <c:formatCode>0%</c:formatCode>
                <c:ptCount val="265"/>
                <c:pt idx="0">
                  <c:v>0.24766815896696412</c:v>
                </c:pt>
                <c:pt idx="1">
                  <c:v>0.46469447268401032</c:v>
                </c:pt>
                <c:pt idx="2">
                  <c:v>0.60434596929384243</c:v>
                </c:pt>
                <c:pt idx="3">
                  <c:v>0.53853774593954196</c:v>
                </c:pt>
                <c:pt idx="4">
                  <c:v>0.39481887082412631</c:v>
                </c:pt>
                <c:pt idx="5">
                  <c:v>0.44525543855496147</c:v>
                </c:pt>
                <c:pt idx="6">
                  <c:v>0.55466849879388036</c:v>
                </c:pt>
                <c:pt idx="7">
                  <c:v>0.44080463297578371</c:v>
                </c:pt>
                <c:pt idx="8">
                  <c:v>0.56162738638406273</c:v>
                </c:pt>
                <c:pt idx="9">
                  <c:v>0.32547550346943732</c:v>
                </c:pt>
                <c:pt idx="10">
                  <c:v>0.50894922589743186</c:v>
                </c:pt>
                <c:pt idx="11">
                  <c:v>0.52735913270793233</c:v>
                </c:pt>
                <c:pt idx="12">
                  <c:v>0.33351632489427818</c:v>
                </c:pt>
                <c:pt idx="13">
                  <c:v>0.5196876981287355</c:v>
                </c:pt>
                <c:pt idx="14">
                  <c:v>0.57944137039850019</c:v>
                </c:pt>
                <c:pt idx="15">
                  <c:v>0.46549537923129736</c:v>
                </c:pt>
                <c:pt idx="16">
                  <c:v>0.40634035865423584</c:v>
                </c:pt>
                <c:pt idx="17">
                  <c:v>0.38147872738349747</c:v>
                </c:pt>
                <c:pt idx="18">
                  <c:v>0.40198551466192883</c:v>
                </c:pt>
                <c:pt idx="19">
                  <c:v>0.51380578875447469</c:v>
                </c:pt>
                <c:pt idx="20">
                  <c:v>0.42668197875667513</c:v>
                </c:pt>
                <c:pt idx="21">
                  <c:v>0.4959010464213095</c:v>
                </c:pt>
                <c:pt idx="22">
                  <c:v>0.45234791123469253</c:v>
                </c:pt>
                <c:pt idx="23">
                  <c:v>0.39301512895723117</c:v>
                </c:pt>
                <c:pt idx="24">
                  <c:v>0.44886504811293765</c:v>
                </c:pt>
                <c:pt idx="25">
                  <c:v>0.48722995951215087</c:v>
                </c:pt>
                <c:pt idx="26">
                  <c:v>0.47774570145899919</c:v>
                </c:pt>
                <c:pt idx="27">
                  <c:v>0.55049973776519201</c:v>
                </c:pt>
                <c:pt idx="28">
                  <c:v>0.3946777427786719</c:v>
                </c:pt>
                <c:pt idx="29">
                  <c:v>0.38569199108938945</c:v>
                </c:pt>
                <c:pt idx="30">
                  <c:v>0.4795506052623556</c:v>
                </c:pt>
                <c:pt idx="31">
                  <c:v>0.47052164257012191</c:v>
                </c:pt>
                <c:pt idx="32">
                  <c:v>0.53573221878073352</c:v>
                </c:pt>
                <c:pt idx="33">
                  <c:v>0.42974193688517104</c:v>
                </c:pt>
                <c:pt idx="34">
                  <c:v>0.58619697022080952</c:v>
                </c:pt>
                <c:pt idx="35">
                  <c:v>0.60700756217320362</c:v>
                </c:pt>
                <c:pt idx="36">
                  <c:v>0.39492461199431234</c:v>
                </c:pt>
                <c:pt idx="37">
                  <c:v>0.47143181381626187</c:v>
                </c:pt>
                <c:pt idx="38">
                  <c:v>0.45687564487970728</c:v>
                </c:pt>
                <c:pt idx="39">
                  <c:v>0.43385184594449211</c:v>
                </c:pt>
                <c:pt idx="40">
                  <c:v>0.49541481321066161</c:v>
                </c:pt>
                <c:pt idx="41">
                  <c:v>0.49770665606445924</c:v>
                </c:pt>
                <c:pt idx="42">
                  <c:v>0.42871319415177694</c:v>
                </c:pt>
                <c:pt idx="43">
                  <c:v>0.44505937319383831</c:v>
                </c:pt>
                <c:pt idx="44">
                  <c:v>0.58199050448224166</c:v>
                </c:pt>
                <c:pt idx="45">
                  <c:v>0.58313899342220155</c:v>
                </c:pt>
                <c:pt idx="46">
                  <c:v>0.14649535381568407</c:v>
                </c:pt>
                <c:pt idx="47">
                  <c:v>0.60801620973687343</c:v>
                </c:pt>
                <c:pt idx="48">
                  <c:v>0.41394671732983856</c:v>
                </c:pt>
                <c:pt idx="49">
                  <c:v>0.42017642830993224</c:v>
                </c:pt>
                <c:pt idx="50">
                  <c:v>0.41264627576596985</c:v>
                </c:pt>
                <c:pt idx="51">
                  <c:v>0.33312407431379942</c:v>
                </c:pt>
                <c:pt idx="52">
                  <c:v>0.34628657239803468</c:v>
                </c:pt>
                <c:pt idx="53">
                  <c:v>0.38014861179678294</c:v>
                </c:pt>
                <c:pt idx="54">
                  <c:v>0.51807884043505159</c:v>
                </c:pt>
                <c:pt idx="55">
                  <c:v>0.53807306669002608</c:v>
                </c:pt>
                <c:pt idx="56">
                  <c:v>0.45227440729391516</c:v>
                </c:pt>
                <c:pt idx="57">
                  <c:v>0.3755736827119131</c:v>
                </c:pt>
                <c:pt idx="58">
                  <c:v>0.61510270645798759</c:v>
                </c:pt>
                <c:pt idx="59">
                  <c:v>0.5471982734486206</c:v>
                </c:pt>
                <c:pt idx="60">
                  <c:v>0.46891847371503165</c:v>
                </c:pt>
                <c:pt idx="61">
                  <c:v>0.58093721483806227</c:v>
                </c:pt>
                <c:pt idx="62">
                  <c:v>0.44924944963559643</c:v>
                </c:pt>
                <c:pt idx="63">
                  <c:v>0.48777052231254175</c:v>
                </c:pt>
                <c:pt idx="64">
                  <c:v>0.43649356766187825</c:v>
                </c:pt>
                <c:pt idx="65">
                  <c:v>0.4634739642331544</c:v>
                </c:pt>
                <c:pt idx="66">
                  <c:v>0.46456467080893826</c:v>
                </c:pt>
                <c:pt idx="67">
                  <c:v>0.3998345200648355</c:v>
                </c:pt>
                <c:pt idx="68">
                  <c:v>0.52974792463718068</c:v>
                </c:pt>
                <c:pt idx="69">
                  <c:v>0.48987777893362822</c:v>
                </c:pt>
                <c:pt idx="70">
                  <c:v>0.4835916380402896</c:v>
                </c:pt>
                <c:pt idx="71">
                  <c:v>0.64138422735680001</c:v>
                </c:pt>
                <c:pt idx="72">
                  <c:v>0.43810244964778022</c:v>
                </c:pt>
                <c:pt idx="73">
                  <c:v>0.46401051634547752</c:v>
                </c:pt>
                <c:pt idx="74">
                  <c:v>0.42866000094037932</c:v>
                </c:pt>
                <c:pt idx="75">
                  <c:v>0.59669861381502365</c:v>
                </c:pt>
                <c:pt idx="76">
                  <c:v>0.49984062114287992</c:v>
                </c:pt>
                <c:pt idx="77">
                  <c:v>0.59438865971976385</c:v>
                </c:pt>
                <c:pt idx="78">
                  <c:v>0.64746162860566558</c:v>
                </c:pt>
                <c:pt idx="79">
                  <c:v>0.68651274882887026</c:v>
                </c:pt>
                <c:pt idx="80">
                  <c:v>0.66521188056811476</c:v>
                </c:pt>
                <c:pt idx="81">
                  <c:v>0.5589433004829687</c:v>
                </c:pt>
                <c:pt idx="82">
                  <c:v>0.61348226173608222</c:v>
                </c:pt>
                <c:pt idx="83">
                  <c:v>0.49388493965091512</c:v>
                </c:pt>
                <c:pt idx="84">
                  <c:v>0.53073980616977934</c:v>
                </c:pt>
                <c:pt idx="85">
                  <c:v>0.67453019797416003</c:v>
                </c:pt>
                <c:pt idx="86">
                  <c:v>0.65376851647881562</c:v>
                </c:pt>
                <c:pt idx="87">
                  <c:v>0.56359252021298478</c:v>
                </c:pt>
                <c:pt idx="88">
                  <c:v>0.44735603421652176</c:v>
                </c:pt>
                <c:pt idx="89">
                  <c:v>0.49632961882393967</c:v>
                </c:pt>
                <c:pt idx="90">
                  <c:v>0.52530640813938367</c:v>
                </c:pt>
                <c:pt idx="91">
                  <c:v>0.5047793834767037</c:v>
                </c:pt>
                <c:pt idx="92">
                  <c:v>0.56221185950282759</c:v>
                </c:pt>
                <c:pt idx="93">
                  <c:v>0.5420225839735141</c:v>
                </c:pt>
                <c:pt idx="94">
                  <c:v>0.44495816678002931</c:v>
                </c:pt>
                <c:pt idx="95">
                  <c:v>0.4778274556139217</c:v>
                </c:pt>
                <c:pt idx="96">
                  <c:v>0.48891190717346383</c:v>
                </c:pt>
                <c:pt idx="97">
                  <c:v>0.58038954517140473</c:v>
                </c:pt>
                <c:pt idx="98">
                  <c:v>0.57946764836710107</c:v>
                </c:pt>
                <c:pt idx="99">
                  <c:v>0.54929847101546159</c:v>
                </c:pt>
                <c:pt idx="100">
                  <c:v>0.34112997777983672</c:v>
                </c:pt>
                <c:pt idx="101">
                  <c:v>0.43510961809880727</c:v>
                </c:pt>
                <c:pt idx="102">
                  <c:v>0.42942757744379906</c:v>
                </c:pt>
                <c:pt idx="103">
                  <c:v>0.48086278898894186</c:v>
                </c:pt>
                <c:pt idx="104">
                  <c:v>0.50757216966242691</c:v>
                </c:pt>
                <c:pt idx="105">
                  <c:v>0.44162766747512067</c:v>
                </c:pt>
                <c:pt idx="106">
                  <c:v>0.46574126717095782</c:v>
                </c:pt>
                <c:pt idx="107">
                  <c:v>0.48901920103401647</c:v>
                </c:pt>
                <c:pt idx="108">
                  <c:v>0.48594972621212701</c:v>
                </c:pt>
                <c:pt idx="109">
                  <c:v>0.51199389330091993</c:v>
                </c:pt>
                <c:pt idx="110">
                  <c:v>0.50475316841514473</c:v>
                </c:pt>
                <c:pt idx="111">
                  <c:v>0.50187381850781632</c:v>
                </c:pt>
                <c:pt idx="112">
                  <c:v>0.40001696602540793</c:v>
                </c:pt>
                <c:pt idx="113">
                  <c:v>0.45607921592066103</c:v>
                </c:pt>
                <c:pt idx="114">
                  <c:v>0.46332367255709389</c:v>
                </c:pt>
                <c:pt idx="115">
                  <c:v>0.46180641588826538</c:v>
                </c:pt>
                <c:pt idx="116">
                  <c:v>0.49024994878798883</c:v>
                </c:pt>
                <c:pt idx="117">
                  <c:v>0.47053160262797983</c:v>
                </c:pt>
                <c:pt idx="118">
                  <c:v>0.47278891350494451</c:v>
                </c:pt>
                <c:pt idx="119">
                  <c:v>0.4667459739612454</c:v>
                </c:pt>
                <c:pt idx="120">
                  <c:v>0.48710147009513882</c:v>
                </c:pt>
                <c:pt idx="121">
                  <c:v>0.53080631473587847</c:v>
                </c:pt>
                <c:pt idx="122">
                  <c:v>0.49333192824773625</c:v>
                </c:pt>
                <c:pt idx="123">
                  <c:v>0.53539929232685968</c:v>
                </c:pt>
                <c:pt idx="124">
                  <c:v>0.42520398980629676</c:v>
                </c:pt>
                <c:pt idx="125">
                  <c:v>0.41903520630475682</c:v>
                </c:pt>
                <c:pt idx="126">
                  <c:v>0.48274107883315465</c:v>
                </c:pt>
                <c:pt idx="127">
                  <c:v>0.49617511544156628</c:v>
                </c:pt>
                <c:pt idx="128">
                  <c:v>0.44383876082650148</c:v>
                </c:pt>
                <c:pt idx="129">
                  <c:v>0.43792801403946102</c:v>
                </c:pt>
                <c:pt idx="130">
                  <c:v>0.43961359822060242</c:v>
                </c:pt>
                <c:pt idx="131">
                  <c:v>0.50102879186173477</c:v>
                </c:pt>
                <c:pt idx="132">
                  <c:v>0.44187088250996071</c:v>
                </c:pt>
                <c:pt idx="133">
                  <c:v>0.54683060680923368</c:v>
                </c:pt>
                <c:pt idx="134">
                  <c:v>0.5182614393589583</c:v>
                </c:pt>
                <c:pt idx="135">
                  <c:v>0.51306742051197152</c:v>
                </c:pt>
                <c:pt idx="136">
                  <c:v>0.40251588279385414</c:v>
                </c:pt>
                <c:pt idx="137">
                  <c:v>0.41819784494309931</c:v>
                </c:pt>
                <c:pt idx="138">
                  <c:v>0.43855775847650053</c:v>
                </c:pt>
                <c:pt idx="139">
                  <c:v>0.42611247626740467</c:v>
                </c:pt>
                <c:pt idx="140">
                  <c:v>0.45415258747187626</c:v>
                </c:pt>
                <c:pt idx="141">
                  <c:v>0.43869578853899222</c:v>
                </c:pt>
                <c:pt idx="142">
                  <c:v>0.44932404407350585</c:v>
                </c:pt>
                <c:pt idx="143">
                  <c:v>0.43824789054825941</c:v>
                </c:pt>
                <c:pt idx="144">
                  <c:v>0.44183905991518596</c:v>
                </c:pt>
                <c:pt idx="145">
                  <c:v>0.53206280015290497</c:v>
                </c:pt>
                <c:pt idx="146">
                  <c:v>0.5821682808959906</c:v>
                </c:pt>
                <c:pt idx="147">
                  <c:v>0.46158712007219621</c:v>
                </c:pt>
                <c:pt idx="148">
                  <c:v>0.42452729085893809</c:v>
                </c:pt>
                <c:pt idx="149">
                  <c:v>0.4277503679575953</c:v>
                </c:pt>
                <c:pt idx="150">
                  <c:v>0.40666785694747498</c:v>
                </c:pt>
                <c:pt idx="151">
                  <c:v>0.46796804735987152</c:v>
                </c:pt>
                <c:pt idx="152">
                  <c:v>0.49469735779804525</c:v>
                </c:pt>
                <c:pt idx="153">
                  <c:v>0.4437715400339482</c:v>
                </c:pt>
                <c:pt idx="154">
                  <c:v>0.43337452261796289</c:v>
                </c:pt>
                <c:pt idx="155">
                  <c:v>0.48085267735111986</c:v>
                </c:pt>
                <c:pt idx="156">
                  <c:v>0.45401656502153431</c:v>
                </c:pt>
                <c:pt idx="157">
                  <c:v>0.54465729072829483</c:v>
                </c:pt>
                <c:pt idx="158">
                  <c:v>0.49682467154880283</c:v>
                </c:pt>
                <c:pt idx="159">
                  <c:v>0.52745392663670554</c:v>
                </c:pt>
                <c:pt idx="160">
                  <c:v>0.3610356551659844</c:v>
                </c:pt>
                <c:pt idx="161">
                  <c:v>0.40795228435814801</c:v>
                </c:pt>
                <c:pt idx="162">
                  <c:v>0.42802594593951787</c:v>
                </c:pt>
                <c:pt idx="163">
                  <c:v>0.45873947018940847</c:v>
                </c:pt>
                <c:pt idx="164">
                  <c:v>0.45819223241986362</c:v>
                </c:pt>
                <c:pt idx="165">
                  <c:v>0.4228282823151539</c:v>
                </c:pt>
                <c:pt idx="166">
                  <c:v>0.55600749362677171</c:v>
                </c:pt>
                <c:pt idx="167">
                  <c:v>0.36878170526722381</c:v>
                </c:pt>
                <c:pt idx="168">
                  <c:v>0.46453138510557018</c:v>
                </c:pt>
                <c:pt idx="169">
                  <c:v>0.48497901276198535</c:v>
                </c:pt>
                <c:pt idx="170">
                  <c:v>0.4658429749436136</c:v>
                </c:pt>
                <c:pt idx="171">
                  <c:v>0.46017072533144837</c:v>
                </c:pt>
                <c:pt idx="172">
                  <c:v>0.35613571181753872</c:v>
                </c:pt>
                <c:pt idx="173">
                  <c:v>0.3879309451529882</c:v>
                </c:pt>
                <c:pt idx="174">
                  <c:v>0.4084007847448623</c:v>
                </c:pt>
                <c:pt idx="175">
                  <c:v>0.41533011359048044</c:v>
                </c:pt>
                <c:pt idx="176">
                  <c:v>0.41218955441984945</c:v>
                </c:pt>
                <c:pt idx="177">
                  <c:v>0.40514535816957925</c:v>
                </c:pt>
                <c:pt idx="178">
                  <c:v>0.43794523267081509</c:v>
                </c:pt>
                <c:pt idx="179">
                  <c:v>0.4293116522196605</c:v>
                </c:pt>
                <c:pt idx="180">
                  <c:v>0.4077985473503814</c:v>
                </c:pt>
                <c:pt idx="181">
                  <c:v>0.474381628573735</c:v>
                </c:pt>
                <c:pt idx="182">
                  <c:v>0.470341080156011</c:v>
                </c:pt>
                <c:pt idx="183">
                  <c:v>0.53373583985540529</c:v>
                </c:pt>
                <c:pt idx="184">
                  <c:v>0.32870425145941473</c:v>
                </c:pt>
                <c:pt idx="185">
                  <c:v>0.40768781798865483</c:v>
                </c:pt>
                <c:pt idx="186">
                  <c:v>0.43423942801769327</c:v>
                </c:pt>
                <c:pt idx="187">
                  <c:v>0.44688470768205213</c:v>
                </c:pt>
                <c:pt idx="188">
                  <c:v>0.47172591732846297</c:v>
                </c:pt>
                <c:pt idx="189">
                  <c:v>0.41940889619236638</c:v>
                </c:pt>
                <c:pt idx="190">
                  <c:v>0.43061183175329176</c:v>
                </c:pt>
                <c:pt idx="191">
                  <c:v>0.45751648277509321</c:v>
                </c:pt>
                <c:pt idx="192">
                  <c:v>0.45625978979005655</c:v>
                </c:pt>
                <c:pt idx="193">
                  <c:v>0.53915126615927123</c:v>
                </c:pt>
                <c:pt idx="194">
                  <c:v>0.49916689212442295</c:v>
                </c:pt>
                <c:pt idx="195">
                  <c:v>0.5045814072723227</c:v>
                </c:pt>
                <c:pt idx="196">
                  <c:v>0.47231995377556346</c:v>
                </c:pt>
                <c:pt idx="197">
                  <c:v>0.43867873766105187</c:v>
                </c:pt>
                <c:pt idx="198">
                  <c:v>0.48802330081886625</c:v>
                </c:pt>
                <c:pt idx="199">
                  <c:v>0.4646564217698852</c:v>
                </c:pt>
                <c:pt idx="200">
                  <c:v>0.5154495744390527</c:v>
                </c:pt>
                <c:pt idx="201">
                  <c:v>0.45594494527993323</c:v>
                </c:pt>
                <c:pt idx="202">
                  <c:v>0.47008763794314706</c:v>
                </c:pt>
                <c:pt idx="203">
                  <c:v>0.46570212270168693</c:v>
                </c:pt>
                <c:pt idx="204">
                  <c:v>0.49646842910510958</c:v>
                </c:pt>
                <c:pt idx="205">
                  <c:v>0.47065752583492987</c:v>
                </c:pt>
                <c:pt idx="206">
                  <c:v>0.52882760920495553</c:v>
                </c:pt>
                <c:pt idx="207">
                  <c:v>0.51709093680135387</c:v>
                </c:pt>
                <c:pt idx="208">
                  <c:v>0.43811279905207917</c:v>
                </c:pt>
                <c:pt idx="209">
                  <c:v>0.46625181831805007</c:v>
                </c:pt>
                <c:pt idx="210">
                  <c:v>0.45938652682258058</c:v>
                </c:pt>
                <c:pt idx="211">
                  <c:v>0.48027237406483764</c:v>
                </c:pt>
                <c:pt idx="212">
                  <c:v>0.49597432680154724</c:v>
                </c:pt>
                <c:pt idx="213">
                  <c:v>0.48052516970969639</c:v>
                </c:pt>
                <c:pt idx="214">
                  <c:v>0.51872238019198214</c:v>
                </c:pt>
                <c:pt idx="215">
                  <c:v>0.52388573645206471</c:v>
                </c:pt>
                <c:pt idx="216">
                  <c:v>0.49790267672787242</c:v>
                </c:pt>
                <c:pt idx="217">
                  <c:v>0.52354043832675545</c:v>
                </c:pt>
                <c:pt idx="218">
                  <c:v>0.54737183634744391</c:v>
                </c:pt>
                <c:pt idx="219">
                  <c:v>0.523023724865878</c:v>
                </c:pt>
                <c:pt idx="220">
                  <c:v>0.44045801846812244</c:v>
                </c:pt>
                <c:pt idx="221">
                  <c:v>0.49736413823365438</c:v>
                </c:pt>
                <c:pt idx="222">
                  <c:v>0.43594563495208877</c:v>
                </c:pt>
                <c:pt idx="223">
                  <c:v>0.50535476675312041</c:v>
                </c:pt>
                <c:pt idx="224">
                  <c:v>0.4795180676947165</c:v>
                </c:pt>
                <c:pt idx="225">
                  <c:v>0.50602037086406837</c:v>
                </c:pt>
                <c:pt idx="226">
                  <c:v>0.53330796460837215</c:v>
                </c:pt>
                <c:pt idx="227">
                  <c:v>0.42014906045568978</c:v>
                </c:pt>
                <c:pt idx="228">
                  <c:v>0.49630000973892746</c:v>
                </c:pt>
                <c:pt idx="229">
                  <c:v>0.50680349793206647</c:v>
                </c:pt>
                <c:pt idx="230">
                  <c:v>0.46720553974586787</c:v>
                </c:pt>
                <c:pt idx="231">
                  <c:v>0.517364566419109</c:v>
                </c:pt>
                <c:pt idx="232">
                  <c:v>0.39999578083691617</c:v>
                </c:pt>
                <c:pt idx="233">
                  <c:v>0.54799899613098835</c:v>
                </c:pt>
                <c:pt idx="234">
                  <c:v>0.47578717367554257</c:v>
                </c:pt>
                <c:pt idx="235">
                  <c:v>0.47912040060962335</c:v>
                </c:pt>
                <c:pt idx="236">
                  <c:v>0.45801224804650076</c:v>
                </c:pt>
                <c:pt idx="237">
                  <c:v>0.46242021052292281</c:v>
                </c:pt>
                <c:pt idx="238">
                  <c:v>0.52275848163225558</c:v>
                </c:pt>
                <c:pt idx="239">
                  <c:v>0.44001900654146392</c:v>
                </c:pt>
                <c:pt idx="240">
                  <c:v>0.48724471748129478</c:v>
                </c:pt>
                <c:pt idx="241">
                  <c:v>0.50134450417913645</c:v>
                </c:pt>
                <c:pt idx="242">
                  <c:v>0.455020225168419</c:v>
                </c:pt>
                <c:pt idx="243">
                  <c:v>0.50998394499473843</c:v>
                </c:pt>
                <c:pt idx="244">
                  <c:v>0.39257932189942757</c:v>
                </c:pt>
                <c:pt idx="245">
                  <c:v>0.42566981621326377</c:v>
                </c:pt>
                <c:pt idx="246">
                  <c:v>0.46749424296241598</c:v>
                </c:pt>
                <c:pt idx="247">
                  <c:v>0.47070010324096634</c:v>
                </c:pt>
                <c:pt idx="248">
                  <c:v>0.45009328635449325</c:v>
                </c:pt>
                <c:pt idx="249">
                  <c:v>0.45530363441794158</c:v>
                </c:pt>
                <c:pt idx="250">
                  <c:v>0.51492286130608267</c:v>
                </c:pt>
                <c:pt idx="251">
                  <c:v>0.43107668624738388</c:v>
                </c:pt>
              </c:numCache>
            </c:numRef>
          </c:val>
        </c:ser>
        <c:dLbls/>
        <c:axId val="92244608"/>
        <c:axId val="92243072"/>
      </c:areaChart>
      <c:lineChart>
        <c:grouping val="standard"/>
        <c:ser>
          <c:idx val="0"/>
          <c:order val="0"/>
          <c:tx>
            <c:strRef>
              <c:f>Mensual!$B$63</c:f>
              <c:strCache>
                <c:ptCount val="1"/>
                <c:pt idx="0">
                  <c:v>   De Origen Provincial</c:v>
                </c:pt>
              </c:strCache>
            </c:strRef>
          </c:tx>
          <c:marker>
            <c:symbol val="none"/>
          </c:marker>
          <c:cat>
            <c:numRef>
              <c:f>Mensual!$C$61:$IT$61</c:f>
              <c:numCache>
                <c:formatCode>mmm\-yy</c:formatCode>
                <c:ptCount val="252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</c:numCache>
            </c:numRef>
          </c:cat>
          <c:val>
            <c:numRef>
              <c:f>Mensual!$C$63:$JG$63</c:f>
              <c:numCache>
                <c:formatCode>#,##0.00</c:formatCode>
                <c:ptCount val="265"/>
                <c:pt idx="0">
                  <c:v>14.120125345069013</c:v>
                </c:pt>
                <c:pt idx="1">
                  <c:v>29.874255106531965</c:v>
                </c:pt>
                <c:pt idx="2">
                  <c:v>47.423321018407357</c:v>
                </c:pt>
                <c:pt idx="3">
                  <c:v>44.109680746149238</c:v>
                </c:pt>
                <c:pt idx="4">
                  <c:v>33.665569566956691</c:v>
                </c:pt>
                <c:pt idx="5">
                  <c:v>31.309569514757374</c:v>
                </c:pt>
                <c:pt idx="6">
                  <c:v>55.177824012401231</c:v>
                </c:pt>
                <c:pt idx="7">
                  <c:v>33.374333966793351</c:v>
                </c:pt>
                <c:pt idx="8">
                  <c:v>39.055535848678957</c:v>
                </c:pt>
                <c:pt idx="9">
                  <c:v>41.853156081216234</c:v>
                </c:pt>
                <c:pt idx="10">
                  <c:v>45.35468108865318</c:v>
                </c:pt>
                <c:pt idx="11">
                  <c:v>81.778146828731494</c:v>
                </c:pt>
                <c:pt idx="12">
                  <c:v>25.33680041008202</c:v>
                </c:pt>
                <c:pt idx="13">
                  <c:v>44.451585374149651</c:v>
                </c:pt>
                <c:pt idx="14">
                  <c:v>45.255575007500759</c:v>
                </c:pt>
                <c:pt idx="15">
                  <c:v>48.490474197419751</c:v>
                </c:pt>
                <c:pt idx="16">
                  <c:v>40.335561816181617</c:v>
                </c:pt>
                <c:pt idx="17">
                  <c:v>39.766142376950796</c:v>
                </c:pt>
                <c:pt idx="18">
                  <c:v>45.424624662466229</c:v>
                </c:pt>
                <c:pt idx="19">
                  <c:v>39.172849244622306</c:v>
                </c:pt>
                <c:pt idx="20">
                  <c:v>46.87442641528304</c:v>
                </c:pt>
                <c:pt idx="21">
                  <c:v>49.92887836567315</c:v>
                </c:pt>
                <c:pt idx="22">
                  <c:v>38.418158107432227</c:v>
                </c:pt>
                <c:pt idx="23">
                  <c:v>54.81411747174716</c:v>
                </c:pt>
                <c:pt idx="24">
                  <c:v>36.4806354318887</c:v>
                </c:pt>
                <c:pt idx="25">
                  <c:v>41.165721688675461</c:v>
                </c:pt>
                <c:pt idx="26">
                  <c:v>50.281314205682264</c:v>
                </c:pt>
                <c:pt idx="27">
                  <c:v>59.764839607725406</c:v>
                </c:pt>
                <c:pt idx="28">
                  <c:v>36.928048959583833</c:v>
                </c:pt>
                <c:pt idx="29">
                  <c:v>42.813106381276242</c:v>
                </c:pt>
                <c:pt idx="30">
                  <c:v>49.39086458645864</c:v>
                </c:pt>
                <c:pt idx="31">
                  <c:v>43.111453561424568</c:v>
                </c:pt>
                <c:pt idx="32">
                  <c:v>52.430625162516236</c:v>
                </c:pt>
                <c:pt idx="33">
                  <c:v>40.834557301460293</c:v>
                </c:pt>
                <c:pt idx="34">
                  <c:v>62.010653486743351</c:v>
                </c:pt>
                <c:pt idx="35">
                  <c:v>110.43747618523705</c:v>
                </c:pt>
                <c:pt idx="36">
                  <c:v>27.244492789278926</c:v>
                </c:pt>
                <c:pt idx="37">
                  <c:v>36.042775005001005</c:v>
                </c:pt>
                <c:pt idx="38">
                  <c:v>51.946763902780546</c:v>
                </c:pt>
                <c:pt idx="39">
                  <c:v>38.214861150575274</c:v>
                </c:pt>
                <c:pt idx="40">
                  <c:v>35.96731582107477</c:v>
                </c:pt>
                <c:pt idx="41">
                  <c:v>59.588432216443287</c:v>
                </c:pt>
                <c:pt idx="42">
                  <c:v>50.109003141885132</c:v>
                </c:pt>
                <c:pt idx="43">
                  <c:v>48.222544198839771</c:v>
                </c:pt>
                <c:pt idx="44">
                  <c:v>50.135347699539906</c:v>
                </c:pt>
                <c:pt idx="45">
                  <c:v>82.536386541925154</c:v>
                </c:pt>
                <c:pt idx="46">
                  <c:v>9.6737872874574897</c:v>
                </c:pt>
                <c:pt idx="47">
                  <c:v>98.807989027805561</c:v>
                </c:pt>
                <c:pt idx="48">
                  <c:v>28.147365855368591</c:v>
                </c:pt>
                <c:pt idx="49">
                  <c:v>31.10561671334267</c:v>
                </c:pt>
                <c:pt idx="50">
                  <c:v>49.434019441944194</c:v>
                </c:pt>
                <c:pt idx="51">
                  <c:v>30.481959008512767</c:v>
                </c:pt>
                <c:pt idx="52">
                  <c:v>29.137316356542616</c:v>
                </c:pt>
                <c:pt idx="53">
                  <c:v>30.23390090009001</c:v>
                </c:pt>
                <c:pt idx="54">
                  <c:v>62.652671768707478</c:v>
                </c:pt>
                <c:pt idx="55">
                  <c:v>62.798400440176088</c:v>
                </c:pt>
                <c:pt idx="56">
                  <c:v>34.419157560877842</c:v>
                </c:pt>
                <c:pt idx="57">
                  <c:v>34.437947984395308</c:v>
                </c:pt>
                <c:pt idx="58">
                  <c:v>95.645377083958735</c:v>
                </c:pt>
                <c:pt idx="59">
                  <c:v>87.937306909827782</c:v>
                </c:pt>
                <c:pt idx="60">
                  <c:v>37.046252277511968</c:v>
                </c:pt>
                <c:pt idx="61">
                  <c:v>27.477465898218831</c:v>
                </c:pt>
                <c:pt idx="62">
                  <c:v>25.604367301662712</c:v>
                </c:pt>
                <c:pt idx="63">
                  <c:v>17.315823408163265</c:v>
                </c:pt>
                <c:pt idx="64">
                  <c:v>15.822364243654819</c:v>
                </c:pt>
                <c:pt idx="65">
                  <c:v>12.773478501400563</c:v>
                </c:pt>
                <c:pt idx="66">
                  <c:v>11.04227407086614</c:v>
                </c:pt>
                <c:pt idx="67">
                  <c:v>10.7298912386059</c:v>
                </c:pt>
                <c:pt idx="68">
                  <c:v>13.777289784827586</c:v>
                </c:pt>
                <c:pt idx="69">
                  <c:v>11.483837124497995</c:v>
                </c:pt>
                <c:pt idx="70">
                  <c:v>8.9631263205673761</c:v>
                </c:pt>
                <c:pt idx="71">
                  <c:v>15.414062445667124</c:v>
                </c:pt>
                <c:pt idx="72">
                  <c:v>6.7856984011887072</c:v>
                </c:pt>
                <c:pt idx="73">
                  <c:v>11.212008483619345</c:v>
                </c:pt>
                <c:pt idx="74">
                  <c:v>12.019861787499998</c:v>
                </c:pt>
                <c:pt idx="75">
                  <c:v>12.823122610597142</c:v>
                </c:pt>
                <c:pt idx="76">
                  <c:v>20.450448099202831</c:v>
                </c:pt>
                <c:pt idx="77">
                  <c:v>20.422015705004387</c:v>
                </c:pt>
                <c:pt idx="78">
                  <c:v>33.810049311885606</c:v>
                </c:pt>
                <c:pt idx="79">
                  <c:v>26.971363491002581</c:v>
                </c:pt>
                <c:pt idx="80">
                  <c:v>24.773141574471673</c:v>
                </c:pt>
                <c:pt idx="81">
                  <c:v>24.768163804627243</c:v>
                </c:pt>
                <c:pt idx="82">
                  <c:v>27.337365438045381</c:v>
                </c:pt>
                <c:pt idx="83">
                  <c:v>22.603307996661098</c:v>
                </c:pt>
                <c:pt idx="84">
                  <c:v>22.420884343814084</c:v>
                </c:pt>
                <c:pt idx="85">
                  <c:v>25.075839791631083</c:v>
                </c:pt>
                <c:pt idx="86">
                  <c:v>33.348390032506416</c:v>
                </c:pt>
                <c:pt idx="87">
                  <c:v>24.220201650349651</c:v>
                </c:pt>
                <c:pt idx="88">
                  <c:v>25.5811663943662</c:v>
                </c:pt>
                <c:pt idx="89">
                  <c:v>23.665561094224923</c:v>
                </c:pt>
                <c:pt idx="90">
                  <c:v>25.564041</c:v>
                </c:pt>
                <c:pt idx="91">
                  <c:v>25.971837630872486</c:v>
                </c:pt>
                <c:pt idx="92">
                  <c:v>29.385808898898901</c:v>
                </c:pt>
                <c:pt idx="93">
                  <c:v>28.887634460660962</c:v>
                </c:pt>
                <c:pt idx="94">
                  <c:v>22.457479151515145</c:v>
                </c:pt>
                <c:pt idx="95">
                  <c:v>30.468935918505938</c:v>
                </c:pt>
                <c:pt idx="96">
                  <c:v>23.713021513877209</c:v>
                </c:pt>
                <c:pt idx="97">
                  <c:v>32.067373802759057</c:v>
                </c:pt>
                <c:pt idx="98">
                  <c:v>39.283806492445898</c:v>
                </c:pt>
                <c:pt idx="99">
                  <c:v>34.186849516494057</c:v>
                </c:pt>
                <c:pt idx="100">
                  <c:v>29.750398009420014</c:v>
                </c:pt>
                <c:pt idx="101">
                  <c:v>32.970365874392776</c:v>
                </c:pt>
                <c:pt idx="102">
                  <c:v>29.645139557203237</c:v>
                </c:pt>
                <c:pt idx="103">
                  <c:v>32.772949818308888</c:v>
                </c:pt>
                <c:pt idx="104">
                  <c:v>33.298649319868105</c:v>
                </c:pt>
                <c:pt idx="105">
                  <c:v>30.697619806098949</c:v>
                </c:pt>
                <c:pt idx="106">
                  <c:v>31.19603398527304</c:v>
                </c:pt>
                <c:pt idx="107">
                  <c:v>38.77900664464147</c:v>
                </c:pt>
                <c:pt idx="108">
                  <c:v>28.718851238660733</c:v>
                </c:pt>
                <c:pt idx="109">
                  <c:v>32.021366349258109</c:v>
                </c:pt>
                <c:pt idx="110">
                  <c:v>39.029857887539478</c:v>
                </c:pt>
                <c:pt idx="111">
                  <c:v>36.040099636505253</c:v>
                </c:pt>
                <c:pt idx="112">
                  <c:v>35.435371591207335</c:v>
                </c:pt>
                <c:pt idx="113">
                  <c:v>38.089733165926837</c:v>
                </c:pt>
                <c:pt idx="114">
                  <c:v>34.584766392113615</c:v>
                </c:pt>
                <c:pt idx="115">
                  <c:v>37.351265205078114</c:v>
                </c:pt>
                <c:pt idx="116">
                  <c:v>37.942115157289585</c:v>
                </c:pt>
                <c:pt idx="117">
                  <c:v>37.925636366272514</c:v>
                </c:pt>
                <c:pt idx="118">
                  <c:v>37.055535428201402</c:v>
                </c:pt>
                <c:pt idx="119">
                  <c:v>48.110647260296261</c:v>
                </c:pt>
                <c:pt idx="120">
                  <c:v>36.477086654897334</c:v>
                </c:pt>
                <c:pt idx="121">
                  <c:v>42.447541443643829</c:v>
                </c:pt>
                <c:pt idx="122">
                  <c:v>41.288604006193154</c:v>
                </c:pt>
                <c:pt idx="123">
                  <c:v>42.198037312421356</c:v>
                </c:pt>
                <c:pt idx="124">
                  <c:v>44.474189755623868</c:v>
                </c:pt>
                <c:pt idx="125">
                  <c:v>45.353830869254267</c:v>
                </c:pt>
                <c:pt idx="126">
                  <c:v>47.559545834411402</c:v>
                </c:pt>
                <c:pt idx="127">
                  <c:v>48.99925133984312</c:v>
                </c:pt>
                <c:pt idx="128">
                  <c:v>46.736991603827384</c:v>
                </c:pt>
                <c:pt idx="129">
                  <c:v>44.818913106580283</c:v>
                </c:pt>
                <c:pt idx="130">
                  <c:v>43.117573491022533</c:v>
                </c:pt>
                <c:pt idx="131">
                  <c:v>65.698442190778977</c:v>
                </c:pt>
                <c:pt idx="132">
                  <c:v>42.661899892063495</c:v>
                </c:pt>
                <c:pt idx="133">
                  <c:v>51.960529151361619</c:v>
                </c:pt>
                <c:pt idx="134">
                  <c:v>55.410961904761905</c:v>
                </c:pt>
                <c:pt idx="135">
                  <c:v>46.218878209134239</c:v>
                </c:pt>
                <c:pt idx="136">
                  <c:v>52.818505828986893</c:v>
                </c:pt>
                <c:pt idx="137">
                  <c:v>54.252109808397606</c:v>
                </c:pt>
                <c:pt idx="138">
                  <c:v>51.646534435131471</c:v>
                </c:pt>
                <c:pt idx="139">
                  <c:v>61.68553427257801</c:v>
                </c:pt>
                <c:pt idx="140">
                  <c:v>57.339894309372198</c:v>
                </c:pt>
                <c:pt idx="141">
                  <c:v>54.67411570448381</c:v>
                </c:pt>
                <c:pt idx="142">
                  <c:v>55.166110456223251</c:v>
                </c:pt>
                <c:pt idx="143">
                  <c:v>64.940638181548522</c:v>
                </c:pt>
                <c:pt idx="144">
                  <c:v>49.386556786334673</c:v>
                </c:pt>
                <c:pt idx="145">
                  <c:v>64.922115079615565</c:v>
                </c:pt>
                <c:pt idx="146">
                  <c:v>60.896734075217495</c:v>
                </c:pt>
                <c:pt idx="147">
                  <c:v>57.786970662715504</c:v>
                </c:pt>
                <c:pt idx="148">
                  <c:v>57.652518462367048</c:v>
                </c:pt>
                <c:pt idx="149">
                  <c:v>58.097780958355585</c:v>
                </c:pt>
                <c:pt idx="150">
                  <c:v>54.208911144173818</c:v>
                </c:pt>
                <c:pt idx="151">
                  <c:v>60.115143445213519</c:v>
                </c:pt>
                <c:pt idx="152">
                  <c:v>61.756384817556146</c:v>
                </c:pt>
                <c:pt idx="153">
                  <c:v>58.844485716887846</c:v>
                </c:pt>
                <c:pt idx="154">
                  <c:v>52.945238985981923</c:v>
                </c:pt>
                <c:pt idx="155">
                  <c:v>77.663429371143494</c:v>
                </c:pt>
                <c:pt idx="156">
                  <c:v>50.144166871875832</c:v>
                </c:pt>
                <c:pt idx="157">
                  <c:v>70.036901276317522</c:v>
                </c:pt>
                <c:pt idx="158">
                  <c:v>60.546231785899423</c:v>
                </c:pt>
                <c:pt idx="159">
                  <c:v>58.097462323480052</c:v>
                </c:pt>
                <c:pt idx="160">
                  <c:v>53.327842187902185</c:v>
                </c:pt>
                <c:pt idx="161">
                  <c:v>56.651673353775394</c:v>
                </c:pt>
                <c:pt idx="162">
                  <c:v>57.090770472000408</c:v>
                </c:pt>
                <c:pt idx="163">
                  <c:v>62.429020517635109</c:v>
                </c:pt>
                <c:pt idx="164">
                  <c:v>58.822621389873404</c:v>
                </c:pt>
                <c:pt idx="165">
                  <c:v>56.572836488260528</c:v>
                </c:pt>
                <c:pt idx="166">
                  <c:v>91.977467814871019</c:v>
                </c:pt>
                <c:pt idx="167">
                  <c:v>65.91455454477051</c:v>
                </c:pt>
                <c:pt idx="168">
                  <c:v>55.465034977329971</c:v>
                </c:pt>
                <c:pt idx="169">
                  <c:v>76.020428496568897</c:v>
                </c:pt>
                <c:pt idx="170">
                  <c:v>76.314346971315047</c:v>
                </c:pt>
                <c:pt idx="171">
                  <c:v>61.991789871763245</c:v>
                </c:pt>
                <c:pt idx="172">
                  <c:v>63.217943198921432</c:v>
                </c:pt>
                <c:pt idx="173">
                  <c:v>69.655518927259337</c:v>
                </c:pt>
                <c:pt idx="174">
                  <c:v>66.123592440063263</c:v>
                </c:pt>
                <c:pt idx="175">
                  <c:v>67.333154601256666</c:v>
                </c:pt>
                <c:pt idx="176">
                  <c:v>63.127029176190455</c:v>
                </c:pt>
                <c:pt idx="177">
                  <c:v>64.375557883472041</c:v>
                </c:pt>
                <c:pt idx="178">
                  <c:v>71.614009906740634</c:v>
                </c:pt>
                <c:pt idx="179">
                  <c:v>91.380321016117719</c:v>
                </c:pt>
                <c:pt idx="180">
                  <c:v>61.995419430629809</c:v>
                </c:pt>
                <c:pt idx="181">
                  <c:v>78.225654758222745</c:v>
                </c:pt>
                <c:pt idx="182">
                  <c:v>83.338430640790079</c:v>
                </c:pt>
                <c:pt idx="183">
                  <c:v>88.306182525690787</c:v>
                </c:pt>
                <c:pt idx="184">
                  <c:v>81.580294295750733</c:v>
                </c:pt>
                <c:pt idx="185">
                  <c:v>87.469505534268933</c:v>
                </c:pt>
                <c:pt idx="186">
                  <c:v>91.82473578970918</c:v>
                </c:pt>
                <c:pt idx="187">
                  <c:v>98.977083750335694</c:v>
                </c:pt>
                <c:pt idx="188">
                  <c:v>101.85014203666886</c:v>
                </c:pt>
                <c:pt idx="189">
                  <c:v>85.411623097994209</c:v>
                </c:pt>
                <c:pt idx="190">
                  <c:v>91.475227064340245</c:v>
                </c:pt>
                <c:pt idx="191">
                  <c:v>122.03172694813718</c:v>
                </c:pt>
                <c:pt idx="192">
                  <c:v>95.86042790652553</c:v>
                </c:pt>
                <c:pt idx="193">
                  <c:v>117.46645700364358</c:v>
                </c:pt>
                <c:pt idx="194">
                  <c:v>121.35955285837034</c:v>
                </c:pt>
                <c:pt idx="195">
                  <c:v>99.255134937555894</c:v>
                </c:pt>
                <c:pt idx="196">
                  <c:v>110.37831785012045</c:v>
                </c:pt>
                <c:pt idx="197">
                  <c:v>95.805413175547855</c:v>
                </c:pt>
                <c:pt idx="198">
                  <c:v>105.63128778020277</c:v>
                </c:pt>
                <c:pt idx="199">
                  <c:v>104.0375851098126</c:v>
                </c:pt>
                <c:pt idx="200">
                  <c:v>115.10155275164041</c:v>
                </c:pt>
                <c:pt idx="201">
                  <c:v>101.73797193633219</c:v>
                </c:pt>
                <c:pt idx="202">
                  <c:v>100.07927741531955</c:v>
                </c:pt>
                <c:pt idx="203">
                  <c:v>107.64193182582324</c:v>
                </c:pt>
                <c:pt idx="204">
                  <c:v>83.61106627548925</c:v>
                </c:pt>
                <c:pt idx="205">
                  <c:v>83.10063437667732</c:v>
                </c:pt>
                <c:pt idx="206">
                  <c:v>91.190708388218383</c:v>
                </c:pt>
                <c:pt idx="207">
                  <c:v>88.701623436431433</c:v>
                </c:pt>
                <c:pt idx="208">
                  <c:v>96.718573211982502</c:v>
                </c:pt>
                <c:pt idx="209">
                  <c:v>97.96620440890365</c:v>
                </c:pt>
                <c:pt idx="210">
                  <c:v>95.397009785914307</c:v>
                </c:pt>
                <c:pt idx="211">
                  <c:v>95.103628891637229</c:v>
                </c:pt>
                <c:pt idx="212">
                  <c:v>91.341883637949834</c:v>
                </c:pt>
                <c:pt idx="213">
                  <c:v>86.394594864978913</c:v>
                </c:pt>
                <c:pt idx="214">
                  <c:v>91.663785473684172</c:v>
                </c:pt>
                <c:pt idx="215">
                  <c:v>117.33118031950207</c:v>
                </c:pt>
                <c:pt idx="216">
                  <c:v>94.154432625494067</c:v>
                </c:pt>
                <c:pt idx="217">
                  <c:v>98.285603785577479</c:v>
                </c:pt>
                <c:pt idx="218">
                  <c:v>106.21395786385685</c:v>
                </c:pt>
                <c:pt idx="219">
                  <c:v>107.63851313342863</c:v>
                </c:pt>
                <c:pt idx="220">
                  <c:v>94.791794737735771</c:v>
                </c:pt>
                <c:pt idx="221">
                  <c:v>99.700940514006888</c:v>
                </c:pt>
                <c:pt idx="222">
                  <c:v>90.191740765987262</c:v>
                </c:pt>
                <c:pt idx="223">
                  <c:v>90.121419748768503</c:v>
                </c:pt>
                <c:pt idx="224">
                  <c:v>73.600315863434943</c:v>
                </c:pt>
                <c:pt idx="225">
                  <c:v>101.07905024709051</c:v>
                </c:pt>
                <c:pt idx="226">
                  <c:v>102.44464871340627</c:v>
                </c:pt>
                <c:pt idx="227">
                  <c:v>113.17028717962094</c:v>
                </c:pt>
                <c:pt idx="228">
                  <c:v>96.324327918585368</c:v>
                </c:pt>
                <c:pt idx="229">
                  <c:v>103.87552635188661</c:v>
                </c:pt>
                <c:pt idx="230">
                  <c:v>116.07850145111158</c:v>
                </c:pt>
                <c:pt idx="231">
                  <c:v>122.08622613012157</c:v>
                </c:pt>
                <c:pt idx="232">
                  <c:v>111.73217208225954</c:v>
                </c:pt>
                <c:pt idx="233">
                  <c:v>107.9868855633047</c:v>
                </c:pt>
                <c:pt idx="234">
                  <c:v>111.9643953488372</c:v>
                </c:pt>
                <c:pt idx="235">
                  <c:v>112.09762343404572</c:v>
                </c:pt>
                <c:pt idx="236">
                  <c:v>97.241698600050015</c:v>
                </c:pt>
                <c:pt idx="237">
                  <c:v>112.88173388892115</c:v>
                </c:pt>
                <c:pt idx="238">
                  <c:v>107.05806800238604</c:v>
                </c:pt>
                <c:pt idx="239">
                  <c:v>139.95689580891423</c:v>
                </c:pt>
                <c:pt idx="240">
                  <c:v>108.30208917845168</c:v>
                </c:pt>
                <c:pt idx="241">
                  <c:v>115.21763941844804</c:v>
                </c:pt>
                <c:pt idx="242">
                  <c:v>124.35484459478671</c:v>
                </c:pt>
                <c:pt idx="243">
                  <c:v>125.30922471504344</c:v>
                </c:pt>
                <c:pt idx="244">
                  <c:v>110.84479934205395</c:v>
                </c:pt>
                <c:pt idx="245">
                  <c:v>119.40520389627056</c:v>
                </c:pt>
                <c:pt idx="246">
                  <c:v>123.51971271682592</c:v>
                </c:pt>
                <c:pt idx="247">
                  <c:v>128.81498528869915</c:v>
                </c:pt>
                <c:pt idx="248">
                  <c:v>111.83836840569019</c:v>
                </c:pt>
                <c:pt idx="249">
                  <c:v>125.90231566182156</c:v>
                </c:pt>
                <c:pt idx="250">
                  <c:v>121.96513503949934</c:v>
                </c:pt>
                <c:pt idx="251">
                  <c:v>147.22115608058894</c:v>
                </c:pt>
              </c:numCache>
            </c:numRef>
          </c:val>
        </c:ser>
        <c:ser>
          <c:idx val="1"/>
          <c:order val="1"/>
          <c:tx>
            <c:strRef>
              <c:f>Mensual!$B$75</c:f>
              <c:strCache>
                <c:ptCount val="1"/>
                <c:pt idx="0">
                  <c:v>   De Origen Nacional</c:v>
                </c:pt>
              </c:strCache>
            </c:strRef>
          </c:tx>
          <c:marker>
            <c:symbol val="none"/>
          </c:marker>
          <c:cat>
            <c:numRef>
              <c:f>Mensual!$C$61:$IT$61</c:f>
              <c:numCache>
                <c:formatCode>mmm\-yy</c:formatCode>
                <c:ptCount val="252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</c:numCache>
            </c:numRef>
          </c:cat>
          <c:val>
            <c:numRef>
              <c:f>Mensual!$C$75:$JG$75</c:f>
              <c:numCache>
                <c:formatCode>#,##0.00</c:formatCode>
                <c:ptCount val="265"/>
                <c:pt idx="0">
                  <c:v>42.892150290058019</c:v>
                </c:pt>
                <c:pt idx="1">
                  <c:v>34.413695068520553</c:v>
                </c:pt>
                <c:pt idx="2">
                  <c:v>31.047163485394158</c:v>
                </c:pt>
                <c:pt idx="3">
                  <c:v>37.796705721144242</c:v>
                </c:pt>
                <c:pt idx="4">
                  <c:v>51.602820712071221</c:v>
                </c:pt>
                <c:pt idx="5">
                  <c:v>39.008649654827401</c:v>
                </c:pt>
                <c:pt idx="6">
                  <c:v>44.301097419741957</c:v>
                </c:pt>
                <c:pt idx="7">
                  <c:v>42.337969103820761</c:v>
                </c:pt>
                <c:pt idx="8">
                  <c:v>30.484406104883913</c:v>
                </c:pt>
                <c:pt idx="9">
                  <c:v>86.737646099219887</c:v>
                </c:pt>
                <c:pt idx="10">
                  <c:v>43.759672133279963</c:v>
                </c:pt>
                <c:pt idx="11">
                  <c:v>73.292926670668294</c:v>
                </c:pt>
                <c:pt idx="12">
                  <c:v>50.631895929185845</c:v>
                </c:pt>
                <c:pt idx="13">
                  <c:v>41.083603421368537</c:v>
                </c:pt>
                <c:pt idx="14">
                  <c:v>32.846502820282012</c:v>
                </c:pt>
                <c:pt idx="15">
                  <c:v>55.679140284028406</c:v>
                </c:pt>
                <c:pt idx="16">
                  <c:v>58.929896209620956</c:v>
                </c:pt>
                <c:pt idx="17">
                  <c:v>64.47595429171669</c:v>
                </c:pt>
                <c:pt idx="18">
                  <c:v>67.576025872587238</c:v>
                </c:pt>
                <c:pt idx="19">
                  <c:v>37.067726673336644</c:v>
                </c:pt>
                <c:pt idx="20">
                  <c:v>62.983567943588717</c:v>
                </c:pt>
                <c:pt idx="21">
                  <c:v>50.754269463892761</c:v>
                </c:pt>
                <c:pt idx="22">
                  <c:v>46.512394578373502</c:v>
                </c:pt>
                <c:pt idx="23">
                  <c:v>84.656639333933384</c:v>
                </c:pt>
                <c:pt idx="24">
                  <c:v>44.792423330997913</c:v>
                </c:pt>
                <c:pt idx="25">
                  <c:v>43.323585434173665</c:v>
                </c:pt>
                <c:pt idx="26">
                  <c:v>54.965711674669862</c:v>
                </c:pt>
                <c:pt idx="27">
                  <c:v>48.799861713199242</c:v>
                </c:pt>
                <c:pt idx="28">
                  <c:v>56.637016806722677</c:v>
                </c:pt>
                <c:pt idx="29">
                  <c:v>68.190252180436076</c:v>
                </c:pt>
                <c:pt idx="30">
                  <c:v>53.603197029702976</c:v>
                </c:pt>
                <c:pt idx="31">
                  <c:v>48.513351040416161</c:v>
                </c:pt>
                <c:pt idx="32">
                  <c:v>45.436599029902993</c:v>
                </c:pt>
                <c:pt idx="33">
                  <c:v>54.186556061212215</c:v>
                </c:pt>
                <c:pt idx="34">
                  <c:v>43.774017258629307</c:v>
                </c:pt>
                <c:pt idx="35">
                  <c:v>71.500086157231408</c:v>
                </c:pt>
                <c:pt idx="36">
                  <c:v>41.74207315731573</c:v>
                </c:pt>
                <c:pt idx="37">
                  <c:v>40.411070384076815</c:v>
                </c:pt>
                <c:pt idx="38">
                  <c:v>61.753242838567729</c:v>
                </c:pt>
                <c:pt idx="39">
                  <c:v>49.867883011505747</c:v>
                </c:pt>
                <c:pt idx="40">
                  <c:v>36.633088652056429</c:v>
                </c:pt>
                <c:pt idx="41">
                  <c:v>60.137578055611122</c:v>
                </c:pt>
                <c:pt idx="42">
                  <c:v>66.773341104662762</c:v>
                </c:pt>
                <c:pt idx="43">
                  <c:v>60.128267183436677</c:v>
                </c:pt>
                <c:pt idx="44">
                  <c:v>36.009266883376668</c:v>
                </c:pt>
                <c:pt idx="45">
                  <c:v>59.001715819491693</c:v>
                </c:pt>
                <c:pt idx="46">
                  <c:v>56.360984706941395</c:v>
                </c:pt>
                <c:pt idx="47">
                  <c:v>63.700818213642734</c:v>
                </c:pt>
                <c:pt idx="48">
                  <c:v>39.850191987179485</c:v>
                </c:pt>
                <c:pt idx="49">
                  <c:v>42.924277915583126</c:v>
                </c:pt>
                <c:pt idx="50">
                  <c:v>70.363546524652449</c:v>
                </c:pt>
                <c:pt idx="51">
                  <c:v>61.021361702553833</c:v>
                </c:pt>
                <c:pt idx="52">
                  <c:v>55.004890356142447</c:v>
                </c:pt>
                <c:pt idx="53">
                  <c:v>49.297892619261923</c:v>
                </c:pt>
                <c:pt idx="54">
                  <c:v>58.280025880352134</c:v>
                </c:pt>
                <c:pt idx="55">
                  <c:v>53.911400380152052</c:v>
                </c:pt>
                <c:pt idx="56">
                  <c:v>41.68321968133079</c:v>
                </c:pt>
                <c:pt idx="57">
                  <c:v>57.256304221266369</c:v>
                </c:pt>
                <c:pt idx="58">
                  <c:v>59.84959323526467</c:v>
                </c:pt>
                <c:pt idx="59">
                  <c:v>72.767342897669664</c:v>
                </c:pt>
                <c:pt idx="60">
                  <c:v>41.957357846889963</c:v>
                </c:pt>
                <c:pt idx="61">
                  <c:v>19.821046223918575</c:v>
                </c:pt>
                <c:pt idx="62">
                  <c:v>31.389285828978625</c:v>
                </c:pt>
                <c:pt idx="63">
                  <c:v>18.184114812925166</c:v>
                </c:pt>
                <c:pt idx="64">
                  <c:v>20.426427069373933</c:v>
                </c:pt>
                <c:pt idx="65">
                  <c:v>14.786815036414565</c:v>
                </c:pt>
                <c:pt idx="66">
                  <c:v>12.726804304461943</c:v>
                </c:pt>
                <c:pt idx="67">
                  <c:v>16.105938836461124</c:v>
                </c:pt>
                <c:pt idx="68">
                  <c:v>12.229966013793101</c:v>
                </c:pt>
                <c:pt idx="69">
                  <c:v>11.958412388219546</c:v>
                </c:pt>
                <c:pt idx="70">
                  <c:v>9.5713676936170184</c:v>
                </c:pt>
                <c:pt idx="71">
                  <c:v>8.6184313204951835</c:v>
                </c:pt>
                <c:pt idx="72">
                  <c:v>8.7031408112927195</c:v>
                </c:pt>
                <c:pt idx="73">
                  <c:v>12.951255254290171</c:v>
                </c:pt>
                <c:pt idx="74">
                  <c:v>16.02068727499999</c:v>
                </c:pt>
                <c:pt idx="75">
                  <c:v>8.6669936955424713</c:v>
                </c:pt>
                <c:pt idx="76">
                  <c:v>20.463489732506638</c:v>
                </c:pt>
                <c:pt idx="77">
                  <c:v>13.936001345039507</c:v>
                </c:pt>
                <c:pt idx="78">
                  <c:v>18.409337626452192</c:v>
                </c:pt>
                <c:pt idx="79">
                  <c:v>12.316127581833765</c:v>
                </c:pt>
                <c:pt idx="80">
                  <c:v>12.467837274725277</c:v>
                </c:pt>
                <c:pt idx="81">
                  <c:v>19.544316161096834</c:v>
                </c:pt>
                <c:pt idx="82">
                  <c:v>17.223605828970328</c:v>
                </c:pt>
                <c:pt idx="83">
                  <c:v>23.163035906510849</c:v>
                </c:pt>
                <c:pt idx="84">
                  <c:v>19.823703462064252</c:v>
                </c:pt>
                <c:pt idx="85">
                  <c:v>12.099426589239968</c:v>
                </c:pt>
                <c:pt idx="86">
                  <c:v>17.661086857142852</c:v>
                </c:pt>
                <c:pt idx="87">
                  <c:v>18.754466716783213</c:v>
                </c:pt>
                <c:pt idx="88">
                  <c:v>31.601847665492961</c:v>
                </c:pt>
                <c:pt idx="89">
                  <c:v>24.015576997635929</c:v>
                </c:pt>
                <c:pt idx="90">
                  <c:v>23.100967847972971</c:v>
                </c:pt>
                <c:pt idx="91">
                  <c:v>25.480021302013423</c:v>
                </c:pt>
                <c:pt idx="92">
                  <c:v>22.882403523523518</c:v>
                </c:pt>
                <c:pt idx="93">
                  <c:v>24.408363371917453</c:v>
                </c:pt>
                <c:pt idx="94">
                  <c:v>28.013510771043769</c:v>
                </c:pt>
                <c:pt idx="95">
                  <c:v>33.296625395585757</c:v>
                </c:pt>
                <c:pt idx="96">
                  <c:v>24.788602533221184</c:v>
                </c:pt>
                <c:pt idx="97">
                  <c:v>23.184093198233665</c:v>
                </c:pt>
                <c:pt idx="98">
                  <c:v>28.509117932489449</c:v>
                </c:pt>
                <c:pt idx="99">
                  <c:v>28.050442812564285</c:v>
                </c:pt>
                <c:pt idx="100">
                  <c:v>57.460928896070413</c:v>
                </c:pt>
                <c:pt idx="101">
                  <c:v>42.804483733518374</c:v>
                </c:pt>
                <c:pt idx="102">
                  <c:v>39.388944685052998</c:v>
                </c:pt>
                <c:pt idx="103">
                  <c:v>35.381522868623335</c:v>
                </c:pt>
                <c:pt idx="104">
                  <c:v>32.305123522945863</c:v>
                </c:pt>
                <c:pt idx="105">
                  <c:v>38.812562790937534</c:v>
                </c:pt>
                <c:pt idx="106">
                  <c:v>35.785434448405688</c:v>
                </c:pt>
                <c:pt idx="107">
                  <c:v>40.520551660317558</c:v>
                </c:pt>
                <c:pt idx="108">
                  <c:v>30.379548635988783</c:v>
                </c:pt>
                <c:pt idx="109">
                  <c:v>30.521110754932334</c:v>
                </c:pt>
                <c:pt idx="110">
                  <c:v>38.294783798391556</c:v>
                </c:pt>
                <c:pt idx="111">
                  <c:v>35.770977784629366</c:v>
                </c:pt>
                <c:pt idx="112">
                  <c:v>53.149300062335961</c:v>
                </c:pt>
                <c:pt idx="113">
                  <c:v>45.425875167676494</c:v>
                </c:pt>
                <c:pt idx="114">
                  <c:v>40.060170701731622</c:v>
                </c:pt>
                <c:pt idx="115">
                  <c:v>43.529519296875016</c:v>
                </c:pt>
                <c:pt idx="116">
                  <c:v>39.45129457399392</c:v>
                </c:pt>
                <c:pt idx="117">
                  <c:v>42.676040873795792</c:v>
                </c:pt>
                <c:pt idx="118">
                  <c:v>41.320954311154289</c:v>
                </c:pt>
                <c:pt idx="119">
                  <c:v>54.966079576754034</c:v>
                </c:pt>
                <c:pt idx="120">
                  <c:v>38.408925591735311</c:v>
                </c:pt>
                <c:pt idx="121">
                  <c:v>37.520500128667017</c:v>
                </c:pt>
                <c:pt idx="122">
                  <c:v>42.404750593510094</c:v>
                </c:pt>
                <c:pt idx="123">
                  <c:v>36.617975179914154</c:v>
                </c:pt>
                <c:pt idx="124">
                  <c:v>60.120759543615456</c:v>
                </c:pt>
                <c:pt idx="125">
                  <c:v>62.880107918860922</c:v>
                </c:pt>
                <c:pt idx="126">
                  <c:v>50.960236135187586</c:v>
                </c:pt>
                <c:pt idx="127">
                  <c:v>49.754696238194342</c:v>
                </c:pt>
                <c:pt idx="128">
                  <c:v>58.564743460490448</c:v>
                </c:pt>
                <c:pt idx="129">
                  <c:v>57.524192768673778</c:v>
                </c:pt>
                <c:pt idx="130">
                  <c:v>54.963044728129383</c:v>
                </c:pt>
                <c:pt idx="131">
                  <c:v>65.428637246422866</c:v>
                </c:pt>
                <c:pt idx="132">
                  <c:v>53.886439409523824</c:v>
                </c:pt>
                <c:pt idx="133">
                  <c:v>43.060723324889189</c:v>
                </c:pt>
                <c:pt idx="134">
                  <c:v>51.506045027685481</c:v>
                </c:pt>
                <c:pt idx="135">
                  <c:v>43.864561824953441</c:v>
                </c:pt>
                <c:pt idx="136">
                  <c:v>78.402417584953383</c:v>
                </c:pt>
                <c:pt idx="137">
                  <c:v>75.476224434403747</c:v>
                </c:pt>
                <c:pt idx="138">
                  <c:v>66.117963939143408</c:v>
                </c:pt>
                <c:pt idx="139">
                  <c:v>83.077967638752042</c:v>
                </c:pt>
                <c:pt idx="140">
                  <c:v>68.91699795797183</c:v>
                </c:pt>
                <c:pt idx="141">
                  <c:v>69.954652414233294</c:v>
                </c:pt>
                <c:pt idx="142">
                  <c:v>67.609670595009575</c:v>
                </c:pt>
                <c:pt idx="143">
                  <c:v>83.241793684366712</c:v>
                </c:pt>
                <c:pt idx="144">
                  <c:v>62.388433853503173</c:v>
                </c:pt>
                <c:pt idx="145">
                  <c:v>57.097531963850237</c:v>
                </c:pt>
                <c:pt idx="146">
                  <c:v>43.706584369912996</c:v>
                </c:pt>
                <c:pt idx="147">
                  <c:v>67.404933855064641</c:v>
                </c:pt>
                <c:pt idx="148">
                  <c:v>78.151515115120489</c:v>
                </c:pt>
                <c:pt idx="149">
                  <c:v>77.723916252002113</c:v>
                </c:pt>
                <c:pt idx="150">
                  <c:v>79.091299870967745</c:v>
                </c:pt>
                <c:pt idx="151">
                  <c:v>68.344788347916918</c:v>
                </c:pt>
                <c:pt idx="152">
                  <c:v>63.080313507336712</c:v>
                </c:pt>
                <c:pt idx="153">
                  <c:v>73.756369471766845</c:v>
                </c:pt>
                <c:pt idx="154">
                  <c:v>69.224469251932447</c:v>
                </c:pt>
                <c:pt idx="155">
                  <c:v>83.848470279637638</c:v>
                </c:pt>
                <c:pt idx="156">
                  <c:v>60.301510081557481</c:v>
                </c:pt>
                <c:pt idx="157">
                  <c:v>58.552034314110109</c:v>
                </c:pt>
                <c:pt idx="158">
                  <c:v>61.320163449974089</c:v>
                </c:pt>
                <c:pt idx="159">
                  <c:v>52.049527564218394</c:v>
                </c:pt>
                <c:pt idx="160">
                  <c:v>94.380123562419556</c:v>
                </c:pt>
                <c:pt idx="161">
                  <c:v>82.216707890634964</c:v>
                </c:pt>
                <c:pt idx="162">
                  <c:v>76.290794392452042</c:v>
                </c:pt>
                <c:pt idx="163">
                  <c:v>73.659161499619401</c:v>
                </c:pt>
                <c:pt idx="164">
                  <c:v>69.557166017721499</c:v>
                </c:pt>
                <c:pt idx="165">
                  <c:v>77.223408593789415</c:v>
                </c:pt>
                <c:pt idx="166">
                  <c:v>73.447403017197786</c:v>
                </c:pt>
                <c:pt idx="167">
                  <c:v>112.82141202658639</c:v>
                </c:pt>
                <c:pt idx="168">
                  <c:v>63.934938319899238</c:v>
                </c:pt>
                <c:pt idx="169">
                  <c:v>80.729506028696179</c:v>
                </c:pt>
                <c:pt idx="170">
                  <c:v>87.505547448155951</c:v>
                </c:pt>
                <c:pt idx="171">
                  <c:v>72.722972409371152</c:v>
                </c:pt>
                <c:pt idx="172">
                  <c:v>114.29287950484127</c:v>
                </c:pt>
                <c:pt idx="173">
                  <c:v>109.90097120989468</c:v>
                </c:pt>
                <c:pt idx="174">
                  <c:v>95.784990770354113</c:v>
                </c:pt>
                <c:pt idx="175">
                  <c:v>94.786451942967616</c:v>
                </c:pt>
                <c:pt idx="176">
                  <c:v>90.02345340952381</c:v>
                </c:pt>
                <c:pt idx="177">
                  <c:v>94.519408047562408</c:v>
                </c:pt>
                <c:pt idx="178">
                  <c:v>91.908742630149902</c:v>
                </c:pt>
                <c:pt idx="179">
                  <c:v>121.47279057229619</c:v>
                </c:pt>
                <c:pt idx="180">
                  <c:v>90.029201141064362</c:v>
                </c:pt>
                <c:pt idx="181">
                  <c:v>86.674607069821079</c:v>
                </c:pt>
                <c:pt idx="182">
                  <c:v>93.848794028479531</c:v>
                </c:pt>
                <c:pt idx="183">
                  <c:v>77.143045222653569</c:v>
                </c:pt>
                <c:pt idx="184">
                  <c:v>166.60722969745044</c:v>
                </c:pt>
                <c:pt idx="185">
                  <c:v>127.08070095903145</c:v>
                </c:pt>
                <c:pt idx="186">
                  <c:v>119.63633813646531</c:v>
                </c:pt>
                <c:pt idx="187">
                  <c:v>122.50528530122641</c:v>
                </c:pt>
                <c:pt idx="188">
                  <c:v>114.05943234813344</c:v>
                </c:pt>
                <c:pt idx="189">
                  <c:v>118.23599590439161</c:v>
                </c:pt>
                <c:pt idx="190">
                  <c:v>120.95559884187567</c:v>
                </c:pt>
                <c:pt idx="191">
                  <c:v>144.69467864045831</c:v>
                </c:pt>
                <c:pt idx="192">
                  <c:v>114.24011141699181</c:v>
                </c:pt>
                <c:pt idx="193">
                  <c:v>100.40645617791002</c:v>
                </c:pt>
                <c:pt idx="194">
                  <c:v>121.76465023505146</c:v>
                </c:pt>
                <c:pt idx="195">
                  <c:v>97.45273718581754</c:v>
                </c:pt>
                <c:pt idx="196">
                  <c:v>123.31563678337346</c:v>
                </c:pt>
                <c:pt idx="197">
                  <c:v>122.58997495373181</c:v>
                </c:pt>
                <c:pt idx="198">
                  <c:v>110.81593431546654</c:v>
                </c:pt>
                <c:pt idx="199">
                  <c:v>119.86459343650226</c:v>
                </c:pt>
                <c:pt idx="200">
                  <c:v>108.20167313015753</c:v>
                </c:pt>
                <c:pt idx="201">
                  <c:v>121.3985558167474</c:v>
                </c:pt>
                <c:pt idx="202">
                  <c:v>112.81565820394739</c:v>
                </c:pt>
                <c:pt idx="203">
                  <c:v>123.4970872564991</c:v>
                </c:pt>
                <c:pt idx="204">
                  <c:v>84.800581623651524</c:v>
                </c:pt>
                <c:pt idx="205">
                  <c:v>93.46221613603835</c:v>
                </c:pt>
                <c:pt idx="206">
                  <c:v>81.248677908793098</c:v>
                </c:pt>
                <c:pt idx="207">
                  <c:v>82.838075141784259</c:v>
                </c:pt>
                <c:pt idx="208">
                  <c:v>124.04323384146866</c:v>
                </c:pt>
                <c:pt idx="209">
                  <c:v>112.14815988956812</c:v>
                </c:pt>
                <c:pt idx="210">
                  <c:v>112.26473955998573</c:v>
                </c:pt>
                <c:pt idx="211">
                  <c:v>102.91656553828032</c:v>
                </c:pt>
                <c:pt idx="212">
                  <c:v>92.824672375136302</c:v>
                </c:pt>
                <c:pt idx="213">
                  <c:v>93.397433338607584</c:v>
                </c:pt>
                <c:pt idx="214">
                  <c:v>85.046896336032361</c:v>
                </c:pt>
                <c:pt idx="215">
                  <c:v>106.63212342323652</c:v>
                </c:pt>
                <c:pt idx="216">
                  <c:v>94.947649018774712</c:v>
                </c:pt>
                <c:pt idx="217">
                  <c:v>89.446988752450679</c:v>
                </c:pt>
                <c:pt idx="218">
                  <c:v>87.829562118120478</c:v>
                </c:pt>
                <c:pt idx="219">
                  <c:v>98.16192768028597</c:v>
                </c:pt>
                <c:pt idx="220">
                  <c:v>120.42007736624811</c:v>
                </c:pt>
                <c:pt idx="221">
                  <c:v>100.75770306268153</c:v>
                </c:pt>
                <c:pt idx="222">
                  <c:v>116.69584689365175</c:v>
                </c:pt>
                <c:pt idx="223">
                  <c:v>88.2115567615635</c:v>
                </c:pt>
                <c:pt idx="224">
                  <c:v>79.887781503299408</c:v>
                </c:pt>
                <c:pt idx="225">
                  <c:v>98.673876842564596</c:v>
                </c:pt>
                <c:pt idx="226">
                  <c:v>89.648204781919276</c:v>
                </c:pt>
                <c:pt idx="227">
                  <c:v>156.1871809934068</c:v>
                </c:pt>
                <c:pt idx="228">
                  <c:v>97.7605522514868</c:v>
                </c:pt>
                <c:pt idx="229">
                  <c:v>101.08660744500845</c:v>
                </c:pt>
                <c:pt idx="230">
                  <c:v>132.37424916107383</c:v>
                </c:pt>
                <c:pt idx="231">
                  <c:v>113.89094365390542</c:v>
                </c:pt>
                <c:pt idx="232">
                  <c:v>167.60120450606581</c:v>
                </c:pt>
                <c:pt idx="233">
                  <c:v>89.069835937500002</c:v>
                </c:pt>
                <c:pt idx="234">
                  <c:v>123.3601395348837</c:v>
                </c:pt>
                <c:pt idx="235">
                  <c:v>121.86783345615328</c:v>
                </c:pt>
                <c:pt idx="236">
                  <c:v>115.07074285714283</c:v>
                </c:pt>
                <c:pt idx="237">
                  <c:v>131.22899336772295</c:v>
                </c:pt>
                <c:pt idx="238">
                  <c:v>97.73644373486789</c:v>
                </c:pt>
                <c:pt idx="239">
                  <c:v>178.1132187276626</c:v>
                </c:pt>
                <c:pt idx="240">
                  <c:v>113.97243795915527</c:v>
                </c:pt>
                <c:pt idx="241">
                  <c:v>114.5996587827094</c:v>
                </c:pt>
                <c:pt idx="242">
                  <c:v>148.94035793991077</c:v>
                </c:pt>
                <c:pt idx="243">
                  <c:v>120.40287258703179</c:v>
                </c:pt>
                <c:pt idx="244">
                  <c:v>171.50527148121424</c:v>
                </c:pt>
                <c:pt idx="245">
                  <c:v>161.10612048771554</c:v>
                </c:pt>
                <c:pt idx="246">
                  <c:v>140.69683021663701</c:v>
                </c:pt>
                <c:pt idx="247">
                  <c:v>144.851802548725</c:v>
                </c:pt>
                <c:pt idx="248">
                  <c:v>136.63982888429641</c:v>
                </c:pt>
                <c:pt idx="249">
                  <c:v>150.62153818962997</c:v>
                </c:pt>
                <c:pt idx="250">
                  <c:v>114.89584784663491</c:v>
                </c:pt>
                <c:pt idx="251">
                  <c:v>194.29848712299304</c:v>
                </c:pt>
              </c:numCache>
            </c:numRef>
          </c:val>
        </c:ser>
        <c:dLbls/>
        <c:marker val="1"/>
        <c:axId val="92231168"/>
        <c:axId val="92232704"/>
      </c:lineChart>
      <c:dateAx>
        <c:axId val="92231168"/>
        <c:scaling>
          <c:orientation val="minMax"/>
        </c:scaling>
        <c:axPos val="b"/>
        <c:numFmt formatCode="mmm\-yy" sourceLinked="1"/>
        <c:tickLblPos val="nextTo"/>
        <c:crossAx val="92232704"/>
        <c:crosses val="autoZero"/>
        <c:auto val="1"/>
        <c:lblOffset val="100"/>
        <c:baseTimeUnit val="months"/>
      </c:dateAx>
      <c:valAx>
        <c:axId val="9223270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AR" dirty="0" smtClean="0"/>
                  <a:t>En millones de dólares</a:t>
                </a:r>
                <a:endParaRPr lang="es-AR" dirty="0"/>
              </a:p>
            </c:rich>
          </c:tx>
          <c:layout>
            <c:manualLayout>
              <c:xMode val="edge"/>
              <c:yMode val="edge"/>
              <c:x val="1.5015015015015019E-3"/>
              <c:y val="2.5718899748791452E-2"/>
            </c:manualLayout>
          </c:layout>
        </c:title>
        <c:numFmt formatCode="#,##0" sourceLinked="0"/>
        <c:tickLblPos val="nextTo"/>
        <c:crossAx val="92231168"/>
        <c:crosses val="autoZero"/>
        <c:crossBetween val="between"/>
      </c:valAx>
      <c:valAx>
        <c:axId val="92243072"/>
        <c:scaling>
          <c:orientation val="minMax"/>
        </c:scaling>
        <c:axPos val="r"/>
        <c:numFmt formatCode="0%" sourceLinked="1"/>
        <c:tickLblPos val="nextTo"/>
        <c:crossAx val="92244608"/>
        <c:crosses val="max"/>
        <c:crossBetween val="between"/>
      </c:valAx>
      <c:dateAx>
        <c:axId val="92244608"/>
        <c:scaling>
          <c:orientation val="minMax"/>
        </c:scaling>
        <c:delete val="1"/>
        <c:axPos val="b"/>
        <c:numFmt formatCode="mmm\-yy" sourceLinked="1"/>
        <c:tickLblPos val="nextTo"/>
        <c:crossAx val="92243072"/>
        <c:crosses val="autoZero"/>
        <c:auto val="1"/>
        <c:lblOffset val="100"/>
        <c:baseTimeUnit val="months"/>
      </c:dateAx>
    </c:plotArea>
    <c:legend>
      <c:legendPos val="r"/>
      <c:layout>
        <c:manualLayout>
          <c:xMode val="edge"/>
          <c:yMode val="edge"/>
          <c:x val="0.18632060938034919"/>
          <c:y val="0.89738553123218845"/>
          <c:w val="0.70878576319264441"/>
          <c:h val="0.10097126934200248"/>
        </c:manualLayout>
      </c:layout>
    </c:legend>
    <c:plotVisOnly val="1"/>
    <c:dispBlanksAs val="zero"/>
  </c:chart>
  <c:txPr>
    <a:bodyPr/>
    <a:lstStyle/>
    <a:p>
      <a:pPr>
        <a:defRPr sz="1100"/>
      </a:pPr>
      <a:endParaRPr lang="es-A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title>
      <c:tx>
        <c:rich>
          <a:bodyPr/>
          <a:lstStyle/>
          <a:p>
            <a:pPr>
              <a:defRPr/>
            </a:pPr>
            <a:r>
              <a:rPr lang="en-US"/>
              <a:t>2016</a:t>
            </a:r>
          </a:p>
        </c:rich>
      </c:tx>
    </c:title>
    <c:plotArea>
      <c:layout/>
      <c:pieChart>
        <c:varyColors val="1"/>
        <c:ser>
          <c:idx val="0"/>
          <c:order val="0"/>
          <c:dPt>
            <c:idx val="0"/>
            <c:explosion val="8"/>
          </c:dPt>
          <c:dLbls>
            <c:dLbl>
              <c:idx val="0"/>
              <c:layout>
                <c:manualLayout>
                  <c:x val="-9.1812636375188852E-3"/>
                  <c:y val="3.046095477230504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4328703703703708E-3"/>
                  <c:y val="-7.2862580708725241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050" b="1"/>
                </a:pPr>
                <a:endParaRPr lang="es-AR"/>
              </a:p>
            </c:txPr>
            <c:showCatName val="1"/>
            <c:showPercent val="1"/>
          </c:dLbls>
          <c:cat>
            <c:strRef>
              <c:f>'[Ejecucion Presupuestaria.xlsx]Anual'!$B$63,'[Ejecucion Presupuestaria.xlsx]Anual'!$B$74</c:f>
              <c:strCache>
                <c:ptCount val="2"/>
                <c:pt idx="0">
                  <c:v>   De Origen Provincial</c:v>
                </c:pt>
                <c:pt idx="1">
                  <c:v>   De Origen Nacional</c:v>
                </c:pt>
              </c:strCache>
            </c:strRef>
          </c:cat>
          <c:val>
            <c:numRef>
              <c:f>'[Ejecucion Presupuestaria.xlsx]Anual'!$AH$63,'[Ejecucion Presupuestaria.xlsx]Anual'!$AH$74</c:f>
              <c:numCache>
                <c:formatCode>#,##0.00</c:formatCode>
                <c:ptCount val="2"/>
                <c:pt idx="0">
                  <c:v>1465.381837452788</c:v>
                </c:pt>
                <c:pt idx="1">
                  <c:v>1717.3458155694495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title>
      <c:tx>
        <c:rich>
          <a:bodyPr/>
          <a:lstStyle/>
          <a:p>
            <a:pPr>
              <a:defRPr/>
            </a:pPr>
            <a:r>
              <a:rPr lang="en-US"/>
              <a:t>2015</a:t>
            </a:r>
          </a:p>
        </c:rich>
      </c:tx>
    </c:title>
    <c:plotArea>
      <c:layout/>
      <c:pieChart>
        <c:varyColors val="1"/>
        <c:ser>
          <c:idx val="0"/>
          <c:order val="0"/>
          <c:dPt>
            <c:idx val="0"/>
            <c:explosion val="7"/>
          </c:dPt>
          <c:dLbls>
            <c:dLbl>
              <c:idx val="0"/>
              <c:layout>
                <c:manualLayout>
                  <c:x val="-5.3425925925925924E-3"/>
                  <c:y val="1.6067445659324969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1.1091779034362771E-2"/>
                  <c:y val="-3.7091903375813161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100" b="1"/>
                </a:pPr>
                <a:endParaRPr lang="es-AR"/>
              </a:p>
            </c:txPr>
            <c:showCatName val="1"/>
            <c:showPercent val="1"/>
          </c:dLbls>
          <c:cat>
            <c:strRef>
              <c:f>'[Ejecucion Presupuestaria.xlsx]Anual'!$B$63,'[Ejecucion Presupuestaria.xlsx]Anual'!$B$74</c:f>
              <c:strCache>
                <c:ptCount val="2"/>
                <c:pt idx="0">
                  <c:v>   De Origen Provincial</c:v>
                </c:pt>
                <c:pt idx="1">
                  <c:v>   De Origen Nacional</c:v>
                </c:pt>
              </c:strCache>
            </c:strRef>
          </c:cat>
          <c:val>
            <c:numRef>
              <c:f>'[Ejecucion Presupuestaria.xlsx]Anual'!$AG$63,'[Ejecucion Presupuestaria.xlsx]Anual'!$AG$74</c:f>
              <c:numCache>
                <c:formatCode>#,##0.00</c:formatCode>
                <c:ptCount val="2"/>
                <c:pt idx="0">
                  <c:v>1338.0376094081787</c:v>
                </c:pt>
                <c:pt idx="1">
                  <c:v>1464.7648505520328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0.7004</cdr:x>
      <cdr:y>0.00864</cdr:y>
    </cdr:from>
    <cdr:to>
      <cdr:x>1</cdr:x>
      <cdr:y>0.26059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738718" y="37012"/>
          <a:ext cx="2454737" cy="1079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s-ES_tradnl" sz="1600" b="1" dirty="0" smtClean="0"/>
            <a:t>La fortaleza de la economía provincial se basa en su diversidad. </a:t>
          </a:r>
          <a:endParaRPr lang="es-AR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0.18182</cdr:x>
      <cdr:y>0.02449</cdr:y>
    </cdr:from>
    <cdr:to>
      <cdr:x>0.75253</cdr:x>
      <cdr:y>0.28571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28700" y="85725"/>
          <a:ext cx="32289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AR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09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43977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24576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521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53565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867993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44149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3086D93-FCAC-47E0-A2EE-787E62CA814C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753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049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508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515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746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78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664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752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17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55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897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  <p:sldLayoutId id="214748384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7936" y="5181600"/>
            <a:ext cx="7408126" cy="1137162"/>
          </a:xfrm>
        </p:spPr>
        <p:txBody>
          <a:bodyPr/>
          <a:lstStyle/>
          <a:p>
            <a:pPr algn="ctr"/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/>
              <a:t/>
            </a:r>
            <a:br>
              <a:rPr lang="es-AR" sz="2800" dirty="0"/>
            </a:b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/>
              <a:t>Presentación para Inversores</a:t>
            </a:r>
            <a:br>
              <a:rPr lang="es-AR" sz="2800" dirty="0" smtClean="0"/>
            </a:br>
            <a:r>
              <a:rPr lang="es-AR" sz="2800" dirty="0"/>
              <a:t/>
            </a:r>
            <a:br>
              <a:rPr lang="es-AR" sz="2800" dirty="0"/>
            </a:b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/>
              <a:t/>
            </a:r>
            <a:br>
              <a:rPr lang="es-AR" sz="2800" dirty="0"/>
            </a:b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400" dirty="0" smtClean="0"/>
              <a:t>Enero 2016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8646" y="1804313"/>
            <a:ext cx="5606706" cy="168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26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318" y="515981"/>
            <a:ext cx="5536282" cy="715919"/>
          </a:xfrm>
        </p:spPr>
        <p:txBody>
          <a:bodyPr/>
          <a:lstStyle/>
          <a:p>
            <a:r>
              <a:rPr lang="es-AR" sz="2400" b="1" dirty="0" smtClean="0"/>
              <a:t>Recursos Provinciales </a:t>
            </a:r>
            <a:br>
              <a:rPr lang="es-AR" sz="2400" b="1" dirty="0" smtClean="0"/>
            </a:br>
            <a:r>
              <a:rPr lang="es-AR" sz="2400" b="1" dirty="0" smtClean="0"/>
              <a:t>Por Jurisdicción Años 2015 y 2016</a:t>
            </a:r>
            <a:endParaRPr lang="es-AR" sz="2400" b="1" dirty="0"/>
          </a:p>
        </p:txBody>
      </p:sp>
      <p:graphicFrame>
        <p:nvGraphicFramePr>
          <p:cNvPr id="6" name="15 Gráfico"/>
          <p:cNvGraphicFramePr/>
          <p:nvPr>
            <p:extLst>
              <p:ext uri="{D42A27DB-BD31-4B8C-83A1-F6EECF244321}">
                <p14:modId xmlns:p14="http://schemas.microsoft.com/office/powerpoint/2010/main" xmlns="" val="3391051513"/>
              </p:ext>
            </p:extLst>
          </p:nvPr>
        </p:nvGraphicFramePr>
        <p:xfrm>
          <a:off x="4826000" y="2384925"/>
          <a:ext cx="3888000" cy="311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6 Gráfico"/>
          <p:cNvGraphicFramePr/>
          <p:nvPr>
            <p:extLst>
              <p:ext uri="{D42A27DB-BD31-4B8C-83A1-F6EECF244321}">
                <p14:modId xmlns:p14="http://schemas.microsoft.com/office/powerpoint/2010/main" xmlns="" val="470219839"/>
              </p:ext>
            </p:extLst>
          </p:nvPr>
        </p:nvGraphicFramePr>
        <p:xfrm>
          <a:off x="547591" y="2396536"/>
          <a:ext cx="3888000" cy="311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Marcador de contenido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DEIE, Área de Estadísticas Económicas</a:t>
            </a:r>
            <a:endParaRPr lang="es-A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6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2768" y="528681"/>
            <a:ext cx="5674832" cy="652419"/>
          </a:xfrm>
        </p:spPr>
        <p:txBody>
          <a:bodyPr/>
          <a:lstStyle/>
          <a:p>
            <a:r>
              <a:rPr lang="es-AR" sz="2400" b="1" dirty="0" smtClean="0"/>
              <a:t>Recursos Provinciales  </a:t>
            </a:r>
            <a:br>
              <a:rPr lang="es-AR" sz="2400" b="1" dirty="0" smtClean="0"/>
            </a:br>
            <a:r>
              <a:rPr lang="es-AR" sz="2400" b="1" dirty="0" smtClean="0"/>
              <a:t>Percibido por Recursos Propios 2015</a:t>
            </a:r>
            <a:endParaRPr lang="es-AR" sz="2400" b="1" dirty="0"/>
          </a:p>
        </p:txBody>
      </p:sp>
      <p:graphicFrame>
        <p:nvGraphicFramePr>
          <p:cNvPr id="6" name="11 Gráfico"/>
          <p:cNvGraphicFramePr/>
          <p:nvPr>
            <p:extLst>
              <p:ext uri="{D42A27DB-BD31-4B8C-83A1-F6EECF244321}">
                <p14:modId xmlns:p14="http://schemas.microsoft.com/office/powerpoint/2010/main" xmlns="" val="1855903264"/>
              </p:ext>
            </p:extLst>
          </p:nvPr>
        </p:nvGraphicFramePr>
        <p:xfrm>
          <a:off x="568143" y="2195027"/>
          <a:ext cx="8067131" cy="4349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</p:spPr>
      </p:pic>
      <p:sp>
        <p:nvSpPr>
          <p:cNvPr id="8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DEIE, Área de Estadísticas Económicas</a:t>
            </a:r>
            <a:endParaRPr lang="es-A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6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8169" y="503281"/>
            <a:ext cx="3426931" cy="525419"/>
          </a:xfrm>
        </p:spPr>
        <p:txBody>
          <a:bodyPr/>
          <a:lstStyle/>
          <a:p>
            <a:r>
              <a:rPr lang="es-AR" sz="2400" b="1" dirty="0" smtClean="0"/>
              <a:t>Recursos Provinciales </a:t>
            </a:r>
            <a:endParaRPr lang="es-AR" sz="2400" b="1" dirty="0"/>
          </a:p>
        </p:txBody>
      </p:sp>
      <p:graphicFrame>
        <p:nvGraphicFramePr>
          <p:cNvPr id="8" name="5 Gráfico"/>
          <p:cNvGraphicFramePr/>
          <p:nvPr>
            <p:extLst>
              <p:ext uri="{D42A27DB-BD31-4B8C-83A1-F6EECF244321}">
                <p14:modId xmlns:p14="http://schemas.microsoft.com/office/powerpoint/2010/main" xmlns="" val="1326711000"/>
              </p:ext>
            </p:extLst>
          </p:nvPr>
        </p:nvGraphicFramePr>
        <p:xfrm>
          <a:off x="156755" y="2214154"/>
          <a:ext cx="8820966" cy="4466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DEIE, Área de Estadísticas Económicas</a:t>
            </a:r>
            <a:endParaRPr lang="es-A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6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8169" y="515981"/>
            <a:ext cx="3771344" cy="690519"/>
          </a:xfrm>
        </p:spPr>
        <p:txBody>
          <a:bodyPr/>
          <a:lstStyle/>
          <a:p>
            <a:r>
              <a:rPr lang="es-AR" sz="2400" b="1" dirty="0" smtClean="0"/>
              <a:t>Recursos Provinciales  Regalías</a:t>
            </a:r>
            <a:endParaRPr lang="es-AR" sz="2400" b="1" dirty="0"/>
          </a:p>
        </p:txBody>
      </p:sp>
      <p:pic>
        <p:nvPicPr>
          <p:cNvPr id="7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</p:spPr>
      </p:pic>
      <p:sp>
        <p:nvSpPr>
          <p:cNvPr id="8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DEIE, Área de Estadísticas Económicas</a:t>
            </a:r>
            <a:endParaRPr lang="es-AR" sz="1000" dirty="0">
              <a:solidFill>
                <a:schemeClr val="tx1"/>
              </a:solidFill>
            </a:endParaRPr>
          </a:p>
        </p:txBody>
      </p:sp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61146579"/>
              </p:ext>
            </p:extLst>
          </p:nvPr>
        </p:nvGraphicFramePr>
        <p:xfrm>
          <a:off x="325438" y="1879600"/>
          <a:ext cx="8361362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446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07999" y="521073"/>
            <a:ext cx="4077447" cy="609227"/>
          </a:xfrm>
        </p:spPr>
        <p:txBody>
          <a:bodyPr anchor="t"/>
          <a:lstStyle/>
          <a:p>
            <a:r>
              <a:rPr lang="es-ES" sz="2400" b="1" dirty="0" smtClean="0"/>
              <a:t>Producción de petróleo en grandes áreas</a:t>
            </a:r>
            <a:endParaRPr lang="es-AR" sz="2400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457200" y="6553200"/>
            <a:ext cx="8256494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</a:t>
            </a:r>
            <a:r>
              <a:rPr lang="es-ES" sz="1000" dirty="0" smtClean="0">
                <a:solidFill>
                  <a:schemeClr val="tx1"/>
                </a:solidFill>
              </a:rPr>
              <a:t>ATM * Datos Proyectados</a:t>
            </a:r>
            <a:endParaRPr lang="es-AR" sz="1000" dirty="0">
              <a:solidFill>
                <a:schemeClr val="tx1"/>
              </a:solidFill>
            </a:endParaRPr>
          </a:p>
        </p:txBody>
      </p: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4550831"/>
              </p:ext>
            </p:extLst>
          </p:nvPr>
        </p:nvGraphicFramePr>
        <p:xfrm>
          <a:off x="304800" y="2108200"/>
          <a:ext cx="8572500" cy="426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Marcador de conteni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49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1170" y="503437"/>
            <a:ext cx="4429930" cy="436363"/>
          </a:xfrm>
        </p:spPr>
        <p:txBody>
          <a:bodyPr/>
          <a:lstStyle/>
          <a:p>
            <a:r>
              <a:rPr lang="es-AR" sz="2400" b="1" dirty="0" smtClean="0"/>
              <a:t>Gastos Provinciales</a:t>
            </a:r>
            <a:endParaRPr lang="es-AR" sz="2400" b="1" dirty="0"/>
          </a:p>
        </p:txBody>
      </p:sp>
      <p:graphicFrame>
        <p:nvGraphicFramePr>
          <p:cNvPr id="4" name="12 Gráfico"/>
          <p:cNvGraphicFramePr/>
          <p:nvPr>
            <p:extLst>
              <p:ext uri="{D42A27DB-BD31-4B8C-83A1-F6EECF244321}">
                <p14:modId xmlns:p14="http://schemas.microsoft.com/office/powerpoint/2010/main" xmlns="" val="4112865207"/>
              </p:ext>
            </p:extLst>
          </p:nvPr>
        </p:nvGraphicFramePr>
        <p:xfrm>
          <a:off x="292100" y="2057399"/>
          <a:ext cx="8483600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Marcador de conteni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DEIE, Área de Estadísticas Económicas</a:t>
            </a:r>
            <a:endParaRPr lang="es-AR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770" y="521042"/>
            <a:ext cx="5051276" cy="311927"/>
          </a:xfrm>
        </p:spPr>
        <p:txBody>
          <a:bodyPr/>
          <a:lstStyle/>
          <a:p>
            <a:r>
              <a:rPr lang="es-AR" sz="2400" b="1" dirty="0" smtClean="0"/>
              <a:t>Gastos Corrientes Provinciales</a:t>
            </a:r>
            <a:endParaRPr lang="es-AR" sz="2400" b="1" dirty="0"/>
          </a:p>
        </p:txBody>
      </p:sp>
      <p:graphicFrame>
        <p:nvGraphicFramePr>
          <p:cNvPr id="5" name="14 Gráfico"/>
          <p:cNvGraphicFramePr/>
          <p:nvPr>
            <p:extLst>
              <p:ext uri="{D42A27DB-BD31-4B8C-83A1-F6EECF244321}">
                <p14:modId xmlns:p14="http://schemas.microsoft.com/office/powerpoint/2010/main" xmlns="" val="4053425340"/>
              </p:ext>
            </p:extLst>
          </p:nvPr>
        </p:nvGraphicFramePr>
        <p:xfrm>
          <a:off x="266700" y="1854200"/>
          <a:ext cx="8433163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Marcador de conteni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DEIE, Área de Estadísticas Económicas</a:t>
            </a:r>
            <a:endParaRPr lang="es-AR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08000" y="508374"/>
            <a:ext cx="3073400" cy="545726"/>
          </a:xfrm>
        </p:spPr>
        <p:txBody>
          <a:bodyPr anchor="t"/>
          <a:lstStyle/>
          <a:p>
            <a:r>
              <a:rPr lang="es-AR" sz="2400" b="1" dirty="0" smtClean="0"/>
              <a:t>Composición de la </a:t>
            </a:r>
            <a:br>
              <a:rPr lang="es-AR" sz="2400" b="1" dirty="0" smtClean="0"/>
            </a:br>
            <a:r>
              <a:rPr lang="es-AR" sz="2400" b="1" dirty="0" smtClean="0"/>
              <a:t>Deuda Provincial</a:t>
            </a: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04800" y="6370166"/>
            <a:ext cx="8256494" cy="478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</a:t>
            </a:r>
            <a:r>
              <a:rPr lang="es-ES" sz="1000" dirty="0" smtClean="0">
                <a:solidFill>
                  <a:schemeClr val="tx1"/>
                </a:solidFill>
              </a:rPr>
              <a:t>Ministerio de Hacienda y Finanzas – Dirección Provincial de la Deuda Pública</a:t>
            </a:r>
            <a:br>
              <a:rPr lang="es-ES" sz="1000" dirty="0" smtClean="0">
                <a:solidFill>
                  <a:schemeClr val="tx1"/>
                </a:solidFill>
              </a:rPr>
            </a:br>
            <a:r>
              <a:rPr lang="es-ES" sz="1000" dirty="0" smtClean="0">
                <a:solidFill>
                  <a:schemeClr val="tx1"/>
                </a:solidFill>
              </a:rPr>
              <a:t>* Datos Proyectados</a:t>
            </a:r>
            <a:endParaRPr lang="es-AR" sz="1000" dirty="0">
              <a:solidFill>
                <a:schemeClr val="tx1"/>
              </a:solidFill>
            </a:endParaRPr>
          </a:p>
        </p:txBody>
      </p:sp>
      <p:graphicFrame>
        <p:nvGraphicFramePr>
          <p:cNvPr id="8" name="Gráfic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4178347"/>
              </p:ext>
            </p:extLst>
          </p:nvPr>
        </p:nvGraphicFramePr>
        <p:xfrm>
          <a:off x="485775" y="2314693"/>
          <a:ext cx="5133976" cy="4055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6146316"/>
              </p:ext>
            </p:extLst>
          </p:nvPr>
        </p:nvGraphicFramePr>
        <p:xfrm>
          <a:off x="5639790" y="2224367"/>
          <a:ext cx="3504210" cy="198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1231006"/>
              </p:ext>
            </p:extLst>
          </p:nvPr>
        </p:nvGraphicFramePr>
        <p:xfrm>
          <a:off x="5831521" y="4128616"/>
          <a:ext cx="3426780" cy="195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Marcador de contenido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37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3070" y="534518"/>
            <a:ext cx="3032930" cy="298451"/>
          </a:xfrm>
        </p:spPr>
        <p:txBody>
          <a:bodyPr/>
          <a:lstStyle/>
          <a:p>
            <a:r>
              <a:rPr lang="es-AR" sz="2400" b="1" dirty="0" smtClean="0"/>
              <a:t>Stock de la Deuda  </a:t>
            </a:r>
            <a:endParaRPr lang="es-AR" sz="2400" b="1" dirty="0"/>
          </a:p>
        </p:txBody>
      </p:sp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39819528"/>
              </p:ext>
            </p:extLst>
          </p:nvPr>
        </p:nvGraphicFramePr>
        <p:xfrm>
          <a:off x="114300" y="1807572"/>
          <a:ext cx="8686800" cy="4501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Marcador de conteni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304800" y="6370166"/>
            <a:ext cx="8256494" cy="478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</a:t>
            </a:r>
            <a:r>
              <a:rPr lang="es-ES" sz="1000" dirty="0" smtClean="0">
                <a:solidFill>
                  <a:schemeClr val="tx1"/>
                </a:solidFill>
              </a:rPr>
              <a:t>Ministerio de Hacienda y Finanzas – Dirección Provincial de la Deuda Pública</a:t>
            </a:r>
            <a:br>
              <a:rPr lang="es-ES" sz="1000" dirty="0" smtClean="0">
                <a:solidFill>
                  <a:schemeClr val="tx1"/>
                </a:solidFill>
              </a:rPr>
            </a:br>
            <a:r>
              <a:rPr lang="es-ES" sz="1000" dirty="0" smtClean="0">
                <a:solidFill>
                  <a:schemeClr val="tx1"/>
                </a:solidFill>
              </a:rPr>
              <a:t>* Datos Proyectados</a:t>
            </a:r>
            <a:endParaRPr lang="es-AR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20" y="527048"/>
            <a:ext cx="6343672" cy="305921"/>
          </a:xfrm>
        </p:spPr>
        <p:txBody>
          <a:bodyPr/>
          <a:lstStyle/>
          <a:p>
            <a:r>
              <a:rPr lang="es-AR" sz="2400" b="1" dirty="0" smtClean="0"/>
              <a:t>Ubicación Geográfica</a:t>
            </a:r>
            <a:endParaRPr lang="es-AR" sz="2400" b="1" dirty="0"/>
          </a:p>
        </p:txBody>
      </p:sp>
      <p:pic>
        <p:nvPicPr>
          <p:cNvPr id="1026" name="Picture 2" descr="http://www.aseguraronline.com/imagenes/dondeestamos/mendoza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13017" y="2510194"/>
            <a:ext cx="3328760" cy="4115352"/>
          </a:xfrm>
          <a:prstGeom prst="rect">
            <a:avLst/>
          </a:prstGeom>
          <a:noFill/>
        </p:spPr>
      </p:pic>
      <p:pic>
        <p:nvPicPr>
          <p:cNvPr id="7" name="Marcador de conteni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7670" y="495299"/>
            <a:ext cx="5534830" cy="622302"/>
          </a:xfrm>
        </p:spPr>
        <p:txBody>
          <a:bodyPr/>
          <a:lstStyle/>
          <a:p>
            <a:r>
              <a:rPr lang="es-ES_tradnl" sz="2400" b="1" dirty="0" smtClean="0"/>
              <a:t>Perfil de Vencimientos de la Deuda </a:t>
            </a:r>
            <a:r>
              <a:rPr lang="es-ES_tradnl" sz="2800" dirty="0" smtClean="0"/>
              <a:t/>
            </a:r>
            <a:br>
              <a:rPr lang="es-ES_tradnl" sz="2800" dirty="0" smtClean="0"/>
            </a:br>
            <a:r>
              <a:rPr lang="es-ES_tradnl" sz="1600" dirty="0" smtClean="0"/>
              <a:t>(servicios totales en millones de dólares)</a:t>
            </a:r>
            <a:endParaRPr lang="es-AR" sz="1600" dirty="0"/>
          </a:p>
        </p:txBody>
      </p:sp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92501917"/>
              </p:ext>
            </p:extLst>
          </p:nvPr>
        </p:nvGraphicFramePr>
        <p:xfrm>
          <a:off x="177800" y="2108200"/>
          <a:ext cx="8661400" cy="430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304800" y="6370166"/>
            <a:ext cx="8256494" cy="478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</a:t>
            </a:r>
            <a:r>
              <a:rPr lang="es-ES" sz="1000" dirty="0" smtClean="0">
                <a:solidFill>
                  <a:schemeClr val="tx1"/>
                </a:solidFill>
              </a:rPr>
              <a:t>Ministerio de Hacienda y Finanzas – Dirección Provincial de la Deuda Pública</a:t>
            </a:r>
            <a:br>
              <a:rPr lang="es-ES" sz="1000" dirty="0" smtClean="0">
                <a:solidFill>
                  <a:schemeClr val="tx1"/>
                </a:solidFill>
              </a:rPr>
            </a:br>
            <a:r>
              <a:rPr lang="es-ES" sz="1000" dirty="0" smtClean="0">
                <a:solidFill>
                  <a:schemeClr val="tx1"/>
                </a:solidFill>
              </a:rPr>
              <a:t>* Datos Proyectados</a:t>
            </a:r>
            <a:endParaRPr lang="es-AR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8647" y="2586533"/>
            <a:ext cx="5606706" cy="168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78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Rectángulo redondeado"/>
          <p:cNvSpPr/>
          <p:nvPr/>
        </p:nvSpPr>
        <p:spPr>
          <a:xfrm>
            <a:off x="3078163" y="2303740"/>
            <a:ext cx="2987675" cy="707886"/>
          </a:xfrm>
          <a:prstGeom prst="round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20" y="527048"/>
            <a:ext cx="6343672" cy="619364"/>
          </a:xfrm>
        </p:spPr>
        <p:txBody>
          <a:bodyPr/>
          <a:lstStyle/>
          <a:p>
            <a:r>
              <a:rPr lang="en-US" altLang="es-ES_tradnl" sz="2400" b="1" dirty="0" err="1"/>
              <a:t>Gobierno</a:t>
            </a:r>
            <a:r>
              <a:rPr lang="en-US" altLang="es-ES_tradnl" sz="2400" b="1" dirty="0"/>
              <a:t> de la </a:t>
            </a:r>
            <a:r>
              <a:rPr lang="en-US" altLang="es-ES_tradnl" sz="2400" b="1" dirty="0" smtClean="0"/>
              <a:t/>
            </a:r>
            <a:br>
              <a:rPr lang="en-US" altLang="es-ES_tradnl" sz="2400" b="1" dirty="0" smtClean="0"/>
            </a:br>
            <a:r>
              <a:rPr lang="en-US" altLang="es-ES_tradnl" sz="2400" b="1" dirty="0" err="1" smtClean="0"/>
              <a:t>Provincia</a:t>
            </a:r>
            <a:r>
              <a:rPr lang="en-US" altLang="es-ES_tradnl" sz="2400" b="1" dirty="0" smtClean="0"/>
              <a:t> </a:t>
            </a:r>
            <a:r>
              <a:rPr lang="en-US" altLang="es-ES_tradnl" sz="2400" b="1" dirty="0"/>
              <a:t>de Mendoza</a:t>
            </a:r>
          </a:p>
        </p:txBody>
      </p:sp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  <p:sp>
        <p:nvSpPr>
          <p:cNvPr id="5" name="Text Box 1027"/>
          <p:cNvSpPr txBox="1">
            <a:spLocks noChangeArrowheads="1"/>
          </p:cNvSpPr>
          <p:nvPr/>
        </p:nvSpPr>
        <p:spPr bwMode="auto">
          <a:xfrm>
            <a:off x="3091810" y="2298103"/>
            <a:ext cx="29876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22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s-ES_tradnl" sz="2000" b="1" dirty="0" err="1">
                <a:latin typeface="+mj-lt"/>
              </a:rPr>
              <a:t>Gobierno</a:t>
            </a:r>
            <a:r>
              <a:rPr lang="en-US" altLang="es-ES_tradnl" sz="2000" b="1" dirty="0">
                <a:latin typeface="+mj-lt"/>
              </a:rPr>
              <a:t> de la </a:t>
            </a:r>
            <a:r>
              <a:rPr lang="en-US" altLang="es-ES_tradnl" sz="2000" b="1" dirty="0" err="1">
                <a:latin typeface="+mj-lt"/>
              </a:rPr>
              <a:t>Provincia</a:t>
            </a:r>
            <a:r>
              <a:rPr lang="en-US" altLang="es-ES_tradnl" sz="2000" b="1" dirty="0">
                <a:latin typeface="+mj-lt"/>
              </a:rPr>
              <a:t> de Mendoza</a:t>
            </a:r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108921" y="2489133"/>
            <a:ext cx="2360612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22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s-ES_tradnl" b="1" u="sng" dirty="0" err="1">
                <a:latin typeface="+mj-lt"/>
              </a:rPr>
              <a:t>Poder</a:t>
            </a:r>
            <a:r>
              <a:rPr lang="en-US" altLang="es-ES_tradnl" b="1" u="sng" dirty="0">
                <a:latin typeface="+mj-lt"/>
              </a:rPr>
              <a:t> </a:t>
            </a:r>
            <a:r>
              <a:rPr lang="en-US" altLang="es-ES_tradnl" b="1" u="sng" dirty="0" err="1">
                <a:latin typeface="+mj-lt"/>
              </a:rPr>
              <a:t>Ejecutivo</a:t>
            </a:r>
            <a:endParaRPr lang="en-US" altLang="es-ES_tradnl" b="1" u="sng" dirty="0">
              <a:latin typeface="+mj-lt"/>
            </a:endParaRPr>
          </a:p>
          <a:p>
            <a:pPr algn="ctr" eaLnBrk="1" hangingPunct="1"/>
            <a:endParaRPr lang="en-US" altLang="es-ES_tradnl" sz="900" b="1" u="sng" dirty="0">
              <a:latin typeface="+mj-lt"/>
            </a:endParaRPr>
          </a:p>
          <a:p>
            <a:pPr algn="ctr" eaLnBrk="1" hangingPunct="1"/>
            <a:r>
              <a:rPr lang="en-US" altLang="es-ES_tradnl" sz="1400" dirty="0" err="1">
                <a:latin typeface="+mj-lt"/>
              </a:rPr>
              <a:t>Frente</a:t>
            </a:r>
            <a:r>
              <a:rPr lang="en-US" altLang="es-ES_tradnl" sz="1400" dirty="0">
                <a:latin typeface="+mj-lt"/>
              </a:rPr>
              <a:t> Cambia Mendoza (UCR+PRO+PD+FR)</a:t>
            </a:r>
          </a:p>
          <a:p>
            <a:pPr algn="ctr" eaLnBrk="1" hangingPunct="1"/>
            <a:endParaRPr lang="en-US" altLang="es-ES_tradnl" sz="1400" i="1" dirty="0">
              <a:latin typeface="+mj-lt"/>
            </a:endParaRPr>
          </a:p>
          <a:p>
            <a:pPr algn="ctr" eaLnBrk="1" hangingPunct="1"/>
            <a:r>
              <a:rPr lang="en-US" altLang="es-ES_tradnl" b="1" dirty="0">
                <a:latin typeface="+mj-lt"/>
              </a:rPr>
              <a:t>Alfredo </a:t>
            </a:r>
            <a:r>
              <a:rPr lang="en-US" altLang="es-ES_tradnl" b="1" dirty="0" err="1">
                <a:latin typeface="+mj-lt"/>
              </a:rPr>
              <a:t>Cornejo</a:t>
            </a:r>
            <a:endParaRPr lang="en-US" altLang="es-ES_tradnl" b="1" dirty="0">
              <a:latin typeface="+mj-lt"/>
            </a:endParaRPr>
          </a:p>
          <a:p>
            <a:pPr algn="ctr" eaLnBrk="1" hangingPunct="1"/>
            <a:r>
              <a:rPr lang="en-US" altLang="es-ES_tradnl" sz="1400" dirty="0" err="1">
                <a:latin typeface="+mj-lt"/>
              </a:rPr>
              <a:t>Gobernador</a:t>
            </a:r>
            <a:endParaRPr lang="en-US" altLang="es-ES_tradnl" sz="1400" dirty="0">
              <a:latin typeface="+mj-lt"/>
            </a:endParaRPr>
          </a:p>
          <a:p>
            <a:pPr algn="ctr" eaLnBrk="1" hangingPunct="1"/>
            <a:endParaRPr lang="en-US" altLang="es-ES_tradnl" sz="1400" dirty="0">
              <a:latin typeface="+mj-lt"/>
            </a:endParaRPr>
          </a:p>
          <a:p>
            <a:pPr algn="ctr" eaLnBrk="1" hangingPunct="1"/>
            <a:r>
              <a:rPr lang="en-US" altLang="es-ES_tradnl" b="1" dirty="0">
                <a:latin typeface="+mj-lt"/>
              </a:rPr>
              <a:t>Laura Montero</a:t>
            </a:r>
          </a:p>
          <a:p>
            <a:pPr algn="ctr" eaLnBrk="1" hangingPunct="1"/>
            <a:r>
              <a:rPr lang="en-US" altLang="es-ES_tradnl" sz="1400" dirty="0">
                <a:latin typeface="+mj-lt"/>
              </a:rPr>
              <a:t>Vice </a:t>
            </a:r>
            <a:r>
              <a:rPr lang="en-US" altLang="es-ES_tradnl" sz="1400" dirty="0" err="1">
                <a:latin typeface="+mj-lt"/>
              </a:rPr>
              <a:t>Gobernador</a:t>
            </a:r>
            <a:endParaRPr lang="en-US" altLang="es-ES_tradnl" sz="1400" dirty="0">
              <a:latin typeface="+mj-lt"/>
            </a:endParaRPr>
          </a:p>
          <a:p>
            <a:pPr algn="ctr" eaLnBrk="1" hangingPunct="1"/>
            <a:endParaRPr lang="en-US" altLang="es-ES_tradnl" sz="1400" b="1" dirty="0">
              <a:latin typeface="+mj-lt"/>
            </a:endParaRPr>
          </a:p>
          <a:p>
            <a:pPr algn="ctr" eaLnBrk="1" hangingPunct="1"/>
            <a:r>
              <a:rPr lang="en-US" altLang="es-ES_tradnl" sz="1400" b="1" dirty="0" err="1" smtClean="0">
                <a:latin typeface="+mj-lt"/>
              </a:rPr>
              <a:t>Periodo</a:t>
            </a:r>
            <a:r>
              <a:rPr lang="en-US" altLang="es-ES_tradnl" sz="1400" b="1" dirty="0" smtClean="0">
                <a:latin typeface="+mj-lt"/>
              </a:rPr>
              <a:t/>
            </a:r>
            <a:br>
              <a:rPr lang="en-US" altLang="es-ES_tradnl" sz="1400" b="1" dirty="0" smtClean="0">
                <a:latin typeface="+mj-lt"/>
              </a:rPr>
            </a:br>
            <a:r>
              <a:rPr lang="en-US" altLang="es-ES_tradnl" sz="1400" b="1" dirty="0" smtClean="0">
                <a:latin typeface="+mj-lt"/>
              </a:rPr>
              <a:t> </a:t>
            </a:r>
            <a:r>
              <a:rPr lang="en-US" altLang="es-ES_tradnl" sz="1400" b="1" dirty="0" err="1">
                <a:latin typeface="+mj-lt"/>
              </a:rPr>
              <a:t>Dic</a:t>
            </a:r>
            <a:r>
              <a:rPr lang="en-US" altLang="es-ES_tradnl" sz="1400" b="1" dirty="0">
                <a:latin typeface="+mj-lt"/>
              </a:rPr>
              <a:t>. 2015 – </a:t>
            </a:r>
            <a:r>
              <a:rPr lang="en-US" altLang="es-ES_tradnl" sz="1400" b="1" dirty="0" err="1">
                <a:latin typeface="+mj-lt"/>
              </a:rPr>
              <a:t>Dic</a:t>
            </a:r>
            <a:r>
              <a:rPr lang="en-US" altLang="es-ES_tradnl" sz="1400" b="1" dirty="0">
                <a:latin typeface="+mj-lt"/>
              </a:rPr>
              <a:t>. 2019</a:t>
            </a:r>
          </a:p>
        </p:txBody>
      </p:sp>
      <p:sp>
        <p:nvSpPr>
          <p:cNvPr id="8" name="Rectangle 1029"/>
          <p:cNvSpPr>
            <a:spLocks noChangeArrowheads="1"/>
          </p:cNvSpPr>
          <p:nvPr/>
        </p:nvSpPr>
        <p:spPr bwMode="auto">
          <a:xfrm>
            <a:off x="3537903" y="4091727"/>
            <a:ext cx="20681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22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s-ES_tradnl" b="1" u="sng" dirty="0" err="1">
                <a:latin typeface="+mj-lt"/>
              </a:rPr>
              <a:t>Poder</a:t>
            </a:r>
            <a:r>
              <a:rPr lang="en-US" altLang="es-ES_tradnl" b="1" u="sng" dirty="0">
                <a:latin typeface="+mj-lt"/>
              </a:rPr>
              <a:t> </a:t>
            </a:r>
            <a:r>
              <a:rPr lang="en-US" altLang="es-ES_tradnl" b="1" u="sng" dirty="0" err="1">
                <a:latin typeface="+mj-lt"/>
              </a:rPr>
              <a:t>Legislativo</a:t>
            </a:r>
            <a:endParaRPr lang="en-US" altLang="es-ES_tradnl" b="1" u="sng" dirty="0">
              <a:latin typeface="+mj-lt"/>
            </a:endParaRPr>
          </a:p>
        </p:txBody>
      </p:sp>
      <p:sp>
        <p:nvSpPr>
          <p:cNvPr id="9" name="Rectangle 1030"/>
          <p:cNvSpPr>
            <a:spLocks noChangeArrowheads="1"/>
          </p:cNvSpPr>
          <p:nvPr/>
        </p:nvSpPr>
        <p:spPr bwMode="auto">
          <a:xfrm>
            <a:off x="6456363" y="2466487"/>
            <a:ext cx="263048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22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s-ES_tradnl" b="1" u="sng" dirty="0" err="1">
                <a:latin typeface="+mj-lt"/>
              </a:rPr>
              <a:t>Poder</a:t>
            </a:r>
            <a:r>
              <a:rPr lang="en-US" altLang="es-ES_tradnl" b="1" u="sng" dirty="0">
                <a:latin typeface="+mj-lt"/>
              </a:rPr>
              <a:t> Judicial</a:t>
            </a:r>
          </a:p>
          <a:p>
            <a:pPr algn="ctr" eaLnBrk="1" hangingPunct="1"/>
            <a:endParaRPr lang="en-US" altLang="es-ES_tradnl" sz="1400" i="1" dirty="0">
              <a:latin typeface="+mj-lt"/>
            </a:endParaRPr>
          </a:p>
          <a:p>
            <a:pPr eaLnBrk="1" hangingPunct="1"/>
            <a:r>
              <a:rPr lang="en-US" altLang="es-ES_tradnl" sz="1400" dirty="0">
                <a:latin typeface="+mj-lt"/>
              </a:rPr>
              <a:t>-</a:t>
            </a:r>
            <a:r>
              <a:rPr lang="en-US" altLang="es-ES_tradnl" sz="1400" dirty="0" err="1">
                <a:latin typeface="+mj-lt"/>
              </a:rPr>
              <a:t>Tribunales</a:t>
            </a:r>
            <a:r>
              <a:rPr lang="en-US" altLang="es-ES_tradnl" sz="1400" dirty="0">
                <a:latin typeface="+mj-lt"/>
              </a:rPr>
              <a:t> de </a:t>
            </a:r>
            <a:r>
              <a:rPr lang="en-US" altLang="es-ES_tradnl" sz="1400" dirty="0" err="1">
                <a:latin typeface="+mj-lt"/>
              </a:rPr>
              <a:t>Primera</a:t>
            </a:r>
            <a:r>
              <a:rPr lang="en-US" altLang="es-ES_tradnl" sz="1400" dirty="0">
                <a:latin typeface="+mj-lt"/>
              </a:rPr>
              <a:t>  </a:t>
            </a:r>
            <a:r>
              <a:rPr lang="en-US" altLang="es-ES_tradnl" sz="1400" dirty="0" err="1">
                <a:latin typeface="+mj-lt"/>
              </a:rPr>
              <a:t>Instancia</a:t>
            </a:r>
            <a:r>
              <a:rPr lang="en-US" altLang="es-ES_tradnl" sz="1400" dirty="0">
                <a:latin typeface="+mj-lt"/>
              </a:rPr>
              <a:t>, </a:t>
            </a:r>
            <a:r>
              <a:rPr lang="en-US" altLang="es-ES_tradnl" sz="1400" dirty="0" err="1">
                <a:latin typeface="+mj-lt"/>
              </a:rPr>
              <a:t>Tribunales</a:t>
            </a:r>
            <a:r>
              <a:rPr lang="en-US" altLang="es-ES_tradnl" sz="1400" dirty="0">
                <a:latin typeface="+mj-lt"/>
              </a:rPr>
              <a:t> de </a:t>
            </a:r>
            <a:r>
              <a:rPr lang="en-US" altLang="es-ES_tradnl" sz="1400" dirty="0" err="1">
                <a:latin typeface="+mj-lt"/>
              </a:rPr>
              <a:t>Apelación</a:t>
            </a:r>
            <a:r>
              <a:rPr lang="en-US" altLang="es-ES_tradnl" sz="1400" dirty="0">
                <a:latin typeface="+mj-lt"/>
              </a:rPr>
              <a:t>, Corte </a:t>
            </a:r>
            <a:r>
              <a:rPr lang="en-US" altLang="es-ES_tradnl" sz="1400" dirty="0" err="1">
                <a:latin typeface="+mj-lt"/>
              </a:rPr>
              <a:t>Suprema</a:t>
            </a:r>
            <a:r>
              <a:rPr lang="en-US" altLang="es-ES_tradnl" sz="1400" dirty="0">
                <a:latin typeface="+mj-lt"/>
              </a:rPr>
              <a:t>.</a:t>
            </a:r>
          </a:p>
          <a:p>
            <a:pPr eaLnBrk="1" hangingPunct="1"/>
            <a:endParaRPr lang="en-US" altLang="es-ES_tradnl" sz="1400" dirty="0">
              <a:latin typeface="+mj-lt"/>
            </a:endParaRPr>
          </a:p>
          <a:p>
            <a:pPr eaLnBrk="1" hangingPunct="1"/>
            <a:r>
              <a:rPr lang="en-US" altLang="es-ES_tradnl" sz="1400" dirty="0">
                <a:latin typeface="+mj-lt"/>
              </a:rPr>
              <a:t>- </a:t>
            </a:r>
            <a:r>
              <a:rPr lang="es-ES" altLang="es-ES_tradnl" sz="1400" dirty="0">
                <a:latin typeface="+mj-lt"/>
              </a:rPr>
              <a:t>Poder Judicial Federal con competencia en materia Federal.</a:t>
            </a:r>
            <a:endParaRPr lang="en-US" altLang="es-ES_tradnl" sz="1400" dirty="0">
              <a:latin typeface="+mj-lt"/>
            </a:endParaRPr>
          </a:p>
        </p:txBody>
      </p:sp>
      <p:cxnSp>
        <p:nvCxnSpPr>
          <p:cNvPr id="10" name="AutoShape 1033"/>
          <p:cNvCxnSpPr>
            <a:cxnSpLocks noChangeShapeType="1"/>
          </p:cNvCxnSpPr>
          <p:nvPr/>
        </p:nvCxnSpPr>
        <p:spPr bwMode="auto">
          <a:xfrm flipH="1">
            <a:off x="2209800" y="2689399"/>
            <a:ext cx="751764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AutoShape 1035"/>
          <p:cNvCxnSpPr>
            <a:cxnSpLocks noChangeShapeType="1"/>
          </p:cNvCxnSpPr>
          <p:nvPr/>
        </p:nvCxnSpPr>
        <p:spPr bwMode="auto">
          <a:xfrm>
            <a:off x="6200775" y="2666512"/>
            <a:ext cx="67627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AutoShape 1041"/>
          <p:cNvCxnSpPr>
            <a:cxnSpLocks noChangeShapeType="1"/>
            <a:stCxn id="8" idx="2"/>
          </p:cNvCxnSpPr>
          <p:nvPr/>
        </p:nvCxnSpPr>
        <p:spPr bwMode="auto">
          <a:xfrm flipH="1">
            <a:off x="3563938" y="4461059"/>
            <a:ext cx="1008063" cy="73881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AutoShape 1042"/>
          <p:cNvCxnSpPr>
            <a:cxnSpLocks noChangeShapeType="1"/>
            <a:stCxn id="8" idx="2"/>
          </p:cNvCxnSpPr>
          <p:nvPr/>
        </p:nvCxnSpPr>
        <p:spPr bwMode="auto">
          <a:xfrm>
            <a:off x="4572001" y="4461059"/>
            <a:ext cx="936103" cy="73881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aphicFrame>
        <p:nvGraphicFramePr>
          <p:cNvPr id="102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59006245"/>
              </p:ext>
            </p:extLst>
          </p:nvPr>
        </p:nvGraphicFramePr>
        <p:xfrm>
          <a:off x="1724025" y="5150663"/>
          <a:ext cx="2981325" cy="139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2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29075475"/>
              </p:ext>
            </p:extLst>
          </p:nvPr>
        </p:nvGraphicFramePr>
        <p:xfrm>
          <a:off x="4625181" y="5127024"/>
          <a:ext cx="3032919" cy="153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5" name="AutoShape 1034"/>
          <p:cNvCxnSpPr>
            <a:cxnSpLocks noChangeShapeType="1"/>
          </p:cNvCxnSpPr>
          <p:nvPr/>
        </p:nvCxnSpPr>
        <p:spPr bwMode="auto">
          <a:xfrm flipH="1">
            <a:off x="4565176" y="3143706"/>
            <a:ext cx="13648" cy="1016601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0273"/>
            <a:ext cx="3987800" cy="621927"/>
          </a:xfrm>
        </p:spPr>
        <p:txBody>
          <a:bodyPr anchor="t"/>
          <a:lstStyle/>
          <a:p>
            <a:r>
              <a:rPr lang="es-ES" sz="2400" b="1" dirty="0" smtClean="0"/>
              <a:t>Datos Demográficos</a:t>
            </a:r>
            <a:endParaRPr lang="es-AR" sz="2400" dirty="0"/>
          </a:p>
        </p:txBody>
      </p:sp>
      <p:sp>
        <p:nvSpPr>
          <p:cNvPr id="6" name="Rectángulo 5"/>
          <p:cNvSpPr/>
          <p:nvPr/>
        </p:nvSpPr>
        <p:spPr>
          <a:xfrm>
            <a:off x="3160059" y="1223680"/>
            <a:ext cx="5472953" cy="9144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</a:pPr>
            <a:r>
              <a:rPr lang="es-E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Población, Producto Bruto Geográfico y tasa de desempleo</a:t>
            </a:r>
            <a:endParaRPr lang="es-AR" sz="2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DEIE, Área de Estadísticas Económicas</a:t>
            </a:r>
            <a:endParaRPr lang="es-AR" sz="1000" dirty="0">
              <a:solidFill>
                <a:schemeClr val="tx1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9883496"/>
              </p:ext>
            </p:extLst>
          </p:nvPr>
        </p:nvGraphicFramePr>
        <p:xfrm>
          <a:off x="518160" y="2333627"/>
          <a:ext cx="8136904" cy="389572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65690"/>
                <a:gridCol w="1872621"/>
                <a:gridCol w="1664367"/>
                <a:gridCol w="2034226"/>
              </a:tblGrid>
              <a:tr h="940347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Variable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Provincia de Mendoza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Argentina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Mendoza %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537341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latin typeface="+mn-lt"/>
                        </a:rPr>
                        <a:t>Población ( millones)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1.74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42.50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4,1%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940347">
                <a:tc>
                  <a:txBody>
                    <a:bodyPr/>
                    <a:lstStyle/>
                    <a:p>
                      <a:r>
                        <a:rPr lang="es-ES_tradnl" sz="1800" baseline="0" dirty="0" smtClean="0">
                          <a:latin typeface="+mn-lt"/>
                        </a:rPr>
                        <a:t>PBG (</a:t>
                      </a:r>
                      <a:r>
                        <a:rPr lang="es-ES_tradnl" sz="1800" dirty="0" smtClean="0">
                          <a:latin typeface="+mn-lt"/>
                        </a:rPr>
                        <a:t>USD miles</a:t>
                      </a:r>
                      <a:r>
                        <a:rPr lang="es-ES_tradnl" sz="1800" baseline="0" dirty="0" smtClean="0">
                          <a:latin typeface="+mn-lt"/>
                        </a:rPr>
                        <a:t> de millone</a:t>
                      </a:r>
                      <a:r>
                        <a:rPr lang="es-ES_tradnl" sz="1800" dirty="0" smtClean="0">
                          <a:latin typeface="+mn-lt"/>
                        </a:rPr>
                        <a:t>s)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16.3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303.21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5,4%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940347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latin typeface="+mn-lt"/>
                        </a:rPr>
                        <a:t>PBG (per cápita </a:t>
                      </a:r>
                      <a:r>
                        <a:rPr lang="es-ES_tradnl" sz="1800" baseline="0" dirty="0" smtClean="0">
                          <a:latin typeface="+mn-lt"/>
                        </a:rPr>
                        <a:t> en</a:t>
                      </a:r>
                      <a:r>
                        <a:rPr lang="es-ES_tradnl" sz="1800" dirty="0" smtClean="0">
                          <a:latin typeface="+mn-lt"/>
                        </a:rPr>
                        <a:t> USD) 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9.368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7.470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1,25x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537341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latin typeface="+mn-lt"/>
                        </a:rPr>
                        <a:t>Desempleo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3,5%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6.7%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latin typeface="+mn-lt"/>
                        </a:rPr>
                        <a:t>-</a:t>
                      </a:r>
                      <a:endParaRPr lang="es-AR" sz="18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4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Gráfico"/>
          <p:cNvGraphicFramePr/>
          <p:nvPr>
            <p:extLst>
              <p:ext uri="{D42A27DB-BD31-4B8C-83A1-F6EECF244321}">
                <p14:modId xmlns:p14="http://schemas.microsoft.com/office/powerpoint/2010/main" xmlns="" val="1513014769"/>
              </p:ext>
            </p:extLst>
          </p:nvPr>
        </p:nvGraphicFramePr>
        <p:xfrm>
          <a:off x="317500" y="1695484"/>
          <a:ext cx="8451058" cy="4654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410" name="25 Conector recto"/>
          <p:cNvCxnSpPr>
            <a:cxnSpLocks noChangeShapeType="1"/>
          </p:cNvCxnSpPr>
          <p:nvPr/>
        </p:nvCxnSpPr>
        <p:spPr bwMode="auto">
          <a:xfrm>
            <a:off x="7458075" y="2703513"/>
            <a:ext cx="0" cy="230505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11" name="23 Conector recto"/>
          <p:cNvCxnSpPr>
            <a:cxnSpLocks noChangeShapeType="1"/>
          </p:cNvCxnSpPr>
          <p:nvPr/>
        </p:nvCxnSpPr>
        <p:spPr bwMode="auto">
          <a:xfrm>
            <a:off x="4941888" y="2703513"/>
            <a:ext cx="0" cy="230505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12" name="20 Conector recto"/>
          <p:cNvCxnSpPr>
            <a:cxnSpLocks noChangeShapeType="1"/>
          </p:cNvCxnSpPr>
          <p:nvPr/>
        </p:nvCxnSpPr>
        <p:spPr bwMode="auto">
          <a:xfrm>
            <a:off x="2112963" y="2703513"/>
            <a:ext cx="0" cy="230505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414" name="11 CuadroTexto"/>
          <p:cNvSpPr txBox="1">
            <a:spLocks noChangeArrowheads="1"/>
          </p:cNvSpPr>
          <p:nvPr/>
        </p:nvSpPr>
        <p:spPr bwMode="auto">
          <a:xfrm>
            <a:off x="2014538" y="4860925"/>
            <a:ext cx="12144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s-ES" altLang="es-ES_tradnl" sz="1100" b="1" dirty="0">
                <a:latin typeface="+mj-lt"/>
              </a:rPr>
              <a:t>Crisis Argentina</a:t>
            </a:r>
          </a:p>
        </p:txBody>
      </p:sp>
      <p:cxnSp>
        <p:nvCxnSpPr>
          <p:cNvPr id="17415" name="13 Conector recto"/>
          <p:cNvCxnSpPr>
            <a:cxnSpLocks noChangeShapeType="1"/>
          </p:cNvCxnSpPr>
          <p:nvPr/>
        </p:nvCxnSpPr>
        <p:spPr bwMode="auto">
          <a:xfrm>
            <a:off x="3286125" y="3705225"/>
            <a:ext cx="2143125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416" name="14 CuadroTexto"/>
          <p:cNvSpPr txBox="1">
            <a:spLocks noChangeArrowheads="1"/>
          </p:cNvSpPr>
          <p:nvPr/>
        </p:nvSpPr>
        <p:spPr bwMode="auto">
          <a:xfrm>
            <a:off x="3703636" y="2253457"/>
            <a:ext cx="19986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s-ES" altLang="es-ES_tradnl" sz="1100" b="1" dirty="0">
                <a:latin typeface="+mn-lt"/>
              </a:rPr>
              <a:t>Crecimiento por encima de la Media Nacional</a:t>
            </a:r>
          </a:p>
        </p:txBody>
      </p:sp>
      <p:sp>
        <p:nvSpPr>
          <p:cNvPr id="17417" name="16 CuadroTexto"/>
          <p:cNvSpPr txBox="1">
            <a:spLocks noChangeArrowheads="1"/>
          </p:cNvSpPr>
          <p:nvPr/>
        </p:nvSpPr>
        <p:spPr bwMode="auto">
          <a:xfrm>
            <a:off x="7652546" y="3579813"/>
            <a:ext cx="11160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s-ES" altLang="es-ES_tradnl" sz="1100" b="1">
                <a:latin typeface="+mn-lt"/>
              </a:rPr>
              <a:t>Proyección</a:t>
            </a:r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AR" altLang="es-ES_tradnl" sz="1000" dirty="0"/>
              <a:t>Fuente: Elaboración Propia en Base a Modelo Econométrico Orlando </a:t>
            </a:r>
            <a:r>
              <a:rPr lang="es-AR" altLang="es-ES_tradnl" sz="1000" dirty="0" err="1" smtClean="0"/>
              <a:t>Ferreres</a:t>
            </a:r>
            <a:endParaRPr lang="es-AR" altLang="es-ES_tradnl" sz="1000" dirty="0"/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504020" y="488948"/>
            <a:ext cx="6343672" cy="44132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/>
              <a:t>La </a:t>
            </a:r>
            <a:r>
              <a:rPr lang="en-US" sz="2400" b="1" dirty="0" err="1"/>
              <a:t>Provincia</a:t>
            </a:r>
            <a:r>
              <a:rPr lang="en-US" sz="2400" b="1" dirty="0"/>
              <a:t> de Mendoza </a:t>
            </a:r>
            <a:r>
              <a:rPr lang="en-US" sz="2400" b="1" dirty="0" err="1"/>
              <a:t>dentro</a:t>
            </a:r>
            <a:r>
              <a:rPr lang="en-US" sz="2400" b="1" dirty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del </a:t>
            </a:r>
            <a:r>
              <a:rPr lang="en-US" sz="2400" b="1" dirty="0" err="1"/>
              <a:t>contexto</a:t>
            </a:r>
            <a:r>
              <a:rPr lang="en-US" sz="2400" b="1" dirty="0"/>
              <a:t> </a:t>
            </a:r>
            <a:r>
              <a:rPr lang="en-US" sz="2400" b="1" dirty="0" err="1"/>
              <a:t>Nacional</a:t>
            </a:r>
            <a:endParaRPr lang="en-US" sz="2400" b="1" dirty="0"/>
          </a:p>
        </p:txBody>
      </p:sp>
      <p:pic>
        <p:nvPicPr>
          <p:cNvPr id="17" name="Marcador de conteni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96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249" y="575127"/>
            <a:ext cx="4281251" cy="593273"/>
          </a:xfrm>
        </p:spPr>
        <p:txBody>
          <a:bodyPr/>
          <a:lstStyle/>
          <a:p>
            <a:r>
              <a:rPr lang="es-AR" altLang="es-AR" sz="2400" b="1" dirty="0" smtClean="0"/>
              <a:t>Producto Bruto Geográfico por Sector (2014)</a:t>
            </a:r>
          </a:p>
        </p:txBody>
      </p:sp>
      <p:graphicFrame>
        <p:nvGraphicFramePr>
          <p:cNvPr id="5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055752"/>
              </p:ext>
            </p:extLst>
          </p:nvPr>
        </p:nvGraphicFramePr>
        <p:xfrm>
          <a:off x="428474" y="2172788"/>
          <a:ext cx="8193455" cy="428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Marcador de conteni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DEIE, Área de Estadísticas Económicas</a:t>
            </a:r>
            <a:endParaRPr lang="es-AR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/>
          <p:nvPr>
            <p:extLst>
              <p:ext uri="{D42A27DB-BD31-4B8C-83A1-F6EECF244321}">
                <p14:modId xmlns:p14="http://schemas.microsoft.com/office/powerpoint/2010/main" xmlns="" val="3532931945"/>
              </p:ext>
            </p:extLst>
          </p:nvPr>
        </p:nvGraphicFramePr>
        <p:xfrm>
          <a:off x="279400" y="1790700"/>
          <a:ext cx="8572500" cy="4806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Marcador de conteni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DEIE, Área de Estadísticas Económicas</a:t>
            </a:r>
            <a:endParaRPr lang="es-AR" sz="1000" dirty="0">
              <a:solidFill>
                <a:schemeClr val="tx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gray">
          <a:xfrm>
            <a:off x="515177" y="525416"/>
            <a:ext cx="4523547" cy="3075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altLang="es-AR" sz="2400" b="1" dirty="0" smtClean="0"/>
              <a:t>Mercado Laboral</a:t>
            </a:r>
            <a:endParaRPr lang="es-AR" altLang="es-A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/>
          <p:nvPr>
            <p:extLst>
              <p:ext uri="{D42A27DB-BD31-4B8C-83A1-F6EECF244321}">
                <p14:modId xmlns:p14="http://schemas.microsoft.com/office/powerpoint/2010/main" xmlns="" val="458112278"/>
              </p:ext>
            </p:extLst>
          </p:nvPr>
        </p:nvGraphicFramePr>
        <p:xfrm>
          <a:off x="279400" y="1841500"/>
          <a:ext cx="8630557" cy="473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Marcador de conteni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DEIE, Área de Estadísticas Económicas</a:t>
            </a:r>
            <a:endParaRPr lang="es-AR" sz="1000" dirty="0">
              <a:solidFill>
                <a:schemeClr val="tx1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 bwMode="gray">
          <a:xfrm>
            <a:off x="515177" y="525416"/>
            <a:ext cx="4523547" cy="3075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altLang="es-AR" sz="2400" b="1" dirty="0" smtClean="0"/>
              <a:t>Exportaciones</a:t>
            </a:r>
            <a:endParaRPr lang="es-AR" altLang="es-A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369" y="554081"/>
            <a:ext cx="3771344" cy="614319"/>
          </a:xfrm>
        </p:spPr>
        <p:txBody>
          <a:bodyPr/>
          <a:lstStyle/>
          <a:p>
            <a:r>
              <a:rPr lang="es-AR" sz="2400" b="1" dirty="0" smtClean="0"/>
              <a:t>Recursos Provinciales  Por Jurisdicción</a:t>
            </a:r>
            <a:endParaRPr lang="es-AR" sz="2400" b="1" dirty="0"/>
          </a:p>
        </p:txBody>
      </p:sp>
      <p:graphicFrame>
        <p:nvGraphicFramePr>
          <p:cNvPr id="7" name="1 Gráfico"/>
          <p:cNvGraphicFramePr/>
          <p:nvPr>
            <p:extLst>
              <p:ext uri="{D42A27DB-BD31-4B8C-83A1-F6EECF244321}">
                <p14:modId xmlns:p14="http://schemas.microsoft.com/office/powerpoint/2010/main" xmlns="" val="1969825164"/>
              </p:ext>
            </p:extLst>
          </p:nvPr>
        </p:nvGraphicFramePr>
        <p:xfrm>
          <a:off x="228600" y="1993900"/>
          <a:ext cx="8458200" cy="473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246" y="107515"/>
            <a:ext cx="2413986" cy="725454"/>
          </a:xfrm>
        </p:spPr>
      </p:pic>
      <p:sp>
        <p:nvSpPr>
          <p:cNvPr id="8" name="Marcador de contenido 2"/>
          <p:cNvSpPr txBox="1">
            <a:spLocks/>
          </p:cNvSpPr>
          <p:nvPr/>
        </p:nvSpPr>
        <p:spPr>
          <a:xfrm>
            <a:off x="428474" y="6544233"/>
            <a:ext cx="7782078" cy="29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000" dirty="0">
                <a:solidFill>
                  <a:schemeClr val="tx1"/>
                </a:solidFill>
              </a:rPr>
              <a:t>Fuente: DEIE, Área de Estadísticas Económicas</a:t>
            </a:r>
            <a:endParaRPr lang="es-A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6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Tema de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ema de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1250</TotalTime>
  <Words>451</Words>
  <Application>Microsoft Office PowerPoint</Application>
  <PresentationFormat>Presentación en pantalla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Sala de reuniones Ion</vt:lpstr>
      <vt:lpstr>     Presentación para Inversores     Enero 2016</vt:lpstr>
      <vt:lpstr>Ubicación Geográfica</vt:lpstr>
      <vt:lpstr>Gobierno de la  Provincia de Mendoza</vt:lpstr>
      <vt:lpstr>Datos Demográficos</vt:lpstr>
      <vt:lpstr>Diapositiva 5</vt:lpstr>
      <vt:lpstr>Producto Bruto Geográfico por Sector (2014)</vt:lpstr>
      <vt:lpstr>Diapositiva 7</vt:lpstr>
      <vt:lpstr>Diapositiva 8</vt:lpstr>
      <vt:lpstr>Recursos Provinciales  Por Jurisdicción</vt:lpstr>
      <vt:lpstr>Recursos Provinciales  Por Jurisdicción Años 2015 y 2016</vt:lpstr>
      <vt:lpstr>Recursos Provinciales   Percibido por Recursos Propios 2015</vt:lpstr>
      <vt:lpstr>Recursos Provinciales </vt:lpstr>
      <vt:lpstr>Recursos Provinciales  Regalías</vt:lpstr>
      <vt:lpstr>Producción de petróleo en grandes áreas</vt:lpstr>
      <vt:lpstr>Gastos Provinciales</vt:lpstr>
      <vt:lpstr>Gastos Corrientes Provinciales</vt:lpstr>
      <vt:lpstr>Diapositiva 17</vt:lpstr>
      <vt:lpstr>Composición de la  Deuda Provincial</vt:lpstr>
      <vt:lpstr>Stock de la Deuda  </vt:lpstr>
      <vt:lpstr>Perfil de Vencimientos de la Deuda  (servicios totales en millones de dólares)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PRESUPUESTO 2016</dc:title>
  <dc:creator>Darío Pais</dc:creator>
  <cp:lastModifiedBy>sub_hac_asesoria</cp:lastModifiedBy>
  <cp:revision>141</cp:revision>
  <cp:lastPrinted>2016-02-03T18:05:10Z</cp:lastPrinted>
  <dcterms:created xsi:type="dcterms:W3CDTF">2015-12-22T14:55:07Z</dcterms:created>
  <dcterms:modified xsi:type="dcterms:W3CDTF">2016-02-10T20:14:54Z</dcterms:modified>
</cp:coreProperties>
</file>