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'total 2015'!$A$44:$A$59</c:f>
              <c:numCache>
                <c:formatCode>mmm\-yy</c:formatCode>
                <c:ptCount val="16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</c:numCache>
            </c:numRef>
          </c:cat>
          <c:val>
            <c:numRef>
              <c:f>'total 2015'!$B$44:$B$59</c:f>
              <c:numCache>
                <c:formatCode>_-* #,##0_-;\-* #,##0_-;_-* "-"??_-;_-@_-</c:formatCode>
                <c:ptCount val="16"/>
                <c:pt idx="0">
                  <c:v>2914</c:v>
                </c:pt>
                <c:pt idx="1">
                  <c:v>7538</c:v>
                </c:pt>
                <c:pt idx="2">
                  <c:v>16432</c:v>
                </c:pt>
                <c:pt idx="3">
                  <c:v>19381</c:v>
                </c:pt>
                <c:pt idx="4">
                  <c:v>21609</c:v>
                </c:pt>
                <c:pt idx="5">
                  <c:v>24770</c:v>
                </c:pt>
                <c:pt idx="6">
                  <c:v>16590</c:v>
                </c:pt>
                <c:pt idx="7">
                  <c:v>22241</c:v>
                </c:pt>
                <c:pt idx="8">
                  <c:v>22660</c:v>
                </c:pt>
                <c:pt idx="9">
                  <c:v>23452</c:v>
                </c:pt>
                <c:pt idx="10">
                  <c:v>20409</c:v>
                </c:pt>
                <c:pt idx="11">
                  <c:v>13856</c:v>
                </c:pt>
                <c:pt idx="12">
                  <c:v>3205</c:v>
                </c:pt>
                <c:pt idx="13">
                  <c:v>8107</c:v>
                </c:pt>
                <c:pt idx="14">
                  <c:v>10475</c:v>
                </c:pt>
                <c:pt idx="15">
                  <c:v>13245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156136"/>
        <c:axId val="173156528"/>
      </c:barChart>
      <c:dateAx>
        <c:axId val="17315613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3156528"/>
        <c:crosses val="autoZero"/>
        <c:auto val="1"/>
        <c:lblOffset val="100"/>
        <c:baseTimeUnit val="months"/>
      </c:dateAx>
      <c:valAx>
        <c:axId val="173156528"/>
        <c:scaling>
          <c:orientation val="minMax"/>
        </c:scaling>
        <c:delete val="0"/>
        <c:axPos val="l"/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3156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/>
              <a:t>Comparativa 4 primeros meses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'Ausentismo por Mes'!$B$2:$D$2</c:f>
              <c:strCache>
                <c:ptCount val="1"/>
                <c:pt idx="0">
                  <c:v>Ausentismo 2015</c:v>
                </c:pt>
              </c:strCache>
            </c:strRef>
          </c:tx>
          <c:cat>
            <c:strRef>
              <c:f>'Ausentismo por Mes'!$H$5:$H$8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'Ausentismo por Mes'!$I$5:$I$8</c:f>
              <c:numCache>
                <c:formatCode>_-* #,##0_-;\-* #,##0_-;_-* "-"??_-;_-@_-</c:formatCode>
                <c:ptCount val="4"/>
                <c:pt idx="0">
                  <c:v>2830</c:v>
                </c:pt>
                <c:pt idx="1">
                  <c:v>7002</c:v>
                </c:pt>
                <c:pt idx="2">
                  <c:v>16245</c:v>
                </c:pt>
                <c:pt idx="3">
                  <c:v>19381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'Ausentismo por Mes'!$B$21:$D$21</c:f>
              <c:strCache>
                <c:ptCount val="1"/>
                <c:pt idx="0">
                  <c:v>Ausentismo 2016</c:v>
                </c:pt>
              </c:strCache>
            </c:strRef>
          </c:tx>
          <c:cat>
            <c:strRef>
              <c:f>'Ausentismo por Mes'!$H$5:$H$8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'Ausentismo por Mes'!$J$5:$J$8</c:f>
              <c:numCache>
                <c:formatCode>_-* #,##0_-;\-* #,##0_-;_-* "-"??_-;_-@_-</c:formatCode>
                <c:ptCount val="4"/>
                <c:pt idx="0">
                  <c:v>3090</c:v>
                </c:pt>
                <c:pt idx="1">
                  <c:v>7463</c:v>
                </c:pt>
                <c:pt idx="2">
                  <c:v>10475</c:v>
                </c:pt>
                <c:pt idx="3">
                  <c:v>13245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154176"/>
        <c:axId val="173161624"/>
      </c:lineChart>
      <c:catAx>
        <c:axId val="173154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3161624"/>
        <c:crosses val="autoZero"/>
        <c:auto val="1"/>
        <c:lblAlgn val="ctr"/>
        <c:lblOffset val="100"/>
        <c:noMultiLvlLbl val="0"/>
      </c:catAx>
      <c:valAx>
        <c:axId val="1731616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Cantidad</a:t>
                </a:r>
              </a:p>
            </c:rich>
          </c:tx>
          <c:layout/>
          <c:overlay val="0"/>
        </c:title>
        <c:numFmt formatCode="_-* #,##0_-;\-* #,##0_-;_-* &quot;-&quot;??_-;_-@_-" sourceLinked="1"/>
        <c:majorTickMark val="none"/>
        <c:minorTickMark val="none"/>
        <c:tickLblPos val="nextTo"/>
        <c:crossAx val="173154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262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003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449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52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34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801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89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790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891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893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151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ECF4-FE21-45E8-B03B-385832D6708A}" type="datetimeFigureOut">
              <a:rPr lang="es-AR" smtClean="0"/>
              <a:t>12/5/2016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1F9C8-D7CC-455C-A58F-D2C7B2448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637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Ausentismo DGE</a:t>
            </a:r>
            <a:endParaRPr lang="es-AR" dirty="0"/>
          </a:p>
        </p:txBody>
      </p:sp>
      <p:pic>
        <p:nvPicPr>
          <p:cNvPr id="4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672" y="5643418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22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422296"/>
              </p:ext>
            </p:extLst>
          </p:nvPr>
        </p:nvGraphicFramePr>
        <p:xfrm>
          <a:off x="1385455" y="1274618"/>
          <a:ext cx="8201891" cy="4248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168073" y="293307"/>
            <a:ext cx="5920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Personal que solicito Licencias por Artículos (LEY 5811)</a:t>
            </a:r>
            <a:endParaRPr lang="es-AR" sz="2400" dirty="0"/>
          </a:p>
        </p:txBody>
      </p:sp>
      <p:pic>
        <p:nvPicPr>
          <p:cNvPr id="6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672" y="5643418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ector recto 2"/>
          <p:cNvCxnSpPr/>
          <p:nvPr/>
        </p:nvCxnSpPr>
        <p:spPr>
          <a:xfrm>
            <a:off x="2327564" y="2907674"/>
            <a:ext cx="797098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46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620" y="5729772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760364"/>
              </p:ext>
            </p:extLst>
          </p:nvPr>
        </p:nvGraphicFramePr>
        <p:xfrm>
          <a:off x="503949" y="2145207"/>
          <a:ext cx="11515453" cy="1088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7733"/>
                <a:gridCol w="1348840"/>
                <a:gridCol w="942704"/>
                <a:gridCol w="1121819"/>
                <a:gridCol w="1159526"/>
                <a:gridCol w="1640307"/>
                <a:gridCol w="1476577"/>
                <a:gridCol w="1379818"/>
                <a:gridCol w="1198129"/>
              </a:tblGrid>
              <a:tr h="144323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>
                          <a:effectLst/>
                        </a:rPr>
                        <a:t>Licencias por Personas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2015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Diferencia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Porcentaje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44323">
                <a:tc>
                  <a:txBody>
                    <a:bodyPr/>
                    <a:lstStyle/>
                    <a:p>
                      <a:pPr algn="ctr" fontAlgn="b"/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Marzo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Abril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Marzo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Abril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 err="1">
                          <a:effectLst/>
                        </a:rPr>
                        <a:t>Marz</a:t>
                      </a:r>
                      <a:r>
                        <a:rPr lang="es-AR" sz="1400" b="1" u="none" strike="noStrike" dirty="0">
                          <a:effectLst/>
                        </a:rPr>
                        <a:t> 15 - </a:t>
                      </a:r>
                      <a:r>
                        <a:rPr lang="es-AR" sz="1400" b="1" u="none" strike="noStrike" dirty="0" err="1">
                          <a:effectLst/>
                        </a:rPr>
                        <a:t>Marz</a:t>
                      </a:r>
                      <a:r>
                        <a:rPr lang="es-AR" sz="1400" b="1" u="none" strike="noStrike" dirty="0">
                          <a:effectLst/>
                        </a:rPr>
                        <a:t> 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Abr 15 - Abr16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 err="1">
                          <a:effectLst/>
                        </a:rPr>
                        <a:t>Marz</a:t>
                      </a:r>
                      <a:r>
                        <a:rPr lang="es-AR" sz="1400" b="1" u="none" strike="noStrike" dirty="0">
                          <a:effectLst/>
                        </a:rPr>
                        <a:t> 15 - </a:t>
                      </a:r>
                      <a:r>
                        <a:rPr lang="es-AR" sz="1400" b="1" u="none" strike="noStrike" dirty="0" err="1">
                          <a:effectLst/>
                        </a:rPr>
                        <a:t>Marz</a:t>
                      </a:r>
                      <a:r>
                        <a:rPr lang="es-AR" sz="1400" b="1" u="none" strike="noStrike" dirty="0">
                          <a:effectLst/>
                        </a:rPr>
                        <a:t> 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Abr 15 - Abr16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</a:tr>
              <a:tr h="261225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 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s-AR" sz="1400" b="1" u="none" strike="noStrike" dirty="0">
                          <a:effectLst/>
                        </a:rPr>
                        <a:t>Total </a:t>
                      </a:r>
                      <a:r>
                        <a:rPr lang="es-AR" sz="1400" b="1" u="none" strike="noStrike" dirty="0" smtClean="0">
                          <a:effectLst/>
                        </a:rPr>
                        <a:t>General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             16.432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19.381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10.475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>
                          <a:effectLst/>
                        </a:rPr>
                        <a:t>           13.245 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-                           5.957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-                 6.136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-36%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-32%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b"/>
                </a:tc>
              </a:tr>
            </a:tbl>
          </a:graphicData>
        </a:graphic>
      </p:graphicFrame>
      <p:sp>
        <p:nvSpPr>
          <p:cNvPr id="5" name="Elipse 4"/>
          <p:cNvSpPr/>
          <p:nvPr/>
        </p:nvSpPr>
        <p:spPr>
          <a:xfrm>
            <a:off x="10029965" y="2840293"/>
            <a:ext cx="2077571" cy="652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/>
          <p:cNvSpPr txBox="1"/>
          <p:nvPr/>
        </p:nvSpPr>
        <p:spPr>
          <a:xfrm>
            <a:off x="2987909" y="963588"/>
            <a:ext cx="5920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Personal que solicito </a:t>
            </a:r>
            <a:r>
              <a:rPr lang="es-AR" sz="2000" dirty="0" smtClean="0"/>
              <a:t>Licencias</a:t>
            </a:r>
            <a:r>
              <a:rPr lang="es-AR" dirty="0" smtClean="0"/>
              <a:t> por Artículos (LEY 5811)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1718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126" y="5643418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42445"/>
              </p:ext>
            </p:extLst>
          </p:nvPr>
        </p:nvGraphicFramePr>
        <p:xfrm>
          <a:off x="3168073" y="814724"/>
          <a:ext cx="5207001" cy="2190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536"/>
                <a:gridCol w="2160857"/>
                <a:gridCol w="761536"/>
                <a:gridCol w="761536"/>
                <a:gridCol w="761536"/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AR" sz="1400" b="1" u="sng" strike="noStrike" dirty="0">
                          <a:effectLst/>
                        </a:rPr>
                        <a:t>Comparativa 4 primeros meses 2015/2016</a:t>
                      </a:r>
                      <a:endParaRPr lang="es-A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Mes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 dirty="0">
                          <a:effectLst/>
                        </a:rPr>
                        <a:t>Nombre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Cant 2015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Cant 2016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Cant 2017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1-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Enero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             2.830 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             3.090 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9%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2-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Febrero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             7.002 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             7.463 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7%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3-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Marzo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           </a:t>
                      </a:r>
                      <a:r>
                        <a:rPr lang="es-AR" sz="1400" u="none" strike="noStrike" dirty="0" smtClean="0">
                          <a:effectLst/>
                        </a:rPr>
                        <a:t>16.432 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           10.475 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-36%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4-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Abril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           19.381 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>
                          <a:effectLst/>
                        </a:rPr>
                        <a:t>           13.245 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u="none" strike="noStrike" dirty="0">
                          <a:effectLst/>
                        </a:rPr>
                        <a:t>-32%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1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988216"/>
              </p:ext>
            </p:extLst>
          </p:nvPr>
        </p:nvGraphicFramePr>
        <p:xfrm>
          <a:off x="2933065" y="3321755"/>
          <a:ext cx="6010275" cy="268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3168073" y="293307"/>
            <a:ext cx="59205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/>
              <a:t>Personal que solicito Licencias por Artículo (LEY 5811)</a:t>
            </a:r>
            <a:endParaRPr lang="es-AR" sz="1600" dirty="0"/>
          </a:p>
        </p:txBody>
      </p:sp>
      <p:sp>
        <p:nvSpPr>
          <p:cNvPr id="2" name="Flecha arriba 1"/>
          <p:cNvSpPr/>
          <p:nvPr/>
        </p:nvSpPr>
        <p:spPr>
          <a:xfrm>
            <a:off x="8719126" y="1524000"/>
            <a:ext cx="295565" cy="6188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Flecha arriba 6"/>
          <p:cNvSpPr/>
          <p:nvPr/>
        </p:nvSpPr>
        <p:spPr>
          <a:xfrm rot="10800000">
            <a:off x="8719126" y="2416139"/>
            <a:ext cx="295565" cy="61883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8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885355"/>
              </p:ext>
            </p:extLst>
          </p:nvPr>
        </p:nvGraphicFramePr>
        <p:xfrm>
          <a:off x="4297218" y="1563327"/>
          <a:ext cx="2489200" cy="3324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9375"/>
                <a:gridCol w="979825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MARZO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u="none" strike="noStrike">
                          <a:effectLst/>
                        </a:rPr>
                        <a:t>Dias de Lic.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u="none" strike="noStrike">
                          <a:effectLst/>
                        </a:rPr>
                        <a:t>%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AR" sz="1200" u="none" strike="noStrike">
                          <a:effectLst/>
                        </a:rPr>
                        <a:t>1 a 3 Dias 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64,41%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AR" sz="1200" u="none" strike="noStrike">
                          <a:effectLst/>
                        </a:rPr>
                        <a:t>4 a 9 Dias 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>
                          <a:effectLst/>
                        </a:rPr>
                        <a:t>15,74%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AR" sz="1200" u="none" strike="noStrike">
                          <a:effectLst/>
                        </a:rPr>
                        <a:t>Mas 10 Dias 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>
                          <a:effectLst/>
                        </a:rPr>
                        <a:t>19,85%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</a:rPr>
                        <a:t>Total 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</a:rPr>
                        <a:t>100,00%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 ABRIL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u="none" strike="noStrike">
                          <a:effectLst/>
                        </a:rPr>
                        <a:t>Dias de Lic.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u="none" strike="noStrike">
                          <a:effectLst/>
                        </a:rPr>
                        <a:t>%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AR" sz="1200" u="none" strike="noStrike">
                          <a:effectLst/>
                        </a:rPr>
                        <a:t>1 a 3 Dias 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>
                          <a:effectLst/>
                        </a:rPr>
                        <a:t>70,76%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AR" sz="1200" u="none" strike="noStrike">
                          <a:effectLst/>
                        </a:rPr>
                        <a:t>4 a 9 Dias 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>
                          <a:effectLst/>
                        </a:rPr>
                        <a:t>14,44%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AR" sz="1200" u="none" strike="noStrike">
                          <a:effectLst/>
                        </a:rPr>
                        <a:t>Mas 10 Dias 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>
                          <a:effectLst/>
                        </a:rPr>
                        <a:t>14,80%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</a:rPr>
                        <a:t>Total 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</a:rPr>
                        <a:t>100,00%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2623127" y="628073"/>
            <a:ext cx="5855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Días de Licencias por Enfermedad (Art. 40 Ley 5811)</a:t>
            </a:r>
          </a:p>
          <a:p>
            <a:pPr algn="ctr"/>
            <a:endParaRPr lang="es-AR" dirty="0"/>
          </a:p>
        </p:txBody>
      </p:sp>
      <p:pic>
        <p:nvPicPr>
          <p:cNvPr id="10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6" y="5570537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4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6" y="5570537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732184" y="330506"/>
            <a:ext cx="5949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Total de días caídos por Licencias </a:t>
            </a:r>
            <a:endParaRPr lang="es-AR" dirty="0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27713"/>
              </p:ext>
            </p:extLst>
          </p:nvPr>
        </p:nvGraphicFramePr>
        <p:xfrm>
          <a:off x="4042043" y="1159596"/>
          <a:ext cx="3314700" cy="882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8410"/>
                <a:gridCol w="979199"/>
                <a:gridCol w="82709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2015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2016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Marzo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Marzo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 </a:t>
                      </a:r>
                      <a:r>
                        <a:rPr lang="es-AR" sz="1400" b="1" u="none" strike="noStrike" dirty="0" err="1">
                          <a:effectLst/>
                        </a:rPr>
                        <a:t>Porc</a:t>
                      </a:r>
                      <a:r>
                        <a:rPr lang="es-AR" sz="1400" b="1" u="none" strike="noStrike" dirty="0">
                          <a:effectLst/>
                        </a:rPr>
                        <a:t>.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                          53.786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       32.328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-40%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26427"/>
              </p:ext>
            </p:extLst>
          </p:nvPr>
        </p:nvGraphicFramePr>
        <p:xfrm>
          <a:off x="4075094" y="2679924"/>
          <a:ext cx="3314700" cy="882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8410"/>
                <a:gridCol w="979199"/>
                <a:gridCol w="82709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2015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Abril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Abril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 </a:t>
                      </a:r>
                      <a:r>
                        <a:rPr lang="es-AR" sz="1400" b="1" u="none" strike="noStrike" dirty="0" err="1">
                          <a:effectLst/>
                        </a:rPr>
                        <a:t>Porc</a:t>
                      </a:r>
                      <a:r>
                        <a:rPr lang="es-AR" sz="1400" b="1" u="none" strike="noStrike" dirty="0">
                          <a:effectLst/>
                        </a:rPr>
                        <a:t>.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                          64.476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       37.575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-42%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802644"/>
              </p:ext>
            </p:extLst>
          </p:nvPr>
        </p:nvGraphicFramePr>
        <p:xfrm>
          <a:off x="3084722" y="4270221"/>
          <a:ext cx="5133860" cy="1443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4283"/>
                <a:gridCol w="1217896"/>
                <a:gridCol w="1277168"/>
                <a:gridCol w="88451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 dirty="0">
                          <a:effectLst/>
                        </a:rPr>
                        <a:t> 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>
                          <a:effectLst/>
                        </a:rPr>
                        <a:t>1º Cuatrimestre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 1º Cuatrimestre 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 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7198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 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2015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                           2.016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u="none" strike="noStrike">
                          <a:effectLst/>
                        </a:rPr>
                        <a:t> 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7729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>
                          <a:effectLst/>
                        </a:rPr>
                        <a:t>Promedio días Caídos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8,6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 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Promedio días Caídos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                                5,1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u="none" strike="noStrike" dirty="0">
                          <a:effectLst/>
                        </a:rPr>
                        <a:t>-41%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141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6" y="5570537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051672" y="705079"/>
            <a:ext cx="6444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Valorización Monetario de días Caídos 2015-2016</a:t>
            </a:r>
          </a:p>
          <a:p>
            <a:pPr algn="ctr"/>
            <a:endParaRPr lang="es-AR" sz="2000" dirty="0" smtClean="0"/>
          </a:p>
          <a:p>
            <a:pPr algn="ctr"/>
            <a:endParaRPr lang="es-AR" sz="2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32475"/>
              </p:ext>
            </p:extLst>
          </p:nvPr>
        </p:nvGraphicFramePr>
        <p:xfrm>
          <a:off x="2754216" y="2261937"/>
          <a:ext cx="6951644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294"/>
                <a:gridCol w="1960354"/>
                <a:gridCol w="1750996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u="none" strike="noStrike" dirty="0">
                          <a:effectLst/>
                        </a:rPr>
                        <a:t> 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u="none" strike="noStrike">
                          <a:effectLst/>
                        </a:rPr>
                        <a:t>Marz 15- Marz 16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u="none" strike="noStrike">
                          <a:effectLst/>
                        </a:rPr>
                        <a:t> Abr 15 - Abr 16 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 smtClean="0">
                          <a:effectLst/>
                        </a:rPr>
                        <a:t>Valorización </a:t>
                      </a:r>
                      <a:r>
                        <a:rPr lang="es-AR" sz="1400" b="1" u="none" strike="noStrike" dirty="0">
                          <a:effectLst/>
                        </a:rPr>
                        <a:t>Monetario de Días </a:t>
                      </a:r>
                      <a:r>
                        <a:rPr lang="es-AR" sz="1400" b="1" u="none" strike="noStrike" dirty="0" smtClean="0">
                          <a:effectLst/>
                        </a:rPr>
                        <a:t>Caídos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 $                  31.258.635 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 smtClean="0">
                          <a:effectLst/>
                        </a:rPr>
                        <a:t>Valorización  </a:t>
                      </a:r>
                      <a:r>
                        <a:rPr lang="es-AR" sz="1400" b="1" u="none" strike="noStrike" dirty="0">
                          <a:effectLst/>
                        </a:rPr>
                        <a:t>Monetario de Días </a:t>
                      </a:r>
                      <a:r>
                        <a:rPr lang="es-AR" sz="1400" b="1" u="none" strike="noStrike" dirty="0" smtClean="0">
                          <a:effectLst/>
                        </a:rPr>
                        <a:t>Caídos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 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>
                          <a:effectLst/>
                        </a:rPr>
                        <a:t> $             36.235.836 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>
                          <a:effectLst/>
                        </a:rPr>
                        <a:t>Total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>
                          <a:effectLst/>
                        </a:rPr>
                        <a:t> 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u="none" strike="noStrike" dirty="0">
                          <a:effectLst/>
                        </a:rPr>
                        <a:t> $       67.494.471,00 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63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GRACIAS</a:t>
            </a:r>
            <a:endParaRPr lang="es-AR" dirty="0"/>
          </a:p>
        </p:txBody>
      </p:sp>
      <p:pic>
        <p:nvPicPr>
          <p:cNvPr id="4" name="Picture 2" descr="http://escuelas.wp2.mendoza.gov.ar/wp-content/uploads/sites/22/2014/11/logoDGEweb-1-510x3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6" y="5570537"/>
            <a:ext cx="3084945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704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289</Words>
  <Application>Microsoft Office PowerPoint</Application>
  <PresentationFormat>Panorámica</PresentationFormat>
  <Paragraphs>132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Ausentismo DGE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Sciola</dc:creator>
  <cp:lastModifiedBy>Gabriel Sciola</cp:lastModifiedBy>
  <cp:revision>17</cp:revision>
  <cp:lastPrinted>2016-05-12T15:30:46Z</cp:lastPrinted>
  <dcterms:created xsi:type="dcterms:W3CDTF">2016-05-10T23:44:18Z</dcterms:created>
  <dcterms:modified xsi:type="dcterms:W3CDTF">2016-05-12T15:32:34Z</dcterms:modified>
</cp:coreProperties>
</file>