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0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1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Lbls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'total 2015'!$A$44:$A$59</c:f>
              <c:numCache>
                <c:formatCode>mmm\-yy</c:formatCode>
                <c:ptCount val="16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  <c:pt idx="12">
                  <c:v>42370</c:v>
                </c:pt>
                <c:pt idx="13">
                  <c:v>42401</c:v>
                </c:pt>
                <c:pt idx="14">
                  <c:v>42430</c:v>
                </c:pt>
                <c:pt idx="15">
                  <c:v>42461</c:v>
                </c:pt>
              </c:numCache>
            </c:numRef>
          </c:cat>
          <c:val>
            <c:numRef>
              <c:f>'total 2015'!$B$44:$B$59</c:f>
              <c:numCache>
                <c:formatCode>_-* #,##0_-;\-* #,##0_-;_-* "-"??_-;_-@_-</c:formatCode>
                <c:ptCount val="16"/>
                <c:pt idx="0">
                  <c:v>2914</c:v>
                </c:pt>
                <c:pt idx="1">
                  <c:v>7538</c:v>
                </c:pt>
                <c:pt idx="2">
                  <c:v>16432</c:v>
                </c:pt>
                <c:pt idx="3">
                  <c:v>19381</c:v>
                </c:pt>
                <c:pt idx="4">
                  <c:v>21609</c:v>
                </c:pt>
                <c:pt idx="5">
                  <c:v>24770</c:v>
                </c:pt>
                <c:pt idx="6">
                  <c:v>16590</c:v>
                </c:pt>
                <c:pt idx="7">
                  <c:v>22241</c:v>
                </c:pt>
                <c:pt idx="8">
                  <c:v>22660</c:v>
                </c:pt>
                <c:pt idx="9">
                  <c:v>23452</c:v>
                </c:pt>
                <c:pt idx="10">
                  <c:v>20409</c:v>
                </c:pt>
                <c:pt idx="11">
                  <c:v>13856</c:v>
                </c:pt>
                <c:pt idx="12">
                  <c:v>3205</c:v>
                </c:pt>
                <c:pt idx="13">
                  <c:v>8107</c:v>
                </c:pt>
                <c:pt idx="14">
                  <c:v>10475</c:v>
                </c:pt>
                <c:pt idx="15">
                  <c:v>13245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3156136"/>
        <c:axId val="173156528"/>
      </c:barChart>
      <c:dateAx>
        <c:axId val="17315613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73156528"/>
        <c:crosses val="autoZero"/>
        <c:auto val="1"/>
        <c:lblOffset val="100"/>
        <c:baseTimeUnit val="months"/>
      </c:dateAx>
      <c:valAx>
        <c:axId val="173156528"/>
        <c:scaling>
          <c:orientation val="minMax"/>
        </c:scaling>
        <c:delete val="0"/>
        <c:axPos val="l"/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73156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AR"/>
              <a:t>Comparativa 4 primeros meses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'Ausentismo por Mes'!$B$2:$D$2</c:f>
              <c:strCache>
                <c:ptCount val="1"/>
                <c:pt idx="0">
                  <c:v>Ausentismo 2015</c:v>
                </c:pt>
              </c:strCache>
            </c:strRef>
          </c:tx>
          <c:cat>
            <c:strRef>
              <c:f>'Ausentismo por Mes'!$H$5:$H$8</c:f>
              <c:strCache>
                <c:ptCount val="4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</c:strCache>
            </c:strRef>
          </c:cat>
          <c:val>
            <c:numRef>
              <c:f>'Ausentismo por Mes'!$I$5:$I$8</c:f>
              <c:numCache>
                <c:formatCode>_-* #,##0_-;\-* #,##0_-;_-* "-"??_-;_-@_-</c:formatCode>
                <c:ptCount val="4"/>
                <c:pt idx="0">
                  <c:v>2830</c:v>
                </c:pt>
                <c:pt idx="1">
                  <c:v>7002</c:v>
                </c:pt>
                <c:pt idx="2">
                  <c:v>16245</c:v>
                </c:pt>
                <c:pt idx="3">
                  <c:v>19381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'Ausentismo por Mes'!$B$21:$D$21</c:f>
              <c:strCache>
                <c:ptCount val="1"/>
                <c:pt idx="0">
                  <c:v>Ausentismo 2016</c:v>
                </c:pt>
              </c:strCache>
            </c:strRef>
          </c:tx>
          <c:cat>
            <c:strRef>
              <c:f>'Ausentismo por Mes'!$H$5:$H$8</c:f>
              <c:strCache>
                <c:ptCount val="4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</c:strCache>
            </c:strRef>
          </c:cat>
          <c:val>
            <c:numRef>
              <c:f>'Ausentismo por Mes'!$J$5:$J$8</c:f>
              <c:numCache>
                <c:formatCode>_-* #,##0_-;\-* #,##0_-;_-* "-"??_-;_-@_-</c:formatCode>
                <c:ptCount val="4"/>
                <c:pt idx="0">
                  <c:v>3090</c:v>
                </c:pt>
                <c:pt idx="1">
                  <c:v>7463</c:v>
                </c:pt>
                <c:pt idx="2">
                  <c:v>10475</c:v>
                </c:pt>
                <c:pt idx="3">
                  <c:v>13245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3154176"/>
        <c:axId val="173161624"/>
      </c:lineChart>
      <c:catAx>
        <c:axId val="1731541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73161624"/>
        <c:crosses val="autoZero"/>
        <c:auto val="1"/>
        <c:lblAlgn val="ctr"/>
        <c:lblOffset val="100"/>
        <c:noMultiLvlLbl val="0"/>
      </c:catAx>
      <c:valAx>
        <c:axId val="1731616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AR"/>
                  <a:t>Cantidad</a:t>
                </a:r>
              </a:p>
            </c:rich>
          </c:tx>
          <c:layout/>
          <c:overlay val="0"/>
        </c:title>
        <c:numFmt formatCode="_-* #,##0_-;\-* #,##0_-;_-* &quot;-&quot;??_-;_-@_-" sourceLinked="1"/>
        <c:majorTickMark val="none"/>
        <c:minorTickMark val="none"/>
        <c:tickLblPos val="nextTo"/>
        <c:crossAx val="1731541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ECF4-FE21-45E8-B03B-385832D6708A}" type="datetimeFigureOut">
              <a:rPr lang="es-AR" smtClean="0"/>
              <a:t>12/5/2016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F9C8-D7CC-455C-A58F-D2C7B24486F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62621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ECF4-FE21-45E8-B03B-385832D6708A}" type="datetimeFigureOut">
              <a:rPr lang="es-AR" smtClean="0"/>
              <a:t>12/5/2016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F9C8-D7CC-455C-A58F-D2C7B24486F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60032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ECF4-FE21-45E8-B03B-385832D6708A}" type="datetimeFigureOut">
              <a:rPr lang="es-AR" smtClean="0"/>
              <a:t>12/5/2016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F9C8-D7CC-455C-A58F-D2C7B24486F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14499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ECF4-FE21-45E8-B03B-385832D6708A}" type="datetimeFigureOut">
              <a:rPr lang="es-AR" smtClean="0"/>
              <a:t>12/5/2016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F9C8-D7CC-455C-A58F-D2C7B24486F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1525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ECF4-FE21-45E8-B03B-385832D6708A}" type="datetimeFigureOut">
              <a:rPr lang="es-AR" smtClean="0"/>
              <a:t>12/5/2016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F9C8-D7CC-455C-A58F-D2C7B24486F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73469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ECF4-FE21-45E8-B03B-385832D6708A}" type="datetimeFigureOut">
              <a:rPr lang="es-AR" smtClean="0"/>
              <a:t>12/5/2016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F9C8-D7CC-455C-A58F-D2C7B24486F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28014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ECF4-FE21-45E8-B03B-385832D6708A}" type="datetimeFigureOut">
              <a:rPr lang="es-AR" smtClean="0"/>
              <a:t>12/5/2016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F9C8-D7CC-455C-A58F-D2C7B24486F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4894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ECF4-FE21-45E8-B03B-385832D6708A}" type="datetimeFigureOut">
              <a:rPr lang="es-AR" smtClean="0"/>
              <a:t>12/5/2016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F9C8-D7CC-455C-A58F-D2C7B24486F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87904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ECF4-FE21-45E8-B03B-385832D6708A}" type="datetimeFigureOut">
              <a:rPr lang="es-AR" smtClean="0"/>
              <a:t>12/5/2016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F9C8-D7CC-455C-A58F-D2C7B24486F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08918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ECF4-FE21-45E8-B03B-385832D6708A}" type="datetimeFigureOut">
              <a:rPr lang="es-AR" smtClean="0"/>
              <a:t>12/5/2016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F9C8-D7CC-455C-A58F-D2C7B24486F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68934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ECF4-FE21-45E8-B03B-385832D6708A}" type="datetimeFigureOut">
              <a:rPr lang="es-AR" smtClean="0"/>
              <a:t>12/5/2016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1F9C8-D7CC-455C-A58F-D2C7B24486F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51516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5ECF4-FE21-45E8-B03B-385832D6708A}" type="datetimeFigureOut">
              <a:rPr lang="es-AR" smtClean="0"/>
              <a:t>12/5/2016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1F9C8-D7CC-455C-A58F-D2C7B24486F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76370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Ausentismo DGE</a:t>
            </a:r>
            <a:endParaRPr lang="es-AR" dirty="0"/>
          </a:p>
        </p:txBody>
      </p:sp>
      <p:pic>
        <p:nvPicPr>
          <p:cNvPr id="4" name="Picture 2" descr="http://escuelas.wp2.mendoza.gov.ar/wp-content/uploads/sites/22/2014/11/logoDGEweb-1-510x3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7672" y="5643418"/>
            <a:ext cx="3084945" cy="1287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622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5422296"/>
              </p:ext>
            </p:extLst>
          </p:nvPr>
        </p:nvGraphicFramePr>
        <p:xfrm>
          <a:off x="1385455" y="1274618"/>
          <a:ext cx="8201891" cy="4248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3168073" y="293307"/>
            <a:ext cx="5920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dirty="0" smtClean="0"/>
              <a:t>Personal que solicito Licencias por Artículos (LEY 5811)</a:t>
            </a:r>
            <a:endParaRPr lang="es-AR" sz="2400" dirty="0"/>
          </a:p>
        </p:txBody>
      </p:sp>
      <p:pic>
        <p:nvPicPr>
          <p:cNvPr id="6" name="Picture 2" descr="http://escuelas.wp2.mendoza.gov.ar/wp-content/uploads/sites/22/2014/11/logoDGEweb-1-510x31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7672" y="5643418"/>
            <a:ext cx="3084945" cy="1287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Conector recto 2"/>
          <p:cNvCxnSpPr/>
          <p:nvPr/>
        </p:nvCxnSpPr>
        <p:spPr>
          <a:xfrm>
            <a:off x="2327564" y="2907674"/>
            <a:ext cx="7970981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9469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escuelas.wp2.mendoza.gov.ar/wp-content/uploads/sites/22/2014/11/logoDGEweb-1-510x3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3620" y="5729772"/>
            <a:ext cx="3084945" cy="1287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760364"/>
              </p:ext>
            </p:extLst>
          </p:nvPr>
        </p:nvGraphicFramePr>
        <p:xfrm>
          <a:off x="503949" y="2145207"/>
          <a:ext cx="11515453" cy="10884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7733"/>
                <a:gridCol w="1348840"/>
                <a:gridCol w="942704"/>
                <a:gridCol w="1121819"/>
                <a:gridCol w="1159526"/>
                <a:gridCol w="1640307"/>
                <a:gridCol w="1476577"/>
                <a:gridCol w="1379818"/>
                <a:gridCol w="1198129"/>
              </a:tblGrid>
              <a:tr h="144323"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1" u="none" strike="noStrike" dirty="0">
                          <a:effectLst/>
                        </a:rPr>
                        <a:t>Licencias por Personas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AR" sz="1400" b="1" u="none" strike="noStrike" dirty="0">
                          <a:effectLst/>
                        </a:rPr>
                        <a:t>2015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AR" sz="1400" b="1" u="none" strike="noStrike" dirty="0">
                          <a:effectLst/>
                        </a:rPr>
                        <a:t>2016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AR" sz="1400" b="1" u="none" strike="noStrike" dirty="0">
                          <a:effectLst/>
                        </a:rPr>
                        <a:t>Diferencia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AR" sz="1400" b="1" u="none" strike="noStrike" dirty="0">
                          <a:effectLst/>
                        </a:rPr>
                        <a:t>Porcentaje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144323">
                <a:tc>
                  <a:txBody>
                    <a:bodyPr/>
                    <a:lstStyle/>
                    <a:p>
                      <a:pPr algn="ctr" fontAlgn="b"/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u="none" strike="noStrike" dirty="0">
                          <a:effectLst/>
                        </a:rPr>
                        <a:t>Marzo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u="none" strike="noStrike" dirty="0">
                          <a:effectLst/>
                        </a:rPr>
                        <a:t>Abril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u="none" strike="noStrike" dirty="0">
                          <a:effectLst/>
                        </a:rPr>
                        <a:t>Marzo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u="none" strike="noStrike" dirty="0">
                          <a:effectLst/>
                        </a:rPr>
                        <a:t>Abril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u="none" strike="noStrike" dirty="0" err="1">
                          <a:effectLst/>
                        </a:rPr>
                        <a:t>Marz</a:t>
                      </a:r>
                      <a:r>
                        <a:rPr lang="es-AR" sz="1400" b="1" u="none" strike="noStrike" dirty="0">
                          <a:effectLst/>
                        </a:rPr>
                        <a:t> 15 - </a:t>
                      </a:r>
                      <a:r>
                        <a:rPr lang="es-AR" sz="1400" b="1" u="none" strike="noStrike" dirty="0" err="1">
                          <a:effectLst/>
                        </a:rPr>
                        <a:t>Marz</a:t>
                      </a:r>
                      <a:r>
                        <a:rPr lang="es-AR" sz="1400" b="1" u="none" strike="noStrike" dirty="0">
                          <a:effectLst/>
                        </a:rPr>
                        <a:t> 16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u="none" strike="noStrike" dirty="0">
                          <a:effectLst/>
                        </a:rPr>
                        <a:t>Abr 15 - Abr16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u="none" strike="noStrike" dirty="0" err="1">
                          <a:effectLst/>
                        </a:rPr>
                        <a:t>Marz</a:t>
                      </a:r>
                      <a:r>
                        <a:rPr lang="es-AR" sz="1400" b="1" u="none" strike="noStrike" dirty="0">
                          <a:effectLst/>
                        </a:rPr>
                        <a:t> 15 - </a:t>
                      </a:r>
                      <a:r>
                        <a:rPr lang="es-AR" sz="1400" b="1" u="none" strike="noStrike" dirty="0" err="1">
                          <a:effectLst/>
                        </a:rPr>
                        <a:t>Marz</a:t>
                      </a:r>
                      <a:r>
                        <a:rPr lang="es-AR" sz="1400" b="1" u="none" strike="noStrike" dirty="0">
                          <a:effectLst/>
                        </a:rPr>
                        <a:t> 16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u="none" strike="noStrike" dirty="0">
                          <a:effectLst/>
                        </a:rPr>
                        <a:t>Abr 15 - Abr16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/>
                </a:tc>
              </a:tr>
              <a:tr h="261225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</a:rPr>
                        <a:t> 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s-AR" sz="1400" b="1" u="none" strike="noStrike" dirty="0">
                          <a:effectLst/>
                        </a:rPr>
                        <a:t>Total </a:t>
                      </a:r>
                      <a:r>
                        <a:rPr lang="es-AR" sz="1400" b="1" u="none" strike="noStrike" dirty="0" smtClean="0">
                          <a:effectLst/>
                        </a:rPr>
                        <a:t>General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u="none" strike="noStrike" dirty="0">
                          <a:effectLst/>
                        </a:rPr>
                        <a:t>                        16.432 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u="none" strike="noStrike" dirty="0">
                          <a:effectLst/>
                        </a:rPr>
                        <a:t>           19.381 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u="none" strike="noStrike" dirty="0">
                          <a:effectLst/>
                        </a:rPr>
                        <a:t>           10.475 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u="none" strike="noStrike">
                          <a:effectLst/>
                        </a:rPr>
                        <a:t>           13.245 </a:t>
                      </a:r>
                      <a:endParaRPr lang="es-A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u="none" strike="noStrike" dirty="0">
                          <a:effectLst/>
                        </a:rPr>
                        <a:t>-                           5.957 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u="none" strike="noStrike" dirty="0">
                          <a:effectLst/>
                        </a:rPr>
                        <a:t>-                 6.136 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u="none" strike="noStrike" dirty="0">
                          <a:effectLst/>
                        </a:rPr>
                        <a:t>-36%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u="none" strike="noStrike" dirty="0">
                          <a:effectLst/>
                        </a:rPr>
                        <a:t>-32%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/>
                </a:tc>
              </a:tr>
            </a:tbl>
          </a:graphicData>
        </a:graphic>
      </p:graphicFrame>
      <p:sp>
        <p:nvSpPr>
          <p:cNvPr id="5" name="Elipse 4"/>
          <p:cNvSpPr/>
          <p:nvPr/>
        </p:nvSpPr>
        <p:spPr>
          <a:xfrm>
            <a:off x="10029965" y="2840293"/>
            <a:ext cx="2077571" cy="65205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CuadroTexto 5"/>
          <p:cNvSpPr txBox="1"/>
          <p:nvPr/>
        </p:nvSpPr>
        <p:spPr>
          <a:xfrm>
            <a:off x="2987909" y="963588"/>
            <a:ext cx="5920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Personal que solicito </a:t>
            </a:r>
            <a:r>
              <a:rPr lang="es-AR" sz="2000" dirty="0" smtClean="0"/>
              <a:t>Licencias</a:t>
            </a:r>
            <a:r>
              <a:rPr lang="es-AR" dirty="0" smtClean="0"/>
              <a:t> por Artículos (LEY 5811)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17184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escuelas.wp2.mendoza.gov.ar/wp-content/uploads/sites/22/2014/11/logoDGEweb-1-510x3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9126" y="5643418"/>
            <a:ext cx="3084945" cy="1287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142445"/>
              </p:ext>
            </p:extLst>
          </p:nvPr>
        </p:nvGraphicFramePr>
        <p:xfrm>
          <a:off x="3168073" y="814724"/>
          <a:ext cx="5207001" cy="2190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1536"/>
                <a:gridCol w="2160857"/>
                <a:gridCol w="761536"/>
                <a:gridCol w="761536"/>
                <a:gridCol w="761536"/>
              </a:tblGrid>
              <a:tr h="2000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AR" sz="1400" b="1" u="sng" strike="noStrike" dirty="0">
                          <a:effectLst/>
                        </a:rPr>
                        <a:t>Comparativa 4 primeros meses 2015/2016</a:t>
                      </a:r>
                      <a:endParaRPr lang="es-AR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</a:rPr>
                        <a:t>Mes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u="none" strike="noStrike" dirty="0">
                          <a:effectLst/>
                        </a:rPr>
                        <a:t>Nombre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u="none" strike="noStrike">
                          <a:effectLst/>
                        </a:rPr>
                        <a:t>Cant 2015</a:t>
                      </a:r>
                      <a:endParaRPr lang="es-A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u="none" strike="noStrike">
                          <a:effectLst/>
                        </a:rPr>
                        <a:t>Cant 2016</a:t>
                      </a:r>
                      <a:endParaRPr lang="es-A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u="none" strike="noStrike">
                          <a:effectLst/>
                        </a:rPr>
                        <a:t>Cant 2017</a:t>
                      </a:r>
                      <a:endParaRPr lang="es-A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u="none" strike="noStrike">
                          <a:effectLst/>
                        </a:rPr>
                        <a:t>1-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u="none" strike="noStrike">
                          <a:effectLst/>
                        </a:rPr>
                        <a:t>Enero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u="none" strike="noStrike" dirty="0">
                          <a:effectLst/>
                        </a:rPr>
                        <a:t>             2.830 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u="none" strike="noStrike" dirty="0">
                          <a:effectLst/>
                        </a:rPr>
                        <a:t>             3.090 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u="none" strike="noStrike">
                          <a:effectLst/>
                        </a:rPr>
                        <a:t>9%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u="none" strike="noStrike">
                          <a:effectLst/>
                        </a:rPr>
                        <a:t>2-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u="none" strike="noStrike">
                          <a:effectLst/>
                        </a:rPr>
                        <a:t>Febrero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u="none" strike="noStrike">
                          <a:effectLst/>
                        </a:rPr>
                        <a:t>             7.002 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u="none" strike="noStrike" dirty="0">
                          <a:effectLst/>
                        </a:rPr>
                        <a:t>             7.463 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u="none" strike="noStrike" dirty="0">
                          <a:effectLst/>
                        </a:rPr>
                        <a:t>7%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u="none" strike="noStrike">
                          <a:effectLst/>
                        </a:rPr>
                        <a:t>3-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u="none" strike="noStrike">
                          <a:effectLst/>
                        </a:rPr>
                        <a:t>Marzo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u="none" strike="noStrike" dirty="0">
                          <a:effectLst/>
                        </a:rPr>
                        <a:t>           </a:t>
                      </a:r>
                      <a:r>
                        <a:rPr lang="es-AR" sz="1400" u="none" strike="noStrike" dirty="0" smtClean="0">
                          <a:effectLst/>
                        </a:rPr>
                        <a:t>16.432 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u="none" strike="noStrike" dirty="0">
                          <a:effectLst/>
                        </a:rPr>
                        <a:t>           10.475 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u="none" strike="noStrike" dirty="0">
                          <a:effectLst/>
                        </a:rPr>
                        <a:t>-36%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u="none" strike="noStrike">
                          <a:effectLst/>
                        </a:rPr>
                        <a:t>4-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u="none" strike="noStrike">
                          <a:effectLst/>
                        </a:rPr>
                        <a:t>Abril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u="none" strike="noStrike">
                          <a:effectLst/>
                        </a:rPr>
                        <a:t>           19.381 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u="none" strike="noStrike">
                          <a:effectLst/>
                        </a:rPr>
                        <a:t>           13.245 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u="none" strike="noStrike" dirty="0">
                          <a:effectLst/>
                        </a:rPr>
                        <a:t>-32%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1" name="15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1988216"/>
              </p:ext>
            </p:extLst>
          </p:nvPr>
        </p:nvGraphicFramePr>
        <p:xfrm>
          <a:off x="2933065" y="3321755"/>
          <a:ext cx="6010275" cy="2686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CuadroTexto 11"/>
          <p:cNvSpPr txBox="1"/>
          <p:nvPr/>
        </p:nvSpPr>
        <p:spPr>
          <a:xfrm>
            <a:off x="3168073" y="293307"/>
            <a:ext cx="59205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dirty="0" smtClean="0"/>
              <a:t>Personal que solicito Licencias por Artículo (LEY 5811)</a:t>
            </a:r>
            <a:endParaRPr lang="es-AR" sz="1600" dirty="0"/>
          </a:p>
        </p:txBody>
      </p:sp>
      <p:sp>
        <p:nvSpPr>
          <p:cNvPr id="2" name="Flecha arriba 1"/>
          <p:cNvSpPr/>
          <p:nvPr/>
        </p:nvSpPr>
        <p:spPr>
          <a:xfrm>
            <a:off x="8719126" y="1524000"/>
            <a:ext cx="295565" cy="6188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Flecha arriba 6"/>
          <p:cNvSpPr/>
          <p:nvPr/>
        </p:nvSpPr>
        <p:spPr>
          <a:xfrm rot="10800000">
            <a:off x="8719126" y="2416139"/>
            <a:ext cx="295565" cy="618836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786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885355"/>
              </p:ext>
            </p:extLst>
          </p:nvPr>
        </p:nvGraphicFramePr>
        <p:xfrm>
          <a:off x="4297218" y="1563327"/>
          <a:ext cx="2489200" cy="33242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9375"/>
                <a:gridCol w="979825"/>
              </a:tblGrid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u="none" strike="noStrike" dirty="0">
                          <a:effectLst/>
                        </a:rPr>
                        <a:t>MARZO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u="none" strike="noStrike" dirty="0">
                          <a:effectLst/>
                        </a:rPr>
                        <a:t>2016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u="none" strike="noStrike">
                          <a:effectLst/>
                        </a:rPr>
                        <a:t>Dias de Lic.</a:t>
                      </a:r>
                      <a:endParaRPr lang="es-A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u="none" strike="noStrike">
                          <a:effectLst/>
                        </a:rPr>
                        <a:t>%</a:t>
                      </a:r>
                      <a:endParaRPr lang="es-A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AR" sz="1200" u="none" strike="noStrike">
                          <a:effectLst/>
                        </a:rPr>
                        <a:t>1 a 3 Dias </a:t>
                      </a:r>
                      <a:endParaRPr lang="es-A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u="none" strike="noStrike" dirty="0">
                          <a:effectLst/>
                        </a:rPr>
                        <a:t>64,41%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AR" sz="1200" u="none" strike="noStrike">
                          <a:effectLst/>
                        </a:rPr>
                        <a:t>4 a 9 Dias </a:t>
                      </a:r>
                      <a:endParaRPr lang="es-A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u="none" strike="noStrike">
                          <a:effectLst/>
                        </a:rPr>
                        <a:t>15,74%</a:t>
                      </a:r>
                      <a:endParaRPr lang="es-A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AR" sz="1200" u="none" strike="noStrike">
                          <a:effectLst/>
                        </a:rPr>
                        <a:t>Mas 10 Dias </a:t>
                      </a:r>
                      <a:endParaRPr lang="es-A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u="none" strike="noStrike">
                          <a:effectLst/>
                        </a:rPr>
                        <a:t>19,85%</a:t>
                      </a:r>
                      <a:endParaRPr lang="es-A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</a:rPr>
                        <a:t>Total </a:t>
                      </a:r>
                      <a:endParaRPr lang="es-A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</a:rPr>
                        <a:t>100,00%</a:t>
                      </a:r>
                      <a:endParaRPr lang="es-A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s-A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A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s-A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A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s-A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A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u="none" strike="noStrike" dirty="0">
                          <a:effectLst/>
                        </a:rPr>
                        <a:t> ABRIL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u="none" strike="noStrike" dirty="0">
                          <a:effectLst/>
                        </a:rPr>
                        <a:t>2016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u="none" strike="noStrike">
                          <a:effectLst/>
                        </a:rPr>
                        <a:t>Dias de Lic.</a:t>
                      </a:r>
                      <a:endParaRPr lang="es-A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u="none" strike="noStrike">
                          <a:effectLst/>
                        </a:rPr>
                        <a:t>%</a:t>
                      </a:r>
                      <a:endParaRPr lang="es-A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AR" sz="1200" u="none" strike="noStrike">
                          <a:effectLst/>
                        </a:rPr>
                        <a:t>1 a 3 Dias </a:t>
                      </a:r>
                      <a:endParaRPr lang="es-A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u="none" strike="noStrike">
                          <a:effectLst/>
                        </a:rPr>
                        <a:t>70,76%</a:t>
                      </a:r>
                      <a:endParaRPr lang="es-A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AR" sz="1200" u="none" strike="noStrike">
                          <a:effectLst/>
                        </a:rPr>
                        <a:t>4 a 9 Dias </a:t>
                      </a:r>
                      <a:endParaRPr lang="es-A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u="none" strike="noStrike">
                          <a:effectLst/>
                        </a:rPr>
                        <a:t>14,44%</a:t>
                      </a:r>
                      <a:endParaRPr lang="es-A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AR" sz="1200" u="none" strike="noStrike">
                          <a:effectLst/>
                        </a:rPr>
                        <a:t>Mas 10 Dias </a:t>
                      </a:r>
                      <a:endParaRPr lang="es-A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200" u="none" strike="noStrike">
                          <a:effectLst/>
                        </a:rPr>
                        <a:t>14,80%</a:t>
                      </a:r>
                      <a:endParaRPr lang="es-A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</a:rPr>
                        <a:t>Total </a:t>
                      </a:r>
                      <a:endParaRPr lang="es-A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u="none" strike="noStrike">
                          <a:effectLst/>
                        </a:rPr>
                        <a:t>100,00%</a:t>
                      </a:r>
                      <a:endParaRPr lang="es-A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s-A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A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2623127" y="628073"/>
            <a:ext cx="5855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Días de Licencias por Enfermedad (Art. 40 Ley 5811)</a:t>
            </a:r>
          </a:p>
          <a:p>
            <a:pPr algn="ctr"/>
            <a:endParaRPr lang="es-AR" dirty="0"/>
          </a:p>
        </p:txBody>
      </p:sp>
      <p:pic>
        <p:nvPicPr>
          <p:cNvPr id="10" name="Picture 2" descr="http://escuelas.wp2.mendoza.gov.ar/wp-content/uploads/sites/22/2014/11/logoDGEweb-1-510x3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726" y="5570537"/>
            <a:ext cx="3084945" cy="1287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544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escuelas.wp2.mendoza.gov.ar/wp-content/uploads/sites/22/2014/11/logoDGEweb-1-510x3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726" y="5570537"/>
            <a:ext cx="3084945" cy="1287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2732184" y="330506"/>
            <a:ext cx="5949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Total de días caídos por Licencias </a:t>
            </a:r>
            <a:endParaRPr lang="es-AR" dirty="0"/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127713"/>
              </p:ext>
            </p:extLst>
          </p:nvPr>
        </p:nvGraphicFramePr>
        <p:xfrm>
          <a:off x="4042043" y="1159596"/>
          <a:ext cx="3314700" cy="8820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8410"/>
                <a:gridCol w="979199"/>
                <a:gridCol w="827091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u="none" strike="noStrike" dirty="0">
                          <a:effectLst/>
                        </a:rPr>
                        <a:t>2015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u="none" strike="noStrike">
                          <a:effectLst/>
                        </a:rPr>
                        <a:t>2016</a:t>
                      </a:r>
                      <a:endParaRPr lang="es-A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1" u="none" strike="noStrike">
                          <a:effectLst/>
                        </a:rPr>
                        <a:t> </a:t>
                      </a:r>
                      <a:endParaRPr lang="es-A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u="none" strike="noStrike">
                          <a:effectLst/>
                        </a:rPr>
                        <a:t>Marzo</a:t>
                      </a:r>
                      <a:endParaRPr lang="es-A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u="none" strike="noStrike" dirty="0">
                          <a:effectLst/>
                        </a:rPr>
                        <a:t>Marzo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u="none" strike="noStrike" dirty="0">
                          <a:effectLst/>
                        </a:rPr>
                        <a:t> </a:t>
                      </a:r>
                      <a:r>
                        <a:rPr lang="es-AR" sz="1400" b="1" u="none" strike="noStrike" dirty="0" err="1">
                          <a:effectLst/>
                        </a:rPr>
                        <a:t>Porc</a:t>
                      </a:r>
                      <a:r>
                        <a:rPr lang="es-AR" sz="1400" b="1" u="none" strike="noStrike" dirty="0">
                          <a:effectLst/>
                        </a:rPr>
                        <a:t>. 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u="none" strike="noStrike" dirty="0">
                          <a:effectLst/>
                        </a:rPr>
                        <a:t>                                     53.786 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u="none" strike="noStrike" dirty="0">
                          <a:effectLst/>
                        </a:rPr>
                        <a:t>                  32.328 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u="none" strike="noStrike" dirty="0">
                          <a:effectLst/>
                        </a:rPr>
                        <a:t>-40%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26427"/>
              </p:ext>
            </p:extLst>
          </p:nvPr>
        </p:nvGraphicFramePr>
        <p:xfrm>
          <a:off x="4075094" y="2679924"/>
          <a:ext cx="3314700" cy="8820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8410"/>
                <a:gridCol w="979199"/>
                <a:gridCol w="827091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u="none" strike="noStrike" dirty="0">
                          <a:effectLst/>
                        </a:rPr>
                        <a:t>2015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u="none" strike="noStrike" dirty="0">
                          <a:effectLst/>
                        </a:rPr>
                        <a:t>2016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1" u="none" strike="noStrike">
                          <a:effectLst/>
                        </a:rPr>
                        <a:t> </a:t>
                      </a:r>
                      <a:endParaRPr lang="es-A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u="none" strike="noStrike">
                          <a:effectLst/>
                        </a:rPr>
                        <a:t>Abril</a:t>
                      </a:r>
                      <a:endParaRPr lang="es-A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u="none" strike="noStrike" dirty="0">
                          <a:effectLst/>
                        </a:rPr>
                        <a:t>Abril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u="none" strike="noStrike" dirty="0">
                          <a:effectLst/>
                        </a:rPr>
                        <a:t> </a:t>
                      </a:r>
                      <a:r>
                        <a:rPr lang="es-AR" sz="1400" b="1" u="none" strike="noStrike" dirty="0" err="1">
                          <a:effectLst/>
                        </a:rPr>
                        <a:t>Porc</a:t>
                      </a:r>
                      <a:r>
                        <a:rPr lang="es-AR" sz="1400" b="1" u="none" strike="noStrike" dirty="0">
                          <a:effectLst/>
                        </a:rPr>
                        <a:t>. 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u="none" strike="noStrike" dirty="0">
                          <a:effectLst/>
                        </a:rPr>
                        <a:t>                                     64.476 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u="none" strike="noStrike" dirty="0">
                          <a:effectLst/>
                        </a:rPr>
                        <a:t>                  37.575 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u="none" strike="noStrike" dirty="0">
                          <a:effectLst/>
                        </a:rPr>
                        <a:t>-42%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802644"/>
              </p:ext>
            </p:extLst>
          </p:nvPr>
        </p:nvGraphicFramePr>
        <p:xfrm>
          <a:off x="3084722" y="4270221"/>
          <a:ext cx="5133860" cy="14431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4283"/>
                <a:gridCol w="1217896"/>
                <a:gridCol w="1277168"/>
                <a:gridCol w="884513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u="none" strike="noStrike" dirty="0">
                          <a:effectLst/>
                        </a:rPr>
                        <a:t> 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1" u="none" strike="noStrike" dirty="0">
                          <a:effectLst/>
                        </a:rPr>
                        <a:t>1º Cuatrimestre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u="none" strike="noStrike">
                          <a:effectLst/>
                        </a:rPr>
                        <a:t> 1º Cuatrimestre </a:t>
                      </a:r>
                      <a:endParaRPr lang="es-A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u="none" strike="noStrike">
                          <a:effectLst/>
                        </a:rPr>
                        <a:t> 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7198"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u="none" strike="noStrike">
                          <a:effectLst/>
                        </a:rPr>
                        <a:t> 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u="none" strike="noStrike" dirty="0">
                          <a:effectLst/>
                        </a:rPr>
                        <a:t>2015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u="none" strike="noStrike" dirty="0">
                          <a:effectLst/>
                        </a:rPr>
                        <a:t>                           2.016 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u="none" strike="noStrike">
                          <a:effectLst/>
                        </a:rPr>
                        <a:t> 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7729"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1" u="none" strike="noStrike" dirty="0">
                          <a:effectLst/>
                        </a:rPr>
                        <a:t>Promedio días Caídos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u="none" strike="noStrike" dirty="0">
                          <a:effectLst/>
                        </a:rPr>
                        <a:t>8,6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u="none" strike="noStrike" dirty="0">
                          <a:effectLst/>
                        </a:rPr>
                        <a:t> 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1" u="none" strike="noStrike">
                          <a:effectLst/>
                        </a:rPr>
                        <a:t> </a:t>
                      </a:r>
                      <a:endParaRPr lang="es-A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1" u="none" strike="noStrike">
                          <a:effectLst/>
                        </a:rPr>
                        <a:t>Promedio días Caídos</a:t>
                      </a:r>
                      <a:endParaRPr lang="es-A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u="none" strike="noStrike">
                          <a:effectLst/>
                        </a:rPr>
                        <a:t> </a:t>
                      </a:r>
                      <a:endParaRPr lang="es-A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u="none" strike="noStrike" dirty="0">
                          <a:effectLst/>
                        </a:rPr>
                        <a:t>                                5,1 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u="none" strike="noStrike" dirty="0">
                          <a:effectLst/>
                        </a:rPr>
                        <a:t>-41%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6141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escuelas.wp2.mendoza.gov.ar/wp-content/uploads/sites/22/2014/11/logoDGEweb-1-510x3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726" y="5570537"/>
            <a:ext cx="3084945" cy="1287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3051672" y="705079"/>
            <a:ext cx="64448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dirty="0" smtClean="0"/>
              <a:t>Valorización Monetario de días Caídos 2015-2016</a:t>
            </a:r>
          </a:p>
          <a:p>
            <a:pPr algn="ctr"/>
            <a:endParaRPr lang="es-AR" sz="2000" dirty="0" smtClean="0"/>
          </a:p>
          <a:p>
            <a:pPr algn="ctr"/>
            <a:endParaRPr lang="es-AR" sz="2000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632475"/>
              </p:ext>
            </p:extLst>
          </p:nvPr>
        </p:nvGraphicFramePr>
        <p:xfrm>
          <a:off x="2754216" y="2261937"/>
          <a:ext cx="6951644" cy="13373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0294"/>
                <a:gridCol w="1960354"/>
                <a:gridCol w="1750996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b="1" u="none" strike="noStrike" dirty="0">
                          <a:effectLst/>
                        </a:rPr>
                        <a:t> 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b="1" u="none" strike="noStrike">
                          <a:effectLst/>
                        </a:rPr>
                        <a:t>Marz 15- Marz 16</a:t>
                      </a:r>
                      <a:endParaRPr lang="es-A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b="1" u="none" strike="noStrike">
                          <a:effectLst/>
                        </a:rPr>
                        <a:t> Abr 15 - Abr 16 </a:t>
                      </a:r>
                      <a:endParaRPr lang="es-A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1" u="none" strike="noStrike">
                          <a:effectLst/>
                        </a:rPr>
                        <a:t> </a:t>
                      </a:r>
                      <a:endParaRPr lang="es-A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u="none" strike="noStrike">
                          <a:effectLst/>
                        </a:rPr>
                        <a:t> </a:t>
                      </a:r>
                      <a:endParaRPr lang="es-A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u="none" strike="noStrike">
                          <a:effectLst/>
                        </a:rPr>
                        <a:t> </a:t>
                      </a:r>
                      <a:endParaRPr lang="es-A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1" u="none" strike="noStrike" dirty="0" smtClean="0">
                          <a:effectLst/>
                        </a:rPr>
                        <a:t>Valorización </a:t>
                      </a:r>
                      <a:r>
                        <a:rPr lang="es-AR" sz="1400" b="1" u="none" strike="noStrike" dirty="0">
                          <a:effectLst/>
                        </a:rPr>
                        <a:t>Monetario de Días </a:t>
                      </a:r>
                      <a:r>
                        <a:rPr lang="es-AR" sz="1400" b="1" u="none" strike="noStrike" dirty="0" smtClean="0">
                          <a:effectLst/>
                        </a:rPr>
                        <a:t>Caídos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1" u="none" strike="noStrike">
                          <a:effectLst/>
                        </a:rPr>
                        <a:t> $                  31.258.635 </a:t>
                      </a:r>
                      <a:endParaRPr lang="es-A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1" u="none" strike="noStrike">
                          <a:effectLst/>
                        </a:rPr>
                        <a:t> </a:t>
                      </a:r>
                      <a:endParaRPr lang="es-A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1" u="none" strike="noStrike" dirty="0" smtClean="0">
                          <a:effectLst/>
                        </a:rPr>
                        <a:t>Valorización  </a:t>
                      </a:r>
                      <a:r>
                        <a:rPr lang="es-AR" sz="1400" b="1" u="none" strike="noStrike" dirty="0">
                          <a:effectLst/>
                        </a:rPr>
                        <a:t>Monetario de Días </a:t>
                      </a:r>
                      <a:r>
                        <a:rPr lang="es-AR" sz="1400" b="1" u="none" strike="noStrike" dirty="0" smtClean="0">
                          <a:effectLst/>
                        </a:rPr>
                        <a:t>Caídos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1" u="none" strike="noStrike">
                          <a:effectLst/>
                        </a:rPr>
                        <a:t> </a:t>
                      </a:r>
                      <a:endParaRPr lang="es-A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1" u="none" strike="noStrike">
                          <a:effectLst/>
                        </a:rPr>
                        <a:t> $             36.235.836 </a:t>
                      </a:r>
                      <a:endParaRPr lang="es-A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s-A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A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A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1" u="none" strike="noStrike" dirty="0">
                          <a:effectLst/>
                        </a:rPr>
                        <a:t>Total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1" u="none" strike="noStrike" dirty="0">
                          <a:effectLst/>
                        </a:rPr>
                        <a:t> 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1" u="none" strike="noStrike" dirty="0">
                          <a:effectLst/>
                        </a:rPr>
                        <a:t> $       67.494.471,00 </a:t>
                      </a:r>
                      <a:endParaRPr lang="es-A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2638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GRACIAS</a:t>
            </a:r>
            <a:endParaRPr lang="es-AR" dirty="0"/>
          </a:p>
        </p:txBody>
      </p:sp>
      <p:pic>
        <p:nvPicPr>
          <p:cNvPr id="4" name="Picture 2" descr="http://escuelas.wp2.mendoza.gov.ar/wp-content/uploads/sites/22/2014/11/logoDGEweb-1-510x3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726" y="5570537"/>
            <a:ext cx="3084945" cy="1287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97046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</TotalTime>
  <Words>289</Words>
  <Application>Microsoft Office PowerPoint</Application>
  <PresentationFormat>Panorámica</PresentationFormat>
  <Paragraphs>132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Ausentismo DGE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 Sciola</dc:creator>
  <cp:lastModifiedBy>Gabriel Sciola</cp:lastModifiedBy>
  <cp:revision>17</cp:revision>
  <cp:lastPrinted>2016-05-12T15:30:46Z</cp:lastPrinted>
  <dcterms:created xsi:type="dcterms:W3CDTF">2016-05-10T23:44:18Z</dcterms:created>
  <dcterms:modified xsi:type="dcterms:W3CDTF">2016-05-12T15:32:34Z</dcterms:modified>
</cp:coreProperties>
</file>