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88" r:id="rId3"/>
    <p:sldId id="283" r:id="rId4"/>
    <p:sldId id="259" r:id="rId5"/>
    <p:sldId id="263" r:id="rId6"/>
    <p:sldId id="261" r:id="rId7"/>
    <p:sldId id="266" r:id="rId8"/>
    <p:sldId id="271" r:id="rId9"/>
    <p:sldId id="270" r:id="rId10"/>
    <p:sldId id="272" r:id="rId11"/>
    <p:sldId id="289" r:id="rId12"/>
  </p:sldIdLst>
  <p:sldSz cx="15119350" cy="10439400"/>
  <p:notesSz cx="7077075" cy="9345613"/>
  <p:defaultTextStyle>
    <a:defPPr>
      <a:defRPr lang="es-AR"/>
    </a:defPPr>
    <a:lvl1pPr marL="0" algn="l" defTabSz="1226759" rtl="0" eaLnBrk="1" latinLnBrk="0" hangingPunct="1">
      <a:defRPr sz="2415" kern="1200">
        <a:solidFill>
          <a:schemeClr val="tx1"/>
        </a:solidFill>
        <a:latin typeface="+mn-lt"/>
        <a:ea typeface="+mn-ea"/>
        <a:cs typeface="+mn-cs"/>
      </a:defRPr>
    </a:lvl1pPr>
    <a:lvl2pPr marL="613380" algn="l" defTabSz="1226759" rtl="0" eaLnBrk="1" latinLnBrk="0" hangingPunct="1">
      <a:defRPr sz="2415" kern="1200">
        <a:solidFill>
          <a:schemeClr val="tx1"/>
        </a:solidFill>
        <a:latin typeface="+mn-lt"/>
        <a:ea typeface="+mn-ea"/>
        <a:cs typeface="+mn-cs"/>
      </a:defRPr>
    </a:lvl2pPr>
    <a:lvl3pPr marL="1226759" algn="l" defTabSz="1226759" rtl="0" eaLnBrk="1" latinLnBrk="0" hangingPunct="1">
      <a:defRPr sz="2415" kern="1200">
        <a:solidFill>
          <a:schemeClr val="tx1"/>
        </a:solidFill>
        <a:latin typeface="+mn-lt"/>
        <a:ea typeface="+mn-ea"/>
        <a:cs typeface="+mn-cs"/>
      </a:defRPr>
    </a:lvl3pPr>
    <a:lvl4pPr marL="1840139" algn="l" defTabSz="1226759" rtl="0" eaLnBrk="1" latinLnBrk="0" hangingPunct="1">
      <a:defRPr sz="2415" kern="1200">
        <a:solidFill>
          <a:schemeClr val="tx1"/>
        </a:solidFill>
        <a:latin typeface="+mn-lt"/>
        <a:ea typeface="+mn-ea"/>
        <a:cs typeface="+mn-cs"/>
      </a:defRPr>
    </a:lvl4pPr>
    <a:lvl5pPr marL="2453518" algn="l" defTabSz="1226759" rtl="0" eaLnBrk="1" latinLnBrk="0" hangingPunct="1">
      <a:defRPr sz="2415" kern="1200">
        <a:solidFill>
          <a:schemeClr val="tx1"/>
        </a:solidFill>
        <a:latin typeface="+mn-lt"/>
        <a:ea typeface="+mn-ea"/>
        <a:cs typeface="+mn-cs"/>
      </a:defRPr>
    </a:lvl5pPr>
    <a:lvl6pPr marL="3066898" algn="l" defTabSz="1226759" rtl="0" eaLnBrk="1" latinLnBrk="0" hangingPunct="1">
      <a:defRPr sz="2415" kern="1200">
        <a:solidFill>
          <a:schemeClr val="tx1"/>
        </a:solidFill>
        <a:latin typeface="+mn-lt"/>
        <a:ea typeface="+mn-ea"/>
        <a:cs typeface="+mn-cs"/>
      </a:defRPr>
    </a:lvl6pPr>
    <a:lvl7pPr marL="3680277" algn="l" defTabSz="1226759" rtl="0" eaLnBrk="1" latinLnBrk="0" hangingPunct="1">
      <a:defRPr sz="2415" kern="1200">
        <a:solidFill>
          <a:schemeClr val="tx1"/>
        </a:solidFill>
        <a:latin typeface="+mn-lt"/>
        <a:ea typeface="+mn-ea"/>
        <a:cs typeface="+mn-cs"/>
      </a:defRPr>
    </a:lvl7pPr>
    <a:lvl8pPr marL="4293657" algn="l" defTabSz="1226759" rtl="0" eaLnBrk="1" latinLnBrk="0" hangingPunct="1">
      <a:defRPr sz="2415" kern="1200">
        <a:solidFill>
          <a:schemeClr val="tx1"/>
        </a:solidFill>
        <a:latin typeface="+mn-lt"/>
        <a:ea typeface="+mn-ea"/>
        <a:cs typeface="+mn-cs"/>
      </a:defRPr>
    </a:lvl8pPr>
    <a:lvl9pPr marL="4907036" algn="l" defTabSz="1226759" rtl="0" eaLnBrk="1" latinLnBrk="0" hangingPunct="1">
      <a:defRPr sz="241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88">
          <p15:clr>
            <a:srgbClr val="A4A3A4"/>
          </p15:clr>
        </p15:guide>
        <p15:guide id="2" pos="47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2076"/>
    <a:srgbClr val="A58DC1"/>
    <a:srgbClr val="95BC76"/>
    <a:srgbClr val="94BC76"/>
    <a:srgbClr val="482A70"/>
    <a:srgbClr val="FF6600"/>
    <a:srgbClr val="FE2F2F"/>
    <a:srgbClr val="767171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29" autoAdjust="0"/>
    <p:restoredTop sz="94660"/>
  </p:normalViewPr>
  <p:slideViewPr>
    <p:cSldViewPr snapToGrid="0">
      <p:cViewPr>
        <p:scale>
          <a:sx n="50" d="100"/>
          <a:sy n="50" d="100"/>
        </p:scale>
        <p:origin x="-1062" y="-42"/>
      </p:cViewPr>
      <p:guideLst>
        <p:guide orient="horz" pos="3288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08486"/>
            <a:ext cx="12851448" cy="3634458"/>
          </a:xfrm>
        </p:spPr>
        <p:txBody>
          <a:bodyPr anchor="b"/>
          <a:lstStyle>
            <a:lvl1pPr algn="ctr">
              <a:defRPr sz="9133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483102"/>
            <a:ext cx="11339513" cy="2520438"/>
          </a:xfrm>
        </p:spPr>
        <p:txBody>
          <a:bodyPr/>
          <a:lstStyle>
            <a:lvl1pPr marL="0" indent="0" algn="ctr">
              <a:buNone/>
              <a:defRPr sz="3653"/>
            </a:lvl1pPr>
            <a:lvl2pPr marL="695950" indent="0" algn="ctr">
              <a:buNone/>
              <a:defRPr sz="3044"/>
            </a:lvl2pPr>
            <a:lvl3pPr marL="1391900" indent="0" algn="ctr">
              <a:buNone/>
              <a:defRPr sz="2740"/>
            </a:lvl3pPr>
            <a:lvl4pPr marL="2087850" indent="0" algn="ctr">
              <a:buNone/>
              <a:defRPr sz="2436"/>
            </a:lvl4pPr>
            <a:lvl5pPr marL="2783799" indent="0" algn="ctr">
              <a:buNone/>
              <a:defRPr sz="2436"/>
            </a:lvl5pPr>
            <a:lvl6pPr marL="3479749" indent="0" algn="ctr">
              <a:buNone/>
              <a:defRPr sz="2436"/>
            </a:lvl6pPr>
            <a:lvl7pPr marL="4175699" indent="0" algn="ctr">
              <a:buNone/>
              <a:defRPr sz="2436"/>
            </a:lvl7pPr>
            <a:lvl8pPr marL="4871649" indent="0" algn="ctr">
              <a:buNone/>
              <a:defRPr sz="2436"/>
            </a:lvl8pPr>
            <a:lvl9pPr marL="5567599" indent="0" algn="ctr">
              <a:buNone/>
              <a:defRPr sz="2436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78A13-9EB6-4FD4-A3E0-25F0973AEA48}" type="datetimeFigureOut">
              <a:rPr lang="es-AR" smtClean="0"/>
              <a:pPr/>
              <a:t>3/2/2017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EF54-7DA7-40D0-8C5D-6361C6603B6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79892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78A13-9EB6-4FD4-A3E0-25F0973AEA48}" type="datetimeFigureOut">
              <a:rPr lang="es-AR" smtClean="0"/>
              <a:pPr/>
              <a:t>3/2/2017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EF54-7DA7-40D0-8C5D-6361C6603B6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08917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55801"/>
            <a:ext cx="3260110" cy="88469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55801"/>
            <a:ext cx="9591338" cy="884690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78A13-9EB6-4FD4-A3E0-25F0973AEA48}" type="datetimeFigureOut">
              <a:rPr lang="es-AR" smtClean="0"/>
              <a:pPr/>
              <a:t>3/2/2017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EF54-7DA7-40D0-8C5D-6361C6603B6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396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78A13-9EB6-4FD4-A3E0-25F0973AEA48}" type="datetimeFigureOut">
              <a:rPr lang="es-AR" smtClean="0"/>
              <a:pPr/>
              <a:t>3/2/2017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EF54-7DA7-40D0-8C5D-6361C6603B6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2861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02603"/>
            <a:ext cx="13040439" cy="4342500"/>
          </a:xfrm>
        </p:spPr>
        <p:txBody>
          <a:bodyPr anchor="b"/>
          <a:lstStyle>
            <a:lvl1pPr>
              <a:defRPr sz="9133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6986185"/>
            <a:ext cx="13040439" cy="2283618"/>
          </a:xfrm>
        </p:spPr>
        <p:txBody>
          <a:bodyPr/>
          <a:lstStyle>
            <a:lvl1pPr marL="0" indent="0">
              <a:buNone/>
              <a:defRPr sz="3653">
                <a:solidFill>
                  <a:schemeClr val="tx1"/>
                </a:solidFill>
              </a:defRPr>
            </a:lvl1pPr>
            <a:lvl2pPr marL="695950" indent="0">
              <a:buNone/>
              <a:defRPr sz="3044">
                <a:solidFill>
                  <a:schemeClr val="tx1">
                    <a:tint val="75000"/>
                  </a:schemeClr>
                </a:solidFill>
              </a:defRPr>
            </a:lvl2pPr>
            <a:lvl3pPr marL="1391900" indent="0">
              <a:buNone/>
              <a:defRPr sz="2740">
                <a:solidFill>
                  <a:schemeClr val="tx1">
                    <a:tint val="75000"/>
                  </a:schemeClr>
                </a:solidFill>
              </a:defRPr>
            </a:lvl3pPr>
            <a:lvl4pPr marL="2087850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4pPr>
            <a:lvl5pPr marL="278379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5pPr>
            <a:lvl6pPr marL="347974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6pPr>
            <a:lvl7pPr marL="417569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7pPr>
            <a:lvl8pPr marL="487164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8pPr>
            <a:lvl9pPr marL="556759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78A13-9EB6-4FD4-A3E0-25F0973AEA48}" type="datetimeFigureOut">
              <a:rPr lang="es-AR" smtClean="0"/>
              <a:pPr/>
              <a:t>3/2/2017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EF54-7DA7-40D0-8C5D-6361C6603B6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167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779007"/>
            <a:ext cx="6425724" cy="662370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779007"/>
            <a:ext cx="6425724" cy="662370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78A13-9EB6-4FD4-A3E0-25F0973AEA48}" type="datetimeFigureOut">
              <a:rPr lang="es-AR" smtClean="0"/>
              <a:pPr/>
              <a:t>3/2/2017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EF54-7DA7-40D0-8C5D-6361C6603B6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702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55804"/>
            <a:ext cx="13040439" cy="201780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559104"/>
            <a:ext cx="6396193" cy="1254177"/>
          </a:xfrm>
        </p:spPr>
        <p:txBody>
          <a:bodyPr anchor="b"/>
          <a:lstStyle>
            <a:lvl1pPr marL="0" indent="0">
              <a:buNone/>
              <a:defRPr sz="3653" b="1"/>
            </a:lvl1pPr>
            <a:lvl2pPr marL="695950" indent="0">
              <a:buNone/>
              <a:defRPr sz="3044" b="1"/>
            </a:lvl2pPr>
            <a:lvl3pPr marL="1391900" indent="0">
              <a:buNone/>
              <a:defRPr sz="2740" b="1"/>
            </a:lvl3pPr>
            <a:lvl4pPr marL="2087850" indent="0">
              <a:buNone/>
              <a:defRPr sz="2436" b="1"/>
            </a:lvl4pPr>
            <a:lvl5pPr marL="2783799" indent="0">
              <a:buNone/>
              <a:defRPr sz="2436" b="1"/>
            </a:lvl5pPr>
            <a:lvl6pPr marL="3479749" indent="0">
              <a:buNone/>
              <a:defRPr sz="2436" b="1"/>
            </a:lvl6pPr>
            <a:lvl7pPr marL="4175699" indent="0">
              <a:buNone/>
              <a:defRPr sz="2436" b="1"/>
            </a:lvl7pPr>
            <a:lvl8pPr marL="4871649" indent="0">
              <a:buNone/>
              <a:defRPr sz="2436" b="1"/>
            </a:lvl8pPr>
            <a:lvl9pPr marL="5567599" indent="0">
              <a:buNone/>
              <a:defRPr sz="2436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813281"/>
            <a:ext cx="6396193" cy="5608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559104"/>
            <a:ext cx="6427693" cy="1254177"/>
          </a:xfrm>
        </p:spPr>
        <p:txBody>
          <a:bodyPr anchor="b"/>
          <a:lstStyle>
            <a:lvl1pPr marL="0" indent="0">
              <a:buNone/>
              <a:defRPr sz="3653" b="1"/>
            </a:lvl1pPr>
            <a:lvl2pPr marL="695950" indent="0">
              <a:buNone/>
              <a:defRPr sz="3044" b="1"/>
            </a:lvl2pPr>
            <a:lvl3pPr marL="1391900" indent="0">
              <a:buNone/>
              <a:defRPr sz="2740" b="1"/>
            </a:lvl3pPr>
            <a:lvl4pPr marL="2087850" indent="0">
              <a:buNone/>
              <a:defRPr sz="2436" b="1"/>
            </a:lvl4pPr>
            <a:lvl5pPr marL="2783799" indent="0">
              <a:buNone/>
              <a:defRPr sz="2436" b="1"/>
            </a:lvl5pPr>
            <a:lvl6pPr marL="3479749" indent="0">
              <a:buNone/>
              <a:defRPr sz="2436" b="1"/>
            </a:lvl6pPr>
            <a:lvl7pPr marL="4175699" indent="0">
              <a:buNone/>
              <a:defRPr sz="2436" b="1"/>
            </a:lvl7pPr>
            <a:lvl8pPr marL="4871649" indent="0">
              <a:buNone/>
              <a:defRPr sz="2436" b="1"/>
            </a:lvl8pPr>
            <a:lvl9pPr marL="5567599" indent="0">
              <a:buNone/>
              <a:defRPr sz="2436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813281"/>
            <a:ext cx="6427693" cy="5608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78A13-9EB6-4FD4-A3E0-25F0973AEA48}" type="datetimeFigureOut">
              <a:rPr lang="es-AR" smtClean="0"/>
              <a:pPr/>
              <a:t>3/2/2017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EF54-7DA7-40D0-8C5D-6361C6603B6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51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78A13-9EB6-4FD4-A3E0-25F0973AEA48}" type="datetimeFigureOut">
              <a:rPr lang="es-AR" smtClean="0"/>
              <a:pPr/>
              <a:t>3/2/2017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EF54-7DA7-40D0-8C5D-6361C6603B6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0343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78A13-9EB6-4FD4-A3E0-25F0973AEA48}" type="datetimeFigureOut">
              <a:rPr lang="es-AR" smtClean="0"/>
              <a:pPr/>
              <a:t>3/2/2017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EF54-7DA7-40D0-8C5D-6361C6603B6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9773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695960"/>
            <a:ext cx="4876384" cy="2435860"/>
          </a:xfrm>
        </p:spPr>
        <p:txBody>
          <a:bodyPr anchor="b"/>
          <a:lstStyle>
            <a:lvl1pPr>
              <a:defRPr sz="487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03083"/>
            <a:ext cx="7654171" cy="7418740"/>
          </a:xfrm>
        </p:spPr>
        <p:txBody>
          <a:bodyPr/>
          <a:lstStyle>
            <a:lvl1pPr>
              <a:defRPr sz="4871"/>
            </a:lvl1pPr>
            <a:lvl2pPr>
              <a:defRPr sz="4262"/>
            </a:lvl2pPr>
            <a:lvl3pPr>
              <a:defRPr sz="3653"/>
            </a:lvl3pPr>
            <a:lvl4pPr>
              <a:defRPr sz="3044"/>
            </a:lvl4pPr>
            <a:lvl5pPr>
              <a:defRPr sz="3044"/>
            </a:lvl5pPr>
            <a:lvl6pPr>
              <a:defRPr sz="3044"/>
            </a:lvl6pPr>
            <a:lvl7pPr>
              <a:defRPr sz="3044"/>
            </a:lvl7pPr>
            <a:lvl8pPr>
              <a:defRPr sz="3044"/>
            </a:lvl8pPr>
            <a:lvl9pPr>
              <a:defRPr sz="304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131820"/>
            <a:ext cx="4876384" cy="5802084"/>
          </a:xfrm>
        </p:spPr>
        <p:txBody>
          <a:bodyPr/>
          <a:lstStyle>
            <a:lvl1pPr marL="0" indent="0">
              <a:buNone/>
              <a:defRPr sz="2436"/>
            </a:lvl1pPr>
            <a:lvl2pPr marL="695950" indent="0">
              <a:buNone/>
              <a:defRPr sz="2131"/>
            </a:lvl2pPr>
            <a:lvl3pPr marL="1391900" indent="0">
              <a:buNone/>
              <a:defRPr sz="1827"/>
            </a:lvl3pPr>
            <a:lvl4pPr marL="2087850" indent="0">
              <a:buNone/>
              <a:defRPr sz="1522"/>
            </a:lvl4pPr>
            <a:lvl5pPr marL="2783799" indent="0">
              <a:buNone/>
              <a:defRPr sz="1522"/>
            </a:lvl5pPr>
            <a:lvl6pPr marL="3479749" indent="0">
              <a:buNone/>
              <a:defRPr sz="1522"/>
            </a:lvl6pPr>
            <a:lvl7pPr marL="4175699" indent="0">
              <a:buNone/>
              <a:defRPr sz="1522"/>
            </a:lvl7pPr>
            <a:lvl8pPr marL="4871649" indent="0">
              <a:buNone/>
              <a:defRPr sz="1522"/>
            </a:lvl8pPr>
            <a:lvl9pPr marL="5567599" indent="0">
              <a:buNone/>
              <a:defRPr sz="152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78A13-9EB6-4FD4-A3E0-25F0973AEA48}" type="datetimeFigureOut">
              <a:rPr lang="es-AR" smtClean="0"/>
              <a:pPr/>
              <a:t>3/2/2017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EF54-7DA7-40D0-8C5D-6361C6603B6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863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695960"/>
            <a:ext cx="4876384" cy="2435860"/>
          </a:xfrm>
        </p:spPr>
        <p:txBody>
          <a:bodyPr anchor="b"/>
          <a:lstStyle>
            <a:lvl1pPr>
              <a:defRPr sz="487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03083"/>
            <a:ext cx="7654171" cy="7418740"/>
          </a:xfrm>
        </p:spPr>
        <p:txBody>
          <a:bodyPr anchor="t"/>
          <a:lstStyle>
            <a:lvl1pPr marL="0" indent="0">
              <a:buNone/>
              <a:defRPr sz="4871"/>
            </a:lvl1pPr>
            <a:lvl2pPr marL="695950" indent="0">
              <a:buNone/>
              <a:defRPr sz="4262"/>
            </a:lvl2pPr>
            <a:lvl3pPr marL="1391900" indent="0">
              <a:buNone/>
              <a:defRPr sz="3653"/>
            </a:lvl3pPr>
            <a:lvl4pPr marL="2087850" indent="0">
              <a:buNone/>
              <a:defRPr sz="3044"/>
            </a:lvl4pPr>
            <a:lvl5pPr marL="2783799" indent="0">
              <a:buNone/>
              <a:defRPr sz="3044"/>
            </a:lvl5pPr>
            <a:lvl6pPr marL="3479749" indent="0">
              <a:buNone/>
              <a:defRPr sz="3044"/>
            </a:lvl6pPr>
            <a:lvl7pPr marL="4175699" indent="0">
              <a:buNone/>
              <a:defRPr sz="3044"/>
            </a:lvl7pPr>
            <a:lvl8pPr marL="4871649" indent="0">
              <a:buNone/>
              <a:defRPr sz="3044"/>
            </a:lvl8pPr>
            <a:lvl9pPr marL="5567599" indent="0">
              <a:buNone/>
              <a:defRPr sz="3044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131820"/>
            <a:ext cx="4876384" cy="5802084"/>
          </a:xfrm>
        </p:spPr>
        <p:txBody>
          <a:bodyPr/>
          <a:lstStyle>
            <a:lvl1pPr marL="0" indent="0">
              <a:buNone/>
              <a:defRPr sz="2436"/>
            </a:lvl1pPr>
            <a:lvl2pPr marL="695950" indent="0">
              <a:buNone/>
              <a:defRPr sz="2131"/>
            </a:lvl2pPr>
            <a:lvl3pPr marL="1391900" indent="0">
              <a:buNone/>
              <a:defRPr sz="1827"/>
            </a:lvl3pPr>
            <a:lvl4pPr marL="2087850" indent="0">
              <a:buNone/>
              <a:defRPr sz="1522"/>
            </a:lvl4pPr>
            <a:lvl5pPr marL="2783799" indent="0">
              <a:buNone/>
              <a:defRPr sz="1522"/>
            </a:lvl5pPr>
            <a:lvl6pPr marL="3479749" indent="0">
              <a:buNone/>
              <a:defRPr sz="1522"/>
            </a:lvl6pPr>
            <a:lvl7pPr marL="4175699" indent="0">
              <a:buNone/>
              <a:defRPr sz="1522"/>
            </a:lvl7pPr>
            <a:lvl8pPr marL="4871649" indent="0">
              <a:buNone/>
              <a:defRPr sz="1522"/>
            </a:lvl8pPr>
            <a:lvl9pPr marL="5567599" indent="0">
              <a:buNone/>
              <a:defRPr sz="152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78A13-9EB6-4FD4-A3E0-25F0973AEA48}" type="datetimeFigureOut">
              <a:rPr lang="es-AR" smtClean="0"/>
              <a:pPr/>
              <a:t>3/2/2017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EF54-7DA7-40D0-8C5D-6361C6603B6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31276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55804"/>
            <a:ext cx="13040439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779007"/>
            <a:ext cx="13040439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675780"/>
            <a:ext cx="340185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78A13-9EB6-4FD4-A3E0-25F0973AEA48}" type="datetimeFigureOut">
              <a:rPr lang="es-AR" smtClean="0"/>
              <a:pPr/>
              <a:t>3/2/2017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675780"/>
            <a:ext cx="5102781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675780"/>
            <a:ext cx="340185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7EF54-7DA7-40D0-8C5D-6361C6603B6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775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91900" rtl="0" eaLnBrk="1" latinLnBrk="0" hangingPunct="1">
        <a:lnSpc>
          <a:spcPct val="90000"/>
        </a:lnSpc>
        <a:spcBef>
          <a:spcPct val="0"/>
        </a:spcBef>
        <a:buNone/>
        <a:defRPr sz="66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7975" indent="-347975" algn="l" defTabSz="1391900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4262" kern="1200">
          <a:solidFill>
            <a:schemeClr val="tx1"/>
          </a:solidFill>
          <a:latin typeface="+mn-lt"/>
          <a:ea typeface="+mn-ea"/>
          <a:cs typeface="+mn-cs"/>
        </a:defRPr>
      </a:lvl1pPr>
      <a:lvl2pPr marL="104392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653" kern="1200">
          <a:solidFill>
            <a:schemeClr val="tx1"/>
          </a:solidFill>
          <a:latin typeface="+mn-lt"/>
          <a:ea typeface="+mn-ea"/>
          <a:cs typeface="+mn-cs"/>
        </a:defRPr>
      </a:lvl2pPr>
      <a:lvl3pPr marL="173987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044" kern="1200">
          <a:solidFill>
            <a:schemeClr val="tx1"/>
          </a:solidFill>
          <a:latin typeface="+mn-lt"/>
          <a:ea typeface="+mn-ea"/>
          <a:cs typeface="+mn-cs"/>
        </a:defRPr>
      </a:lvl3pPr>
      <a:lvl4pPr marL="24358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31317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8277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5236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52196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9155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1pPr>
      <a:lvl2pPr marL="6959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2pPr>
      <a:lvl3pPr marL="139190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3pPr>
      <a:lvl4pPr marL="20878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27837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4797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1756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48716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5675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jpeg"/><Relationship Id="rId7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3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\\julian\carpeta compartida\PLIEGO TRAMO 1 - 2017\Documentacion Grafica\1.UBICACION Y CARTELERIA\05 IMAGENES DE PROYECTO\esquina 1 22.12.jpg"/>
          <p:cNvPicPr>
            <a:picLocks noChangeAspect="1" noChangeArrowheads="1"/>
          </p:cNvPicPr>
          <p:nvPr/>
        </p:nvPicPr>
        <p:blipFill rotWithShape="1">
          <a:blip r:embed="rId2"/>
          <a:srcRect b="1696"/>
          <a:stretch/>
        </p:blipFill>
        <p:spPr bwMode="auto">
          <a:xfrm>
            <a:off x="305205" y="2052088"/>
            <a:ext cx="14400000" cy="730781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7" name="Rectángulo 5"/>
          <p:cNvSpPr/>
          <p:nvPr/>
        </p:nvSpPr>
        <p:spPr>
          <a:xfrm>
            <a:off x="268392" y="498721"/>
            <a:ext cx="14420938" cy="1311901"/>
          </a:xfrm>
          <a:prstGeom prst="rect">
            <a:avLst/>
          </a:prstGeom>
          <a:solidFill>
            <a:srgbClr val="95BC76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AR" dirty="0"/>
          </a:p>
        </p:txBody>
      </p:sp>
      <p:sp>
        <p:nvSpPr>
          <p:cNvPr id="38" name="Subtítulo 7"/>
          <p:cNvSpPr txBox="1">
            <a:spLocks/>
          </p:cNvSpPr>
          <p:nvPr/>
        </p:nvSpPr>
        <p:spPr>
          <a:xfrm>
            <a:off x="645920" y="984047"/>
            <a:ext cx="4739980" cy="664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AR" sz="3200" b="1" spc="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4875520" y="219615"/>
            <a:ext cx="10067892" cy="1098818"/>
            <a:chOff x="4875520" y="219615"/>
            <a:chExt cx="10067892" cy="1098818"/>
          </a:xfrm>
        </p:grpSpPr>
        <p:sp>
          <p:nvSpPr>
            <p:cNvPr id="39" name="Rectángulo 10"/>
            <p:cNvSpPr/>
            <p:nvPr/>
          </p:nvSpPr>
          <p:spPr>
            <a:xfrm flipV="1">
              <a:off x="4875521" y="1162594"/>
              <a:ext cx="10067891" cy="155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0" name="Rectángulo 11"/>
            <p:cNvSpPr/>
            <p:nvPr/>
          </p:nvSpPr>
          <p:spPr>
            <a:xfrm>
              <a:off x="4875520" y="498721"/>
              <a:ext cx="252187" cy="66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1" name="Rectángulo 12"/>
            <p:cNvSpPr/>
            <p:nvPr/>
          </p:nvSpPr>
          <p:spPr>
            <a:xfrm>
              <a:off x="5036024" y="219615"/>
              <a:ext cx="9653305" cy="945610"/>
            </a:xfrm>
            <a:prstGeom prst="rect">
              <a:avLst/>
            </a:prstGeom>
            <a:solidFill>
              <a:srgbClr val="48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RECUPERACIÓN Y ORDENAMIENTO DEL ESPACIO PÚBLICO </a:t>
              </a:r>
            </a:p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CARRIL GODOY CRUZ</a:t>
              </a:r>
              <a:endParaRPr lang="es-AR" sz="2400" b="1" dirty="0">
                <a:latin typeface="Frutiger 45 Light" panose="020B0500000000000000" pitchFamily="34" charset="0"/>
              </a:endParaRPr>
            </a:p>
          </p:txBody>
        </p:sp>
      </p:grpSp>
      <p:sp>
        <p:nvSpPr>
          <p:cNvPr id="35" name="Subtítulo 7"/>
          <p:cNvSpPr txBox="1">
            <a:spLocks/>
          </p:cNvSpPr>
          <p:nvPr/>
        </p:nvSpPr>
        <p:spPr>
          <a:xfrm>
            <a:off x="11308976" y="1365047"/>
            <a:ext cx="3186951" cy="664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AR" sz="2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7 Imagen" descr="LOGO-GLLEN-1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5173" y="9198254"/>
            <a:ext cx="2160000" cy="1083581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268391" y="9746770"/>
            <a:ext cx="10158309" cy="313943"/>
          </a:xfrm>
          <a:prstGeom prst="rect">
            <a:avLst/>
          </a:prstGeom>
          <a:solidFill>
            <a:srgbClr val="482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1500" b="1" dirty="0" smtClean="0">
                <a:latin typeface="Century Gothic" panose="020B0502020202020204" pitchFamily="34" charset="0"/>
              </a:rPr>
              <a:t>MUNICIPALIDAD DE GUAYMALLÉN - SECRETARIA DE OBRAS Y SERVICIOS PÚBLICOS – OFICINA DE PROYECTOS</a:t>
            </a:r>
            <a:endParaRPr lang="es-AR" sz="1500" b="1" dirty="0">
              <a:latin typeface="Century Gothic" panose="020B05020202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61097" r="52656" b="24363"/>
          <a:stretch/>
        </p:blipFill>
        <p:spPr>
          <a:xfrm>
            <a:off x="12749405" y="9501913"/>
            <a:ext cx="19939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5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101 Elipse"/>
          <p:cNvSpPr/>
          <p:nvPr/>
        </p:nvSpPr>
        <p:spPr>
          <a:xfrm>
            <a:off x="8839569" y="2858569"/>
            <a:ext cx="6965748" cy="6792685"/>
          </a:xfrm>
          <a:prstGeom prst="ellipse">
            <a:avLst/>
          </a:prstGeom>
          <a:solidFill>
            <a:schemeClr val="bg1">
              <a:lumMod val="8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5"/>
          <p:cNvSpPr/>
          <p:nvPr/>
        </p:nvSpPr>
        <p:spPr>
          <a:xfrm>
            <a:off x="268392" y="498721"/>
            <a:ext cx="14420938" cy="1311901"/>
          </a:xfrm>
          <a:prstGeom prst="rect">
            <a:avLst/>
          </a:prstGeom>
          <a:solidFill>
            <a:srgbClr val="95BC76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AR" dirty="0"/>
          </a:p>
        </p:txBody>
      </p:sp>
      <p:pic>
        <p:nvPicPr>
          <p:cNvPr id="1030" name="Picture 6" descr="C:\Users\Guaymallen\Desktop\vegetacion plaza quin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076" y="9111694"/>
            <a:ext cx="7031718" cy="492138"/>
          </a:xfrm>
          <a:prstGeom prst="rect">
            <a:avLst/>
          </a:prstGeom>
          <a:noFill/>
        </p:spPr>
      </p:pic>
      <p:pic>
        <p:nvPicPr>
          <p:cNvPr id="1026" name="Picture 2" descr="\\julian\carpeta compartida\PLIEGO TRAMO 1 - 2017\Documentacion Grafica\1.UBICACION Y CARTELERIA\05 IMAGENES DE PROYECTO\esquina 1 22.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9765" y="1959428"/>
            <a:ext cx="5932294" cy="3062515"/>
          </a:xfrm>
          <a:prstGeom prst="rect">
            <a:avLst/>
          </a:prstGeom>
          <a:noFill/>
        </p:spPr>
      </p:pic>
      <p:pic>
        <p:nvPicPr>
          <p:cNvPr id="1027" name="Picture 3" descr="\\julian\carpeta compartida\PLIEGO TRAMO 1 - 2017\Documentacion Grafica\1.UBICACION Y CARTELERIA\05 IMAGENES DE PROYECTO\plaza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076" y="5239657"/>
            <a:ext cx="7014754" cy="3729098"/>
          </a:xfrm>
          <a:prstGeom prst="rect">
            <a:avLst/>
          </a:prstGeom>
          <a:noFill/>
        </p:spPr>
      </p:pic>
      <p:sp>
        <p:nvSpPr>
          <p:cNvPr id="76" name="75 Elipse"/>
          <p:cNvSpPr/>
          <p:nvPr/>
        </p:nvSpPr>
        <p:spPr>
          <a:xfrm>
            <a:off x="0" y="1946367"/>
            <a:ext cx="3801292" cy="36837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55 Elipse"/>
          <p:cNvSpPr/>
          <p:nvPr/>
        </p:nvSpPr>
        <p:spPr>
          <a:xfrm>
            <a:off x="182883" y="2119466"/>
            <a:ext cx="3409405" cy="3324699"/>
          </a:xfrm>
          <a:prstGeom prst="ellipse">
            <a:avLst/>
          </a:prstGeom>
          <a:solidFill>
            <a:srgbClr val="B4A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58 Rectángulo"/>
          <p:cNvSpPr/>
          <p:nvPr/>
        </p:nvSpPr>
        <p:spPr>
          <a:xfrm>
            <a:off x="395907" y="2546526"/>
            <a:ext cx="301839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VEREDAS</a:t>
            </a:r>
          </a:p>
          <a:p>
            <a:pPr algn="ctr"/>
            <a:r>
              <a:rPr lang="es-ES" sz="1600" b="1" dirty="0" smtClean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26.632 m²</a:t>
            </a:r>
          </a:p>
          <a:p>
            <a:pPr algn="ctr"/>
            <a:endParaRPr lang="es-ES" sz="1600" dirty="0" smtClean="0">
              <a:solidFill>
                <a:schemeClr val="bg2">
                  <a:lumMod val="1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es-ES" sz="1400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ESQUINAS</a:t>
            </a:r>
          </a:p>
          <a:p>
            <a:pPr algn="ctr"/>
            <a:r>
              <a:rPr lang="es-ES" sz="16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175 esquinas</a:t>
            </a:r>
          </a:p>
          <a:p>
            <a:pPr algn="ctr"/>
            <a:r>
              <a:rPr lang="es-ES" sz="16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9.531 m²</a:t>
            </a:r>
          </a:p>
          <a:p>
            <a:pPr algn="ctr"/>
            <a:endParaRPr lang="es-ES" sz="1600" dirty="0" smtClean="0">
              <a:solidFill>
                <a:schemeClr val="bg2">
                  <a:lumMod val="1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es-ES" sz="1400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CALZADA DE CONCRETO ASFÁLTICO</a:t>
            </a:r>
          </a:p>
          <a:p>
            <a:pPr algn="ctr"/>
            <a:r>
              <a:rPr lang="es-ES" sz="16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116.570 m²</a:t>
            </a:r>
          </a:p>
          <a:p>
            <a:pPr algn="ctr"/>
            <a:endParaRPr lang="es-ES" sz="2000" dirty="0" smtClean="0">
              <a:latin typeface="Century Gothic" pitchFamily="34" charset="0"/>
            </a:endParaRPr>
          </a:p>
          <a:p>
            <a:pPr algn="ctr"/>
            <a:endParaRPr lang="es-ES" sz="2000" dirty="0" smtClean="0">
              <a:latin typeface="Century Gothic" pitchFamily="34" charset="0"/>
            </a:endParaRPr>
          </a:p>
          <a:p>
            <a:pPr algn="ctr"/>
            <a:endParaRPr lang="es-ES" sz="2000" dirty="0" smtClean="0">
              <a:latin typeface="Century Gothic" pitchFamily="34" charset="0"/>
            </a:endParaRPr>
          </a:p>
          <a:p>
            <a:pPr algn="ctr"/>
            <a:endParaRPr lang="es-ES" sz="2000" dirty="0" smtClean="0">
              <a:latin typeface="Century Gothic" pitchFamily="34" charset="0"/>
            </a:endParaRPr>
          </a:p>
        </p:txBody>
      </p:sp>
      <p:sp>
        <p:nvSpPr>
          <p:cNvPr id="86" name="85 Elipse"/>
          <p:cNvSpPr/>
          <p:nvPr/>
        </p:nvSpPr>
        <p:spPr>
          <a:xfrm>
            <a:off x="6688183" y="5822543"/>
            <a:ext cx="3997234" cy="3871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71 Elipse"/>
          <p:cNvSpPr/>
          <p:nvPr/>
        </p:nvSpPr>
        <p:spPr>
          <a:xfrm>
            <a:off x="6958149" y="6067274"/>
            <a:ext cx="3495843" cy="340899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87 Rectángulo"/>
          <p:cNvSpPr/>
          <p:nvPr/>
        </p:nvSpPr>
        <p:spPr>
          <a:xfrm>
            <a:off x="7005712" y="6731291"/>
            <a:ext cx="337440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ESPACIOS VERDES</a:t>
            </a:r>
          </a:p>
          <a:p>
            <a:pPr algn="ctr"/>
            <a:r>
              <a:rPr lang="es-ES" sz="1600" b="1" dirty="0" smtClean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Césped: 16.736 m²</a:t>
            </a:r>
          </a:p>
          <a:p>
            <a:pPr algn="ctr"/>
            <a:r>
              <a:rPr lang="es-ES" sz="1600" b="1" dirty="0" smtClean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Granza: 4.224 m²</a:t>
            </a:r>
            <a:endParaRPr lang="es-ES" sz="900" b="1" dirty="0" smtClean="0">
              <a:solidFill>
                <a:schemeClr val="bg2">
                  <a:lumMod val="10000"/>
                </a:schemeClr>
              </a:solidFill>
              <a:latin typeface="Century Gothic" pitchFamily="34" charset="0"/>
            </a:endParaRPr>
          </a:p>
          <a:p>
            <a:pPr algn="ctr"/>
            <a:endParaRPr lang="es-ES" sz="1600" dirty="0" smtClean="0">
              <a:solidFill>
                <a:schemeClr val="bg2">
                  <a:lumMod val="10000"/>
                </a:schemeClr>
              </a:solidFill>
              <a:latin typeface="Century Gothic" pitchFamily="34" charset="0"/>
            </a:endParaRPr>
          </a:p>
          <a:p>
            <a:pPr algn="ctr"/>
            <a:endParaRPr lang="es-ES" sz="800" dirty="0" smtClean="0">
              <a:solidFill>
                <a:schemeClr val="bg2">
                  <a:lumMod val="1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es-ES" sz="1400" dirty="0" smtClean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VEGETACIÓN XERÓFILA</a:t>
            </a:r>
          </a:p>
          <a:p>
            <a:pPr algn="ctr"/>
            <a:r>
              <a:rPr lang="es-ES" sz="1600" b="1" dirty="0" smtClean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Forestales: 1.520 u</a:t>
            </a:r>
          </a:p>
          <a:p>
            <a:pPr algn="ctr"/>
            <a:r>
              <a:rPr lang="es-ES" sz="1600" b="1" dirty="0" smtClean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Arbustos: 25.000 </a:t>
            </a:r>
            <a:r>
              <a:rPr lang="es-ES" sz="16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u</a:t>
            </a:r>
            <a:endParaRPr lang="es-ES" sz="1600" b="1" dirty="0" smtClean="0">
              <a:solidFill>
                <a:schemeClr val="bg2">
                  <a:lumMod val="1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8" name="Picture 4" descr="\\julian\carpeta compartida\PLIEGO TRAMO 1 - 2017\Documentacion Grafica\1.UBICACION Y CARTELERIA\05 IMAGENES DE PROYECTO\RENDERS 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13817" y="1978159"/>
            <a:ext cx="5364478" cy="301751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ubtítulo 7"/>
          <p:cNvSpPr txBox="1">
            <a:spLocks/>
          </p:cNvSpPr>
          <p:nvPr/>
        </p:nvSpPr>
        <p:spPr>
          <a:xfrm>
            <a:off x="9251634" y="5198982"/>
            <a:ext cx="2993750" cy="664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Plaza Quino</a:t>
            </a:r>
            <a:endParaRPr lang="es-AR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6" r="69960" b="2750"/>
          <a:stretch/>
        </p:blipFill>
        <p:spPr>
          <a:xfrm>
            <a:off x="10427677" y="5132398"/>
            <a:ext cx="3358038" cy="4446000"/>
          </a:xfrm>
          <a:prstGeom prst="rect">
            <a:avLst/>
          </a:prstGeom>
        </p:spPr>
      </p:pic>
      <p:pic>
        <p:nvPicPr>
          <p:cNvPr id="28" name="7 Imagen" descr="LOGO-GLLEN-16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5173" y="9198254"/>
            <a:ext cx="2160000" cy="1083581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268391" y="9746770"/>
            <a:ext cx="10158309" cy="313943"/>
          </a:xfrm>
          <a:prstGeom prst="rect">
            <a:avLst/>
          </a:prstGeom>
          <a:solidFill>
            <a:srgbClr val="482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1500" b="1" dirty="0" smtClean="0">
                <a:latin typeface="Century Gothic" panose="020B0502020202020204" pitchFamily="34" charset="0"/>
              </a:rPr>
              <a:t>MUNICIPALIDAD DE GUAYMALLÉN - SECRETARIA DE OBRAS Y SERVICIOS PÚBLICOS – OFICINA DE PROYECTOS</a:t>
            </a:r>
            <a:endParaRPr lang="es-AR" sz="1500" b="1" dirty="0">
              <a:latin typeface="Century Gothic" panose="020B0502020202020204" pitchFamily="34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61097" r="52656" b="24363"/>
          <a:stretch/>
        </p:blipFill>
        <p:spPr>
          <a:xfrm>
            <a:off x="12749405" y="9501913"/>
            <a:ext cx="1993900" cy="660400"/>
          </a:xfrm>
          <a:prstGeom prst="rect">
            <a:avLst/>
          </a:prstGeom>
        </p:spPr>
      </p:pic>
      <p:sp>
        <p:nvSpPr>
          <p:cNvPr id="25" name="Subtítulo 7"/>
          <p:cNvSpPr txBox="1">
            <a:spLocks/>
          </p:cNvSpPr>
          <p:nvPr/>
        </p:nvSpPr>
        <p:spPr>
          <a:xfrm>
            <a:off x="268389" y="838427"/>
            <a:ext cx="4855153" cy="664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AR"/>
            </a:defPPr>
            <a:lvl1pPr indent="0" defTabSz="1391900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None/>
              <a:defRPr sz="31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  <a:lvl2pPr marL="1043925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/>
            </a:lvl2pPr>
            <a:lvl3pPr marL="1739875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/>
            </a:lvl3pPr>
            <a:lvl4pPr marL="243582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4pPr>
            <a:lvl5pPr marL="313177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5pPr>
            <a:lvl6pPr marL="382772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6pPr>
            <a:lvl7pPr marL="452367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7pPr>
            <a:lvl8pPr marL="521962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8pPr>
            <a:lvl9pPr marL="591557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9pPr>
          </a:lstStyle>
          <a:p>
            <a:r>
              <a:rPr lang="es-AR" sz="3000" dirty="0"/>
              <a:t>ESPACIO PUBLICO</a:t>
            </a:r>
          </a:p>
        </p:txBody>
      </p:sp>
      <p:grpSp>
        <p:nvGrpSpPr>
          <p:cNvPr id="26" name="25 Grupo"/>
          <p:cNvGrpSpPr/>
          <p:nvPr/>
        </p:nvGrpSpPr>
        <p:grpSpPr>
          <a:xfrm>
            <a:off x="4875520" y="219615"/>
            <a:ext cx="10067892" cy="1098818"/>
            <a:chOff x="4875520" y="219615"/>
            <a:chExt cx="10067892" cy="1098818"/>
          </a:xfrm>
        </p:grpSpPr>
        <p:sp>
          <p:nvSpPr>
            <p:cNvPr id="27" name="Rectángulo 10"/>
            <p:cNvSpPr/>
            <p:nvPr/>
          </p:nvSpPr>
          <p:spPr>
            <a:xfrm flipV="1">
              <a:off x="4875521" y="1162594"/>
              <a:ext cx="10067891" cy="155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Rectángulo 11"/>
            <p:cNvSpPr/>
            <p:nvPr/>
          </p:nvSpPr>
          <p:spPr>
            <a:xfrm>
              <a:off x="4875520" y="498721"/>
              <a:ext cx="252187" cy="66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2" name="Rectángulo 12"/>
            <p:cNvSpPr/>
            <p:nvPr/>
          </p:nvSpPr>
          <p:spPr>
            <a:xfrm>
              <a:off x="5036024" y="219615"/>
              <a:ext cx="9653305" cy="945610"/>
            </a:xfrm>
            <a:prstGeom prst="rect">
              <a:avLst/>
            </a:prstGeom>
            <a:solidFill>
              <a:srgbClr val="48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RECUPERACIÓN Y ORDENAMIENTO DEL ESPACIO PÚBLICO </a:t>
              </a:r>
            </a:p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CARRIL GODOY CRUZ</a:t>
              </a:r>
              <a:endParaRPr lang="es-AR" sz="2400" b="1" dirty="0">
                <a:latin typeface="Frutiger 45 Light" panose="020B0500000000000000" pitchFamily="34" charset="0"/>
              </a:endParaRPr>
            </a:p>
          </p:txBody>
        </p:sp>
      </p:grpSp>
      <p:sp>
        <p:nvSpPr>
          <p:cNvPr id="33" name="Subtítulo 7"/>
          <p:cNvSpPr txBox="1">
            <a:spLocks/>
          </p:cNvSpPr>
          <p:nvPr/>
        </p:nvSpPr>
        <p:spPr>
          <a:xfrm>
            <a:off x="6591218" y="1401559"/>
            <a:ext cx="8070818" cy="651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None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9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9190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78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837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797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56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16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675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2300" b="1" cap="all" dirty="0" smtClean="0">
                <a:latin typeface="Century Gothic" panose="020B0502020202020204" pitchFamily="34" charset="0"/>
              </a:rPr>
              <a:t>PRIMER TRAMO</a:t>
            </a:r>
            <a:endParaRPr lang="es-AR" sz="2300" b="1" cap="all" dirty="0">
              <a:latin typeface="Century Gothic" panose="020B0502020202020204" pitchFamily="34" charset="0"/>
            </a:endParaRPr>
          </a:p>
          <a:p>
            <a:pPr algn="r"/>
            <a:endParaRPr lang="es-AR" sz="2300" b="1" cap="all" dirty="0">
              <a:latin typeface="Century Gothic" panose="020B0502020202020204" pitchFamily="34" charset="0"/>
            </a:endParaRPr>
          </a:p>
        </p:txBody>
      </p:sp>
      <p:pic>
        <p:nvPicPr>
          <p:cNvPr id="21" name="Picture 6" descr="\\julian\carpeta compartida\DICIEMBRE 2016-GODOY CRUZ\Lamina general esquema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279" b="10008"/>
          <a:stretch>
            <a:fillRect/>
          </a:stretch>
        </p:blipFill>
        <p:spPr bwMode="auto">
          <a:xfrm>
            <a:off x="4425215" y="4116294"/>
            <a:ext cx="15794456" cy="6297706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58986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5119350" cy="10439400"/>
          </a:xfrm>
          <a:prstGeom prst="rect">
            <a:avLst/>
          </a:prstGeom>
          <a:solidFill>
            <a:srgbClr val="702076"/>
          </a:solidFill>
          <a:ln>
            <a:solidFill>
              <a:srgbClr val="70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" t="81787" r="69383" b="-828"/>
          <a:stretch/>
        </p:blipFill>
        <p:spPr>
          <a:xfrm>
            <a:off x="7437077" y="3726963"/>
            <a:ext cx="6064183" cy="26302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46296F"/>
              </a:clrFrom>
              <a:clrTo>
                <a:srgbClr val="46296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4" t="26038" r="15438" b="25755"/>
          <a:stretch/>
        </p:blipFill>
        <p:spPr>
          <a:xfrm>
            <a:off x="1770740" y="4089243"/>
            <a:ext cx="4470402" cy="19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4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Guaymallen\Desktop\p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552" y="2014205"/>
            <a:ext cx="15119254" cy="5391483"/>
          </a:xfrm>
          <a:prstGeom prst="rect">
            <a:avLst/>
          </a:prstGeom>
          <a:noFill/>
        </p:spPr>
      </p:pic>
      <p:sp>
        <p:nvSpPr>
          <p:cNvPr id="28" name="Rectángulo 5"/>
          <p:cNvSpPr/>
          <p:nvPr/>
        </p:nvSpPr>
        <p:spPr>
          <a:xfrm>
            <a:off x="268391" y="498721"/>
            <a:ext cx="14420939" cy="13119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AR" dirty="0"/>
          </a:p>
        </p:txBody>
      </p:sp>
      <p:sp>
        <p:nvSpPr>
          <p:cNvPr id="25" name="71 Elipse"/>
          <p:cNvSpPr>
            <a:spLocks noChangeAspect="1"/>
          </p:cNvSpPr>
          <p:nvPr/>
        </p:nvSpPr>
        <p:spPr>
          <a:xfrm>
            <a:off x="1109962" y="6228000"/>
            <a:ext cx="3117751" cy="31665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defPPr>
              <a:defRPr lang="es-AR"/>
            </a:defPPr>
            <a:lvl1pPr marL="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338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2675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4013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5351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6689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8027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9365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07036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9130" lvl="1" indent="-285750" algn="ctr"/>
            <a:endParaRPr lang="es-ES_tradnl" sz="1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6" name="71 Elipse"/>
          <p:cNvSpPr>
            <a:spLocks noChangeAspect="1"/>
          </p:cNvSpPr>
          <p:nvPr/>
        </p:nvSpPr>
        <p:spPr>
          <a:xfrm>
            <a:off x="10152150" y="6286475"/>
            <a:ext cx="3117751" cy="3166533"/>
          </a:xfrm>
          <a:prstGeom prst="ellipse">
            <a:avLst/>
          </a:prstGeom>
          <a:solidFill>
            <a:srgbClr val="A58DC1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s-AR"/>
            </a:defPPr>
            <a:lvl1pPr marL="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338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2675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4013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5351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6689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8027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9365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07036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sz="15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500" b="1" dirty="0" smtClean="0">
                <a:solidFill>
                  <a:schemeClr val="tx1"/>
                </a:solidFill>
                <a:latin typeface="Century Gothic" pitchFamily="34" charset="0"/>
              </a:rPr>
              <a:t>OBRA A INTERVENIR</a:t>
            </a:r>
            <a:br>
              <a:rPr lang="es-ES_tradnl" sz="1500" b="1" dirty="0" smtClean="0">
                <a:solidFill>
                  <a:schemeClr val="tx1"/>
                </a:solidFill>
                <a:latin typeface="Century Gothic" pitchFamily="34" charset="0"/>
              </a:rPr>
            </a:br>
            <a:r>
              <a:rPr lang="es-ES_tradnl" sz="1500" b="1" dirty="0" smtClean="0">
                <a:solidFill>
                  <a:schemeClr val="tx1"/>
                </a:solidFill>
                <a:latin typeface="Century Gothic" pitchFamily="34" charset="0"/>
              </a:rPr>
              <a:t>6.500m</a:t>
            </a:r>
          </a:p>
          <a:p>
            <a:pPr algn="ctr"/>
            <a:endParaRPr lang="es-ES_tradnl" sz="900" b="1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s-ES_tradnl" sz="1300" b="1" dirty="0" smtClean="0">
                <a:solidFill>
                  <a:schemeClr val="tx1"/>
                </a:solidFill>
                <a:latin typeface="Century Gothic" pitchFamily="34" charset="0"/>
              </a:rPr>
              <a:t>Red colectora cloacal</a:t>
            </a:r>
          </a:p>
          <a:p>
            <a:pPr defTabSz="1966913">
              <a:buFont typeface="Wingdings" pitchFamily="2" charset="2"/>
              <a:buChar char="ü"/>
            </a:pPr>
            <a:r>
              <a:rPr lang="es-ES_tradnl" sz="1300" b="1" dirty="0" smtClean="0">
                <a:solidFill>
                  <a:schemeClr val="tx1"/>
                </a:solidFill>
                <a:latin typeface="Century Gothic" pitchFamily="34" charset="0"/>
              </a:rPr>
              <a:t>Red distribuidora de </a:t>
            </a:r>
            <a:r>
              <a:rPr lang="es-ES_tradnl" sz="1300" b="1" dirty="0">
                <a:solidFill>
                  <a:schemeClr val="tx1"/>
                </a:solidFill>
                <a:latin typeface="Century Gothic" pitchFamily="34" charset="0"/>
              </a:rPr>
              <a:t>a</a:t>
            </a:r>
            <a:r>
              <a:rPr lang="es-ES_tradnl" sz="1300" b="1" dirty="0" smtClean="0">
                <a:solidFill>
                  <a:schemeClr val="tx1"/>
                </a:solidFill>
                <a:latin typeface="Century Gothic" pitchFamily="34" charset="0"/>
              </a:rPr>
              <a:t>gua</a:t>
            </a:r>
          </a:p>
          <a:p>
            <a:pPr>
              <a:buFont typeface="Wingdings" pitchFamily="2" charset="2"/>
              <a:buChar char="ü"/>
            </a:pPr>
            <a:r>
              <a:rPr lang="es-ES_tradnl" sz="1300" b="1" dirty="0" smtClean="0">
                <a:solidFill>
                  <a:schemeClr val="tx1"/>
                </a:solidFill>
                <a:latin typeface="Century Gothic" pitchFamily="34" charset="0"/>
              </a:rPr>
              <a:t>Alumbrado público</a:t>
            </a:r>
          </a:p>
          <a:p>
            <a:pPr>
              <a:buFont typeface="Wingdings" pitchFamily="2" charset="2"/>
              <a:buChar char="ü"/>
            </a:pPr>
            <a:r>
              <a:rPr lang="es-ES_tradnl" sz="1300" b="1" dirty="0" smtClean="0">
                <a:solidFill>
                  <a:schemeClr val="tx1"/>
                </a:solidFill>
                <a:latin typeface="Century Gothic" pitchFamily="34" charset="0"/>
              </a:rPr>
              <a:t>Cordón, cuneta</a:t>
            </a:r>
            <a:r>
              <a:rPr lang="es-ES_tradnl" sz="1300" b="1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ES_tradnl" sz="1300" b="1" dirty="0" smtClean="0">
                <a:solidFill>
                  <a:schemeClr val="tx1"/>
                </a:solidFill>
                <a:latin typeface="Century Gothic" pitchFamily="34" charset="0"/>
              </a:rPr>
              <a:t>y banquina</a:t>
            </a:r>
          </a:p>
          <a:p>
            <a:pPr>
              <a:buFont typeface="Wingdings" pitchFamily="2" charset="2"/>
              <a:buChar char="ü"/>
            </a:pPr>
            <a:r>
              <a:rPr lang="es-ES_tradnl" sz="1300" b="1" dirty="0" smtClean="0">
                <a:solidFill>
                  <a:schemeClr val="tx1"/>
                </a:solidFill>
                <a:latin typeface="Century Gothic" pitchFamily="34" charset="0"/>
              </a:rPr>
              <a:t>Veredas</a:t>
            </a:r>
          </a:p>
          <a:p>
            <a:pPr>
              <a:buFont typeface="Wingdings" pitchFamily="2" charset="2"/>
              <a:buChar char="ü"/>
            </a:pPr>
            <a:r>
              <a:rPr lang="es-ES_tradnl" sz="1300" b="1" dirty="0" smtClean="0">
                <a:solidFill>
                  <a:schemeClr val="tx1"/>
                </a:solidFill>
                <a:latin typeface="Century Gothic" pitchFamily="34" charset="0"/>
              </a:rPr>
              <a:t>Esquinas</a:t>
            </a:r>
          </a:p>
          <a:p>
            <a:pPr>
              <a:buFont typeface="Wingdings" pitchFamily="2" charset="2"/>
              <a:buChar char="ü"/>
            </a:pPr>
            <a:r>
              <a:rPr lang="es-ES_tradnl" sz="1300" b="1" dirty="0" smtClean="0">
                <a:solidFill>
                  <a:schemeClr val="tx1"/>
                </a:solidFill>
                <a:latin typeface="Century Gothic" pitchFamily="34" charset="0"/>
              </a:rPr>
              <a:t>Espacio Público</a:t>
            </a:r>
          </a:p>
          <a:p>
            <a:pPr>
              <a:buFont typeface="Wingdings" pitchFamily="2" charset="2"/>
              <a:buChar char="§"/>
            </a:pP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1416676" y="6934749"/>
            <a:ext cx="24083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8525" lvl="1" indent="-898525" algn="ctr"/>
            <a:r>
              <a:rPr lang="es-ES_tradnl" sz="1600" b="1" dirty="0" smtClean="0">
                <a:latin typeface="Century Gothic" pitchFamily="34" charset="0"/>
              </a:rPr>
              <a:t>CARRIL </a:t>
            </a:r>
          </a:p>
          <a:p>
            <a:pPr marL="898525" lvl="1" indent="-898525" algn="ctr"/>
            <a:r>
              <a:rPr lang="es-ES_tradnl" sz="1600" b="1" dirty="0" smtClean="0">
                <a:latin typeface="Century Gothic" pitchFamily="34" charset="0"/>
              </a:rPr>
              <a:t>GODOY CRUZ,</a:t>
            </a:r>
          </a:p>
          <a:p>
            <a:pPr marL="898525" lvl="1" indent="-898525" algn="ctr"/>
            <a:r>
              <a:rPr lang="es-ES_tradnl" sz="1600" b="1" dirty="0" smtClean="0">
                <a:latin typeface="Century Gothic" pitchFamily="34" charset="0"/>
              </a:rPr>
              <a:t>ENTRE </a:t>
            </a:r>
          </a:p>
          <a:p>
            <a:pPr marL="898525" lvl="1" indent="-898525" algn="ctr"/>
            <a:r>
              <a:rPr lang="es-ES_tradnl" sz="1600" b="1" dirty="0" smtClean="0">
                <a:latin typeface="Century Gothic" pitchFamily="34" charset="0"/>
              </a:rPr>
              <a:t>COSTANERA </a:t>
            </a:r>
          </a:p>
          <a:p>
            <a:pPr marL="898525" lvl="1" indent="-898525" algn="ctr"/>
            <a:r>
              <a:rPr lang="es-ES_tradnl" sz="1600" b="1" dirty="0" smtClean="0">
                <a:latin typeface="Century Gothic" pitchFamily="34" charset="0"/>
              </a:rPr>
              <a:t>Y</a:t>
            </a:r>
          </a:p>
          <a:p>
            <a:pPr marL="898525" lvl="1" indent="-898525" algn="ctr"/>
            <a:r>
              <a:rPr lang="es-ES_tradnl" sz="1600" b="1" dirty="0" smtClean="0">
                <a:latin typeface="Century Gothic" pitchFamily="34" charset="0"/>
              </a:rPr>
              <a:t> TIRASSO</a:t>
            </a:r>
          </a:p>
          <a:p>
            <a:endParaRPr lang="es-ES" sz="2000" dirty="0" smtClean="0">
              <a:latin typeface="Century Gothic" pitchFamily="34" charset="0"/>
            </a:endParaRPr>
          </a:p>
          <a:p>
            <a:endParaRPr lang="es-ES" sz="2000" dirty="0" smtClean="0">
              <a:latin typeface="Century Gothic" pitchFamily="34" charset="0"/>
            </a:endParaRPr>
          </a:p>
          <a:p>
            <a:endParaRPr lang="es-ES" sz="2000" dirty="0" smtClean="0">
              <a:latin typeface="Century Gothic" pitchFamily="34" charset="0"/>
            </a:endParaRPr>
          </a:p>
          <a:p>
            <a:endParaRPr lang="es-ES" sz="2000" dirty="0" smtClean="0">
              <a:latin typeface="Century Gothic" pitchFamily="34" charset="0"/>
            </a:endParaRPr>
          </a:p>
        </p:txBody>
      </p:sp>
      <p:pic>
        <p:nvPicPr>
          <p:cNvPr id="17" name="7 Imagen" descr="LOGO-GLLEN-1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5173" y="9198254"/>
            <a:ext cx="2160000" cy="1083581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268391" y="9746770"/>
            <a:ext cx="10158309" cy="313943"/>
          </a:xfrm>
          <a:prstGeom prst="rect">
            <a:avLst/>
          </a:prstGeom>
          <a:solidFill>
            <a:srgbClr val="482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1500" b="1" dirty="0" smtClean="0">
                <a:latin typeface="Century Gothic" panose="020B0502020202020204" pitchFamily="34" charset="0"/>
              </a:rPr>
              <a:t>MUNICIPALIDAD DE GUAYMALLÉN - SECRETARIA DE OBRAS Y SERVICIOS PÚBLICOS – OFICINA DE PROYECTOS</a:t>
            </a:r>
            <a:endParaRPr lang="es-AR" sz="1500" b="1" dirty="0">
              <a:latin typeface="Century Gothic" panose="020B0502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61097" r="52656" b="24363"/>
          <a:stretch/>
        </p:blipFill>
        <p:spPr>
          <a:xfrm>
            <a:off x="12749405" y="9501913"/>
            <a:ext cx="1993900" cy="660400"/>
          </a:xfrm>
          <a:prstGeom prst="rect">
            <a:avLst/>
          </a:prstGeom>
        </p:spPr>
      </p:pic>
      <p:sp>
        <p:nvSpPr>
          <p:cNvPr id="15" name="Subtítulo 7"/>
          <p:cNvSpPr txBox="1">
            <a:spLocks/>
          </p:cNvSpPr>
          <p:nvPr/>
        </p:nvSpPr>
        <p:spPr>
          <a:xfrm>
            <a:off x="268390" y="838427"/>
            <a:ext cx="4368923" cy="664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AR"/>
            </a:defPPr>
            <a:lvl1pPr indent="0" defTabSz="1391900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None/>
              <a:defRPr sz="31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  <a:lvl2pPr marL="1043925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/>
            </a:lvl2pPr>
            <a:lvl3pPr marL="1739875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/>
            </a:lvl3pPr>
            <a:lvl4pPr marL="243582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4pPr>
            <a:lvl5pPr marL="313177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5pPr>
            <a:lvl6pPr marL="382772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6pPr>
            <a:lvl7pPr marL="452367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7pPr>
            <a:lvl8pPr marL="521962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8pPr>
            <a:lvl9pPr marL="591557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9pPr>
          </a:lstStyle>
          <a:p>
            <a:r>
              <a:rPr lang="es-AR" sz="3000" dirty="0"/>
              <a:t>PLANIMETRIA</a:t>
            </a:r>
          </a:p>
        </p:txBody>
      </p:sp>
      <p:grpSp>
        <p:nvGrpSpPr>
          <p:cNvPr id="22" name="21 Grupo"/>
          <p:cNvGrpSpPr/>
          <p:nvPr/>
        </p:nvGrpSpPr>
        <p:grpSpPr>
          <a:xfrm>
            <a:off x="4875520" y="219615"/>
            <a:ext cx="10067892" cy="1098818"/>
            <a:chOff x="4875520" y="219615"/>
            <a:chExt cx="10067892" cy="1098818"/>
          </a:xfrm>
        </p:grpSpPr>
        <p:sp>
          <p:nvSpPr>
            <p:cNvPr id="23" name="Rectángulo 10"/>
            <p:cNvSpPr/>
            <p:nvPr/>
          </p:nvSpPr>
          <p:spPr>
            <a:xfrm flipV="1">
              <a:off x="4875521" y="1162594"/>
              <a:ext cx="10067891" cy="155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Rectángulo 11"/>
            <p:cNvSpPr/>
            <p:nvPr/>
          </p:nvSpPr>
          <p:spPr>
            <a:xfrm>
              <a:off x="4875520" y="498721"/>
              <a:ext cx="252187" cy="66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9" name="Rectángulo 12"/>
            <p:cNvSpPr/>
            <p:nvPr/>
          </p:nvSpPr>
          <p:spPr>
            <a:xfrm>
              <a:off x="5036024" y="219615"/>
              <a:ext cx="9653305" cy="945610"/>
            </a:xfrm>
            <a:prstGeom prst="rect">
              <a:avLst/>
            </a:prstGeom>
            <a:solidFill>
              <a:srgbClr val="48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RECUPERACIÓN Y ORDENAMIENTO DEL ESPACIO PÚBLICO </a:t>
              </a:r>
            </a:p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CARRIL GODOY CRUZ</a:t>
              </a:r>
              <a:endParaRPr lang="es-AR" sz="2400" b="1" dirty="0">
                <a:latin typeface="Frutiger 45 Light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243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5"/>
          <p:cNvSpPr/>
          <p:nvPr/>
        </p:nvSpPr>
        <p:spPr>
          <a:xfrm>
            <a:off x="268391" y="498721"/>
            <a:ext cx="14420939" cy="1311901"/>
          </a:xfrm>
          <a:prstGeom prst="rect">
            <a:avLst/>
          </a:prstGeom>
          <a:solidFill>
            <a:srgbClr val="BC81F7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AR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Subtítulo 7"/>
          <p:cNvSpPr txBox="1">
            <a:spLocks/>
          </p:cNvSpPr>
          <p:nvPr/>
        </p:nvSpPr>
        <p:spPr>
          <a:xfrm>
            <a:off x="268390" y="838427"/>
            <a:ext cx="4368923" cy="664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3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ETAPABILIDAD</a:t>
            </a:r>
          </a:p>
        </p:txBody>
      </p:sp>
      <p:pic>
        <p:nvPicPr>
          <p:cNvPr id="16" name="7 Imagen" descr="LOGO-GLLEN-1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5173" y="9198254"/>
            <a:ext cx="2160000" cy="1083581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68391" y="9746770"/>
            <a:ext cx="10158309" cy="313943"/>
          </a:xfrm>
          <a:prstGeom prst="rect">
            <a:avLst/>
          </a:prstGeom>
          <a:solidFill>
            <a:srgbClr val="482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1500" b="1" dirty="0" smtClean="0">
                <a:latin typeface="Century Gothic" panose="020B0502020202020204" pitchFamily="34" charset="0"/>
              </a:rPr>
              <a:t>MUNICIPALIDAD DE GUAYMALLÉN - SECRETARIA DE OBRAS Y SERVICIOS PÚBLICOS – OFICINA DE PROYECTOS</a:t>
            </a:r>
            <a:endParaRPr lang="es-AR" sz="1500" b="1" dirty="0">
              <a:latin typeface="Century Gothic" panose="020B0502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61097" r="52656" b="24363"/>
          <a:stretch/>
        </p:blipFill>
        <p:spPr>
          <a:xfrm>
            <a:off x="12749405" y="9501913"/>
            <a:ext cx="1993900" cy="6604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4875520" y="219615"/>
            <a:ext cx="10067892" cy="1098818"/>
            <a:chOff x="4875520" y="219615"/>
            <a:chExt cx="10067892" cy="1098818"/>
          </a:xfrm>
        </p:grpSpPr>
        <p:sp>
          <p:nvSpPr>
            <p:cNvPr id="14" name="Rectángulo 10"/>
            <p:cNvSpPr/>
            <p:nvPr/>
          </p:nvSpPr>
          <p:spPr>
            <a:xfrm flipV="1">
              <a:off x="4875521" y="1162594"/>
              <a:ext cx="10067891" cy="155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Rectángulo 11"/>
            <p:cNvSpPr/>
            <p:nvPr/>
          </p:nvSpPr>
          <p:spPr>
            <a:xfrm>
              <a:off x="4875520" y="498721"/>
              <a:ext cx="252187" cy="66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9" name="Rectángulo 12"/>
            <p:cNvSpPr/>
            <p:nvPr/>
          </p:nvSpPr>
          <p:spPr>
            <a:xfrm>
              <a:off x="5036024" y="219615"/>
              <a:ext cx="9653305" cy="945610"/>
            </a:xfrm>
            <a:prstGeom prst="rect">
              <a:avLst/>
            </a:prstGeom>
            <a:solidFill>
              <a:srgbClr val="48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RECUPERACIÓN Y ORDENAMIENTO DEL ESPACIO PÚBLICO </a:t>
              </a:r>
            </a:p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CARRIL GODOY CRUZ</a:t>
              </a:r>
              <a:endParaRPr lang="es-AR" sz="2400" b="1" dirty="0">
                <a:latin typeface="Frutiger 45 Light" panose="020B0500000000000000" pitchFamily="34" charset="0"/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923519" y="2299840"/>
            <a:ext cx="13125769" cy="6130432"/>
            <a:chOff x="713969" y="1861690"/>
            <a:chExt cx="13125769" cy="613043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0" t="47221" r="25087" b="33942"/>
            <a:stretch/>
          </p:blipFill>
          <p:spPr>
            <a:xfrm>
              <a:off x="719229" y="5596743"/>
              <a:ext cx="13120509" cy="2395379"/>
            </a:xfrm>
            <a:prstGeom prst="rect">
              <a:avLst/>
            </a:prstGeom>
          </p:spPr>
        </p:pic>
        <p:pic>
          <p:nvPicPr>
            <p:cNvPr id="12" name="Imagen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0" t="13799" r="25087" b="56828"/>
            <a:stretch/>
          </p:blipFill>
          <p:spPr>
            <a:xfrm>
              <a:off x="713969" y="1861690"/>
              <a:ext cx="13120509" cy="3735070"/>
            </a:xfrm>
            <a:prstGeom prst="rect">
              <a:avLst/>
            </a:prstGeom>
          </p:spPr>
        </p:pic>
        <p:sp>
          <p:nvSpPr>
            <p:cNvPr id="3" name="2 Rectángulo"/>
            <p:cNvSpPr/>
            <p:nvPr/>
          </p:nvSpPr>
          <p:spPr>
            <a:xfrm>
              <a:off x="11039475" y="4794359"/>
              <a:ext cx="257175" cy="733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2038350" y="1899790"/>
              <a:ext cx="1390650" cy="805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54867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t="33330" r="11738" b="14948"/>
          <a:stretch/>
        </p:blipFill>
        <p:spPr>
          <a:xfrm>
            <a:off x="3865944" y="7442522"/>
            <a:ext cx="6539698" cy="2233913"/>
          </a:xfrm>
          <a:prstGeom prst="rect">
            <a:avLst/>
          </a:prstGeom>
        </p:spPr>
      </p:pic>
      <p:sp>
        <p:nvSpPr>
          <p:cNvPr id="31" name="Rectángulo 5"/>
          <p:cNvSpPr/>
          <p:nvPr/>
        </p:nvSpPr>
        <p:spPr>
          <a:xfrm>
            <a:off x="268391" y="498721"/>
            <a:ext cx="14420939" cy="13119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AR" dirty="0"/>
          </a:p>
        </p:txBody>
      </p:sp>
      <p:sp>
        <p:nvSpPr>
          <p:cNvPr id="8" name="Subtítulo 7"/>
          <p:cNvSpPr txBox="1">
            <a:spLocks/>
          </p:cNvSpPr>
          <p:nvPr/>
        </p:nvSpPr>
        <p:spPr>
          <a:xfrm>
            <a:off x="6591218" y="1401559"/>
            <a:ext cx="8070818" cy="6516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None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9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9190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78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837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797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56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16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675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2500" b="1" cap="all" dirty="0" smtClean="0">
                <a:latin typeface="Century Gothic" panose="020B0502020202020204" pitchFamily="34" charset="0"/>
              </a:rPr>
              <a:t>Red distribuidora DE </a:t>
            </a:r>
            <a:r>
              <a:rPr lang="es-AR" sz="2500" b="1" cap="all" dirty="0">
                <a:latin typeface="Century Gothic" panose="020B0502020202020204" pitchFamily="34" charset="0"/>
              </a:rPr>
              <a:t>AGUA - Plan maestro </a:t>
            </a:r>
            <a:r>
              <a:rPr lang="es-AR" sz="2500" b="1" cap="all" dirty="0" err="1" smtClean="0">
                <a:latin typeface="Century Gothic" panose="020B0502020202020204" pitchFamily="34" charset="0"/>
              </a:rPr>
              <a:t>aysam</a:t>
            </a:r>
            <a:endParaRPr lang="es-AR" sz="2500" b="1" cap="all" dirty="0">
              <a:latin typeface="Century Gothic" panose="020B0502020202020204" pitchFamily="34" charset="0"/>
            </a:endParaRPr>
          </a:p>
          <a:p>
            <a:pPr algn="r"/>
            <a:endParaRPr lang="es-AR" sz="2500" b="1" cap="all" dirty="0">
              <a:latin typeface="Century Gothic" panose="020B0502020202020204" pitchFamily="34" charset="0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0"/>
          <a:stretch/>
        </p:blipFill>
        <p:spPr>
          <a:xfrm>
            <a:off x="268391" y="2542155"/>
            <a:ext cx="14420738" cy="5040000"/>
          </a:xfrm>
          <a:prstGeom prst="rect">
            <a:avLst/>
          </a:prstGeom>
        </p:spPr>
      </p:pic>
      <p:sp>
        <p:nvSpPr>
          <p:cNvPr id="38" name="71 Elipse"/>
          <p:cNvSpPr>
            <a:spLocks noChangeAspect="1"/>
          </p:cNvSpPr>
          <p:nvPr/>
        </p:nvSpPr>
        <p:spPr>
          <a:xfrm>
            <a:off x="1109962" y="6228000"/>
            <a:ext cx="3117751" cy="31665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338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2675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4013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5351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6689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8027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9365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07036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9130" lvl="1" indent="-285750" algn="ctr">
              <a:buFont typeface="Arial" panose="020B0604020202020204" pitchFamily="34" charset="0"/>
              <a:buChar char="•"/>
            </a:pPr>
            <a:endParaRPr lang="es-ES_tradnl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400" dirty="0" smtClean="0">
                <a:solidFill>
                  <a:schemeClr val="tx1"/>
                </a:solidFill>
                <a:latin typeface="Century Gothic" pitchFamily="34" charset="0"/>
              </a:rPr>
              <a:t>RENOVACIÓN RED</a:t>
            </a:r>
          </a:p>
          <a:p>
            <a:pPr algn="ctr"/>
            <a:r>
              <a:rPr lang="es-ES_tradnl" sz="1400" dirty="0" smtClean="0">
                <a:solidFill>
                  <a:schemeClr val="tx1"/>
                </a:solidFill>
                <a:latin typeface="Century Gothic" pitchFamily="34" charset="0"/>
              </a:rPr>
              <a:t>DISTRIBUIDORA DE AGUA</a:t>
            </a:r>
          </a:p>
          <a:p>
            <a:pPr algn="ctr"/>
            <a:endParaRPr lang="es-ES_tradnl" sz="1000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800" b="1" dirty="0" smtClean="0">
                <a:solidFill>
                  <a:schemeClr val="tx1"/>
                </a:solidFill>
                <a:latin typeface="Century Gothic" pitchFamily="34" charset="0"/>
              </a:rPr>
              <a:t>23.000 m </a:t>
            </a:r>
          </a:p>
          <a:p>
            <a:pPr algn="ctr"/>
            <a:endParaRPr lang="es-ES_tradnl" sz="1000" b="1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</a:rPr>
              <a:t>$90 M</a:t>
            </a:r>
            <a:endParaRPr lang="es-ES_tradnl" sz="3200" b="1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4" name="71 Elipse"/>
          <p:cNvSpPr>
            <a:spLocks noChangeAspect="1"/>
          </p:cNvSpPr>
          <p:nvPr/>
        </p:nvSpPr>
        <p:spPr>
          <a:xfrm>
            <a:off x="10152150" y="6285600"/>
            <a:ext cx="3117751" cy="3166533"/>
          </a:xfrm>
          <a:prstGeom prst="ellipse">
            <a:avLst/>
          </a:prstGeom>
          <a:solidFill>
            <a:srgbClr val="A58DC1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338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2675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4013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5351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6689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8027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9365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07036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sz="1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es-ES_tradnl" sz="1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es-ES_tradnl" sz="12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200" dirty="0" smtClean="0">
                <a:solidFill>
                  <a:schemeClr val="tx1"/>
                </a:solidFill>
                <a:latin typeface="Century Gothic" pitchFamily="34" charset="0"/>
              </a:rPr>
              <a:t>RENOVACION RED DISTRIBUIDORA:</a:t>
            </a:r>
          </a:p>
          <a:p>
            <a:pPr algn="ctr"/>
            <a:r>
              <a:rPr lang="es-ES_tradnl" sz="1400" b="1" dirty="0" smtClean="0">
                <a:solidFill>
                  <a:schemeClr val="tx1"/>
                </a:solidFill>
                <a:latin typeface="Century Gothic" pitchFamily="34" charset="0"/>
              </a:rPr>
              <a:t>14.300 m</a:t>
            </a:r>
          </a:p>
          <a:p>
            <a:pPr algn="ctr"/>
            <a:endParaRPr lang="es-ES_tradnl" sz="12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200" dirty="0" smtClean="0">
                <a:solidFill>
                  <a:schemeClr val="tx1"/>
                </a:solidFill>
                <a:latin typeface="Century Gothic" pitchFamily="34" charset="0"/>
              </a:rPr>
              <a:t>INCORPORACIÓN DE ACUEDUCTO DE RESERVA: </a:t>
            </a:r>
            <a:r>
              <a:rPr lang="es-ES_tradnl" sz="1400" b="1" dirty="0" smtClean="0">
                <a:solidFill>
                  <a:schemeClr val="tx1"/>
                </a:solidFill>
                <a:latin typeface="Century Gothic" pitchFamily="34" charset="0"/>
              </a:rPr>
              <a:t>8.700 m</a:t>
            </a:r>
            <a:endParaRPr lang="es-ES_tradnl" sz="1400" b="1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es-ES_tradnl" sz="12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 defTabSz="1622425"/>
            <a:r>
              <a:rPr lang="es-ES_tradnl" sz="1200" dirty="0" smtClean="0">
                <a:solidFill>
                  <a:schemeClr val="tx1"/>
                </a:solidFill>
                <a:latin typeface="Century Gothic" pitchFamily="34" charset="0"/>
              </a:rPr>
              <a:t>RENOVACION DE CONEXIONES DOMICILIARIAS:</a:t>
            </a:r>
          </a:p>
          <a:p>
            <a:pPr algn="ctr"/>
            <a:r>
              <a:rPr lang="es-ES_tradnl" sz="1200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ES_tradnl" sz="1400" b="1" dirty="0" smtClean="0">
                <a:solidFill>
                  <a:schemeClr val="tx1"/>
                </a:solidFill>
                <a:latin typeface="Century Gothic" pitchFamily="34" charset="0"/>
              </a:rPr>
              <a:t>1.000 u</a:t>
            </a:r>
            <a:endParaRPr lang="es-ES_tradnl" sz="1400" b="1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5934013" y="9391373"/>
            <a:ext cx="230868" cy="22363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Elipse 15"/>
          <p:cNvSpPr/>
          <p:nvPr/>
        </p:nvSpPr>
        <p:spPr>
          <a:xfrm>
            <a:off x="4112279" y="9236001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Elipse 16"/>
          <p:cNvSpPr/>
          <p:nvPr/>
        </p:nvSpPr>
        <p:spPr>
          <a:xfrm>
            <a:off x="10064592" y="9227375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Subtítulo 7"/>
          <p:cNvSpPr txBox="1">
            <a:spLocks/>
          </p:cNvSpPr>
          <p:nvPr/>
        </p:nvSpPr>
        <p:spPr>
          <a:xfrm>
            <a:off x="10140679" y="1831729"/>
            <a:ext cx="4510161" cy="651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None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9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9190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78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837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797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56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16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675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AR" sz="2500" b="1" cap="all" dirty="0" smtClean="0">
              <a:latin typeface="Century Gothic" panose="020B0502020202020204" pitchFamily="34" charset="0"/>
            </a:endParaRPr>
          </a:p>
        </p:txBody>
      </p:sp>
      <p:pic>
        <p:nvPicPr>
          <p:cNvPr id="22" name="7 Imagen" descr="LOGO-GLLEN-1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5173" y="9198254"/>
            <a:ext cx="2160000" cy="1083581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268391" y="9746770"/>
            <a:ext cx="10158309" cy="313943"/>
          </a:xfrm>
          <a:prstGeom prst="rect">
            <a:avLst/>
          </a:prstGeom>
          <a:solidFill>
            <a:srgbClr val="482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1500" b="1" dirty="0" smtClean="0">
                <a:latin typeface="Century Gothic" panose="020B0502020202020204" pitchFamily="34" charset="0"/>
              </a:rPr>
              <a:t>MUNICIPALIDAD DE GUAYMALLÉN - SECRETARIA DE OBRAS Y SERVICIOS PÚBLICOS – OFICINA DE PROYECTOS</a:t>
            </a:r>
            <a:endParaRPr lang="es-AR" sz="1500" b="1" dirty="0">
              <a:latin typeface="Century Gothic" panose="020B0502020202020204" pitchFamily="34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61097" r="52656" b="24363"/>
          <a:stretch/>
        </p:blipFill>
        <p:spPr>
          <a:xfrm>
            <a:off x="12749405" y="9501913"/>
            <a:ext cx="1993900" cy="660400"/>
          </a:xfrm>
          <a:prstGeom prst="rect">
            <a:avLst/>
          </a:prstGeom>
        </p:spPr>
      </p:pic>
      <p:sp>
        <p:nvSpPr>
          <p:cNvPr id="20" name="Subtítulo 7"/>
          <p:cNvSpPr txBox="1">
            <a:spLocks/>
          </p:cNvSpPr>
          <p:nvPr/>
        </p:nvSpPr>
        <p:spPr>
          <a:xfrm>
            <a:off x="268389" y="838427"/>
            <a:ext cx="5079155" cy="664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30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INFRAESTRUCTURA SANITARIA</a:t>
            </a:r>
            <a:endParaRPr lang="es-AR" sz="3000" b="1" spc="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7" name="26 Grupo"/>
          <p:cNvGrpSpPr/>
          <p:nvPr/>
        </p:nvGrpSpPr>
        <p:grpSpPr>
          <a:xfrm>
            <a:off x="4875520" y="219615"/>
            <a:ext cx="10067892" cy="1098818"/>
            <a:chOff x="4875520" y="219615"/>
            <a:chExt cx="10067892" cy="1098818"/>
          </a:xfrm>
        </p:grpSpPr>
        <p:sp>
          <p:nvSpPr>
            <p:cNvPr id="28" name="Rectángulo 10"/>
            <p:cNvSpPr/>
            <p:nvPr/>
          </p:nvSpPr>
          <p:spPr>
            <a:xfrm flipV="1">
              <a:off x="4875521" y="1162594"/>
              <a:ext cx="10067891" cy="155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9" name="Rectángulo 11"/>
            <p:cNvSpPr/>
            <p:nvPr/>
          </p:nvSpPr>
          <p:spPr>
            <a:xfrm>
              <a:off x="4875520" y="498721"/>
              <a:ext cx="252187" cy="66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" name="Rectángulo 12"/>
            <p:cNvSpPr/>
            <p:nvPr/>
          </p:nvSpPr>
          <p:spPr>
            <a:xfrm>
              <a:off x="5036024" y="219615"/>
              <a:ext cx="9653305" cy="945610"/>
            </a:xfrm>
            <a:prstGeom prst="rect">
              <a:avLst/>
            </a:prstGeom>
            <a:solidFill>
              <a:srgbClr val="48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RECUPERACIÓN Y ORDENAMIENTO DEL ESPACIO PÚBLICO </a:t>
              </a:r>
            </a:p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CARRIL GODOY CRUZ</a:t>
              </a:r>
              <a:endParaRPr lang="es-AR" sz="2400" b="1" dirty="0">
                <a:latin typeface="Frutiger 45 Light" panose="020B0500000000000000" pitchFamily="34" charset="0"/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4002657" y="8212347"/>
            <a:ext cx="6227988" cy="1493066"/>
            <a:chOff x="4002657" y="8212347"/>
            <a:chExt cx="6227988" cy="1493066"/>
          </a:xfrm>
        </p:grpSpPr>
        <p:sp>
          <p:nvSpPr>
            <p:cNvPr id="7" name="6 Rectángulo"/>
            <p:cNvSpPr/>
            <p:nvPr/>
          </p:nvSpPr>
          <p:spPr>
            <a:xfrm>
              <a:off x="4002657" y="8568104"/>
              <a:ext cx="163622" cy="532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4002657" y="9100868"/>
              <a:ext cx="45719" cy="5755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10184926" y="8264107"/>
              <a:ext cx="45719" cy="14413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4" name="33 Rectángulo"/>
            <p:cNvSpPr/>
            <p:nvPr/>
          </p:nvSpPr>
          <p:spPr>
            <a:xfrm>
              <a:off x="10073218" y="8212347"/>
              <a:ext cx="108000" cy="8885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164910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68391" y="498721"/>
            <a:ext cx="14420939" cy="13119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AR" dirty="0"/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0"/>
          <a:stretch/>
        </p:blipFill>
        <p:spPr>
          <a:xfrm>
            <a:off x="268391" y="2542155"/>
            <a:ext cx="14420738" cy="5040000"/>
          </a:xfrm>
          <a:prstGeom prst="rect">
            <a:avLst/>
          </a:prstGeom>
        </p:spPr>
      </p:pic>
      <p:sp>
        <p:nvSpPr>
          <p:cNvPr id="15" name="Elipse 14"/>
          <p:cNvSpPr/>
          <p:nvPr/>
        </p:nvSpPr>
        <p:spPr>
          <a:xfrm>
            <a:off x="7363326" y="9426220"/>
            <a:ext cx="230868" cy="22363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Elipse 17"/>
          <p:cNvSpPr/>
          <p:nvPr/>
        </p:nvSpPr>
        <p:spPr>
          <a:xfrm>
            <a:off x="4198539" y="9235117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Elipse 18"/>
          <p:cNvSpPr/>
          <p:nvPr/>
        </p:nvSpPr>
        <p:spPr>
          <a:xfrm>
            <a:off x="9978332" y="9226491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Subtítulo 7"/>
          <p:cNvSpPr txBox="1">
            <a:spLocks/>
          </p:cNvSpPr>
          <p:nvPr/>
        </p:nvSpPr>
        <p:spPr>
          <a:xfrm>
            <a:off x="10266744" y="1831729"/>
            <a:ext cx="4422386" cy="651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None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9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9190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78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837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797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56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16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675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AR" sz="2500" b="1" cap="all" dirty="0" smtClean="0">
              <a:latin typeface="Century Gothic" panose="020B0502020202020204" pitchFamily="34" charset="0"/>
            </a:endParaRPr>
          </a:p>
        </p:txBody>
      </p:sp>
      <p:pic>
        <p:nvPicPr>
          <p:cNvPr id="25" name="7 Imagen" descr="LOGO-GLLEN-1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5173" y="9198254"/>
            <a:ext cx="2160000" cy="1083581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268391" y="9746770"/>
            <a:ext cx="10158309" cy="313943"/>
          </a:xfrm>
          <a:prstGeom prst="rect">
            <a:avLst/>
          </a:prstGeom>
          <a:solidFill>
            <a:srgbClr val="482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1500" b="1" dirty="0" smtClean="0">
                <a:latin typeface="Century Gothic" panose="020B0502020202020204" pitchFamily="34" charset="0"/>
              </a:rPr>
              <a:t>MUNICIPALIDAD DE GUAYMALLÉN - SECRETARIA DE OBRAS Y SERVICIOS PÚBLICOS – OFICINA DE PROYECTOS</a:t>
            </a:r>
            <a:endParaRPr lang="es-AR" sz="1500" b="1" dirty="0">
              <a:latin typeface="Century Gothic" panose="020B0502020202020204" pitchFamily="34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61097" r="52656" b="24363"/>
          <a:stretch/>
        </p:blipFill>
        <p:spPr>
          <a:xfrm>
            <a:off x="12749405" y="9501913"/>
            <a:ext cx="1993900" cy="660400"/>
          </a:xfrm>
          <a:prstGeom prst="rect">
            <a:avLst/>
          </a:prstGeom>
        </p:spPr>
      </p:pic>
      <p:sp>
        <p:nvSpPr>
          <p:cNvPr id="22" name="Subtítulo 7"/>
          <p:cNvSpPr txBox="1">
            <a:spLocks/>
          </p:cNvSpPr>
          <p:nvPr/>
        </p:nvSpPr>
        <p:spPr>
          <a:xfrm>
            <a:off x="268389" y="838427"/>
            <a:ext cx="5079155" cy="664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3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INFRAESTRUCTURA SANITARIA</a:t>
            </a:r>
          </a:p>
        </p:txBody>
      </p:sp>
      <p:grpSp>
        <p:nvGrpSpPr>
          <p:cNvPr id="23" name="22 Grupo"/>
          <p:cNvGrpSpPr/>
          <p:nvPr/>
        </p:nvGrpSpPr>
        <p:grpSpPr>
          <a:xfrm>
            <a:off x="4875520" y="219615"/>
            <a:ext cx="10067892" cy="1098818"/>
            <a:chOff x="4875520" y="219615"/>
            <a:chExt cx="10067892" cy="1098818"/>
          </a:xfrm>
        </p:grpSpPr>
        <p:sp>
          <p:nvSpPr>
            <p:cNvPr id="24" name="Rectángulo 10"/>
            <p:cNvSpPr/>
            <p:nvPr/>
          </p:nvSpPr>
          <p:spPr>
            <a:xfrm flipV="1">
              <a:off x="4875521" y="1162594"/>
              <a:ext cx="10067891" cy="155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8" name="Rectángulo 11"/>
            <p:cNvSpPr/>
            <p:nvPr/>
          </p:nvSpPr>
          <p:spPr>
            <a:xfrm>
              <a:off x="4875520" y="498721"/>
              <a:ext cx="252187" cy="66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9" name="Rectángulo 12"/>
            <p:cNvSpPr/>
            <p:nvPr/>
          </p:nvSpPr>
          <p:spPr>
            <a:xfrm>
              <a:off x="5036024" y="219615"/>
              <a:ext cx="9653305" cy="945610"/>
            </a:xfrm>
            <a:prstGeom prst="rect">
              <a:avLst/>
            </a:prstGeom>
            <a:solidFill>
              <a:srgbClr val="48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RECUPERACIÓN Y ORDENAMIENTO DEL ESPACIO PÚBLICO </a:t>
              </a:r>
            </a:p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CARRIL GODOY CRUZ</a:t>
              </a:r>
              <a:endParaRPr lang="es-AR" sz="2400" b="1" dirty="0">
                <a:latin typeface="Frutiger 45 Light" panose="020B0500000000000000" pitchFamily="34" charset="0"/>
              </a:endParaRPr>
            </a:p>
          </p:txBody>
        </p:sp>
      </p:grpSp>
      <p:sp>
        <p:nvSpPr>
          <p:cNvPr id="31" name="Subtítulo 7"/>
          <p:cNvSpPr txBox="1">
            <a:spLocks/>
          </p:cNvSpPr>
          <p:nvPr/>
        </p:nvSpPr>
        <p:spPr>
          <a:xfrm>
            <a:off x="6591218" y="1401559"/>
            <a:ext cx="8070818" cy="6516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None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9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9190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78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837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797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56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16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675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2500" b="1" cap="all" dirty="0" smtClean="0">
                <a:latin typeface="Century Gothic" panose="020B0502020202020204" pitchFamily="34" charset="0"/>
              </a:rPr>
              <a:t>Red COLECTORA DE CLOACA </a:t>
            </a:r>
            <a:r>
              <a:rPr lang="es-AR" sz="2500" b="1" cap="all" dirty="0">
                <a:latin typeface="Century Gothic" panose="020B0502020202020204" pitchFamily="34" charset="0"/>
              </a:rPr>
              <a:t>- Plan maestro </a:t>
            </a:r>
            <a:r>
              <a:rPr lang="es-AR" sz="2500" b="1" cap="all" dirty="0" err="1" smtClean="0">
                <a:latin typeface="Century Gothic" panose="020B0502020202020204" pitchFamily="34" charset="0"/>
              </a:rPr>
              <a:t>aysam</a:t>
            </a:r>
            <a:endParaRPr lang="es-AR" sz="2500" b="1" cap="all" dirty="0">
              <a:latin typeface="Century Gothic" panose="020B0502020202020204" pitchFamily="34" charset="0"/>
            </a:endParaRPr>
          </a:p>
          <a:p>
            <a:pPr algn="r"/>
            <a:endParaRPr lang="es-AR" sz="2500" b="1" cap="all" dirty="0">
              <a:latin typeface="Century Gothic" panose="020B0502020202020204" pitchFamily="34" charset="0"/>
            </a:endParaRPr>
          </a:p>
        </p:txBody>
      </p:sp>
      <p:pic>
        <p:nvPicPr>
          <p:cNvPr id="32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t="33330" r="11738" b="14948"/>
          <a:stretch/>
        </p:blipFill>
        <p:spPr>
          <a:xfrm>
            <a:off x="3865944" y="7442522"/>
            <a:ext cx="6539698" cy="2233913"/>
          </a:xfrm>
          <a:prstGeom prst="rect">
            <a:avLst/>
          </a:prstGeom>
        </p:spPr>
      </p:pic>
      <p:grpSp>
        <p:nvGrpSpPr>
          <p:cNvPr id="35" name="34 Grupo"/>
          <p:cNvGrpSpPr/>
          <p:nvPr/>
        </p:nvGrpSpPr>
        <p:grpSpPr>
          <a:xfrm>
            <a:off x="4002657" y="8212347"/>
            <a:ext cx="6227988" cy="1493066"/>
            <a:chOff x="4002657" y="8212347"/>
            <a:chExt cx="6227988" cy="1493066"/>
          </a:xfrm>
        </p:grpSpPr>
        <p:sp>
          <p:nvSpPr>
            <p:cNvPr id="36" name="35 Rectángulo"/>
            <p:cNvSpPr/>
            <p:nvPr/>
          </p:nvSpPr>
          <p:spPr>
            <a:xfrm>
              <a:off x="4002657" y="8568104"/>
              <a:ext cx="163622" cy="532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4002657" y="9100868"/>
              <a:ext cx="45719" cy="5755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10184926" y="8264107"/>
              <a:ext cx="45719" cy="14413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10073218" y="8212347"/>
              <a:ext cx="108000" cy="8885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7" name="71 Elipse"/>
          <p:cNvSpPr>
            <a:spLocks noChangeAspect="1"/>
          </p:cNvSpPr>
          <p:nvPr/>
        </p:nvSpPr>
        <p:spPr>
          <a:xfrm>
            <a:off x="10152150" y="6285600"/>
            <a:ext cx="3117751" cy="3166533"/>
          </a:xfrm>
          <a:prstGeom prst="ellipse">
            <a:avLst/>
          </a:prstGeom>
          <a:solidFill>
            <a:srgbClr val="A58DC1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338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2675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4013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5351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6689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8027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9365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07036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sz="1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es-ES_tradnl" sz="1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es-ES_tradnl" sz="1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200" dirty="0" smtClean="0">
                <a:solidFill>
                  <a:schemeClr val="tx1"/>
                </a:solidFill>
                <a:latin typeface="Century Gothic" pitchFamily="34" charset="0"/>
              </a:rPr>
              <a:t>RENOVACION RED COLECTORA:</a:t>
            </a:r>
          </a:p>
          <a:p>
            <a:pPr algn="ctr"/>
            <a:r>
              <a:rPr lang="es-ES_tradnl" sz="1000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ES_tradnl" sz="1400" b="1" dirty="0" smtClean="0">
                <a:solidFill>
                  <a:schemeClr val="tx1"/>
                </a:solidFill>
                <a:latin typeface="Century Gothic" pitchFamily="34" charset="0"/>
              </a:rPr>
              <a:t>11.000 m</a:t>
            </a:r>
          </a:p>
          <a:p>
            <a:pPr algn="ctr"/>
            <a:endParaRPr lang="es-ES_tradnl" sz="1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200" dirty="0">
                <a:solidFill>
                  <a:schemeClr val="tx1"/>
                </a:solidFill>
                <a:latin typeface="Century Gothic" pitchFamily="34" charset="0"/>
              </a:rPr>
              <a:t>DESVIO / BY PASS: </a:t>
            </a:r>
          </a:p>
          <a:p>
            <a:pPr algn="ctr"/>
            <a:r>
              <a:rPr lang="es-ES_tradnl" sz="1000" dirty="0" smtClean="0">
                <a:solidFill>
                  <a:schemeClr val="tx1"/>
                </a:solidFill>
                <a:latin typeface="Century Gothic" pitchFamily="34" charset="0"/>
              </a:rPr>
              <a:t>   </a:t>
            </a:r>
            <a:r>
              <a:rPr lang="es-ES_tradnl" sz="1400" b="1" dirty="0" smtClean="0">
                <a:solidFill>
                  <a:schemeClr val="tx1"/>
                </a:solidFill>
                <a:latin typeface="Century Gothic" pitchFamily="34" charset="0"/>
              </a:rPr>
              <a:t>1.500 m</a:t>
            </a:r>
            <a:endParaRPr lang="es-ES_tradnl" sz="1400" b="1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es-ES_tradnl" sz="1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200" dirty="0">
                <a:solidFill>
                  <a:schemeClr val="tx1"/>
                </a:solidFill>
                <a:latin typeface="Century Gothic" pitchFamily="34" charset="0"/>
              </a:rPr>
              <a:t>BOCAS DE REGISTRO: </a:t>
            </a:r>
          </a:p>
          <a:p>
            <a:pPr algn="ctr"/>
            <a:r>
              <a:rPr lang="es-ES_tradnl" sz="1400" b="1" dirty="0">
                <a:solidFill>
                  <a:schemeClr val="tx1"/>
                </a:solidFill>
                <a:latin typeface="Century Gothic" pitchFamily="34" charset="0"/>
              </a:rPr>
              <a:t>   70 </a:t>
            </a:r>
            <a:r>
              <a:rPr lang="es-ES_tradnl" sz="1400" b="1" dirty="0" smtClean="0">
                <a:solidFill>
                  <a:schemeClr val="tx1"/>
                </a:solidFill>
                <a:latin typeface="Century Gothic" pitchFamily="34" charset="0"/>
              </a:rPr>
              <a:t>u</a:t>
            </a:r>
            <a:endParaRPr lang="es-ES_tradnl" sz="1400" b="1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es-ES_tradnl" sz="1400" b="1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200" dirty="0">
                <a:solidFill>
                  <a:schemeClr val="tx1"/>
                </a:solidFill>
                <a:latin typeface="Century Gothic" pitchFamily="34" charset="0"/>
              </a:rPr>
              <a:t>CONEXIONES DOMICILIARIAS:</a:t>
            </a:r>
          </a:p>
          <a:p>
            <a:pPr algn="ctr"/>
            <a:r>
              <a:rPr lang="es-ES_tradnl" sz="1000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ES_tradnl" sz="1400" b="1" dirty="0" smtClean="0">
                <a:solidFill>
                  <a:schemeClr val="tx1"/>
                </a:solidFill>
                <a:latin typeface="Century Gothic" pitchFamily="34" charset="0"/>
              </a:rPr>
              <a:t>930 u</a:t>
            </a:r>
            <a:endParaRPr lang="es-ES_tradnl" sz="1400" b="1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1" name="71 Elipse"/>
          <p:cNvSpPr>
            <a:spLocks noChangeAspect="1"/>
          </p:cNvSpPr>
          <p:nvPr/>
        </p:nvSpPr>
        <p:spPr>
          <a:xfrm>
            <a:off x="1109962" y="6228000"/>
            <a:ext cx="3117751" cy="31665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338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2675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4013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5351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6689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8027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9365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07036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9130" lvl="1" indent="-285750" algn="ctr">
              <a:buFont typeface="Arial" panose="020B0604020202020204" pitchFamily="34" charset="0"/>
              <a:buChar char="•"/>
            </a:pPr>
            <a:endParaRPr lang="es-ES_tradnl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400" dirty="0" smtClean="0">
                <a:solidFill>
                  <a:schemeClr val="tx1"/>
                </a:solidFill>
                <a:latin typeface="Century Gothic" pitchFamily="34" charset="0"/>
              </a:rPr>
              <a:t>RENOVACIÓN RED</a:t>
            </a:r>
          </a:p>
          <a:p>
            <a:pPr algn="ctr"/>
            <a:r>
              <a:rPr lang="es-ES_tradnl" sz="1400" dirty="0" smtClean="0">
                <a:solidFill>
                  <a:schemeClr val="tx1"/>
                </a:solidFill>
                <a:latin typeface="Century Gothic" pitchFamily="34" charset="0"/>
              </a:rPr>
              <a:t>COLECTORA DE CLOACA</a:t>
            </a:r>
          </a:p>
          <a:p>
            <a:pPr algn="ctr"/>
            <a:endParaRPr lang="es-ES_tradnl" sz="1000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800" b="1" dirty="0" smtClean="0">
                <a:solidFill>
                  <a:schemeClr val="tx1"/>
                </a:solidFill>
                <a:latin typeface="Century Gothic" pitchFamily="34" charset="0"/>
              </a:rPr>
              <a:t>12.500 m </a:t>
            </a:r>
          </a:p>
          <a:p>
            <a:pPr algn="ctr"/>
            <a:endParaRPr lang="es-ES_tradnl" sz="1000" b="1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</a:rPr>
              <a:t>$60 M</a:t>
            </a:r>
            <a:endParaRPr lang="es-ES_tradnl" sz="3200" b="1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1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9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t="33330" r="11738" b="14948"/>
          <a:stretch/>
        </p:blipFill>
        <p:spPr>
          <a:xfrm>
            <a:off x="3865944" y="7442522"/>
            <a:ext cx="6539698" cy="223391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68392" y="498721"/>
            <a:ext cx="14420938" cy="13119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AR" dirty="0"/>
          </a:p>
        </p:txBody>
      </p:sp>
      <p:grpSp>
        <p:nvGrpSpPr>
          <p:cNvPr id="8809" name="8808 Grupo"/>
          <p:cNvGrpSpPr/>
          <p:nvPr/>
        </p:nvGrpSpPr>
        <p:grpSpPr>
          <a:xfrm>
            <a:off x="268391" y="2431238"/>
            <a:ext cx="14420738" cy="5144479"/>
            <a:chOff x="268391" y="2006356"/>
            <a:chExt cx="14420738" cy="5144479"/>
          </a:xfrm>
        </p:grpSpPr>
        <p:pic>
          <p:nvPicPr>
            <p:cNvPr id="104" name="Imagen 10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0"/>
            <a:stretch/>
          </p:blipFill>
          <p:spPr>
            <a:xfrm>
              <a:off x="268391" y="2110835"/>
              <a:ext cx="14420738" cy="5040000"/>
            </a:xfrm>
            <a:prstGeom prst="rect">
              <a:avLst/>
            </a:prstGeom>
          </p:spPr>
        </p:pic>
        <p:sp>
          <p:nvSpPr>
            <p:cNvPr id="106" name="Rectángulo 105"/>
            <p:cNvSpPr/>
            <p:nvPr/>
          </p:nvSpPr>
          <p:spPr>
            <a:xfrm rot="17300636">
              <a:off x="3110322" y="2333381"/>
              <a:ext cx="914400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600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MITRE</a:t>
              </a:r>
              <a:endParaRPr lang="es-AR" sz="16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7" name="Elipse 106"/>
            <p:cNvSpPr/>
            <p:nvPr/>
          </p:nvSpPr>
          <p:spPr>
            <a:xfrm>
              <a:off x="3334933" y="2895045"/>
              <a:ext cx="228600" cy="2159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8" name="Rectángulo 107"/>
            <p:cNvSpPr/>
            <p:nvPr/>
          </p:nvSpPr>
          <p:spPr>
            <a:xfrm rot="17300636">
              <a:off x="5648763" y="2734797"/>
              <a:ext cx="1347667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600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SARMIENTO</a:t>
              </a:r>
              <a:endParaRPr lang="es-AR" sz="16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9" name="Elipse 108"/>
            <p:cNvSpPr/>
            <p:nvPr/>
          </p:nvSpPr>
          <p:spPr>
            <a:xfrm>
              <a:off x="5984383" y="3557349"/>
              <a:ext cx="228600" cy="2159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0" name="Rectángulo 109"/>
            <p:cNvSpPr/>
            <p:nvPr/>
          </p:nvSpPr>
          <p:spPr>
            <a:xfrm rot="17300636">
              <a:off x="7399892" y="2902425"/>
              <a:ext cx="1519403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600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AVELLANEDA</a:t>
              </a:r>
              <a:endParaRPr lang="es-AR" sz="16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1" name="Elipse 110"/>
            <p:cNvSpPr/>
            <p:nvPr/>
          </p:nvSpPr>
          <p:spPr>
            <a:xfrm>
              <a:off x="7740721" y="3806456"/>
              <a:ext cx="228600" cy="2159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2" name="Rectángulo 111"/>
            <p:cNvSpPr/>
            <p:nvPr/>
          </p:nvSpPr>
          <p:spPr>
            <a:xfrm rot="17300636">
              <a:off x="9560691" y="3643074"/>
              <a:ext cx="1060447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600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URQUIZA</a:t>
              </a:r>
              <a:endParaRPr lang="es-AR" sz="16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3" name="Elipse 112"/>
            <p:cNvSpPr/>
            <p:nvPr/>
          </p:nvSpPr>
          <p:spPr>
            <a:xfrm>
              <a:off x="9774196" y="4319414"/>
              <a:ext cx="228600" cy="2159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4" name="Rectángulo 113"/>
            <p:cNvSpPr/>
            <p:nvPr/>
          </p:nvSpPr>
          <p:spPr>
            <a:xfrm rot="17300636">
              <a:off x="12570592" y="4735659"/>
              <a:ext cx="1060447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600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TIRASSO</a:t>
              </a:r>
              <a:endParaRPr lang="es-AR" sz="16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5" name="Elipse 114"/>
            <p:cNvSpPr/>
            <p:nvPr/>
          </p:nvSpPr>
          <p:spPr>
            <a:xfrm>
              <a:off x="12784097" y="5411999"/>
              <a:ext cx="228600" cy="2159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25" name="71 Elipse"/>
          <p:cNvSpPr>
            <a:spLocks noChangeAspect="1"/>
          </p:cNvSpPr>
          <p:nvPr/>
        </p:nvSpPr>
        <p:spPr>
          <a:xfrm>
            <a:off x="1108800" y="6228000"/>
            <a:ext cx="3117751" cy="31665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338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2675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4013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5351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6689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8027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9365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07036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9130" lvl="1" indent="-285750" algn="ctr"/>
            <a:endParaRPr lang="es-ES_tradnl" sz="9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899130" lvl="1" indent="-285750" algn="ctr"/>
            <a:endParaRPr lang="es-ES_tradnl" sz="9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899130" lvl="1" indent="-285750" algn="ctr"/>
            <a:endParaRPr lang="es-ES_tradnl" sz="9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899130" lvl="1" indent="-285750" algn="ctr"/>
            <a:endParaRPr lang="es-ES_tradnl" sz="9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400" dirty="0" smtClean="0">
                <a:solidFill>
                  <a:schemeClr val="tx1"/>
                </a:solidFill>
                <a:latin typeface="Century Gothic" pitchFamily="34" charset="0"/>
              </a:rPr>
              <a:t>MEJORA DEL SISTEMA DE DRENAJE URBANO </a:t>
            </a:r>
          </a:p>
          <a:p>
            <a:pPr algn="ctr"/>
            <a:endParaRPr lang="es-ES_tradnl" sz="1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400" b="1" dirty="0" smtClean="0">
                <a:solidFill>
                  <a:schemeClr val="tx1"/>
                </a:solidFill>
                <a:latin typeface="Century Gothic" pitchFamily="34" charset="0"/>
              </a:rPr>
              <a:t>CCB 14.000 m</a:t>
            </a:r>
          </a:p>
          <a:p>
            <a:pPr algn="ctr"/>
            <a:r>
              <a:rPr lang="es-ES_tradnl" sz="1400" b="1" dirty="0" smtClean="0">
                <a:solidFill>
                  <a:schemeClr val="tx1"/>
                </a:solidFill>
                <a:latin typeface="Century Gothic" pitchFamily="34" charset="0"/>
              </a:rPr>
              <a:t>Alcantarillas, puentes y desagües domiciliarios</a:t>
            </a:r>
            <a:r>
              <a:rPr lang="es-ES_tradnl" sz="1000" b="1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</a:p>
          <a:p>
            <a:pPr algn="ctr"/>
            <a:endParaRPr lang="es-ES_tradnl" sz="1000" b="1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2400" b="1" dirty="0" smtClean="0">
                <a:solidFill>
                  <a:schemeClr val="tx1"/>
                </a:solidFill>
                <a:latin typeface="Century Gothic" pitchFamily="34" charset="0"/>
              </a:rPr>
              <a:t>$120 M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6" name="71 Elipse"/>
          <p:cNvSpPr>
            <a:spLocks noChangeAspect="1"/>
          </p:cNvSpPr>
          <p:nvPr/>
        </p:nvSpPr>
        <p:spPr>
          <a:xfrm>
            <a:off x="10152000" y="6285600"/>
            <a:ext cx="3117751" cy="3166533"/>
          </a:xfrm>
          <a:prstGeom prst="ellipse">
            <a:avLst/>
          </a:prstGeom>
          <a:solidFill>
            <a:srgbClr val="A58DC1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338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2675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4013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5351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6689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8027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9365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07036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sz="15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400" dirty="0" smtClean="0">
                <a:solidFill>
                  <a:schemeClr val="tx1"/>
                </a:solidFill>
                <a:latin typeface="Century Gothic" pitchFamily="34" charset="0"/>
              </a:rPr>
              <a:t>RECONSTRUCCIÓN DE</a:t>
            </a:r>
            <a:r>
              <a:rPr lang="es-ES_tradnl" sz="1400" b="1" dirty="0" smtClean="0">
                <a:solidFill>
                  <a:schemeClr val="tx1"/>
                </a:solidFill>
                <a:latin typeface="Century Gothic" pitchFamily="34" charset="0"/>
              </a:rPr>
              <a:t> CINCO </a:t>
            </a:r>
            <a:r>
              <a:rPr lang="es-ES_tradnl" sz="1400" dirty="0" smtClean="0">
                <a:solidFill>
                  <a:schemeClr val="tx1"/>
                </a:solidFill>
                <a:latin typeface="Century Gothic" pitchFamily="34" charset="0"/>
              </a:rPr>
              <a:t>ALCANTARILLAS (IRRIGACIÓN</a:t>
            </a:r>
            <a:r>
              <a:rPr lang="es-ES_tradnl" sz="1000" dirty="0" smtClean="0">
                <a:solidFill>
                  <a:schemeClr val="tx1"/>
                </a:solidFill>
                <a:latin typeface="Century Gothic" pitchFamily="34" charset="0"/>
              </a:rPr>
              <a:t>)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1" name="7 Imagen" descr="LOGO-GLLEN-1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5173" y="9198254"/>
            <a:ext cx="2160000" cy="1083581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268391" y="9746770"/>
            <a:ext cx="10158309" cy="313943"/>
          </a:xfrm>
          <a:prstGeom prst="rect">
            <a:avLst/>
          </a:prstGeom>
          <a:solidFill>
            <a:srgbClr val="482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1500" b="1" dirty="0" smtClean="0">
                <a:latin typeface="Century Gothic" panose="020B0502020202020204" pitchFamily="34" charset="0"/>
              </a:rPr>
              <a:t>MUNICIPALIDAD DE GUAYMALLÉN - SECRETARIA DE OBRAS Y SERVICIOS PÚBLICOS – OFICINA DE PROYECTOS</a:t>
            </a:r>
            <a:endParaRPr lang="es-AR" sz="1500" b="1" dirty="0">
              <a:latin typeface="Century Gothic" panose="020B0502020202020204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61097" r="52656" b="24363"/>
          <a:stretch/>
        </p:blipFill>
        <p:spPr>
          <a:xfrm>
            <a:off x="12749405" y="9501913"/>
            <a:ext cx="1993900" cy="660400"/>
          </a:xfrm>
          <a:prstGeom prst="rect">
            <a:avLst/>
          </a:prstGeom>
        </p:spPr>
      </p:pic>
      <p:sp>
        <p:nvSpPr>
          <p:cNvPr id="27" name="Subtítulo 7"/>
          <p:cNvSpPr txBox="1">
            <a:spLocks/>
          </p:cNvSpPr>
          <p:nvPr/>
        </p:nvSpPr>
        <p:spPr>
          <a:xfrm>
            <a:off x="268389" y="838427"/>
            <a:ext cx="5079155" cy="664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AR"/>
            </a:defPPr>
            <a:lvl1pPr indent="0" defTabSz="1391900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None/>
              <a:defRPr sz="30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  <a:lvl2pPr marL="1043925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/>
            </a:lvl2pPr>
            <a:lvl3pPr marL="1739875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/>
            </a:lvl3pPr>
            <a:lvl4pPr marL="243582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4pPr>
            <a:lvl5pPr marL="313177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5pPr>
            <a:lvl6pPr marL="382772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6pPr>
            <a:lvl7pPr marL="452367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7pPr>
            <a:lvl8pPr marL="521962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8pPr>
            <a:lvl9pPr marL="5915574" indent="-347975" defTabSz="1391900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/>
            </a:lvl9pPr>
          </a:lstStyle>
          <a:p>
            <a:r>
              <a:rPr lang="es-AR" dirty="0"/>
              <a:t>DRENAJE</a:t>
            </a:r>
          </a:p>
        </p:txBody>
      </p:sp>
      <p:grpSp>
        <p:nvGrpSpPr>
          <p:cNvPr id="28" name="27 Grupo"/>
          <p:cNvGrpSpPr/>
          <p:nvPr/>
        </p:nvGrpSpPr>
        <p:grpSpPr>
          <a:xfrm>
            <a:off x="4875520" y="219615"/>
            <a:ext cx="10067892" cy="1098818"/>
            <a:chOff x="4875520" y="219615"/>
            <a:chExt cx="10067892" cy="1098818"/>
          </a:xfrm>
        </p:grpSpPr>
        <p:sp>
          <p:nvSpPr>
            <p:cNvPr id="29" name="Rectángulo 10"/>
            <p:cNvSpPr/>
            <p:nvPr/>
          </p:nvSpPr>
          <p:spPr>
            <a:xfrm flipV="1">
              <a:off x="4875521" y="1162594"/>
              <a:ext cx="10067891" cy="155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" name="Rectángulo 11"/>
            <p:cNvSpPr/>
            <p:nvPr/>
          </p:nvSpPr>
          <p:spPr>
            <a:xfrm>
              <a:off x="4875520" y="498721"/>
              <a:ext cx="252187" cy="66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4" name="Rectángulo 12"/>
            <p:cNvSpPr/>
            <p:nvPr/>
          </p:nvSpPr>
          <p:spPr>
            <a:xfrm>
              <a:off x="5036024" y="219615"/>
              <a:ext cx="9653305" cy="945610"/>
            </a:xfrm>
            <a:prstGeom prst="rect">
              <a:avLst/>
            </a:prstGeom>
            <a:solidFill>
              <a:srgbClr val="48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RECUPERACIÓN Y ORDENAMIENTO DEL ESPACIO PÚBLICO </a:t>
              </a:r>
            </a:p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CARRIL GODOY CRUZ</a:t>
              </a:r>
              <a:endParaRPr lang="es-AR" sz="2400" b="1" dirty="0">
                <a:latin typeface="Frutiger 45 Light" panose="020B0500000000000000" pitchFamily="34" charset="0"/>
              </a:endParaRPr>
            </a:p>
          </p:txBody>
        </p:sp>
      </p:grpSp>
      <p:sp>
        <p:nvSpPr>
          <p:cNvPr id="35" name="Subtítulo 7"/>
          <p:cNvSpPr txBox="1">
            <a:spLocks/>
          </p:cNvSpPr>
          <p:nvPr/>
        </p:nvSpPr>
        <p:spPr>
          <a:xfrm>
            <a:off x="6591218" y="1401559"/>
            <a:ext cx="8070818" cy="651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None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9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9190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78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837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797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56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16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675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2300" b="1" cap="all" dirty="0" smtClean="0">
                <a:latin typeface="Century Gothic" panose="020B0502020202020204" pitchFamily="34" charset="0"/>
              </a:rPr>
              <a:t>Plan </a:t>
            </a:r>
            <a:r>
              <a:rPr lang="es-AR" sz="2300" b="1" cap="all" dirty="0">
                <a:latin typeface="Century Gothic" panose="020B0502020202020204" pitchFamily="34" charset="0"/>
              </a:rPr>
              <a:t>maestro </a:t>
            </a:r>
            <a:r>
              <a:rPr lang="es-AR" sz="2300" b="1" cap="all" dirty="0" smtClean="0">
                <a:latin typeface="Century Gothic" panose="020B0502020202020204" pitchFamily="34" charset="0"/>
              </a:rPr>
              <a:t>DE DRENAJE URBANO</a:t>
            </a:r>
            <a:endParaRPr lang="es-AR" sz="2300" b="1" cap="all" dirty="0">
              <a:latin typeface="Century Gothic" panose="020B0502020202020204" pitchFamily="34" charset="0"/>
            </a:endParaRPr>
          </a:p>
          <a:p>
            <a:pPr algn="r"/>
            <a:endParaRPr lang="es-AR" sz="2300" b="1" cap="all" dirty="0">
              <a:latin typeface="Century Gothic" panose="020B0502020202020204" pitchFamily="34" charset="0"/>
            </a:endParaRPr>
          </a:p>
        </p:txBody>
      </p:sp>
      <p:cxnSp>
        <p:nvCxnSpPr>
          <p:cNvPr id="8793" name="8792 Conector recto"/>
          <p:cNvCxnSpPr/>
          <p:nvPr/>
        </p:nvCxnSpPr>
        <p:spPr>
          <a:xfrm>
            <a:off x="5045078" y="9098733"/>
            <a:ext cx="0" cy="9952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4" name="8793 Conector recto"/>
          <p:cNvCxnSpPr/>
          <p:nvPr/>
        </p:nvCxnSpPr>
        <p:spPr>
          <a:xfrm rot="540000">
            <a:off x="5040551" y="9198254"/>
            <a:ext cx="0" cy="9952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6" name="8795 Conector recto"/>
          <p:cNvCxnSpPr/>
          <p:nvPr/>
        </p:nvCxnSpPr>
        <p:spPr>
          <a:xfrm rot="16200000">
            <a:off x="4988663" y="9245988"/>
            <a:ext cx="0" cy="9952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7" name="8796 Conector recto"/>
          <p:cNvCxnSpPr/>
          <p:nvPr/>
        </p:nvCxnSpPr>
        <p:spPr>
          <a:xfrm>
            <a:off x="4934375" y="9098732"/>
            <a:ext cx="0" cy="9952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8" name="8797 Conector recto"/>
          <p:cNvCxnSpPr/>
          <p:nvPr/>
        </p:nvCxnSpPr>
        <p:spPr>
          <a:xfrm rot="-480000">
            <a:off x="4938902" y="9196228"/>
            <a:ext cx="0" cy="9952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9" name="8798 Conector recto"/>
          <p:cNvCxnSpPr/>
          <p:nvPr/>
        </p:nvCxnSpPr>
        <p:spPr>
          <a:xfrm>
            <a:off x="9192524" y="9300892"/>
            <a:ext cx="131208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0" name="8799 Conector recto"/>
          <p:cNvCxnSpPr/>
          <p:nvPr/>
        </p:nvCxnSpPr>
        <p:spPr>
          <a:xfrm>
            <a:off x="9178941" y="9103875"/>
            <a:ext cx="0" cy="9952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1" name="8800 Conector recto"/>
          <p:cNvCxnSpPr/>
          <p:nvPr/>
        </p:nvCxnSpPr>
        <p:spPr>
          <a:xfrm rot="-720000">
            <a:off x="9192522" y="9201371"/>
            <a:ext cx="0" cy="9952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3" name="8802 Conector recto"/>
          <p:cNvCxnSpPr/>
          <p:nvPr/>
        </p:nvCxnSpPr>
        <p:spPr>
          <a:xfrm rot="16200000">
            <a:off x="5091302" y="9109259"/>
            <a:ext cx="0" cy="9952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4" name="8803 Conector recto"/>
          <p:cNvCxnSpPr/>
          <p:nvPr/>
        </p:nvCxnSpPr>
        <p:spPr>
          <a:xfrm rot="16200000">
            <a:off x="9129181" y="9109259"/>
            <a:ext cx="0" cy="9952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5" name="8804 Rectángulo"/>
          <p:cNvSpPr/>
          <p:nvPr/>
        </p:nvSpPr>
        <p:spPr>
          <a:xfrm>
            <a:off x="4002657" y="8568104"/>
            <a:ext cx="163622" cy="532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806" name="8805 Rectángulo"/>
          <p:cNvSpPr/>
          <p:nvPr/>
        </p:nvSpPr>
        <p:spPr>
          <a:xfrm>
            <a:off x="4002657" y="9100868"/>
            <a:ext cx="45719" cy="575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807" name="8806 Rectángulo"/>
          <p:cNvSpPr/>
          <p:nvPr/>
        </p:nvSpPr>
        <p:spPr>
          <a:xfrm>
            <a:off x="10184926" y="8264107"/>
            <a:ext cx="45719" cy="1441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808" name="8807 Rectángulo"/>
          <p:cNvSpPr/>
          <p:nvPr/>
        </p:nvSpPr>
        <p:spPr>
          <a:xfrm>
            <a:off x="10073218" y="8212347"/>
            <a:ext cx="108000" cy="888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400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t="33330" r="11738" b="14948"/>
          <a:stretch/>
        </p:blipFill>
        <p:spPr>
          <a:xfrm>
            <a:off x="3865944" y="7442522"/>
            <a:ext cx="6539698" cy="2233913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0"/>
          <a:stretch/>
        </p:blipFill>
        <p:spPr>
          <a:xfrm>
            <a:off x="268391" y="2542155"/>
            <a:ext cx="14420738" cy="5040000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4585562" y="7527519"/>
            <a:ext cx="5418910" cy="1742514"/>
            <a:chOff x="4470820" y="10881021"/>
            <a:chExt cx="5418910" cy="1742514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16" t="62272" r="32212" b="20790"/>
            <a:stretch/>
          </p:blipFill>
          <p:spPr>
            <a:xfrm>
              <a:off x="8019966" y="11730614"/>
              <a:ext cx="449943" cy="884716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76" t="45292" r="46265" b="20790"/>
            <a:stretch/>
          </p:blipFill>
          <p:spPr>
            <a:xfrm>
              <a:off x="4470820" y="10881021"/>
              <a:ext cx="447288" cy="1728000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76" t="45292" r="46265" b="20790"/>
            <a:stretch/>
          </p:blipFill>
          <p:spPr>
            <a:xfrm flipH="1">
              <a:off x="9372339" y="10895535"/>
              <a:ext cx="517391" cy="1728000"/>
            </a:xfrm>
            <a:prstGeom prst="rect">
              <a:avLst/>
            </a:prstGeom>
          </p:spPr>
        </p:pic>
      </p:grpSp>
      <p:sp>
        <p:nvSpPr>
          <p:cNvPr id="6" name="Rectángulo 5"/>
          <p:cNvSpPr/>
          <p:nvPr/>
        </p:nvSpPr>
        <p:spPr>
          <a:xfrm>
            <a:off x="268391" y="498721"/>
            <a:ext cx="14420939" cy="13119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AR" dirty="0"/>
          </a:p>
        </p:txBody>
      </p:sp>
      <p:sp>
        <p:nvSpPr>
          <p:cNvPr id="16" name="71 Elipse"/>
          <p:cNvSpPr>
            <a:spLocks noChangeAspect="1"/>
          </p:cNvSpPr>
          <p:nvPr/>
        </p:nvSpPr>
        <p:spPr>
          <a:xfrm>
            <a:off x="1109962" y="6228000"/>
            <a:ext cx="3117751" cy="31665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338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2675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4013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5351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6689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8027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9365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07036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9130" lvl="1" indent="-285750" algn="ctr">
              <a:buFont typeface="Arial" panose="020B0604020202020204" pitchFamily="34" charset="0"/>
              <a:buChar char="•"/>
            </a:pPr>
            <a:endParaRPr lang="es-ES_tradnl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899130" lvl="1" indent="-285750" algn="ctr">
              <a:buFont typeface="Arial" panose="020B0604020202020204" pitchFamily="34" charset="0"/>
              <a:buChar char="•"/>
            </a:pPr>
            <a:endParaRPr lang="es-ES_tradnl" sz="1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400" dirty="0" smtClean="0">
                <a:solidFill>
                  <a:schemeClr val="tx1"/>
                </a:solidFill>
                <a:latin typeface="Century Gothic" pitchFamily="34" charset="0"/>
              </a:rPr>
              <a:t>Mejora Integral del sistema de Iluminación de Alumbrado Público </a:t>
            </a:r>
            <a:endParaRPr lang="es-ES_tradnl" sz="1400" b="1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es-ES_tradnl" sz="1000" b="1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2800" b="1" dirty="0" smtClean="0">
                <a:solidFill>
                  <a:schemeClr val="tx1"/>
                </a:solidFill>
                <a:latin typeface="Century Gothic" pitchFamily="34" charset="0"/>
              </a:rPr>
              <a:t>$40 M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7" name="71 Elipse"/>
          <p:cNvSpPr>
            <a:spLocks noChangeAspect="1"/>
          </p:cNvSpPr>
          <p:nvPr/>
        </p:nvSpPr>
        <p:spPr>
          <a:xfrm>
            <a:off x="10152150" y="6285600"/>
            <a:ext cx="3117751" cy="3166533"/>
          </a:xfrm>
          <a:prstGeom prst="ellipse">
            <a:avLst/>
          </a:prstGeom>
          <a:solidFill>
            <a:srgbClr val="A58DC1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3380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2675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40139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5351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66898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8027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93657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07036" algn="l" defTabSz="1226759" rtl="0" eaLnBrk="1" latinLnBrk="0" hangingPunct="1">
              <a:defRPr sz="241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sz="1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es-ES_tradnl" sz="11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400" dirty="0" smtClean="0">
                <a:solidFill>
                  <a:schemeClr val="tx1"/>
                </a:solidFill>
                <a:latin typeface="Century Gothic" pitchFamily="34" charset="0"/>
              </a:rPr>
              <a:t>LUMINARIAS EXISTENTES A RECONVERTIR A LED:</a:t>
            </a:r>
          </a:p>
          <a:p>
            <a:pPr algn="ctr"/>
            <a:r>
              <a:rPr lang="es-ES_tradnl" sz="1400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s-ES_tradnl" sz="1800" b="1" dirty="0" smtClean="0">
                <a:solidFill>
                  <a:schemeClr val="tx1"/>
                </a:solidFill>
                <a:latin typeface="Century Gothic" pitchFamily="34" charset="0"/>
              </a:rPr>
              <a:t>457 </a:t>
            </a:r>
          </a:p>
          <a:p>
            <a:pPr algn="ctr"/>
            <a:endParaRPr lang="es-ES_tradnl" sz="1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s-ES_tradnl" sz="1400" dirty="0" smtClean="0">
                <a:solidFill>
                  <a:schemeClr val="tx1"/>
                </a:solidFill>
                <a:latin typeface="Century Gothic" pitchFamily="34" charset="0"/>
              </a:rPr>
              <a:t>ILUMINACION PEATONAL EN VEREDAS, APEADEROS Y BOULEVARES </a:t>
            </a:r>
          </a:p>
          <a:p>
            <a:pPr algn="ctr"/>
            <a:r>
              <a:rPr lang="es-ES_tradnl" sz="1400" dirty="0" smtClean="0">
                <a:solidFill>
                  <a:schemeClr val="tx1"/>
                </a:solidFill>
                <a:latin typeface="Century Gothic" pitchFamily="34" charset="0"/>
              </a:rPr>
              <a:t>   </a:t>
            </a:r>
            <a:r>
              <a:rPr lang="es-ES_tradnl" sz="1800" b="1" dirty="0" smtClean="0">
                <a:solidFill>
                  <a:schemeClr val="tx1"/>
                </a:solidFill>
                <a:latin typeface="Century Gothic" pitchFamily="34" charset="0"/>
              </a:rPr>
              <a:t>1.500 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3" t="36646" r="47362" b="37205"/>
          <a:stretch/>
        </p:blipFill>
        <p:spPr>
          <a:xfrm>
            <a:off x="-7150261" y="6040174"/>
            <a:ext cx="6246324" cy="3577992"/>
          </a:xfrm>
          <a:prstGeom prst="rect">
            <a:avLst/>
          </a:prstGeom>
        </p:spPr>
      </p:pic>
      <p:pic>
        <p:nvPicPr>
          <p:cNvPr id="24" name="7 Imagen" descr="LOGO-GLLEN-16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5173" y="9198254"/>
            <a:ext cx="2160000" cy="1083581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268391" y="9746770"/>
            <a:ext cx="10158309" cy="313943"/>
          </a:xfrm>
          <a:prstGeom prst="rect">
            <a:avLst/>
          </a:prstGeom>
          <a:solidFill>
            <a:srgbClr val="482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1500" b="1" dirty="0" smtClean="0">
                <a:latin typeface="Century Gothic" panose="020B0502020202020204" pitchFamily="34" charset="0"/>
              </a:rPr>
              <a:t>MUNICIPALIDAD DE GUAYMALLÉN - SECRETARIA DE OBRAS Y SERVICIOS PÚBLICOS – OFICINA DE PROYECTOS</a:t>
            </a:r>
            <a:endParaRPr lang="es-AR" sz="1500" b="1" dirty="0">
              <a:latin typeface="Century Gothic" panose="020B0502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61097" r="52656" b="24363"/>
          <a:stretch/>
        </p:blipFill>
        <p:spPr>
          <a:xfrm>
            <a:off x="12749405" y="9501913"/>
            <a:ext cx="1993900" cy="660400"/>
          </a:xfrm>
          <a:prstGeom prst="rect">
            <a:avLst/>
          </a:prstGeom>
        </p:spPr>
      </p:pic>
      <p:sp>
        <p:nvSpPr>
          <p:cNvPr id="21" name="Subtítulo 7"/>
          <p:cNvSpPr txBox="1">
            <a:spLocks/>
          </p:cNvSpPr>
          <p:nvPr/>
        </p:nvSpPr>
        <p:spPr>
          <a:xfrm>
            <a:off x="268389" y="838427"/>
            <a:ext cx="5079155" cy="664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3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ALUMBRADO</a:t>
            </a:r>
          </a:p>
        </p:txBody>
      </p:sp>
      <p:grpSp>
        <p:nvGrpSpPr>
          <p:cNvPr id="22" name="21 Grupo"/>
          <p:cNvGrpSpPr/>
          <p:nvPr/>
        </p:nvGrpSpPr>
        <p:grpSpPr>
          <a:xfrm>
            <a:off x="4875520" y="219615"/>
            <a:ext cx="10067892" cy="1098818"/>
            <a:chOff x="4875520" y="219615"/>
            <a:chExt cx="10067892" cy="1098818"/>
          </a:xfrm>
        </p:grpSpPr>
        <p:sp>
          <p:nvSpPr>
            <p:cNvPr id="23" name="Rectángulo 10"/>
            <p:cNvSpPr/>
            <p:nvPr/>
          </p:nvSpPr>
          <p:spPr>
            <a:xfrm flipV="1">
              <a:off x="4875521" y="1162594"/>
              <a:ext cx="10067891" cy="155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" name="Rectángulo 11"/>
            <p:cNvSpPr/>
            <p:nvPr/>
          </p:nvSpPr>
          <p:spPr>
            <a:xfrm>
              <a:off x="4875520" y="498721"/>
              <a:ext cx="252187" cy="66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8" name="Rectángulo 12"/>
            <p:cNvSpPr/>
            <p:nvPr/>
          </p:nvSpPr>
          <p:spPr>
            <a:xfrm>
              <a:off x="5036024" y="219615"/>
              <a:ext cx="9653305" cy="945610"/>
            </a:xfrm>
            <a:prstGeom prst="rect">
              <a:avLst/>
            </a:prstGeom>
            <a:solidFill>
              <a:srgbClr val="48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RECUPERACIÓN Y ORDENAMIENTO DEL ESPACIO PÚBLICO </a:t>
              </a:r>
            </a:p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CARRIL GODOY CRUZ</a:t>
              </a:r>
              <a:endParaRPr lang="es-AR" sz="2400" b="1" dirty="0">
                <a:latin typeface="Frutiger 45 Light" panose="020B0500000000000000" pitchFamily="34" charset="0"/>
              </a:endParaRPr>
            </a:p>
          </p:txBody>
        </p:sp>
      </p:grpSp>
      <p:sp>
        <p:nvSpPr>
          <p:cNvPr id="30" name="29 Rectángulo"/>
          <p:cNvSpPr/>
          <p:nvPr/>
        </p:nvSpPr>
        <p:spPr>
          <a:xfrm>
            <a:off x="4002657" y="8568104"/>
            <a:ext cx="163622" cy="532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30 Rectángulo"/>
          <p:cNvSpPr/>
          <p:nvPr/>
        </p:nvSpPr>
        <p:spPr>
          <a:xfrm>
            <a:off x="4002657" y="9100868"/>
            <a:ext cx="45719" cy="575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31 Rectángulo"/>
          <p:cNvSpPr/>
          <p:nvPr/>
        </p:nvSpPr>
        <p:spPr>
          <a:xfrm>
            <a:off x="10184926" y="8264107"/>
            <a:ext cx="45719" cy="1441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34 Rectángulo"/>
          <p:cNvSpPr/>
          <p:nvPr/>
        </p:nvSpPr>
        <p:spPr>
          <a:xfrm>
            <a:off x="10073218" y="8212347"/>
            <a:ext cx="108000" cy="888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7" name="6 Conector recto"/>
          <p:cNvCxnSpPr/>
          <p:nvPr/>
        </p:nvCxnSpPr>
        <p:spPr>
          <a:xfrm>
            <a:off x="8368305" y="8568104"/>
            <a:ext cx="0" cy="468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 rot="16200000">
            <a:off x="8365136" y="8436007"/>
            <a:ext cx="0" cy="14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34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julian\carpeta compartida\DICIEMBRE 2016-GODOY CRUZ\ESQUINAS Y BULEVARES TIPO 9-01-2017-LAMINA2.jpg"/>
          <p:cNvPicPr>
            <a:picLocks noChangeAspect="1" noChangeArrowheads="1"/>
          </p:cNvPicPr>
          <p:nvPr/>
        </p:nvPicPr>
        <p:blipFill>
          <a:blip r:embed="rId2" cstate="print"/>
          <a:srcRect l="6441" r="6297"/>
          <a:stretch>
            <a:fillRect/>
          </a:stretch>
        </p:blipFill>
        <p:spPr bwMode="auto">
          <a:xfrm>
            <a:off x="368135" y="2649432"/>
            <a:ext cx="14329793" cy="5247658"/>
          </a:xfrm>
          <a:prstGeom prst="rect">
            <a:avLst/>
          </a:prstGeom>
          <a:noFill/>
        </p:spPr>
      </p:pic>
      <p:sp>
        <p:nvSpPr>
          <p:cNvPr id="24" name="23 Elipse"/>
          <p:cNvSpPr/>
          <p:nvPr/>
        </p:nvSpPr>
        <p:spPr>
          <a:xfrm>
            <a:off x="11118997" y="5810960"/>
            <a:ext cx="4032000" cy="3598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5"/>
          <p:cNvSpPr/>
          <p:nvPr/>
        </p:nvSpPr>
        <p:spPr>
          <a:xfrm>
            <a:off x="268392" y="498721"/>
            <a:ext cx="14420938" cy="1311901"/>
          </a:xfrm>
          <a:prstGeom prst="rect">
            <a:avLst/>
          </a:prstGeom>
          <a:solidFill>
            <a:srgbClr val="7EB0DE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AR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2698541" y="2298032"/>
            <a:ext cx="1528010" cy="842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26 Elipse"/>
          <p:cNvSpPr/>
          <p:nvPr/>
        </p:nvSpPr>
        <p:spPr>
          <a:xfrm>
            <a:off x="0" y="5223713"/>
            <a:ext cx="3313216" cy="3314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213035" y="5507539"/>
            <a:ext cx="2808000" cy="2808000"/>
          </a:xfrm>
          <a:prstGeom prst="ellipse">
            <a:avLst/>
          </a:prstGeom>
          <a:solidFill>
            <a:srgbClr val="A6C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Elipse"/>
          <p:cNvSpPr/>
          <p:nvPr/>
        </p:nvSpPr>
        <p:spPr>
          <a:xfrm>
            <a:off x="11994078" y="1816925"/>
            <a:ext cx="2968831" cy="28025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Elipse"/>
          <p:cNvSpPr/>
          <p:nvPr/>
        </p:nvSpPr>
        <p:spPr>
          <a:xfrm>
            <a:off x="12268273" y="1983794"/>
            <a:ext cx="2412000" cy="2376000"/>
          </a:xfrm>
          <a:prstGeom prst="ellipse">
            <a:avLst/>
          </a:prstGeom>
          <a:solidFill>
            <a:srgbClr val="A58D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Rectángulo"/>
          <p:cNvSpPr/>
          <p:nvPr/>
        </p:nvSpPr>
        <p:spPr>
          <a:xfrm>
            <a:off x="12345061" y="2240447"/>
            <a:ext cx="22737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altLang="es-AR" sz="1400" b="1" dirty="0">
              <a:latin typeface="Century Gothic" panose="020B0502020202020204" pitchFamily="34" charset="0"/>
            </a:endParaRPr>
          </a:p>
          <a:p>
            <a:pPr algn="ctr"/>
            <a:r>
              <a:rPr lang="es-ES" altLang="es-AR" sz="1400" b="1" dirty="0" smtClean="0">
                <a:latin typeface="Century Gothic" panose="020B0502020202020204" pitchFamily="34" charset="0"/>
              </a:rPr>
              <a:t>Carriles exclusivos</a:t>
            </a:r>
          </a:p>
          <a:p>
            <a:pPr algn="ctr"/>
            <a:endParaRPr lang="es-ES" altLang="es-AR" sz="14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s-ES" altLang="es-AR" sz="1400" b="1" dirty="0" smtClean="0">
                <a:latin typeface="Century Gothic" panose="020B0502020202020204" pitchFamily="34" charset="0"/>
              </a:rPr>
              <a:t>Estacionamiento en espacios acotados</a:t>
            </a:r>
          </a:p>
          <a:p>
            <a:pPr algn="ctr"/>
            <a:endParaRPr lang="es-ES" altLang="es-AR" sz="14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s-ES" altLang="es-AR" sz="1400" b="1" dirty="0" smtClean="0">
                <a:latin typeface="Century Gothic" panose="020B0502020202020204" pitchFamily="34" charset="0"/>
              </a:rPr>
              <a:t>Nuevo Boulevard</a:t>
            </a:r>
          </a:p>
          <a:p>
            <a:pPr algn="ctr"/>
            <a:r>
              <a:rPr lang="es-ES" altLang="es-AR" sz="1400" b="1" dirty="0" smtClean="0">
                <a:latin typeface="Century Gothic" panose="020B0502020202020204" pitchFamily="34" charset="0"/>
              </a:rPr>
              <a:t>ordenador</a:t>
            </a:r>
            <a:endParaRPr lang="es-ES" altLang="es-AR" sz="1400" b="1" dirty="0">
              <a:latin typeface="Century Gothic" panose="020B0502020202020204" pitchFamily="34" charset="0"/>
            </a:endParaRPr>
          </a:p>
          <a:p>
            <a:pPr algn="ctr"/>
            <a:endParaRPr lang="es-ES" altLang="es-AR" sz="1400" b="1" dirty="0" smtClean="0">
              <a:latin typeface="Century Gothic" panose="020B0502020202020204" pitchFamily="34" charset="0"/>
            </a:endParaRPr>
          </a:p>
        </p:txBody>
      </p:sp>
      <p:sp>
        <p:nvSpPr>
          <p:cNvPr id="33" name="32 Elipse"/>
          <p:cNvSpPr/>
          <p:nvPr/>
        </p:nvSpPr>
        <p:spPr>
          <a:xfrm>
            <a:off x="7264066" y="2750285"/>
            <a:ext cx="1218150" cy="1224647"/>
          </a:xfrm>
          <a:prstGeom prst="ellipse">
            <a:avLst/>
          </a:prstGeom>
          <a:solidFill>
            <a:schemeClr val="accent6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4" name="33 Elipse"/>
          <p:cNvSpPr/>
          <p:nvPr/>
        </p:nvSpPr>
        <p:spPr>
          <a:xfrm>
            <a:off x="9996912" y="3094816"/>
            <a:ext cx="1218150" cy="1224647"/>
          </a:xfrm>
          <a:prstGeom prst="ellipse">
            <a:avLst/>
          </a:prstGeom>
          <a:solidFill>
            <a:schemeClr val="accent6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34 Elipse"/>
          <p:cNvSpPr/>
          <p:nvPr/>
        </p:nvSpPr>
        <p:spPr>
          <a:xfrm>
            <a:off x="859883" y="3820529"/>
            <a:ext cx="717717" cy="721545"/>
          </a:xfrm>
          <a:prstGeom prst="ellipse">
            <a:avLst/>
          </a:prstGeom>
          <a:solidFill>
            <a:schemeClr val="accent6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8" name="37 Elipse"/>
          <p:cNvSpPr/>
          <p:nvPr/>
        </p:nvSpPr>
        <p:spPr>
          <a:xfrm>
            <a:off x="1866832" y="3643344"/>
            <a:ext cx="717717" cy="721545"/>
          </a:xfrm>
          <a:prstGeom prst="ellipse">
            <a:avLst/>
          </a:prstGeom>
          <a:solidFill>
            <a:schemeClr val="accent6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9" name="38 Elipse"/>
          <p:cNvSpPr/>
          <p:nvPr/>
        </p:nvSpPr>
        <p:spPr>
          <a:xfrm>
            <a:off x="2365125" y="3958690"/>
            <a:ext cx="717717" cy="721545"/>
          </a:xfrm>
          <a:prstGeom prst="ellipse">
            <a:avLst/>
          </a:prstGeom>
          <a:solidFill>
            <a:schemeClr val="accent6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0" name="39 Elipse"/>
          <p:cNvSpPr/>
          <p:nvPr/>
        </p:nvSpPr>
        <p:spPr>
          <a:xfrm>
            <a:off x="3154871" y="4083169"/>
            <a:ext cx="639082" cy="642491"/>
          </a:xfrm>
          <a:prstGeom prst="ellipse">
            <a:avLst/>
          </a:prstGeom>
          <a:solidFill>
            <a:schemeClr val="accent6">
              <a:lumMod val="5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1" name="40 Elipse"/>
          <p:cNvSpPr/>
          <p:nvPr/>
        </p:nvSpPr>
        <p:spPr>
          <a:xfrm>
            <a:off x="4836830" y="6445988"/>
            <a:ext cx="1265199" cy="1277537"/>
          </a:xfrm>
          <a:prstGeom prst="ellipse">
            <a:avLst/>
          </a:prstGeom>
          <a:solidFill>
            <a:schemeClr val="accent6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3" name="42 Elipse"/>
          <p:cNvSpPr/>
          <p:nvPr/>
        </p:nvSpPr>
        <p:spPr>
          <a:xfrm>
            <a:off x="7665710" y="6963586"/>
            <a:ext cx="943506" cy="933503"/>
          </a:xfrm>
          <a:prstGeom prst="ellipse">
            <a:avLst/>
          </a:prstGeom>
          <a:solidFill>
            <a:schemeClr val="accent6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4" name="43 Elipse"/>
          <p:cNvSpPr/>
          <p:nvPr/>
        </p:nvSpPr>
        <p:spPr>
          <a:xfrm>
            <a:off x="8985125" y="7177007"/>
            <a:ext cx="717717" cy="721545"/>
          </a:xfrm>
          <a:prstGeom prst="ellipse">
            <a:avLst/>
          </a:prstGeom>
          <a:solidFill>
            <a:schemeClr val="accent6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5" name="44 Elipse"/>
          <p:cNvSpPr/>
          <p:nvPr/>
        </p:nvSpPr>
        <p:spPr>
          <a:xfrm>
            <a:off x="9343983" y="5126865"/>
            <a:ext cx="639082" cy="642491"/>
          </a:xfrm>
          <a:prstGeom prst="ellipse">
            <a:avLst/>
          </a:prstGeom>
          <a:solidFill>
            <a:schemeClr val="accent6">
              <a:lumMod val="5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6" name="45 Elipse"/>
          <p:cNvSpPr/>
          <p:nvPr/>
        </p:nvSpPr>
        <p:spPr>
          <a:xfrm>
            <a:off x="10745344" y="5048267"/>
            <a:ext cx="639082" cy="642491"/>
          </a:xfrm>
          <a:prstGeom prst="ellipse">
            <a:avLst/>
          </a:prstGeom>
          <a:solidFill>
            <a:schemeClr val="accent6">
              <a:lumMod val="5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b="63877"/>
          <a:stretch/>
        </p:blipFill>
        <p:spPr>
          <a:xfrm>
            <a:off x="569686" y="8115298"/>
            <a:ext cx="12464252" cy="1440000"/>
          </a:xfrm>
          <a:prstGeom prst="rect">
            <a:avLst/>
          </a:prstGeom>
        </p:spPr>
      </p:pic>
      <p:pic>
        <p:nvPicPr>
          <p:cNvPr id="50" name="7 Imagen" descr="LOGO-GLLEN-1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5173" y="9198254"/>
            <a:ext cx="2160000" cy="1083581"/>
          </a:xfrm>
          <a:prstGeom prst="rect">
            <a:avLst/>
          </a:prstGeom>
        </p:spPr>
      </p:pic>
      <p:sp>
        <p:nvSpPr>
          <p:cNvPr id="51" name="Rectángulo 50"/>
          <p:cNvSpPr/>
          <p:nvPr/>
        </p:nvSpPr>
        <p:spPr>
          <a:xfrm>
            <a:off x="268391" y="9746770"/>
            <a:ext cx="10158309" cy="313943"/>
          </a:xfrm>
          <a:prstGeom prst="rect">
            <a:avLst/>
          </a:prstGeom>
          <a:solidFill>
            <a:srgbClr val="482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1500" b="1" dirty="0" smtClean="0">
                <a:latin typeface="Century Gothic" panose="020B0502020202020204" pitchFamily="34" charset="0"/>
              </a:rPr>
              <a:t>MUNICIPALIDAD DE GUAYMALLÉN - SECRETARIA DE OBRAS Y SERVICIOS PÚBLICOS – OFICINA DE PROYECTOS</a:t>
            </a:r>
            <a:endParaRPr lang="es-AR" sz="1500" b="1" dirty="0">
              <a:latin typeface="Century Gothic" panose="020B0502020202020204" pitchFamily="34" charset="0"/>
            </a:endParaRPr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61097" r="52656" b="24363"/>
          <a:stretch/>
        </p:blipFill>
        <p:spPr>
          <a:xfrm>
            <a:off x="12749405" y="9501913"/>
            <a:ext cx="1993900" cy="660400"/>
          </a:xfrm>
          <a:prstGeom prst="rect">
            <a:avLst/>
          </a:prstGeom>
        </p:spPr>
      </p:pic>
      <p:sp>
        <p:nvSpPr>
          <p:cNvPr id="47" name="46 Elipse"/>
          <p:cNvSpPr/>
          <p:nvPr/>
        </p:nvSpPr>
        <p:spPr>
          <a:xfrm>
            <a:off x="1030359" y="1972287"/>
            <a:ext cx="2376000" cy="2412000"/>
          </a:xfrm>
          <a:prstGeom prst="ellipse">
            <a:avLst/>
          </a:prstGeom>
          <a:solidFill>
            <a:srgbClr val="A58D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Rectángulo"/>
          <p:cNvSpPr/>
          <p:nvPr/>
        </p:nvSpPr>
        <p:spPr>
          <a:xfrm>
            <a:off x="1109295" y="2385527"/>
            <a:ext cx="227372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altLang="es-AR" sz="1400" b="1" dirty="0">
              <a:latin typeface="Century Gothic" panose="020B0502020202020204" pitchFamily="34" charset="0"/>
            </a:endParaRPr>
          </a:p>
          <a:p>
            <a:pPr algn="ctr"/>
            <a:r>
              <a:rPr lang="es-ES" altLang="es-AR" sz="1400" b="1" dirty="0" smtClean="0">
                <a:latin typeface="Century Gothic" panose="020B0502020202020204" pitchFamily="34" charset="0"/>
              </a:rPr>
              <a:t>Reforestación del arbolado público</a:t>
            </a:r>
          </a:p>
          <a:p>
            <a:pPr algn="ctr"/>
            <a:endParaRPr lang="es-ES" altLang="es-AR" sz="1400" b="1" dirty="0">
              <a:latin typeface="Century Gothic" panose="020B0502020202020204" pitchFamily="34" charset="0"/>
            </a:endParaRPr>
          </a:p>
          <a:p>
            <a:pPr algn="ctr"/>
            <a:r>
              <a:rPr lang="es-ES" altLang="es-AR" sz="1400" b="1" dirty="0" smtClean="0">
                <a:latin typeface="Century Gothic" panose="020B0502020202020204" pitchFamily="34" charset="0"/>
              </a:rPr>
              <a:t>Implantación de especies xerófilas</a:t>
            </a:r>
          </a:p>
          <a:p>
            <a:pPr algn="ctr"/>
            <a:endParaRPr lang="es-ES" altLang="es-AR" sz="1400" b="1" dirty="0" smtClean="0">
              <a:latin typeface="Century Gothic" panose="020B0502020202020204" pitchFamily="34" charset="0"/>
            </a:endParaRPr>
          </a:p>
        </p:txBody>
      </p:sp>
      <p:sp>
        <p:nvSpPr>
          <p:cNvPr id="55" name="54 Rectángulo"/>
          <p:cNvSpPr/>
          <p:nvPr/>
        </p:nvSpPr>
        <p:spPr>
          <a:xfrm>
            <a:off x="585452" y="5969452"/>
            <a:ext cx="213266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AR" sz="1400" b="1" dirty="0" smtClean="0">
                <a:latin typeface="Century Gothic" panose="020B0502020202020204" pitchFamily="34" charset="0"/>
              </a:rPr>
              <a:t>7 Líneas de Transporte Público Actualmente</a:t>
            </a:r>
          </a:p>
          <a:p>
            <a:pPr algn="ctr"/>
            <a:r>
              <a:rPr lang="es-ES" altLang="es-AR" sz="1400" b="1" dirty="0" smtClean="0">
                <a:latin typeface="Century Gothic" panose="020B0502020202020204" pitchFamily="34" charset="0"/>
              </a:rPr>
              <a:t>15 recorridos</a:t>
            </a:r>
          </a:p>
          <a:p>
            <a:pPr algn="ctr"/>
            <a:endParaRPr lang="es-ES" altLang="es-AR" sz="14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s-ES" altLang="es-AR" sz="1400" b="1" dirty="0" smtClean="0">
                <a:latin typeface="Century Gothic" panose="020B0502020202020204" pitchFamily="34" charset="0"/>
              </a:rPr>
              <a:t>29 Nuevos Apeaderos</a:t>
            </a:r>
          </a:p>
          <a:p>
            <a:pPr algn="ctr"/>
            <a:endParaRPr lang="es-ES" altLang="es-AR" sz="14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s-ES" altLang="es-AR" sz="1400" b="1" dirty="0" smtClean="0">
                <a:latin typeface="Century Gothic" panose="020B0502020202020204" pitchFamily="34" charset="0"/>
              </a:rPr>
              <a:t>6,60 Km Nuevos de Ciclo-vía (Tramo </a:t>
            </a:r>
            <a:r>
              <a:rPr lang="es-ES" altLang="es-AR" sz="1400" b="1" dirty="0" err="1" smtClean="0">
                <a:latin typeface="Century Gothic" panose="020B0502020202020204" pitchFamily="34" charset="0"/>
              </a:rPr>
              <a:t>Gllén</a:t>
            </a:r>
            <a:r>
              <a:rPr lang="es-ES" altLang="es-AR" sz="1400" b="1" dirty="0" smtClean="0">
                <a:latin typeface="Century Gothic" panose="020B0502020202020204" pitchFamily="34" charset="0"/>
              </a:rPr>
              <a:t>.) </a:t>
            </a:r>
            <a:endParaRPr lang="es-AR" altLang="es-AR" sz="1400" b="1" dirty="0" smtClean="0">
              <a:latin typeface="Century Gothic" panose="020B0502020202020204" pitchFamily="34" charset="0"/>
            </a:endParaRPr>
          </a:p>
          <a:p>
            <a:pPr algn="ctr"/>
            <a:endParaRPr lang="es-ES" sz="1400" b="1" dirty="0" smtClean="0">
              <a:latin typeface="Century Gothic" pitchFamily="34" charset="0"/>
            </a:endParaRPr>
          </a:p>
          <a:p>
            <a:pPr algn="ctr"/>
            <a:endParaRPr lang="es-ES" sz="1400" b="1" dirty="0" smtClean="0">
              <a:latin typeface="Century Gothic" pitchFamily="34" charset="0"/>
            </a:endParaRPr>
          </a:p>
          <a:p>
            <a:pPr algn="ctr"/>
            <a:endParaRPr lang="es-ES" sz="1400" b="1" dirty="0" smtClean="0">
              <a:latin typeface="Century Gothic" pitchFamily="34" charset="0"/>
            </a:endParaRPr>
          </a:p>
          <a:p>
            <a:pPr algn="ctr"/>
            <a:endParaRPr lang="es-ES" sz="1400" b="1" dirty="0" smtClean="0">
              <a:latin typeface="Century Gothic" pitchFamily="34" charset="0"/>
            </a:endParaRPr>
          </a:p>
        </p:txBody>
      </p:sp>
      <p:pic>
        <p:nvPicPr>
          <p:cNvPr id="56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" t="20588" r="35523" b="47423"/>
          <a:stretch/>
        </p:blipFill>
        <p:spPr>
          <a:xfrm>
            <a:off x="11229339" y="6326036"/>
            <a:ext cx="3793953" cy="1885502"/>
          </a:xfrm>
          <a:prstGeom prst="rect">
            <a:avLst/>
          </a:prstGeom>
        </p:spPr>
      </p:pic>
      <p:sp>
        <p:nvSpPr>
          <p:cNvPr id="57" name="Subtítulo 7"/>
          <p:cNvSpPr txBox="1">
            <a:spLocks/>
          </p:cNvSpPr>
          <p:nvPr/>
        </p:nvSpPr>
        <p:spPr>
          <a:xfrm>
            <a:off x="268390" y="838427"/>
            <a:ext cx="4368923" cy="664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3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MOVILIDAD</a:t>
            </a:r>
          </a:p>
        </p:txBody>
      </p:sp>
      <p:grpSp>
        <p:nvGrpSpPr>
          <p:cNvPr id="58" name="57 Grupo"/>
          <p:cNvGrpSpPr/>
          <p:nvPr/>
        </p:nvGrpSpPr>
        <p:grpSpPr>
          <a:xfrm>
            <a:off x="4875520" y="219615"/>
            <a:ext cx="10067892" cy="1098818"/>
            <a:chOff x="4875520" y="219615"/>
            <a:chExt cx="10067892" cy="1098818"/>
          </a:xfrm>
        </p:grpSpPr>
        <p:sp>
          <p:nvSpPr>
            <p:cNvPr id="59" name="Rectángulo 10"/>
            <p:cNvSpPr/>
            <p:nvPr/>
          </p:nvSpPr>
          <p:spPr>
            <a:xfrm flipV="1">
              <a:off x="4875521" y="1162594"/>
              <a:ext cx="10067891" cy="155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0" name="Rectángulo 11"/>
            <p:cNvSpPr/>
            <p:nvPr/>
          </p:nvSpPr>
          <p:spPr>
            <a:xfrm>
              <a:off x="4875520" y="498721"/>
              <a:ext cx="252187" cy="66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1" name="Rectángulo 12"/>
            <p:cNvSpPr/>
            <p:nvPr/>
          </p:nvSpPr>
          <p:spPr>
            <a:xfrm>
              <a:off x="5036024" y="219615"/>
              <a:ext cx="9653305" cy="945610"/>
            </a:xfrm>
            <a:prstGeom prst="rect">
              <a:avLst/>
            </a:prstGeom>
            <a:solidFill>
              <a:srgbClr val="48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RECUPERACIÓN Y ORDENAMIENTO DEL ESPACIO PÚBLICO </a:t>
              </a:r>
            </a:p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CARRIL GODOY CRUZ</a:t>
              </a:r>
              <a:endParaRPr lang="es-AR" sz="2400" b="1" dirty="0">
                <a:latin typeface="Frutiger 45 Light" panose="020B0500000000000000" pitchFamily="34" charset="0"/>
              </a:endParaRPr>
            </a:p>
          </p:txBody>
        </p:sp>
      </p:grpSp>
      <p:sp>
        <p:nvSpPr>
          <p:cNvPr id="62" name="Subtítulo 7"/>
          <p:cNvSpPr txBox="1">
            <a:spLocks/>
          </p:cNvSpPr>
          <p:nvPr/>
        </p:nvSpPr>
        <p:spPr>
          <a:xfrm>
            <a:off x="6591218" y="1401559"/>
            <a:ext cx="8070818" cy="651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None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9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9190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78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837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797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56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16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675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2300" b="1" cap="all" dirty="0" smtClean="0">
                <a:latin typeface="Century Gothic" panose="020B0502020202020204" pitchFamily="34" charset="0"/>
              </a:rPr>
              <a:t>ESPACIOS DE ESTACIONAMIENTOS / APEADEROS</a:t>
            </a:r>
            <a:endParaRPr lang="es-AR" sz="2300" b="1" cap="all" dirty="0">
              <a:latin typeface="Century Gothic" panose="020B0502020202020204" pitchFamily="34" charset="0"/>
            </a:endParaRPr>
          </a:p>
          <a:p>
            <a:pPr algn="r"/>
            <a:endParaRPr lang="es-AR" sz="2300" b="1" cap="all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4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30" y="3361366"/>
            <a:ext cx="11081857" cy="6228000"/>
          </a:xfrm>
          <a:prstGeom prst="rect">
            <a:avLst/>
          </a:prstGeom>
        </p:spPr>
      </p:pic>
      <p:sp>
        <p:nvSpPr>
          <p:cNvPr id="27" name="Rectángulo 5"/>
          <p:cNvSpPr/>
          <p:nvPr/>
        </p:nvSpPr>
        <p:spPr>
          <a:xfrm>
            <a:off x="268392" y="498721"/>
            <a:ext cx="14420938" cy="1311901"/>
          </a:xfrm>
          <a:prstGeom prst="rect">
            <a:avLst/>
          </a:prstGeom>
          <a:solidFill>
            <a:srgbClr val="7EB0DE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AR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33 Elipse"/>
          <p:cNvSpPr/>
          <p:nvPr/>
        </p:nvSpPr>
        <p:spPr>
          <a:xfrm>
            <a:off x="11123219" y="2004951"/>
            <a:ext cx="4265223" cy="4075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Elipse"/>
          <p:cNvSpPr/>
          <p:nvPr/>
        </p:nvSpPr>
        <p:spPr>
          <a:xfrm>
            <a:off x="9842663" y="5937662"/>
            <a:ext cx="4265223" cy="37526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Elipse"/>
          <p:cNvSpPr/>
          <p:nvPr/>
        </p:nvSpPr>
        <p:spPr>
          <a:xfrm>
            <a:off x="-166256" y="6970816"/>
            <a:ext cx="3123211" cy="28738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12698541" y="2298032"/>
            <a:ext cx="1528010" cy="842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6" name="35 Elipse"/>
          <p:cNvSpPr/>
          <p:nvPr/>
        </p:nvSpPr>
        <p:spPr>
          <a:xfrm>
            <a:off x="12082474" y="1816924"/>
            <a:ext cx="2719457" cy="2639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060" y="2496758"/>
            <a:ext cx="3481532" cy="3263621"/>
          </a:xfrm>
          <a:prstGeom prst="ellipse">
            <a:avLst/>
          </a:prstGeom>
          <a:ln w="762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69" y="6145073"/>
            <a:ext cx="3802166" cy="341584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0" y="1900330"/>
            <a:ext cx="2795105" cy="1545528"/>
          </a:xfrm>
          <a:prstGeom prst="rect">
            <a:avLst/>
          </a:prstGeom>
          <a:ln w="114300">
            <a:solidFill>
              <a:schemeClr val="bg1"/>
            </a:solidFill>
          </a:ln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33" y="1917098"/>
            <a:ext cx="2708332" cy="1521346"/>
          </a:xfrm>
          <a:prstGeom prst="rect">
            <a:avLst/>
          </a:prstGeom>
          <a:ln w="114300">
            <a:solidFill>
              <a:schemeClr val="bg1"/>
            </a:solidFill>
          </a:ln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723" y="1914664"/>
            <a:ext cx="2707646" cy="1520962"/>
          </a:xfrm>
          <a:prstGeom prst="rect">
            <a:avLst/>
          </a:prstGeom>
          <a:ln w="114300">
            <a:solidFill>
              <a:schemeClr val="bg1"/>
            </a:solidFill>
          </a:ln>
        </p:spPr>
      </p:pic>
      <p:sp>
        <p:nvSpPr>
          <p:cNvPr id="28" name="27 Elipse"/>
          <p:cNvSpPr/>
          <p:nvPr/>
        </p:nvSpPr>
        <p:spPr>
          <a:xfrm>
            <a:off x="166256" y="7150055"/>
            <a:ext cx="2567040" cy="2503263"/>
          </a:xfrm>
          <a:prstGeom prst="ellipse">
            <a:avLst/>
          </a:prstGeom>
          <a:solidFill>
            <a:srgbClr val="A6C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Rectángulo"/>
          <p:cNvSpPr/>
          <p:nvPr/>
        </p:nvSpPr>
        <p:spPr>
          <a:xfrm>
            <a:off x="463504" y="7188013"/>
            <a:ext cx="192574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altLang="es-AR" sz="14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s-ES" altLang="es-AR" sz="1400" b="1" dirty="0" smtClean="0">
                <a:latin typeface="Century Gothic" panose="020B0502020202020204" pitchFamily="34" charset="0"/>
              </a:rPr>
              <a:t>Nuevas esquinas y Veredas con solado podo- táctiles</a:t>
            </a:r>
          </a:p>
          <a:p>
            <a:pPr algn="ctr"/>
            <a:endParaRPr lang="es-ES" altLang="es-AR" sz="14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s-ES" altLang="es-AR" sz="1400" b="1" dirty="0" smtClean="0">
                <a:latin typeface="Century Gothic" panose="020B0502020202020204" pitchFamily="34" charset="0"/>
              </a:rPr>
              <a:t>Indicación de distritos</a:t>
            </a:r>
          </a:p>
          <a:p>
            <a:pPr algn="ctr"/>
            <a:endParaRPr lang="es-ES" altLang="es-AR" sz="14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s-ES" altLang="es-AR" sz="1400" b="1" dirty="0" smtClean="0">
                <a:latin typeface="Century Gothic" panose="020B0502020202020204" pitchFamily="34" charset="0"/>
              </a:rPr>
              <a:t>Ciclo-vía Bidireccional con separador </a:t>
            </a:r>
            <a:endParaRPr lang="es-AR" altLang="es-AR" sz="1400" b="1" dirty="0" smtClean="0">
              <a:latin typeface="Century Gothic" panose="020B05020202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8835243" y="1793174"/>
            <a:ext cx="2850076" cy="26818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Elipse"/>
          <p:cNvSpPr/>
          <p:nvPr/>
        </p:nvSpPr>
        <p:spPr>
          <a:xfrm>
            <a:off x="9026510" y="1892887"/>
            <a:ext cx="2474095" cy="2412627"/>
          </a:xfrm>
          <a:prstGeom prst="ellipse">
            <a:avLst/>
          </a:prstGeom>
          <a:solidFill>
            <a:srgbClr val="A58D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Rectángulo"/>
          <p:cNvSpPr/>
          <p:nvPr/>
        </p:nvSpPr>
        <p:spPr>
          <a:xfrm>
            <a:off x="9138720" y="2617306"/>
            <a:ext cx="22737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altLang="es-AR" sz="1400" b="1" dirty="0">
              <a:latin typeface="Century Gothic" panose="020B0502020202020204" pitchFamily="34" charset="0"/>
            </a:endParaRPr>
          </a:p>
          <a:p>
            <a:pPr algn="ctr"/>
            <a:r>
              <a:rPr lang="es-ES" altLang="es-AR" sz="1400" b="1" dirty="0" smtClean="0">
                <a:latin typeface="Century Gothic" panose="020B0502020202020204" pitchFamily="34" charset="0"/>
              </a:rPr>
              <a:t>Recuperación de los espacios públicos</a:t>
            </a:r>
          </a:p>
          <a:p>
            <a:pPr algn="ctr"/>
            <a:endParaRPr lang="es-ES" altLang="es-AR" sz="1400" b="1" dirty="0" smtClean="0">
              <a:latin typeface="Century Gothic" panose="020B0502020202020204" pitchFamily="34" charset="0"/>
            </a:endParaRPr>
          </a:p>
        </p:txBody>
      </p:sp>
      <p:sp>
        <p:nvSpPr>
          <p:cNvPr id="38" name="37 Elipse"/>
          <p:cNvSpPr/>
          <p:nvPr/>
        </p:nvSpPr>
        <p:spPr>
          <a:xfrm>
            <a:off x="1800698" y="4222094"/>
            <a:ext cx="1302852" cy="1271341"/>
          </a:xfrm>
          <a:prstGeom prst="ellipse">
            <a:avLst/>
          </a:prstGeom>
          <a:solidFill>
            <a:schemeClr val="accent6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9" name="38 Elipse"/>
          <p:cNvSpPr/>
          <p:nvPr/>
        </p:nvSpPr>
        <p:spPr>
          <a:xfrm>
            <a:off x="2561724" y="6475366"/>
            <a:ext cx="1302852" cy="1271341"/>
          </a:xfrm>
          <a:prstGeom prst="ellipse">
            <a:avLst/>
          </a:prstGeom>
          <a:solidFill>
            <a:schemeClr val="accent6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0" name="39 Elipse"/>
          <p:cNvSpPr/>
          <p:nvPr/>
        </p:nvSpPr>
        <p:spPr>
          <a:xfrm>
            <a:off x="3502469" y="6672568"/>
            <a:ext cx="1176758" cy="1148297"/>
          </a:xfrm>
          <a:prstGeom prst="ellipse">
            <a:avLst/>
          </a:prstGeom>
          <a:solidFill>
            <a:schemeClr val="accent6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1" name="40 Elipse"/>
          <p:cNvSpPr/>
          <p:nvPr/>
        </p:nvSpPr>
        <p:spPr>
          <a:xfrm>
            <a:off x="8134840" y="6056593"/>
            <a:ext cx="694631" cy="677831"/>
          </a:xfrm>
          <a:prstGeom prst="ellipse">
            <a:avLst/>
          </a:prstGeom>
          <a:solidFill>
            <a:schemeClr val="accent6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3" name="42 Elipse"/>
          <p:cNvSpPr/>
          <p:nvPr/>
        </p:nvSpPr>
        <p:spPr>
          <a:xfrm>
            <a:off x="3471227" y="4336110"/>
            <a:ext cx="1069167" cy="1043308"/>
          </a:xfrm>
          <a:prstGeom prst="ellipse">
            <a:avLst/>
          </a:prstGeom>
          <a:solidFill>
            <a:schemeClr val="accent6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7" name="7 Imagen" descr="LOGO-GLLEN-16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5173" y="9198254"/>
            <a:ext cx="2160000" cy="1083581"/>
          </a:xfrm>
          <a:prstGeom prst="rect">
            <a:avLst/>
          </a:prstGeom>
        </p:spPr>
      </p:pic>
      <p:sp>
        <p:nvSpPr>
          <p:cNvPr id="48" name="Rectángulo 47"/>
          <p:cNvSpPr/>
          <p:nvPr/>
        </p:nvSpPr>
        <p:spPr>
          <a:xfrm>
            <a:off x="268391" y="9746770"/>
            <a:ext cx="10158309" cy="313943"/>
          </a:xfrm>
          <a:prstGeom prst="rect">
            <a:avLst/>
          </a:prstGeom>
          <a:solidFill>
            <a:srgbClr val="482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1500" b="1" dirty="0" smtClean="0">
                <a:latin typeface="Century Gothic" panose="020B0502020202020204" pitchFamily="34" charset="0"/>
              </a:rPr>
              <a:t>MUNICIPALIDAD DE GUAYMALLÉN - SECRETARIA DE OBRAS Y SERVICIOS PÚBLICOS – OFICINA DE PROYECTOS</a:t>
            </a:r>
            <a:endParaRPr lang="es-AR" sz="1500" b="1" dirty="0">
              <a:latin typeface="Century Gothic" panose="020B0502020202020204" pitchFamily="34" charset="0"/>
            </a:endParaRP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61097" r="52656" b="24363"/>
          <a:stretch/>
        </p:blipFill>
        <p:spPr>
          <a:xfrm>
            <a:off x="12749405" y="9501913"/>
            <a:ext cx="1993900" cy="660400"/>
          </a:xfrm>
          <a:prstGeom prst="rect">
            <a:avLst/>
          </a:prstGeom>
        </p:spPr>
      </p:pic>
      <p:grpSp>
        <p:nvGrpSpPr>
          <p:cNvPr id="35" name="34 Grupo"/>
          <p:cNvGrpSpPr/>
          <p:nvPr/>
        </p:nvGrpSpPr>
        <p:grpSpPr>
          <a:xfrm>
            <a:off x="4875520" y="219615"/>
            <a:ext cx="10067892" cy="1098818"/>
            <a:chOff x="4875520" y="219615"/>
            <a:chExt cx="10067892" cy="1098818"/>
          </a:xfrm>
        </p:grpSpPr>
        <p:sp>
          <p:nvSpPr>
            <p:cNvPr id="45" name="Rectángulo 10"/>
            <p:cNvSpPr/>
            <p:nvPr/>
          </p:nvSpPr>
          <p:spPr>
            <a:xfrm flipV="1">
              <a:off x="4875521" y="1162594"/>
              <a:ext cx="10067891" cy="155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6" name="Rectángulo 11"/>
            <p:cNvSpPr/>
            <p:nvPr/>
          </p:nvSpPr>
          <p:spPr>
            <a:xfrm>
              <a:off x="4875520" y="498721"/>
              <a:ext cx="252187" cy="66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0" name="Rectángulo 12"/>
            <p:cNvSpPr/>
            <p:nvPr/>
          </p:nvSpPr>
          <p:spPr>
            <a:xfrm>
              <a:off x="5036024" y="219615"/>
              <a:ext cx="9653305" cy="945610"/>
            </a:xfrm>
            <a:prstGeom prst="rect">
              <a:avLst/>
            </a:prstGeom>
            <a:solidFill>
              <a:srgbClr val="48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RECUPERACIÓN Y ORDENAMIENTO DEL ESPACIO PÚBLICO </a:t>
              </a:r>
            </a:p>
            <a:p>
              <a:pPr algn="ctr"/>
              <a:r>
                <a:rPr lang="es-AR" sz="2400" b="1" dirty="0" smtClean="0">
                  <a:latin typeface="Frutiger 45 Light" panose="020B0500000000000000" pitchFamily="34" charset="0"/>
                </a:rPr>
                <a:t>CARRIL GODOY CRUZ</a:t>
              </a:r>
              <a:endParaRPr lang="es-AR" sz="2400" b="1" dirty="0">
                <a:latin typeface="Frutiger 45 Light" panose="020B0500000000000000" pitchFamily="34" charset="0"/>
              </a:endParaRPr>
            </a:p>
          </p:txBody>
        </p:sp>
      </p:grpSp>
      <p:sp>
        <p:nvSpPr>
          <p:cNvPr id="51" name="Subtítulo 7"/>
          <p:cNvSpPr txBox="1">
            <a:spLocks/>
          </p:cNvSpPr>
          <p:nvPr/>
        </p:nvSpPr>
        <p:spPr>
          <a:xfrm>
            <a:off x="268390" y="838427"/>
            <a:ext cx="4368923" cy="664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3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MOVILIDAD</a:t>
            </a:r>
          </a:p>
        </p:txBody>
      </p:sp>
      <p:sp>
        <p:nvSpPr>
          <p:cNvPr id="52" name="Subtítulo 7"/>
          <p:cNvSpPr txBox="1">
            <a:spLocks/>
          </p:cNvSpPr>
          <p:nvPr/>
        </p:nvSpPr>
        <p:spPr>
          <a:xfrm>
            <a:off x="6591218" y="1401559"/>
            <a:ext cx="8070818" cy="651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None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9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9190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7850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837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797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56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164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67599" indent="0" algn="ctr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None/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2300" b="1" cap="all" dirty="0" smtClean="0">
                <a:latin typeface="Century Gothic" panose="020B0502020202020204" pitchFamily="34" charset="0"/>
              </a:rPr>
              <a:t>ESQUINAS TIPO – PERFIL DE 20</a:t>
            </a:r>
            <a:endParaRPr lang="es-AR" sz="2300" b="1" cap="all" dirty="0">
              <a:latin typeface="Century Gothic" panose="020B0502020202020204" pitchFamily="34" charset="0"/>
            </a:endParaRPr>
          </a:p>
          <a:p>
            <a:pPr algn="r"/>
            <a:endParaRPr lang="es-AR" sz="2300" b="1" cap="all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5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1925</TotalTime>
  <Words>513</Words>
  <Application>Microsoft Office PowerPoint</Application>
  <PresentationFormat>Personalizado</PresentationFormat>
  <Paragraphs>177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Municipalidad de Gua</dc:creator>
  <cp:lastModifiedBy>Cintia</cp:lastModifiedBy>
  <cp:revision>148</cp:revision>
  <cp:lastPrinted>2017-02-03T11:57:14Z</cp:lastPrinted>
  <dcterms:created xsi:type="dcterms:W3CDTF">2017-01-26T14:02:36Z</dcterms:created>
  <dcterms:modified xsi:type="dcterms:W3CDTF">2017-02-03T12:00:14Z</dcterms:modified>
</cp:coreProperties>
</file>