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57" r:id="rId6"/>
    <p:sldId id="260" r:id="rId7"/>
    <p:sldId id="261" r:id="rId8"/>
    <p:sldId id="266" r:id="rId9"/>
    <p:sldId id="262" r:id="rId10"/>
    <p:sldId id="264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306"/>
    <a:srgbClr val="E5B900"/>
    <a:srgbClr val="95C674"/>
    <a:srgbClr val="81AA11"/>
    <a:srgbClr val="6DD63C"/>
    <a:srgbClr val="E03B3B"/>
    <a:srgbClr val="D00000"/>
    <a:srgbClr val="595959"/>
    <a:srgbClr val="0FADB5"/>
    <a:srgbClr val="036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52" y="66"/>
      </p:cViewPr>
      <p:guideLst>
        <p:guide orient="horz" pos="25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5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35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29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6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7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9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16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07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42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7D0C-F31A-4915-A14E-5671A0298D0C}" type="datetimeFigureOut">
              <a:rPr lang="en-GB" smtClean="0"/>
              <a:pPr/>
              <a:t>18/12/2017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34425-4A20-463F-84C4-09D95F9C080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9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"/>
          <p:cNvSpPr txBox="1"/>
          <p:nvPr/>
        </p:nvSpPr>
        <p:spPr>
          <a:xfrm>
            <a:off x="914481" y="1755514"/>
            <a:ext cx="7315038" cy="2031325"/>
          </a:xfrm>
          <a:prstGeom prst="rect">
            <a:avLst/>
          </a:prstGeom>
          <a:noFill/>
          <a:effectLst>
            <a:outerShdw blurRad="25400" dist="25400" dir="5400000" algn="t" rotWithShape="0">
              <a:schemeClr val="bg1">
                <a:lumMod val="50000"/>
                <a:alpha val="6000"/>
              </a:schemeClr>
            </a:outerShdw>
            <a:softEdge rad="1016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 Provincial de Ordenamiento Territorial</a:t>
            </a:r>
          </a:p>
          <a:p>
            <a:pPr algn="ctr"/>
            <a:r>
              <a:rPr lang="es-E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Ley N° 8.999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uadroTexto 3"/>
          <p:cNvSpPr txBox="1"/>
          <p:nvPr/>
        </p:nvSpPr>
        <p:spPr>
          <a:xfrm>
            <a:off x="514191" y="1034471"/>
            <a:ext cx="8116865" cy="400110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</a:rPr>
              <a:t>Balance de Gestión 2017</a:t>
            </a:r>
            <a:endParaRPr lang="en-GB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3" name="Grupo 4"/>
          <p:cNvGrpSpPr/>
          <p:nvPr/>
        </p:nvGrpSpPr>
        <p:grpSpPr>
          <a:xfrm>
            <a:off x="-172279" y="-70266"/>
            <a:ext cx="9515061" cy="295553"/>
            <a:chOff x="-172279" y="-70266"/>
            <a:chExt cx="9515061" cy="295553"/>
          </a:xfrm>
        </p:grpSpPr>
        <p:sp>
          <p:nvSpPr>
            <p:cNvPr id="24" name="Rectángulo 5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dondear rectángulo de esquina del mismo lado 27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dondear rectángulo de esquina del mismo lado 25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dondear rectángulo de esquina del mismo lado 24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dondear rectángulo de esquina del mismo lado 23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dondear rectángulo de esquina del mismo lado 22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dondear rectángulo de esquina del mismo lado 7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dondear rectángulo de esquina del mismo lado 31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36 Imagen" descr="logo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463" y="4718587"/>
            <a:ext cx="1967949" cy="149893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14495"/>
          <a:stretch/>
        </p:blipFill>
        <p:spPr>
          <a:xfrm>
            <a:off x="3625760" y="5351930"/>
            <a:ext cx="5005296" cy="11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229480" y="456551"/>
            <a:ext cx="4734865" cy="95410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B0F0"/>
                </a:solidFill>
              </a:rPr>
              <a:t>Proyectos</a:t>
            </a:r>
            <a:r>
              <a:rPr lang="en-GB" sz="2800" b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GB" sz="2800" b="1" dirty="0" err="1" smtClean="0">
                <a:solidFill>
                  <a:srgbClr val="00B0F0"/>
                </a:solidFill>
              </a:rPr>
              <a:t>Independientes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70997" y="2189021"/>
            <a:ext cx="75525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PE" sz="1600" b="1" dirty="0" smtClean="0">
                <a:latin typeface="Lato" pitchFamily="34" charset="0"/>
              </a:rPr>
              <a:t>Secretaría </a:t>
            </a:r>
            <a:r>
              <a:rPr lang="es-PE" sz="1600" b="1" dirty="0">
                <a:latin typeface="Lato" pitchFamily="34" charset="0"/>
              </a:rPr>
              <a:t>de Ambiente: </a:t>
            </a:r>
            <a:endParaRPr lang="es-PE" sz="1600" b="1" dirty="0" smtClean="0">
              <a:latin typeface="Lato" pitchFamily="34" charset="0"/>
            </a:endParaRPr>
          </a:p>
          <a:p>
            <a:pPr marL="285750" indent="-285750"/>
            <a:r>
              <a:rPr lang="es-PE" sz="1600" dirty="0" smtClean="0">
                <a:latin typeface="Lato" pitchFamily="34" charset="0"/>
              </a:rPr>
              <a:t>Plan Integral de </a:t>
            </a:r>
            <a:r>
              <a:rPr lang="es-PE" sz="1600" dirty="0">
                <a:latin typeface="Lato" pitchFamily="34" charset="0"/>
              </a:rPr>
              <a:t>Reforestación </a:t>
            </a:r>
            <a:r>
              <a:rPr lang="es-PE" sz="1600" dirty="0" smtClean="0">
                <a:latin typeface="Lato" pitchFamily="34" charset="0"/>
              </a:rPr>
              <a:t>urbana – </a:t>
            </a:r>
          </a:p>
          <a:p>
            <a:pPr marL="285750" indent="-285750"/>
            <a:r>
              <a:rPr lang="es-PE" sz="1600" dirty="0" smtClean="0">
                <a:latin typeface="Lato" pitchFamily="34" charset="0"/>
              </a:rPr>
              <a:t>versión preliminar </a:t>
            </a:r>
            <a:r>
              <a:rPr lang="es-PE" sz="1600" b="1" dirty="0" smtClean="0">
                <a:latin typeface="Lato" pitchFamily="34" charset="0"/>
              </a:rPr>
              <a:t>entregada</a:t>
            </a:r>
          </a:p>
          <a:p>
            <a:pPr marL="285750" indent="-285750"/>
            <a:r>
              <a:rPr lang="es-PE" sz="1600" dirty="0" smtClean="0">
                <a:latin typeface="Lato" pitchFamily="34" charset="0"/>
              </a:rPr>
              <a:t>GIRSU </a:t>
            </a:r>
            <a:r>
              <a:rPr lang="es-PE" sz="1600" dirty="0">
                <a:latin typeface="Lato" pitchFamily="34" charset="0"/>
              </a:rPr>
              <a:t>con inclusión </a:t>
            </a:r>
            <a:r>
              <a:rPr lang="es-PE" sz="1600" dirty="0" smtClean="0">
                <a:latin typeface="Lato" pitchFamily="34" charset="0"/>
              </a:rPr>
              <a:t>social (PISO)– </a:t>
            </a:r>
            <a:r>
              <a:rPr lang="es-PE" sz="1600" b="1" dirty="0" smtClean="0">
                <a:latin typeface="Lato" pitchFamily="34" charset="0"/>
              </a:rPr>
              <a:t>fase final</a:t>
            </a:r>
          </a:p>
          <a:p>
            <a:pPr marL="285750" indent="-285750"/>
            <a:endParaRPr lang="es-PE" sz="1600" dirty="0">
              <a:latin typeface="Lato" pitchFamily="34" charset="0"/>
            </a:endParaRPr>
          </a:p>
          <a:p>
            <a:pPr marL="285750" indent="-285750"/>
            <a:endParaRPr lang="es-PE" sz="1600" b="1" dirty="0" smtClean="0">
              <a:latin typeface="Lato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PE" sz="1600" b="1" dirty="0" smtClean="0">
                <a:latin typeface="Lato" pitchFamily="34" charset="0"/>
              </a:rPr>
              <a:t>Ministerio de Economía / Dirección de Desarrollo Sostenible</a:t>
            </a:r>
          </a:p>
          <a:p>
            <a:pPr marL="342900" indent="-342900"/>
            <a:r>
              <a:rPr lang="es-PE" sz="1600" dirty="0" smtClean="0">
                <a:latin typeface="Lato" pitchFamily="34" charset="0"/>
              </a:rPr>
              <a:t>Economías Colaborativas (CIPPEC).  </a:t>
            </a:r>
            <a:r>
              <a:rPr lang="es-PE" sz="1600" b="1" dirty="0" smtClean="0">
                <a:latin typeface="Lato" pitchFamily="34" charset="0"/>
              </a:rPr>
              <a:t>En proceso.</a:t>
            </a:r>
          </a:p>
          <a:p>
            <a:pPr marL="342900" indent="-342900"/>
            <a:endParaRPr lang="es-PE" sz="1600" dirty="0" smtClean="0">
              <a:latin typeface="Lato" pitchFamily="34" charset="0"/>
            </a:endParaRPr>
          </a:p>
          <a:p>
            <a:r>
              <a:rPr lang="es-PE" sz="1600" b="1" dirty="0" smtClean="0">
                <a:latin typeface="Lato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PE" sz="1600" b="1" dirty="0" smtClean="0">
                <a:latin typeface="Lato" pitchFamily="34" charset="0"/>
              </a:rPr>
              <a:t>Ministerio de Gobierno, Dirección de Modernización:</a:t>
            </a:r>
          </a:p>
          <a:p>
            <a:pPr marL="342900" indent="-342900"/>
            <a:r>
              <a:rPr lang="es-PE" sz="1600" dirty="0" smtClean="0">
                <a:latin typeface="Lato" pitchFamily="34" charset="0"/>
              </a:rPr>
              <a:t>Portal </a:t>
            </a:r>
            <a:r>
              <a:rPr lang="es-PE" sz="1600" dirty="0">
                <a:latin typeface="Lato" pitchFamily="34" charset="0"/>
              </a:rPr>
              <a:t>de datos abiertos </a:t>
            </a:r>
            <a:r>
              <a:rPr lang="es-PE" sz="1600" dirty="0" smtClean="0">
                <a:latin typeface="Lato" pitchFamily="34" charset="0"/>
              </a:rPr>
              <a:t>y </a:t>
            </a:r>
            <a:r>
              <a:rPr lang="es-PE" sz="1600" dirty="0">
                <a:latin typeface="Lato" pitchFamily="34" charset="0"/>
              </a:rPr>
              <a:t>e</a:t>
            </a:r>
            <a:r>
              <a:rPr lang="es-PE" sz="1600" dirty="0" smtClean="0">
                <a:latin typeface="Lato" pitchFamily="34" charset="0"/>
              </a:rPr>
              <a:t>xpediente electrónico.  </a:t>
            </a:r>
            <a:r>
              <a:rPr lang="es-PE" sz="1600" b="1" dirty="0" smtClean="0">
                <a:latin typeface="Lato" pitchFamily="34" charset="0"/>
              </a:rPr>
              <a:t>En proceso.</a:t>
            </a:r>
            <a:endParaRPr lang="es-PE" sz="1600" b="1" dirty="0">
              <a:latin typeface="Lato" pitchFamily="34" charset="0"/>
            </a:endParaRPr>
          </a:p>
        </p:txBody>
      </p:sp>
      <p:pic>
        <p:nvPicPr>
          <p:cNvPr id="18" name="17 Imagen" descr="descarga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4545" y="2149645"/>
            <a:ext cx="828674" cy="828674"/>
          </a:xfrm>
          <a:prstGeom prst="rect">
            <a:avLst/>
          </a:prstGeom>
        </p:spPr>
      </p:pic>
      <p:pic>
        <p:nvPicPr>
          <p:cNvPr id="3074" name="Picture 2" descr="C:\Users\USUARIO\Desktop\handshake-300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110" y="3117289"/>
            <a:ext cx="1317625" cy="1317625"/>
          </a:xfrm>
          <a:prstGeom prst="rect">
            <a:avLst/>
          </a:prstGeom>
          <a:noFill/>
        </p:spPr>
      </p:pic>
      <p:pic>
        <p:nvPicPr>
          <p:cNvPr id="3075" name="Picture 3" descr="C:\Users\USUARIO\Desktop\07-origen-de-los-símbolos-informátic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0114" y="4461181"/>
            <a:ext cx="1310424" cy="981362"/>
          </a:xfrm>
          <a:prstGeom prst="rect">
            <a:avLst/>
          </a:prstGeom>
          <a:noFill/>
        </p:spPr>
      </p:pic>
      <p:grpSp>
        <p:nvGrpSpPr>
          <p:cNvPr id="19" name="Grupo 1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20" name="Rectángulo 22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dondear rectángulo de esquina del mismo lado 23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dondear rectángulo de esquina del mismo lado 24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dondear rectángulo de esquina del mismo lado 25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dondear rectángulo de esquina del mismo lado 26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dondear rectángulo de esquina del mismo lado 27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dondear rectángulo de esquina del mismo lado 28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dondear rectángulo de esquina del mismo lado 29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riángulo isósceles 32"/>
            <p:cNvSpPr/>
            <p:nvPr/>
          </p:nvSpPr>
          <p:spPr>
            <a:xfrm rot="10800000">
              <a:off x="5236660" y="215352"/>
              <a:ext cx="1311966" cy="17689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2" y="6275605"/>
            <a:ext cx="3522778" cy="5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67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78" y="2719877"/>
            <a:ext cx="1212004" cy="20660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45193" y="5794143"/>
            <a:ext cx="5949864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400" b="1" dirty="0" err="1" smtClean="0"/>
              <a:t>Muchas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gracias</a:t>
            </a:r>
            <a:r>
              <a:rPr lang="en-GB" sz="24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953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 t="10599" r="10000" b="46487"/>
          <a:stretch/>
        </p:blipFill>
        <p:spPr>
          <a:xfrm>
            <a:off x="7030397" y="492656"/>
            <a:ext cx="1679038" cy="1050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6" t="16216" r="9455" b="33604"/>
          <a:stretch/>
        </p:blipFill>
        <p:spPr>
          <a:xfrm>
            <a:off x="7054043" y="2230924"/>
            <a:ext cx="1715115" cy="1190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15799"/>
          <a:stretch/>
        </p:blipFill>
        <p:spPr bwMode="auto">
          <a:xfrm>
            <a:off x="4834514" y="2265414"/>
            <a:ext cx="1799032" cy="1168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9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6" name="Rectángulo 38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dondear rectángulo de esquina del mismo lado 39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dondear rectángulo de esquina del mismo lado 40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dondear rectángulo de esquina del mismo lado 41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dondear rectángulo de esquina del mismo lado 42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dondear rectángulo de esquina del mismo lado 43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dondear rectángulo de esquina del mismo lado 44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dondear rectángulo de esquina del mismo lado 45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riángulo isósceles 37"/>
            <p:cNvSpPr/>
            <p:nvPr/>
          </p:nvSpPr>
          <p:spPr>
            <a:xfrm rot="10800000">
              <a:off x="-26503" y="215352"/>
              <a:ext cx="1311966" cy="17689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CuadroTexto 49"/>
          <p:cNvSpPr txBox="1"/>
          <p:nvPr/>
        </p:nvSpPr>
        <p:spPr>
          <a:xfrm>
            <a:off x="646166" y="511135"/>
            <a:ext cx="4536942" cy="830997"/>
          </a:xfrm>
          <a:prstGeom prst="rect">
            <a:avLst/>
          </a:prstGeom>
          <a:noFill/>
          <a:effectLst>
            <a:outerShdw blurRad="25400" dist="25400" dir="5400000" sx="80000" sy="80000" algn="t" rotWithShape="0">
              <a:schemeClr val="bg1">
                <a:lumMod val="65000"/>
                <a:alpha val="6000"/>
              </a:scheme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C000"/>
                </a:solidFill>
              </a:rPr>
              <a:t>Acciones</a:t>
            </a:r>
            <a:r>
              <a:rPr lang="en-GB" sz="2400" b="1" dirty="0" smtClean="0">
                <a:solidFill>
                  <a:srgbClr val="FFC000"/>
                </a:solidFill>
              </a:rPr>
              <a:t> de </a:t>
            </a:r>
            <a:r>
              <a:rPr lang="en-GB" sz="2400" b="1" dirty="0" err="1">
                <a:solidFill>
                  <a:srgbClr val="FFC000"/>
                </a:solidFill>
              </a:rPr>
              <a:t>F</a:t>
            </a:r>
            <a:r>
              <a:rPr lang="en-GB" sz="2400" b="1" dirty="0" err="1" smtClean="0">
                <a:solidFill>
                  <a:srgbClr val="FFC000"/>
                </a:solidFill>
              </a:rPr>
              <a:t>ortalecimiento</a:t>
            </a:r>
            <a:r>
              <a:rPr lang="en-GB" sz="2400" b="1" dirty="0" smtClean="0">
                <a:solidFill>
                  <a:srgbClr val="FFC000"/>
                </a:solidFill>
              </a:rPr>
              <a:t> Legal</a:t>
            </a:r>
          </a:p>
          <a:p>
            <a:r>
              <a:rPr lang="en-GB" sz="2400" b="1" dirty="0" err="1" smtClean="0">
                <a:solidFill>
                  <a:srgbClr val="FFC000"/>
                </a:solidFill>
              </a:rPr>
              <a:t>Institucional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para</a:t>
            </a:r>
            <a:r>
              <a:rPr lang="en-GB" sz="2400" b="1" dirty="0" smtClean="0">
                <a:solidFill>
                  <a:srgbClr val="FFC000"/>
                </a:solidFill>
              </a:rPr>
              <a:t> </a:t>
            </a:r>
            <a:r>
              <a:rPr lang="en-GB" sz="2400" b="1" dirty="0" err="1" smtClean="0">
                <a:solidFill>
                  <a:srgbClr val="FFC000"/>
                </a:solidFill>
              </a:rPr>
              <a:t>aplicación</a:t>
            </a:r>
            <a:r>
              <a:rPr lang="en-GB" sz="2400" b="1" dirty="0" smtClean="0">
                <a:solidFill>
                  <a:srgbClr val="FFC000"/>
                </a:solidFill>
              </a:rPr>
              <a:t> PPOT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6" name="CuadroTexto 50"/>
          <p:cNvSpPr txBox="1"/>
          <p:nvPr/>
        </p:nvSpPr>
        <p:spPr>
          <a:xfrm>
            <a:off x="306417" y="1468328"/>
            <a:ext cx="4093567" cy="4893647"/>
          </a:xfrm>
          <a:prstGeom prst="rect">
            <a:avLst/>
          </a:prstGeom>
          <a:noFill/>
          <a:effectLst>
            <a:outerShdw blurRad="25400" dist="25400" dir="5400000" sx="80000" sy="80000" algn="t" rotWithShape="0">
              <a:schemeClr val="bg1">
                <a:lumMod val="65000"/>
                <a:alpha val="6000"/>
              </a:scheme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Talleres de trabajo con organismos clave del Estado (IPV, DGI)  para elaboración de Plan de Acción Anual en materia de OT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Talleres de trabajo y Jornadas con organismos de </a:t>
            </a:r>
            <a:r>
              <a:rPr lang="es-ES" sz="1600" dirty="0" err="1" smtClean="0">
                <a:latin typeface="Calibri Light"/>
              </a:rPr>
              <a:t>CyT</a:t>
            </a:r>
            <a:r>
              <a:rPr lang="es-ES" sz="1600" dirty="0" smtClean="0">
                <a:latin typeface="Calibri Light"/>
              </a:rPr>
              <a:t>, Colegios Profesionales y Cámaras.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Decreto  N° 2.208/17: Comisión de Análisis Normativo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Capacitación de funcionarios  en OT y exposición Caso de Mendoza como referente a nivel nacional e internacional.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Análisis de proyectos  y obras 2018 en función del PPOT.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Fortalecimiento del CPOT: creación de Comisión de Tierras Secas (Programa de Nación)</a:t>
            </a:r>
            <a:endParaRPr lang="en-GB" sz="1600" dirty="0" smtClean="0"/>
          </a:p>
          <a:p>
            <a:pPr marL="285750" indent="-285750">
              <a:spcAft>
                <a:spcPts val="1200"/>
              </a:spcAft>
              <a:buFontTx/>
              <a:buChar char="-"/>
            </a:pPr>
            <a:endParaRPr lang="en-GB" sz="1600" i="1" dirty="0"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130052" y="3538555"/>
            <a:ext cx="1573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 smtClean="0"/>
              <a:t>Conformación Consejo del Agua</a:t>
            </a:r>
            <a:endParaRPr lang="en-GB" sz="1000" i="1" dirty="0"/>
          </a:p>
        </p:txBody>
      </p:sp>
      <p:sp>
        <p:nvSpPr>
          <p:cNvPr id="18" name="CuadroTexto 23"/>
          <p:cNvSpPr txBox="1"/>
          <p:nvPr/>
        </p:nvSpPr>
        <p:spPr>
          <a:xfrm>
            <a:off x="7096900" y="3561661"/>
            <a:ext cx="168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i="1" dirty="0" smtClean="0"/>
              <a:t>Jornada de Integración APOT - IPV</a:t>
            </a:r>
            <a:endParaRPr lang="en-GB" sz="1000" i="1" dirty="0"/>
          </a:p>
        </p:txBody>
      </p:sp>
      <p:sp>
        <p:nvSpPr>
          <p:cNvPr id="19" name="CuadroTexto 24"/>
          <p:cNvSpPr txBox="1"/>
          <p:nvPr/>
        </p:nvSpPr>
        <p:spPr>
          <a:xfrm>
            <a:off x="6496788" y="1724759"/>
            <a:ext cx="228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smtClean="0"/>
              <a:t>Auspicio y participación Seminario RIDOT </a:t>
            </a:r>
          </a:p>
          <a:p>
            <a:pPr algn="r"/>
            <a:r>
              <a:rPr lang="es-ES" sz="1000" i="1" dirty="0" smtClean="0"/>
              <a:t>unto a </a:t>
            </a:r>
            <a:r>
              <a:rPr lang="es-ES" sz="1000" i="1" dirty="0" err="1" smtClean="0"/>
              <a:t>Unicipio</a:t>
            </a:r>
            <a:r>
              <a:rPr lang="es-ES" sz="1000" i="1" dirty="0" smtClean="0"/>
              <a:t> y </a:t>
            </a:r>
            <a:r>
              <a:rPr lang="es-ES" sz="1000" i="1" dirty="0" err="1" smtClean="0"/>
              <a:t>UNCUyo</a:t>
            </a:r>
            <a:endParaRPr lang="en-GB" sz="1000" i="1" dirty="0"/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5570" r="6331" b="5962"/>
          <a:stretch/>
        </p:blipFill>
        <p:spPr>
          <a:xfrm>
            <a:off x="7059822" y="4038851"/>
            <a:ext cx="1738151" cy="972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CuadroTexto 23"/>
          <p:cNvSpPr txBox="1"/>
          <p:nvPr/>
        </p:nvSpPr>
        <p:spPr>
          <a:xfrm>
            <a:off x="6757910" y="5248772"/>
            <a:ext cx="2040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smtClean="0"/>
              <a:t>II Jornadas de Riesgo </a:t>
            </a:r>
            <a:r>
              <a:rPr lang="es-ES" sz="1000" i="1" dirty="0" err="1" smtClean="0"/>
              <a:t>Aluvional</a:t>
            </a:r>
            <a:endParaRPr lang="es-ES" sz="1000" i="1" dirty="0" smtClean="0"/>
          </a:p>
          <a:p>
            <a:pPr algn="r"/>
            <a:r>
              <a:rPr lang="es-ES" sz="1000" i="1" dirty="0" smtClean="0"/>
              <a:t>CAC Mendoza</a:t>
            </a:r>
          </a:p>
          <a:p>
            <a:pPr algn="r"/>
            <a:r>
              <a:rPr lang="es-ES" sz="1000" i="1" dirty="0" smtClean="0"/>
              <a:t>por avances en la temática.</a:t>
            </a:r>
            <a:endParaRPr lang="en-GB" sz="1000" i="1" dirty="0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73" y="4002695"/>
            <a:ext cx="1012047" cy="100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22 CuadroTexto"/>
          <p:cNvSpPr txBox="1"/>
          <p:nvPr/>
        </p:nvSpPr>
        <p:spPr>
          <a:xfrm>
            <a:off x="4225636" y="5110838"/>
            <a:ext cx="2530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pPr algn="r"/>
            <a:r>
              <a:rPr lang="es-AR" sz="1000" i="1" dirty="0"/>
              <a:t>Participación en la Reunión de Expertos en Planificación </a:t>
            </a:r>
            <a:r>
              <a:rPr lang="es-AR" sz="1000" i="1" dirty="0" err="1"/>
              <a:t>Multiescalar</a:t>
            </a:r>
            <a:r>
              <a:rPr lang="es-AR" sz="1000" i="1" dirty="0"/>
              <a:t>  -  CEPAL – ONU</a:t>
            </a:r>
          </a:p>
          <a:p>
            <a:pPr algn="r"/>
            <a:r>
              <a:rPr lang="es-AR" sz="1000" i="1" dirty="0"/>
              <a:t>Expo caso </a:t>
            </a:r>
            <a:r>
              <a:rPr lang="es-AR" sz="1000" i="1" dirty="0" smtClean="0"/>
              <a:t>Mendoza para planificación en función de Agenda </a:t>
            </a:r>
            <a:r>
              <a:rPr lang="es-AR" sz="1000" i="1" dirty="0" err="1" smtClean="0"/>
              <a:t>Habitat</a:t>
            </a:r>
            <a:r>
              <a:rPr lang="es-AR" sz="1000" i="1" dirty="0" smtClean="0"/>
              <a:t> 2030 y ODS</a:t>
            </a:r>
            <a:endParaRPr lang="es-AR" sz="1000" i="1" dirty="0"/>
          </a:p>
        </p:txBody>
      </p:sp>
      <p:pic>
        <p:nvPicPr>
          <p:cNvPr id="24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15" y="6051001"/>
            <a:ext cx="3522778" cy="582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3" name="Rectángulo 22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dondear rectángulo de esquina del mismo lado 23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dondear rectángulo de esquina del mismo lado 24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dondear rectángulo de esquina del mismo lado 25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dondear rectángulo de esquina del mismo lado 26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dondear rectángulo de esquina del mismo lado 27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dondear rectángulo de esquina del mismo lado 28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dondear rectángulo de esquina del mismo lado 29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ángulo isósceles 32"/>
            <p:cNvSpPr/>
            <p:nvPr/>
          </p:nvSpPr>
          <p:spPr>
            <a:xfrm rot="10800000">
              <a:off x="1272213" y="215352"/>
              <a:ext cx="1311966" cy="176893"/>
            </a:xfrm>
            <a:prstGeom prst="triangle">
              <a:avLst/>
            </a:prstGeom>
            <a:solidFill>
              <a:srgbClr val="D8E076"/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CuadroTexto 15"/>
          <p:cNvSpPr txBox="1"/>
          <p:nvPr/>
        </p:nvSpPr>
        <p:spPr>
          <a:xfrm>
            <a:off x="656795" y="449183"/>
            <a:ext cx="5882550" cy="830997"/>
          </a:xfrm>
          <a:prstGeom prst="rect">
            <a:avLst/>
          </a:prstGeom>
          <a:noFill/>
          <a:effectLst>
            <a:outerShdw blurRad="25400" dist="25400" dir="5400000" sx="80000" sy="80000" algn="t" rotWithShape="0">
              <a:schemeClr val="bg1">
                <a:lumMod val="65000"/>
                <a:alpha val="6000"/>
              </a:scheme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95C674"/>
                </a:solidFill>
              </a:rPr>
              <a:t>Trabajo</a:t>
            </a:r>
            <a:r>
              <a:rPr lang="en-GB" sz="2400" b="1" dirty="0" smtClean="0">
                <a:solidFill>
                  <a:srgbClr val="95C674"/>
                </a:solidFill>
              </a:rPr>
              <a:t> </a:t>
            </a:r>
            <a:r>
              <a:rPr lang="en-GB" sz="2400" b="1" dirty="0" err="1" smtClean="0">
                <a:solidFill>
                  <a:srgbClr val="95C674"/>
                </a:solidFill>
              </a:rPr>
              <a:t>conjunto</a:t>
            </a:r>
            <a:r>
              <a:rPr lang="en-GB" sz="2400" b="1" dirty="0" smtClean="0">
                <a:solidFill>
                  <a:srgbClr val="95C674"/>
                </a:solidFill>
              </a:rPr>
              <a:t> con </a:t>
            </a:r>
            <a:r>
              <a:rPr lang="en-GB" sz="2400" b="1" dirty="0" err="1" smtClean="0">
                <a:solidFill>
                  <a:srgbClr val="95C674"/>
                </a:solidFill>
              </a:rPr>
              <a:t>municipios</a:t>
            </a:r>
            <a:endParaRPr lang="en-GB" sz="2400" b="1" dirty="0" smtClean="0">
              <a:solidFill>
                <a:srgbClr val="95C674"/>
              </a:solidFill>
            </a:endParaRPr>
          </a:p>
          <a:p>
            <a:r>
              <a:rPr lang="en-GB" sz="2400" b="1" dirty="0" err="1" smtClean="0">
                <a:solidFill>
                  <a:srgbClr val="95C674"/>
                </a:solidFill>
              </a:rPr>
              <a:t>para</a:t>
            </a:r>
            <a:r>
              <a:rPr lang="en-GB" sz="2400" b="1" dirty="0" smtClean="0">
                <a:solidFill>
                  <a:srgbClr val="95C674"/>
                </a:solidFill>
              </a:rPr>
              <a:t> </a:t>
            </a:r>
            <a:r>
              <a:rPr lang="en-GB" sz="2400" b="1" dirty="0" err="1" smtClean="0">
                <a:solidFill>
                  <a:srgbClr val="95C674"/>
                </a:solidFill>
              </a:rPr>
              <a:t>elaboración</a:t>
            </a:r>
            <a:r>
              <a:rPr lang="en-GB" sz="2400" b="1" dirty="0" smtClean="0">
                <a:solidFill>
                  <a:srgbClr val="95C674"/>
                </a:solidFill>
              </a:rPr>
              <a:t> de PMOTs </a:t>
            </a:r>
            <a:endParaRPr lang="en-GB" sz="2400" dirty="0">
              <a:solidFill>
                <a:srgbClr val="95C674"/>
              </a:solidFill>
            </a:endParaRPr>
          </a:p>
        </p:txBody>
      </p:sp>
      <p:sp>
        <p:nvSpPr>
          <p:cNvPr id="13" name="CuadroTexto 18"/>
          <p:cNvSpPr txBox="1"/>
          <p:nvPr/>
        </p:nvSpPr>
        <p:spPr>
          <a:xfrm>
            <a:off x="296577" y="1373986"/>
            <a:ext cx="5143034" cy="4462760"/>
          </a:xfrm>
          <a:prstGeom prst="rect">
            <a:avLst/>
          </a:prstGeom>
          <a:noFill/>
          <a:effectLst>
            <a:outerShdw blurRad="25400" dist="25400" dir="5400000" sx="80000" sy="80000" algn="t" rotWithShape="0">
              <a:schemeClr val="bg1">
                <a:lumMod val="65000"/>
                <a:alpha val="6000"/>
              </a:scheme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Jornadas de trabajo con equipos técnicos municipales por Región para diagnóstico sobre situación municipal de cara a </a:t>
            </a:r>
            <a:r>
              <a:rPr lang="es-ES" sz="1600" dirty="0" err="1" smtClean="0">
                <a:latin typeface="Calibri Light"/>
              </a:rPr>
              <a:t>PMOTs</a:t>
            </a:r>
            <a:r>
              <a:rPr lang="es-ES" sz="1600" dirty="0" smtClean="0">
                <a:latin typeface="Calibri Light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Reunión con actores clave de la sociedad civil en el marco de </a:t>
            </a:r>
            <a:r>
              <a:rPr lang="es-ES" sz="1600" dirty="0" err="1" smtClean="0">
                <a:latin typeface="Calibri Light"/>
              </a:rPr>
              <a:t>CMOTs</a:t>
            </a:r>
            <a:r>
              <a:rPr lang="es-ES" sz="1600" dirty="0" smtClean="0">
                <a:latin typeface="Calibri Light"/>
              </a:rPr>
              <a:t> (ej. San Rafael) para participación en el proceso de OT. 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Capacitación con especialista internacional Dr. Joao </a:t>
            </a:r>
            <a:r>
              <a:rPr lang="es-ES" sz="1600" dirty="0" err="1" smtClean="0">
                <a:latin typeface="Calibri Light"/>
              </a:rPr>
              <a:t>Ferrao</a:t>
            </a:r>
            <a:r>
              <a:rPr lang="es-ES" sz="1600" dirty="0" smtClean="0">
                <a:latin typeface="Calibri Light"/>
              </a:rPr>
              <a:t>, Univ. Lisboa.</a:t>
            </a: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Gestiones para capacitación e insumos para elaboración de </a:t>
            </a:r>
            <a:r>
              <a:rPr lang="es-ES" sz="1600" dirty="0" err="1" smtClean="0">
                <a:latin typeface="Calibri Light"/>
              </a:rPr>
              <a:t>PMOTs</a:t>
            </a:r>
            <a:r>
              <a:rPr lang="es-ES" sz="1600" dirty="0" smtClean="0">
                <a:latin typeface="Calibri Light"/>
              </a:rPr>
              <a:t>: Convenio Agencia de Cambio Climático (</a:t>
            </a:r>
            <a:r>
              <a:rPr lang="es-ES" sz="1600" dirty="0" err="1" smtClean="0">
                <a:latin typeface="Calibri Light"/>
              </a:rPr>
              <a:t>SAyOT</a:t>
            </a:r>
            <a:r>
              <a:rPr lang="es-ES" sz="1600" dirty="0" smtClean="0">
                <a:latin typeface="Calibri Light"/>
              </a:rPr>
              <a:t>) – INA para análisis de amenazas en el Piedemonte del AMM; Programa de Fortalecimiento para la Planificación (FONPLATA – Min. Interior)</a:t>
            </a:r>
            <a:endParaRPr lang="es-ES" sz="1600" dirty="0">
              <a:latin typeface="Calibri Light"/>
            </a:endParaRPr>
          </a:p>
          <a:p>
            <a:pPr marL="285750" indent="-285750" algn="just"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s-ES" sz="1600" dirty="0" smtClean="0">
                <a:latin typeface="Calibri Light"/>
              </a:rPr>
              <a:t>Convenio </a:t>
            </a:r>
            <a:r>
              <a:rPr lang="es-ES" sz="1600" dirty="0" err="1" smtClean="0">
                <a:latin typeface="Calibri Light"/>
              </a:rPr>
              <a:t>SAyOT</a:t>
            </a:r>
            <a:r>
              <a:rPr lang="es-ES" sz="1600" dirty="0" smtClean="0">
                <a:latin typeface="Calibri Light"/>
              </a:rPr>
              <a:t> – Municipios para subsidios </a:t>
            </a:r>
            <a:r>
              <a:rPr lang="es-ES" sz="1600" dirty="0" err="1" smtClean="0">
                <a:latin typeface="Calibri Light"/>
              </a:rPr>
              <a:t>PMOTs</a:t>
            </a:r>
            <a:endParaRPr lang="en-GB" sz="1600" dirty="0">
              <a:latin typeface="+mj-lt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23" y="4464470"/>
            <a:ext cx="2399168" cy="1799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uadroTexto 23"/>
          <p:cNvSpPr txBox="1"/>
          <p:nvPr/>
        </p:nvSpPr>
        <p:spPr>
          <a:xfrm>
            <a:off x="6766262" y="6286204"/>
            <a:ext cx="17556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i="1" dirty="0" smtClean="0"/>
              <a:t>Reunión con CMOT San Rafael</a:t>
            </a:r>
            <a:endParaRPr lang="en-GB" sz="1000" i="1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8" t="28122" r="14713" b="11981"/>
          <a:stretch/>
        </p:blipFill>
        <p:spPr>
          <a:xfrm>
            <a:off x="6074246" y="2767912"/>
            <a:ext cx="2383335" cy="134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CuadroTexto 23"/>
          <p:cNvSpPr txBox="1"/>
          <p:nvPr/>
        </p:nvSpPr>
        <p:spPr>
          <a:xfrm>
            <a:off x="6451349" y="4122144"/>
            <a:ext cx="2066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00" i="1" dirty="0" smtClean="0"/>
              <a:t>Reunión APOT – E.T. </a:t>
            </a:r>
            <a:r>
              <a:rPr lang="es-ES" sz="1000" i="1" dirty="0" err="1" smtClean="0"/>
              <a:t>Mun</a:t>
            </a:r>
            <a:r>
              <a:rPr lang="es-ES" sz="1000" i="1" dirty="0" smtClean="0"/>
              <a:t>. </a:t>
            </a:r>
            <a:r>
              <a:rPr lang="es-ES" sz="1000" i="1" dirty="0" err="1" smtClean="0"/>
              <a:t>Malargüe</a:t>
            </a:r>
            <a:endParaRPr lang="en-GB" sz="1000" i="1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48" y="777767"/>
            <a:ext cx="2363982" cy="152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CuadroTexto 23"/>
          <p:cNvSpPr txBox="1"/>
          <p:nvPr/>
        </p:nvSpPr>
        <p:spPr>
          <a:xfrm>
            <a:off x="6099861" y="2314115"/>
            <a:ext cx="2432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i="1" dirty="0" smtClean="0"/>
              <a:t>Reunión E. Técnicos Municipales</a:t>
            </a:r>
          </a:p>
          <a:p>
            <a:pPr algn="r"/>
            <a:r>
              <a:rPr lang="es-ES" sz="1000" i="1" dirty="0" smtClean="0"/>
              <a:t>Dr. Joao </a:t>
            </a:r>
            <a:r>
              <a:rPr lang="es-ES" sz="1000" i="1" dirty="0" err="1" smtClean="0"/>
              <a:t>Ferrao</a:t>
            </a:r>
            <a:endParaRPr lang="en-GB" sz="1000" i="1" dirty="0"/>
          </a:p>
        </p:txBody>
      </p:sp>
      <p:pic>
        <p:nvPicPr>
          <p:cNvPr id="20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06" y="6051001"/>
            <a:ext cx="3522778" cy="582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1"/>
          <p:cNvSpPr txBox="1"/>
          <p:nvPr/>
        </p:nvSpPr>
        <p:spPr>
          <a:xfrm>
            <a:off x="270308" y="959171"/>
            <a:ext cx="4380309" cy="5832366"/>
          </a:xfrm>
          <a:prstGeom prst="rect">
            <a:avLst/>
          </a:prstGeom>
          <a:noFill/>
          <a:effectLst>
            <a:outerShdw blurRad="25400" dist="25400" dir="5400000" sx="80000" sy="80000" algn="t" rotWithShape="0">
              <a:schemeClr val="bg1">
                <a:lumMod val="65000"/>
                <a:alpha val="6000"/>
              </a:schemeClr>
            </a:outerShdw>
            <a:softEdge rad="0"/>
          </a:effectLst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Trabajo con el CPOT para el fortalecimiento reglamentario del PPOT.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Consolidación de instrumentos administrativos y legales para la aplicación del PPOT (con Ministerio de Economía, Infraestructura y Energía, EPAS, etc.)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Trabajo con Concejos Deliberantes y E.T. Municipales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Fortalecimiento del Sistema de Información Ambiental y Territorial (SIAT) para insumos a municipios para </a:t>
            </a:r>
            <a:r>
              <a:rPr lang="es-ES" sz="1600" dirty="0" err="1" smtClean="0"/>
              <a:t>PMOTs</a:t>
            </a:r>
            <a:endParaRPr lang="es-ES" sz="1600" dirty="0" smtClean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Coordinación del Proyecto de Reasentamiento de Las Loicas en el marco del Proyecto </a:t>
            </a:r>
            <a:r>
              <a:rPr lang="es-ES" sz="1600" dirty="0" err="1" smtClean="0"/>
              <a:t>PdV</a:t>
            </a:r>
            <a:r>
              <a:rPr lang="es-ES" sz="1600" dirty="0" smtClean="0"/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Plan de Gestión Integral de Riesgos de la Provincia.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600" dirty="0" smtClean="0"/>
              <a:t>Programa </a:t>
            </a:r>
            <a:r>
              <a:rPr lang="es-ES" sz="1600" dirty="0" err="1" smtClean="0"/>
              <a:t>Interjurisdiccional</a:t>
            </a:r>
            <a:r>
              <a:rPr lang="es-ES" sz="1600" dirty="0" smtClean="0"/>
              <a:t> para el Piedemonte AMM</a:t>
            </a:r>
          </a:p>
          <a:p>
            <a:pPr marL="285750" indent="-285750" algn="just">
              <a:buFontTx/>
              <a:buChar char="-"/>
            </a:pPr>
            <a:endParaRPr lang="es-ES" sz="1600" dirty="0" smtClean="0"/>
          </a:p>
          <a:p>
            <a:pPr marL="285750" indent="-285750" algn="just">
              <a:buFontTx/>
              <a:buChar char="-"/>
            </a:pPr>
            <a:endParaRPr lang="en-GB" sz="1600" i="1" dirty="0"/>
          </a:p>
        </p:txBody>
      </p:sp>
      <p:sp>
        <p:nvSpPr>
          <p:cNvPr id="3" name="CuadroTexto 22"/>
          <p:cNvSpPr txBox="1"/>
          <p:nvPr/>
        </p:nvSpPr>
        <p:spPr>
          <a:xfrm>
            <a:off x="558132" y="410806"/>
            <a:ext cx="2872597" cy="461665"/>
          </a:xfrm>
          <a:prstGeom prst="rect">
            <a:avLst/>
          </a:prstGeom>
          <a:noFill/>
          <a:effectLst>
            <a:outerShdw blurRad="25400" dist="25400" dir="5400000" sx="80000" sy="80000" algn="t" rotWithShape="0">
              <a:schemeClr val="bg1">
                <a:lumMod val="65000"/>
                <a:alpha val="6000"/>
              </a:scheme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6DD63C"/>
                </a:solidFill>
              </a:rPr>
              <a:t>Proyectos</a:t>
            </a:r>
            <a:r>
              <a:rPr lang="en-GB" sz="2400" b="1" dirty="0" smtClean="0">
                <a:solidFill>
                  <a:srgbClr val="6DD63C"/>
                </a:solidFill>
              </a:rPr>
              <a:t> 2018</a:t>
            </a:r>
            <a:endParaRPr lang="en-GB" sz="2400" dirty="0">
              <a:solidFill>
                <a:srgbClr val="6DD63C"/>
              </a:solidFill>
            </a:endParaRPr>
          </a:p>
        </p:txBody>
      </p:sp>
      <p:grpSp>
        <p:nvGrpSpPr>
          <p:cNvPr id="4" name="Grupo 1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5" name="Rectángulo 23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dondear rectángulo de esquina del mismo lado 24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dondear rectángulo de esquina del mismo lado 25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dondear rectángulo de esquina del mismo lado 26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dondear rectángulo de esquina del mismo lado 27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dondear rectángulo de esquina del mismo lado 28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dondear rectángulo de esquina del mismo lado 29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dondear rectángulo de esquina del mismo lado 32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riángulo isósceles 35"/>
            <p:cNvSpPr/>
            <p:nvPr/>
          </p:nvSpPr>
          <p:spPr>
            <a:xfrm rot="10800000">
              <a:off x="2591133" y="215352"/>
              <a:ext cx="1311966" cy="17689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6" y="6051001"/>
            <a:ext cx="3522778" cy="582395"/>
          </a:xfrm>
          <a:prstGeom prst="rect">
            <a:avLst/>
          </a:prstGeom>
        </p:spPr>
      </p:pic>
      <p:pic>
        <p:nvPicPr>
          <p:cNvPr id="15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262" y="562663"/>
            <a:ext cx="2836864" cy="1894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97" y="2696450"/>
            <a:ext cx="1877578" cy="122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97" y="4357687"/>
            <a:ext cx="3950417" cy="222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4" y="2696450"/>
            <a:ext cx="1738309" cy="1221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849165" y="708699"/>
            <a:ext cx="7315038" cy="707886"/>
          </a:xfrm>
          <a:prstGeom prst="rect">
            <a:avLst/>
          </a:prstGeom>
          <a:noFill/>
          <a:effectLst>
            <a:outerShdw blurRad="25400" dist="25400" dir="5400000" algn="t" rotWithShape="0">
              <a:schemeClr val="bg1">
                <a:lumMod val="50000"/>
                <a:alpha val="6000"/>
              </a:schemeClr>
            </a:outerShdw>
            <a:softEdge rad="1016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s-E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UNICIPIO</a:t>
            </a:r>
            <a:endParaRPr lang="en-GB" sz="4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92689" y="1476085"/>
            <a:ext cx="6697362" cy="369332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595959"/>
                </a:solidFill>
              </a:rPr>
              <a:t>AVANCES</a:t>
            </a:r>
            <a:endParaRPr lang="en-GB" b="1" dirty="0">
              <a:solidFill>
                <a:srgbClr val="595959"/>
              </a:solidFill>
            </a:endParaRPr>
          </a:p>
        </p:txBody>
      </p:sp>
      <p:pic>
        <p:nvPicPr>
          <p:cNvPr id="1026" name="Picture 2" descr="C:\Users\USUARIO\Downloads\logo Unicipio - secretarí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24" y="5172890"/>
            <a:ext cx="872749" cy="1241109"/>
          </a:xfrm>
          <a:prstGeom prst="rect">
            <a:avLst/>
          </a:prstGeom>
          <a:noFill/>
        </p:spPr>
      </p:pic>
      <p:pic>
        <p:nvPicPr>
          <p:cNvPr id="1027" name="Picture 3" descr="C:\Users\USUARIO\Downloads\marca Ambi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102" y="5869219"/>
            <a:ext cx="3176633" cy="466222"/>
          </a:xfrm>
          <a:prstGeom prst="rect">
            <a:avLst/>
          </a:prstGeom>
          <a:noFill/>
        </p:spPr>
      </p:pic>
      <p:grpSp>
        <p:nvGrpSpPr>
          <p:cNvPr id="9" name="Grupo 4"/>
          <p:cNvGrpSpPr/>
          <p:nvPr/>
        </p:nvGrpSpPr>
        <p:grpSpPr>
          <a:xfrm>
            <a:off x="-172279" y="-70266"/>
            <a:ext cx="9515061" cy="295553"/>
            <a:chOff x="-172279" y="-70266"/>
            <a:chExt cx="9515061" cy="295553"/>
          </a:xfrm>
        </p:grpSpPr>
        <p:sp>
          <p:nvSpPr>
            <p:cNvPr id="10" name="Rectángulo 5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dondear rectángulo de esquina del mismo lado 27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dondear rectángulo de esquina del mismo lado 25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dondear rectángulo de esquina del mismo lado 24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dondear rectángulo de esquina del mismo lado 23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dondear rectángulo de esquina del mismo lado 22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dondear rectángulo de esquina del mismo lado 7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dondear rectángulo de esquina del mismo lado 31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501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Rectángulo"/>
          <p:cNvSpPr/>
          <p:nvPr/>
        </p:nvSpPr>
        <p:spPr>
          <a:xfrm>
            <a:off x="2657561" y="3044159"/>
            <a:ext cx="3682677" cy="493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CuadroTexto 19"/>
          <p:cNvSpPr txBox="1"/>
          <p:nvPr/>
        </p:nvSpPr>
        <p:spPr>
          <a:xfrm>
            <a:off x="429505" y="555500"/>
            <a:ext cx="3949658" cy="553998"/>
          </a:xfrm>
          <a:prstGeom prst="rect">
            <a:avLst/>
          </a:prstGeom>
          <a:noFill/>
          <a:effectLst>
            <a:outerShdw blurRad="25400" dist="25400" dir="5400000" sx="80000" sy="80000" algn="t" rotWithShape="0">
              <a:schemeClr val="bg1">
                <a:lumMod val="65000"/>
                <a:alpha val="6000"/>
              </a:schemeClr>
            </a:outerShdw>
            <a:softEdge rad="0"/>
          </a:effectLst>
        </p:spPr>
        <p:txBody>
          <a:bodyPr wrap="square" rtlCol="0">
            <a:sp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</a:rPr>
              <a:t>UNICIPIO</a:t>
            </a:r>
            <a:endParaRPr lang="en-GB" sz="3000" b="1" dirty="0">
              <a:solidFill>
                <a:srgbClr val="FFC000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657562" y="3797193"/>
            <a:ext cx="1262775" cy="493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679873" y="3645661"/>
            <a:ext cx="1347005" cy="70608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2655512" y="4557834"/>
            <a:ext cx="1262775" cy="493498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CuadroTexto"/>
          <p:cNvSpPr txBox="1"/>
          <p:nvPr/>
        </p:nvSpPr>
        <p:spPr>
          <a:xfrm>
            <a:off x="2642434" y="4535571"/>
            <a:ext cx="126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DAMI</a:t>
            </a:r>
            <a:endParaRPr lang="es-AR" sz="2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674896" y="3790573"/>
            <a:ext cx="123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/>
              <a:t>ICES</a:t>
            </a:r>
            <a:endParaRPr lang="es-AR" sz="2400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209155" y="4562171"/>
            <a:ext cx="420276" cy="3332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endCxn id="12" idx="1"/>
          </p:cNvCxnSpPr>
          <p:nvPr/>
        </p:nvCxnSpPr>
        <p:spPr>
          <a:xfrm flipV="1">
            <a:off x="2163380" y="4043942"/>
            <a:ext cx="494182" cy="87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283149" y="3125260"/>
            <a:ext cx="387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Lato" pitchFamily="34" charset="0"/>
              </a:rPr>
              <a:t>Proyectos Independientes</a:t>
            </a:r>
            <a:endParaRPr lang="es-AR" b="1" dirty="0">
              <a:latin typeface="Lato" pitchFamily="34" charset="0"/>
            </a:endParaRPr>
          </a:p>
        </p:txBody>
      </p:sp>
      <p:pic>
        <p:nvPicPr>
          <p:cNvPr id="25" name="Picture 2" descr="C:\Users\USUARIO\Desktop\PP Unicipio\Logo_BID_Español.png"/>
          <p:cNvPicPr>
            <a:picLocks noChangeAspect="1" noChangeArrowheads="1"/>
          </p:cNvPicPr>
          <p:nvPr/>
        </p:nvPicPr>
        <p:blipFill>
          <a:blip r:embed="rId2" cstate="print"/>
          <a:srcRect l="8829" t="19189" r="10407" b="23407"/>
          <a:stretch>
            <a:fillRect/>
          </a:stretch>
        </p:blipFill>
        <p:spPr bwMode="auto">
          <a:xfrm>
            <a:off x="723696" y="3667894"/>
            <a:ext cx="1269463" cy="637828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480683" y="1153978"/>
            <a:ext cx="47275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itchFamily="34" charset="0"/>
              </a:rPr>
              <a:t>Estado de avance Proyectos </a:t>
            </a:r>
          </a:p>
          <a:p>
            <a:r>
              <a:rPr lang="es-AR" sz="2200" dirty="0" smtClean="0">
                <a:latin typeface="Lato" pitchFamily="34" charset="0"/>
              </a:rPr>
              <a:t>del Área Metropolitana de Mendoza</a:t>
            </a:r>
            <a:endParaRPr lang="es-AR" sz="2200" dirty="0">
              <a:latin typeface="Lato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V="1">
            <a:off x="2141919" y="3343244"/>
            <a:ext cx="412592" cy="276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3990451" y="4603682"/>
            <a:ext cx="475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(</a:t>
            </a:r>
            <a:r>
              <a:rPr lang="es-AR" b="1" dirty="0" smtClean="0"/>
              <a:t>D</a:t>
            </a:r>
            <a:r>
              <a:rPr lang="es-AR" dirty="0" smtClean="0"/>
              <a:t>esarrollo de </a:t>
            </a:r>
            <a:r>
              <a:rPr lang="es-AR" b="1" dirty="0" smtClean="0"/>
              <a:t>Á</a:t>
            </a:r>
            <a:r>
              <a:rPr lang="es-AR" dirty="0" smtClean="0"/>
              <a:t>reas </a:t>
            </a:r>
            <a:r>
              <a:rPr lang="es-AR" b="1" dirty="0" smtClean="0"/>
              <a:t>M</a:t>
            </a:r>
            <a:r>
              <a:rPr lang="es-AR" dirty="0" smtClean="0"/>
              <a:t>etropolitanas del </a:t>
            </a:r>
            <a:r>
              <a:rPr lang="es-AR" b="1" dirty="0" smtClean="0"/>
              <a:t>I</a:t>
            </a:r>
            <a:r>
              <a:rPr lang="es-AR" dirty="0" smtClean="0"/>
              <a:t>nterior </a:t>
            </a:r>
            <a:endParaRPr lang="es-AR" dirty="0"/>
          </a:p>
        </p:txBody>
      </p:sp>
      <p:grpSp>
        <p:nvGrpSpPr>
          <p:cNvPr id="44" name="Grupo 9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45" name="Rectángulo 38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dondear rectángulo de esquina del mismo lado 39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dondear rectángulo de esquina del mismo lado 40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dondear rectángulo de esquina del mismo lado 41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dondear rectángulo de esquina del mismo lado 42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dondear rectángulo de esquina del mismo lado 43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dondear rectángulo de esquina del mismo lado 44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dondear rectángulo de esquina del mismo lado 45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riángulo isósceles 37"/>
            <p:cNvSpPr/>
            <p:nvPr/>
          </p:nvSpPr>
          <p:spPr>
            <a:xfrm rot="10800000">
              <a:off x="-26503" y="215352"/>
              <a:ext cx="1311966" cy="17689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4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2" y="6275605"/>
            <a:ext cx="3522778" cy="5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652884" y="496842"/>
            <a:ext cx="1530991" cy="52322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97306"/>
                </a:solidFill>
              </a:rPr>
              <a:t>DAMI  II </a:t>
            </a:r>
            <a:endParaRPr lang="es-AR" sz="2800" b="1" dirty="0">
              <a:solidFill>
                <a:srgbClr val="F97306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7282" y="1854529"/>
            <a:ext cx="2071845" cy="329320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AR" sz="1600" dirty="0" smtClean="0"/>
              <a:t> Fase </a:t>
            </a:r>
            <a:r>
              <a:rPr lang="es-AR" sz="1600" dirty="0"/>
              <a:t>de </a:t>
            </a:r>
            <a:r>
              <a:rPr lang="es-AR" sz="1600" dirty="0" smtClean="0"/>
              <a:t>ejecución: </a:t>
            </a:r>
            <a:r>
              <a:rPr lang="es-AR" sz="1600" b="1" dirty="0" smtClean="0"/>
              <a:t>avanzada</a:t>
            </a:r>
          </a:p>
          <a:p>
            <a:pPr>
              <a:buFontTx/>
              <a:buChar char="-"/>
            </a:pPr>
            <a:endParaRPr lang="es-AR" sz="1600" b="1" dirty="0" smtClean="0"/>
          </a:p>
          <a:p>
            <a:r>
              <a:rPr lang="es-AR" sz="1600" dirty="0" smtClean="0"/>
              <a:t>- Capacitación en Centros de Monitoreo: </a:t>
            </a:r>
            <a:r>
              <a:rPr lang="es-AR" sz="1600" b="1" dirty="0" smtClean="0"/>
              <a:t>finalizada</a:t>
            </a:r>
          </a:p>
          <a:p>
            <a:pPr marL="342900" indent="-342900">
              <a:buFontTx/>
              <a:buChar char="-"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1600" dirty="0" smtClean="0"/>
              <a:t> Inicio Conformación del CO.ME.SEG</a:t>
            </a:r>
            <a:endParaRPr lang="es-AR" sz="1600" i="1" dirty="0" smtClean="0"/>
          </a:p>
          <a:p>
            <a:pPr marL="342900" indent="-342900">
              <a:buFontTx/>
              <a:buChar char="-"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1600" dirty="0" smtClean="0"/>
              <a:t>Selección representantes municipales</a:t>
            </a:r>
          </a:p>
        </p:txBody>
      </p:sp>
      <p:sp>
        <p:nvSpPr>
          <p:cNvPr id="20" name="CuadroTexto 2"/>
          <p:cNvSpPr txBox="1"/>
          <p:nvPr/>
        </p:nvSpPr>
        <p:spPr>
          <a:xfrm>
            <a:off x="304799" y="1110799"/>
            <a:ext cx="1482437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FC000"/>
                </a:solidFill>
              </a:rPr>
              <a:t>Seguridad </a:t>
            </a:r>
          </a:p>
          <a:p>
            <a:r>
              <a:rPr lang="es-AR" b="1" dirty="0" smtClean="0">
                <a:solidFill>
                  <a:srgbClr val="FFC000"/>
                </a:solidFill>
              </a:rPr>
              <a:t>Ciudadana</a:t>
            </a:r>
            <a:endParaRPr lang="es-AR" b="1" dirty="0">
              <a:solidFill>
                <a:srgbClr val="FFC000"/>
              </a:solidFill>
            </a:endParaRPr>
          </a:p>
        </p:txBody>
      </p:sp>
      <p:sp>
        <p:nvSpPr>
          <p:cNvPr id="21" name="CuadroTexto 2"/>
          <p:cNvSpPr txBox="1"/>
          <p:nvPr/>
        </p:nvSpPr>
        <p:spPr>
          <a:xfrm>
            <a:off x="329918" y="496842"/>
            <a:ext cx="1559494" cy="52322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solidFill>
                  <a:srgbClr val="FFC000"/>
                </a:solidFill>
              </a:rPr>
              <a:t>DAMI  I </a:t>
            </a:r>
            <a:endParaRPr lang="es-AR" sz="2800" b="1" dirty="0">
              <a:solidFill>
                <a:srgbClr val="FFC000"/>
              </a:solidFill>
            </a:endParaRPr>
          </a:p>
        </p:txBody>
      </p:sp>
      <p:sp>
        <p:nvSpPr>
          <p:cNvPr id="24" name="CuadroTexto 2"/>
          <p:cNvSpPr txBox="1"/>
          <p:nvPr/>
        </p:nvSpPr>
        <p:spPr>
          <a:xfrm>
            <a:off x="2654573" y="1088123"/>
            <a:ext cx="1866751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97306"/>
                </a:solidFill>
              </a:rPr>
              <a:t>Red de Ciclovías </a:t>
            </a:r>
          </a:p>
          <a:p>
            <a:r>
              <a:rPr lang="es-AR" b="1" dirty="0" smtClean="0">
                <a:solidFill>
                  <a:srgbClr val="F97306"/>
                </a:solidFill>
              </a:rPr>
              <a:t>Metropolitanas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608008" y="1870005"/>
            <a:ext cx="23705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-Formulación Proyecto: </a:t>
            </a:r>
            <a:r>
              <a:rPr lang="es-AR" sz="1600" b="1" dirty="0" smtClean="0"/>
              <a:t>financiada</a:t>
            </a:r>
          </a:p>
          <a:p>
            <a:pPr>
              <a:buFontTx/>
              <a:buChar char="-"/>
            </a:pPr>
            <a:endParaRPr lang="es-AR" sz="1600" dirty="0" smtClean="0"/>
          </a:p>
          <a:p>
            <a:r>
              <a:rPr lang="es-AR" sz="1600" dirty="0" smtClean="0"/>
              <a:t>- Financiamiento  </a:t>
            </a:r>
            <a:r>
              <a:rPr lang="es-AR" sz="1600" b="1" dirty="0" smtClean="0"/>
              <a:t>2.500.000 U$S</a:t>
            </a:r>
          </a:p>
          <a:p>
            <a:r>
              <a:rPr lang="es-AR" sz="1600" b="1" dirty="0" smtClean="0"/>
              <a:t> </a:t>
            </a:r>
          </a:p>
          <a:p>
            <a:pPr>
              <a:buFontTx/>
              <a:buChar char="-"/>
            </a:pPr>
            <a:r>
              <a:rPr lang="es-AR" sz="1600" dirty="0" smtClean="0"/>
              <a:t>Trama preliminar: </a:t>
            </a:r>
            <a:r>
              <a:rPr lang="es-AR" sz="1600" b="1" dirty="0" smtClean="0"/>
              <a:t>acordada</a:t>
            </a:r>
          </a:p>
          <a:p>
            <a:pPr>
              <a:buFontTx/>
              <a:buChar char="-"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1600" dirty="0" smtClean="0"/>
              <a:t>Consulta a la </a:t>
            </a:r>
          </a:p>
          <a:p>
            <a:r>
              <a:rPr lang="es-AR" sz="1600" dirty="0" smtClean="0"/>
              <a:t>comunidad: </a:t>
            </a:r>
            <a:r>
              <a:rPr lang="es-AR" sz="1600" b="1" dirty="0" smtClean="0"/>
              <a:t>exitosa</a:t>
            </a:r>
            <a:endParaRPr lang="es-AR" sz="16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709995" y="1877140"/>
            <a:ext cx="2159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AR" sz="1600" dirty="0" smtClean="0"/>
              <a:t>Formulación Proyecto: </a:t>
            </a:r>
            <a:r>
              <a:rPr lang="es-AR" sz="1600" b="1" dirty="0" smtClean="0"/>
              <a:t>financiada</a:t>
            </a:r>
          </a:p>
          <a:p>
            <a:endParaRPr lang="es-AR" sz="1600" b="1" dirty="0" smtClean="0"/>
          </a:p>
          <a:p>
            <a:pPr>
              <a:buFontTx/>
              <a:buChar char="-"/>
            </a:pPr>
            <a:r>
              <a:rPr lang="es-AR" sz="1600" dirty="0" smtClean="0"/>
              <a:t>Financiamiento </a:t>
            </a:r>
            <a:r>
              <a:rPr lang="es-AR" sz="1600" b="1" dirty="0" smtClean="0"/>
              <a:t>2.500.000 U$S</a:t>
            </a:r>
          </a:p>
          <a:p>
            <a:endParaRPr lang="es-AR" sz="1600" b="1" dirty="0" smtClean="0"/>
          </a:p>
          <a:p>
            <a:pPr>
              <a:buFontTx/>
              <a:buChar char="-"/>
            </a:pPr>
            <a:r>
              <a:rPr lang="es-AR" sz="1600" dirty="0" smtClean="0"/>
              <a:t>Diagnóstico:</a:t>
            </a:r>
          </a:p>
          <a:p>
            <a:r>
              <a:rPr lang="es-AR" sz="1600" b="1" dirty="0" smtClean="0"/>
              <a:t> finalizado</a:t>
            </a:r>
          </a:p>
          <a:p>
            <a:endParaRPr lang="es-AR" sz="1600" b="1" dirty="0" smtClean="0"/>
          </a:p>
          <a:p>
            <a:r>
              <a:rPr lang="es-AR" sz="1600" dirty="0" smtClean="0"/>
              <a:t>- Variables censales, medidas concretas en viveros y necesidad de equipamiento</a:t>
            </a:r>
          </a:p>
          <a:p>
            <a:endParaRPr lang="es-AR" sz="1600" dirty="0"/>
          </a:p>
        </p:txBody>
      </p:sp>
      <p:sp>
        <p:nvSpPr>
          <p:cNvPr id="31" name="CuadroTexto 2"/>
          <p:cNvSpPr txBox="1"/>
          <p:nvPr/>
        </p:nvSpPr>
        <p:spPr>
          <a:xfrm>
            <a:off x="4701155" y="1104150"/>
            <a:ext cx="2600186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97306"/>
                </a:solidFill>
              </a:rPr>
              <a:t>Mejora Arbolado </a:t>
            </a:r>
          </a:p>
          <a:p>
            <a:r>
              <a:rPr lang="es-AR" b="1" dirty="0" smtClean="0">
                <a:solidFill>
                  <a:srgbClr val="F97306"/>
                </a:solidFill>
              </a:rPr>
              <a:t>Público metropolitano</a:t>
            </a:r>
          </a:p>
        </p:txBody>
      </p:sp>
      <p:pic>
        <p:nvPicPr>
          <p:cNvPr id="32" name="31 Imagen" descr="513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438" y="5283782"/>
            <a:ext cx="722838" cy="722838"/>
          </a:xfrm>
          <a:prstGeom prst="rect">
            <a:avLst/>
          </a:prstGeom>
        </p:spPr>
      </p:pic>
      <p:pic>
        <p:nvPicPr>
          <p:cNvPr id="33" name="32 Imagen" descr="descarga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3459" y="5239191"/>
            <a:ext cx="828674" cy="828674"/>
          </a:xfrm>
          <a:prstGeom prst="rect">
            <a:avLst/>
          </a:prstGeom>
        </p:spPr>
      </p:pic>
      <p:pic>
        <p:nvPicPr>
          <p:cNvPr id="34" name="33 Imagen" descr="descarga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1092" y="5112761"/>
            <a:ext cx="1133475" cy="1133475"/>
          </a:xfrm>
          <a:prstGeom prst="rect">
            <a:avLst/>
          </a:prstGeom>
        </p:spPr>
      </p:pic>
      <p:pic>
        <p:nvPicPr>
          <p:cNvPr id="35" name="34 Imagen" descr="descarg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3561" y="5169466"/>
            <a:ext cx="785812" cy="785812"/>
          </a:xfrm>
          <a:prstGeom prst="rect">
            <a:avLst/>
          </a:prstGeom>
        </p:spPr>
      </p:pic>
      <p:sp>
        <p:nvSpPr>
          <p:cNvPr id="36" name="35 CuadroTexto"/>
          <p:cNvSpPr txBox="1"/>
          <p:nvPr/>
        </p:nvSpPr>
        <p:spPr>
          <a:xfrm>
            <a:off x="6982140" y="1877140"/>
            <a:ext cx="21592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-Formulación Proyecto </a:t>
            </a:r>
            <a:r>
              <a:rPr lang="es-AR" sz="1600" b="1" dirty="0" smtClean="0"/>
              <a:t>financiada</a:t>
            </a:r>
          </a:p>
          <a:p>
            <a:endParaRPr lang="es-AR" sz="1600" b="1" dirty="0" smtClean="0"/>
          </a:p>
          <a:p>
            <a:pPr>
              <a:buFontTx/>
              <a:buChar char="-"/>
            </a:pPr>
            <a:r>
              <a:rPr lang="es-AR" sz="1600" dirty="0" smtClean="0"/>
              <a:t>Financiamiento </a:t>
            </a:r>
            <a:r>
              <a:rPr lang="es-AR" sz="1600" b="1" dirty="0" smtClean="0"/>
              <a:t>2.500.000 U$S </a:t>
            </a:r>
          </a:p>
          <a:p>
            <a:pPr>
              <a:buFontTx/>
              <a:buChar char="-"/>
            </a:pPr>
            <a:endParaRPr lang="es-AR" sz="1600" b="1" dirty="0" smtClean="0"/>
          </a:p>
          <a:p>
            <a:pPr>
              <a:buFontTx/>
              <a:buChar char="-"/>
            </a:pPr>
            <a:r>
              <a:rPr lang="es-AR" sz="1600" dirty="0" smtClean="0"/>
              <a:t>Diagnóstico: </a:t>
            </a:r>
            <a:r>
              <a:rPr lang="es-AR" sz="1600" b="1" dirty="0" smtClean="0"/>
              <a:t>terminado</a:t>
            </a:r>
          </a:p>
          <a:p>
            <a:pPr>
              <a:buFontTx/>
              <a:buChar char="-"/>
            </a:pPr>
            <a:endParaRPr lang="es-AR" sz="1600" b="1" dirty="0" smtClean="0"/>
          </a:p>
          <a:p>
            <a:pPr>
              <a:buFontTx/>
              <a:buChar char="-"/>
            </a:pPr>
            <a:r>
              <a:rPr lang="es-AR" sz="1600" dirty="0" smtClean="0"/>
              <a:t>Informes: </a:t>
            </a:r>
            <a:r>
              <a:rPr lang="es-AR" sz="1600" b="1" dirty="0" smtClean="0"/>
              <a:t>terminados</a:t>
            </a:r>
          </a:p>
          <a:p>
            <a:pPr>
              <a:buFontTx/>
              <a:buChar char="-"/>
            </a:pPr>
            <a:endParaRPr lang="es-AR" sz="1600" b="1" dirty="0" smtClean="0"/>
          </a:p>
          <a:p>
            <a:r>
              <a:rPr lang="es-AR" sz="1600" dirty="0" smtClean="0"/>
              <a:t>- Etapa de Pre-licitación</a:t>
            </a:r>
          </a:p>
          <a:p>
            <a:endParaRPr lang="es-AR" sz="1600" dirty="0"/>
          </a:p>
        </p:txBody>
      </p:sp>
      <p:sp>
        <p:nvSpPr>
          <p:cNvPr id="37" name="CuadroTexto 2"/>
          <p:cNvSpPr txBox="1"/>
          <p:nvPr/>
        </p:nvSpPr>
        <p:spPr>
          <a:xfrm>
            <a:off x="7042573" y="1118005"/>
            <a:ext cx="2212253" cy="646331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F97306"/>
                </a:solidFill>
              </a:rPr>
              <a:t>Semaforización Inteligente</a:t>
            </a:r>
          </a:p>
        </p:txBody>
      </p:sp>
      <p:pic>
        <p:nvPicPr>
          <p:cNvPr id="48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2" y="6275605"/>
            <a:ext cx="3522778" cy="582395"/>
          </a:xfrm>
          <a:prstGeom prst="rect">
            <a:avLst/>
          </a:prstGeom>
        </p:spPr>
      </p:pic>
      <p:grpSp>
        <p:nvGrpSpPr>
          <p:cNvPr id="49" name="Grupo 9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50" name="Rectángulo 38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dondear rectángulo de esquina del mismo lado 39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dondear rectángulo de esquina del mismo lado 40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dondear rectángulo de esquina del mismo lado 41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dondear rectángulo de esquina del mismo lado 42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dondear rectángulo de esquina del mismo lado 43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dondear rectángulo de esquina del mismo lado 44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dondear rectángulo de esquina del mismo lado 45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riángulo isósceles 37"/>
            <p:cNvSpPr/>
            <p:nvPr/>
          </p:nvSpPr>
          <p:spPr>
            <a:xfrm rot="10800000">
              <a:off x="-26503" y="215352"/>
              <a:ext cx="1311966" cy="176893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007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UARIO\Desktop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172" y="4932218"/>
            <a:ext cx="1167968" cy="1167968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264621" y="1438058"/>
            <a:ext cx="283879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00B050"/>
                </a:solidFill>
              </a:rPr>
              <a:t>Estudios Base con </a:t>
            </a:r>
          </a:p>
          <a:p>
            <a:r>
              <a:rPr lang="es-AR" b="1" dirty="0" smtClean="0">
                <a:solidFill>
                  <a:srgbClr val="00B050"/>
                </a:solidFill>
              </a:rPr>
              <a:t>tres componentes:</a:t>
            </a:r>
          </a:p>
          <a:p>
            <a:endParaRPr lang="es-AR" b="1" dirty="0" smtClean="0"/>
          </a:p>
          <a:p>
            <a:pPr marL="285750" indent="-285750"/>
            <a:r>
              <a:rPr lang="es-AR" sz="1600" dirty="0" smtClean="0"/>
              <a:t>-Crecimiento huella urbana</a:t>
            </a:r>
          </a:p>
          <a:p>
            <a:pPr marL="285750" indent="-285750">
              <a:buFontTx/>
              <a:buChar char="-"/>
            </a:pPr>
            <a:endParaRPr lang="es-AR" sz="1600" dirty="0" smtClean="0"/>
          </a:p>
          <a:p>
            <a:r>
              <a:rPr lang="es-AR" sz="1600" dirty="0" smtClean="0"/>
              <a:t>-Vulnerabilidad y riesgos </a:t>
            </a:r>
          </a:p>
          <a:p>
            <a:r>
              <a:rPr lang="es-AR" sz="1600" dirty="0" smtClean="0"/>
              <a:t>del territorio</a:t>
            </a:r>
          </a:p>
          <a:p>
            <a:endParaRPr lang="es-AR" sz="1600" dirty="0" smtClean="0"/>
          </a:p>
          <a:p>
            <a:pPr>
              <a:buFontTx/>
              <a:buChar char="-"/>
            </a:pPr>
            <a:r>
              <a:rPr lang="es-AR" sz="1600" dirty="0" smtClean="0"/>
              <a:t>Inventario GEI</a:t>
            </a:r>
          </a:p>
          <a:p>
            <a:pPr>
              <a:buFontTx/>
              <a:buChar char="-"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1600" dirty="0" smtClean="0"/>
              <a:t>Consultora: Mondragón</a:t>
            </a:r>
          </a:p>
          <a:p>
            <a:pPr>
              <a:buFontTx/>
              <a:buChar char="-"/>
            </a:pPr>
            <a:endParaRPr lang="es-AR" sz="1600" dirty="0" smtClean="0"/>
          </a:p>
          <a:p>
            <a:pPr>
              <a:buFontTx/>
              <a:buChar char="-"/>
            </a:pPr>
            <a:r>
              <a:rPr lang="es-AR" sz="1600" b="1" dirty="0" smtClean="0"/>
              <a:t>ENTREGADO</a:t>
            </a:r>
            <a:endParaRPr lang="es-AR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36481" y="479321"/>
            <a:ext cx="123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92D050"/>
                </a:solidFill>
              </a:rPr>
              <a:t>ICES</a:t>
            </a:r>
            <a:endParaRPr lang="es-AR" sz="2800" b="1" dirty="0">
              <a:solidFill>
                <a:srgbClr val="92D05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316155" y="554183"/>
            <a:ext cx="5253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>
                <a:solidFill>
                  <a:srgbClr val="92D050"/>
                </a:solidFill>
              </a:rPr>
              <a:t>Iniciativa de Ciudades Emergentes y Sostenibles</a:t>
            </a:r>
            <a:endParaRPr lang="es-ES" sz="2000" b="1" dirty="0">
              <a:solidFill>
                <a:srgbClr val="92D05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913624" y="3441807"/>
            <a:ext cx="3196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smtClean="0"/>
              <a:t>-PLAN DE ACCIÓN en elaboración</a:t>
            </a:r>
          </a:p>
          <a:p>
            <a:r>
              <a:rPr lang="es-ES_tradnl" sz="1600" dirty="0" smtClean="0"/>
              <a:t>-En </a:t>
            </a:r>
            <a:r>
              <a:rPr lang="es-ES_tradnl" sz="1600" dirty="0"/>
              <a:t>concordancia con </a:t>
            </a:r>
            <a:r>
              <a:rPr lang="es-ES_tradnl" sz="1600" dirty="0" smtClean="0"/>
              <a:t>PPOT</a:t>
            </a:r>
            <a:endParaRPr lang="es-ES_tradnl" sz="1600" b="1" dirty="0" smtClean="0"/>
          </a:p>
          <a:p>
            <a:r>
              <a:rPr lang="es-ES_tradnl" sz="1600" dirty="0" smtClean="0"/>
              <a:t>-Insumos concretos en diversas áreas </a:t>
            </a:r>
            <a:endParaRPr lang="es-ES_tradnl" sz="1600" dirty="0"/>
          </a:p>
          <a:p>
            <a:r>
              <a:rPr lang="es-ES_tradnl" sz="1600" dirty="0" smtClean="0"/>
              <a:t>-Entrega Asamblea Anual  BID, Marzo 2018</a:t>
            </a:r>
            <a:endParaRPr lang="es-ES" sz="1600" dirty="0" smtClean="0"/>
          </a:p>
          <a:p>
            <a:endParaRPr lang="es-ES" sz="1600" dirty="0" smtClean="0"/>
          </a:p>
        </p:txBody>
      </p:sp>
      <p:sp>
        <p:nvSpPr>
          <p:cNvPr id="24" name="23 CuadroTexto"/>
          <p:cNvSpPr txBox="1"/>
          <p:nvPr/>
        </p:nvSpPr>
        <p:spPr>
          <a:xfrm>
            <a:off x="2913624" y="2280798"/>
            <a:ext cx="2143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-Finalizada</a:t>
            </a:r>
            <a:endParaRPr lang="es-ES_tradnl" sz="1600" dirty="0"/>
          </a:p>
          <a:p>
            <a:endParaRPr lang="es-ES_tradnl" sz="1600" dirty="0" smtClean="0"/>
          </a:p>
          <a:p>
            <a:r>
              <a:rPr lang="es-ES_tradnl" sz="1600" dirty="0" smtClean="0"/>
              <a:t>-Entrega junto al Plan de Acción, Marzo 2018</a:t>
            </a:r>
            <a:endParaRPr lang="es-ES" sz="1600" dirty="0" smtClean="0"/>
          </a:p>
          <a:p>
            <a:endParaRPr lang="es-ES" sz="1600" dirty="0" smtClean="0"/>
          </a:p>
        </p:txBody>
      </p:sp>
      <p:sp>
        <p:nvSpPr>
          <p:cNvPr id="26" name="25 CuadroTexto"/>
          <p:cNvSpPr txBox="1"/>
          <p:nvPr/>
        </p:nvSpPr>
        <p:spPr>
          <a:xfrm>
            <a:off x="2950996" y="1427018"/>
            <a:ext cx="2729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50"/>
                </a:solidFill>
              </a:rPr>
              <a:t>Encuesta de </a:t>
            </a:r>
          </a:p>
          <a:p>
            <a:r>
              <a:rPr lang="es-ES_tradnl" b="1" dirty="0" smtClean="0">
                <a:solidFill>
                  <a:srgbClr val="00B050"/>
                </a:solidFill>
              </a:rPr>
              <a:t>opinión pública</a:t>
            </a:r>
          </a:p>
          <a:p>
            <a:endParaRPr lang="es-ES" dirty="0">
              <a:solidFill>
                <a:srgbClr val="00B050"/>
              </a:solidFill>
            </a:endParaRPr>
          </a:p>
        </p:txBody>
      </p:sp>
      <p:pic>
        <p:nvPicPr>
          <p:cNvPr id="2051" name="Picture 3" descr="C:\Users\USUARIO\Desktop\depositphotos_132674390-stock-illustration-black-city-icon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709" y="4793671"/>
            <a:ext cx="2083900" cy="1472623"/>
          </a:xfrm>
          <a:prstGeom prst="rect">
            <a:avLst/>
          </a:prstGeom>
          <a:noFill/>
        </p:spPr>
      </p:pic>
      <p:pic>
        <p:nvPicPr>
          <p:cNvPr id="2052" name="Picture 4" descr="C:\Users\USUARIO\Desktop\dibujo-plan-de-la-casa_318-35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3140" y="5222588"/>
            <a:ext cx="848157" cy="848157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5945812" y="1432115"/>
            <a:ext cx="295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00B050"/>
                </a:solidFill>
              </a:rPr>
              <a:t>Estudio: Demanda Potencial </a:t>
            </a:r>
          </a:p>
          <a:p>
            <a:r>
              <a:rPr lang="es-ES_tradnl" b="1" dirty="0" smtClean="0">
                <a:solidFill>
                  <a:srgbClr val="00B050"/>
                </a:solidFill>
              </a:rPr>
              <a:t>de Turismo Alternativo 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958842" y="2298114"/>
            <a:ext cx="3028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_tradnl" sz="1600" dirty="0" smtClean="0"/>
              <a:t>Preservación del Cordón Verde: </a:t>
            </a:r>
          </a:p>
          <a:p>
            <a:r>
              <a:rPr lang="es-ES_tradnl" sz="1600" dirty="0" smtClean="0"/>
              <a:t>Estrategias de turismo sustentable </a:t>
            </a:r>
          </a:p>
          <a:p>
            <a:r>
              <a:rPr lang="es-ES_tradnl" sz="1600" dirty="0" smtClean="0"/>
              <a:t> (patrimonial, cultural,</a:t>
            </a:r>
          </a:p>
          <a:p>
            <a:r>
              <a:rPr lang="es-ES_tradnl" sz="1600" dirty="0" smtClean="0"/>
              <a:t> religioso y ambiental)</a:t>
            </a:r>
          </a:p>
          <a:p>
            <a:endParaRPr lang="es-ES_tradnl" sz="1600" dirty="0" smtClean="0"/>
          </a:p>
          <a:p>
            <a:r>
              <a:rPr lang="es-ES_tradnl" sz="1600" dirty="0" smtClean="0"/>
              <a:t>-Comienzo de elaboración</a:t>
            </a:r>
          </a:p>
          <a:p>
            <a:r>
              <a:rPr lang="es-ES_tradnl" sz="1600" dirty="0" smtClean="0"/>
              <a:t>de Anteproyecto con</a:t>
            </a:r>
          </a:p>
          <a:p>
            <a:r>
              <a:rPr lang="es-ES_tradnl" sz="1600" dirty="0" smtClean="0"/>
              <a:t> INCIHUSA / CONICET </a:t>
            </a:r>
          </a:p>
          <a:p>
            <a:r>
              <a:rPr lang="es-ES_tradnl" sz="1600" dirty="0" smtClean="0"/>
              <a:t>con los 7 Municipios</a:t>
            </a:r>
          </a:p>
          <a:p>
            <a:endParaRPr lang="es-ES_tradnl" sz="1600" dirty="0" smtClean="0"/>
          </a:p>
          <a:p>
            <a:r>
              <a:rPr lang="es-ES_tradnl" sz="1600" dirty="0" smtClean="0"/>
              <a:t>-</a:t>
            </a:r>
            <a:r>
              <a:rPr lang="es-ES_tradnl" sz="1600" b="1" dirty="0" smtClean="0"/>
              <a:t>ENTREGADO</a:t>
            </a:r>
          </a:p>
          <a:p>
            <a:endParaRPr lang="es-ES" sz="1600" dirty="0" smtClean="0"/>
          </a:p>
        </p:txBody>
      </p:sp>
      <p:grpSp>
        <p:nvGrpSpPr>
          <p:cNvPr id="29" name="Grupo 1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30" name="Rectángulo 22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dondear rectángulo de esquina del mismo lado 23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dondear rectángulo de esquina del mismo lado 24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dondear rectángulo de esquina del mismo lado 25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dondear rectángulo de esquina del mismo lado 26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dondear rectángulo de esquina del mismo lado 27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dondear rectángulo de esquina del mismo lado 28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dondear rectángulo de esquina del mismo lado 29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riángulo isósceles 32"/>
            <p:cNvSpPr/>
            <p:nvPr/>
          </p:nvSpPr>
          <p:spPr>
            <a:xfrm rot="10800000">
              <a:off x="2602250" y="215352"/>
              <a:ext cx="1311966" cy="17689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2" y="6275605"/>
            <a:ext cx="3522778" cy="5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UARIO\Desktop\07-origen-de-los-símbolos-informátic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0550" y="5694224"/>
            <a:ext cx="941194" cy="704850"/>
          </a:xfrm>
          <a:prstGeom prst="rect">
            <a:avLst/>
          </a:prstGeom>
          <a:noFill/>
        </p:spPr>
      </p:pic>
      <p:sp>
        <p:nvSpPr>
          <p:cNvPr id="13" name="CuadroTexto 12"/>
          <p:cNvSpPr txBox="1"/>
          <p:nvPr/>
        </p:nvSpPr>
        <p:spPr>
          <a:xfrm>
            <a:off x="258367" y="2457873"/>
            <a:ext cx="2460580" cy="2062103"/>
          </a:xfrm>
          <a:prstGeom prst="rect">
            <a:avLst/>
          </a:prstGeom>
          <a:noFill/>
          <a:effectLst>
            <a:softEdge rad="101600"/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_tradnl" sz="1600" b="1" dirty="0" smtClean="0"/>
              <a:t>ENTREGADOS</a:t>
            </a:r>
          </a:p>
          <a:p>
            <a:pPr>
              <a:buFontTx/>
              <a:buChar char="-"/>
            </a:pPr>
            <a:endParaRPr lang="es-ES_tradnl" sz="1600" b="1" dirty="0" smtClean="0"/>
          </a:p>
          <a:p>
            <a:pPr marL="342900" indent="-342900"/>
            <a:r>
              <a:rPr lang="es-ES_tradnl" sz="1600" dirty="0" smtClean="0"/>
              <a:t>-1 Informe </a:t>
            </a:r>
          </a:p>
          <a:p>
            <a:pPr marL="342900" indent="-342900"/>
            <a:r>
              <a:rPr lang="es-ES_tradnl" sz="1600" dirty="0" smtClean="0"/>
              <a:t>por Municipio</a:t>
            </a:r>
          </a:p>
          <a:p>
            <a:pPr marL="342900" indent="-342900">
              <a:buFontTx/>
              <a:buChar char="-"/>
            </a:pPr>
            <a:endParaRPr lang="es-ES_tradnl" sz="1600" dirty="0" smtClean="0"/>
          </a:p>
          <a:p>
            <a:pPr>
              <a:buFontTx/>
              <a:buChar char="-"/>
            </a:pPr>
            <a:r>
              <a:rPr lang="es-ES_tradnl" sz="1600" dirty="0" smtClean="0"/>
              <a:t>En revisión  </a:t>
            </a:r>
          </a:p>
          <a:p>
            <a:pPr>
              <a:buFontTx/>
              <a:buChar char="-"/>
            </a:pPr>
            <a:r>
              <a:rPr lang="es-ES_tradnl" sz="1600" dirty="0" smtClean="0"/>
              <a:t>y preparación </a:t>
            </a:r>
          </a:p>
          <a:p>
            <a:r>
              <a:rPr lang="es-ES_tradnl" sz="1600" dirty="0" smtClean="0"/>
              <a:t>de versión final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36041" y="1212559"/>
            <a:ext cx="2252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6DD63C"/>
                </a:solidFill>
              </a:rPr>
              <a:t>Estudios de </a:t>
            </a:r>
          </a:p>
          <a:p>
            <a:r>
              <a:rPr lang="es-ES_tradnl" b="1" dirty="0" smtClean="0">
                <a:solidFill>
                  <a:srgbClr val="6DD63C"/>
                </a:solidFill>
              </a:rPr>
              <a:t>Eficiencia </a:t>
            </a:r>
          </a:p>
          <a:p>
            <a:r>
              <a:rPr lang="es-ES_tradnl" b="1" dirty="0" smtClean="0">
                <a:solidFill>
                  <a:srgbClr val="6DD63C"/>
                </a:solidFill>
              </a:rPr>
              <a:t>Energética</a:t>
            </a:r>
            <a:endParaRPr lang="es-ES" b="1" dirty="0">
              <a:solidFill>
                <a:srgbClr val="6DD63C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391357" y="2241697"/>
            <a:ext cx="6224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s-ES_tradnl" sz="2400" dirty="0" smtClean="0">
              <a:latin typeface="Lato" pitchFamily="34" charset="0"/>
            </a:endParaRPr>
          </a:p>
          <a:p>
            <a:endParaRPr lang="es-ES" sz="2400" dirty="0" smtClean="0">
              <a:latin typeface="Lato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018770" y="423901"/>
            <a:ext cx="123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00B050"/>
                </a:solidFill>
              </a:rPr>
              <a:t>ICES</a:t>
            </a:r>
            <a:endParaRPr lang="es-AR" sz="2800" b="1" dirty="0">
              <a:solidFill>
                <a:srgbClr val="00B05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973749" y="540328"/>
            <a:ext cx="4145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 smtClean="0">
                <a:solidFill>
                  <a:srgbClr val="00B050"/>
                </a:solidFill>
              </a:rPr>
              <a:t>Iniciativa de Ciudades Emergentes y Sostenibles</a:t>
            </a:r>
            <a:endParaRPr lang="es-ES" sz="1600" dirty="0">
              <a:solidFill>
                <a:srgbClr val="00B05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952079" y="1196828"/>
            <a:ext cx="4818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6DD63C"/>
                </a:solidFill>
              </a:rPr>
              <a:t>Estudio de </a:t>
            </a:r>
          </a:p>
          <a:p>
            <a:r>
              <a:rPr lang="es-ES_tradnl" b="1" dirty="0" err="1" smtClean="0">
                <a:solidFill>
                  <a:srgbClr val="6DD63C"/>
                </a:solidFill>
              </a:rPr>
              <a:t>Urban</a:t>
            </a:r>
            <a:r>
              <a:rPr lang="es-ES_tradnl" b="1" dirty="0" smtClean="0">
                <a:solidFill>
                  <a:srgbClr val="6DD63C"/>
                </a:solidFill>
              </a:rPr>
              <a:t> </a:t>
            </a:r>
          </a:p>
          <a:p>
            <a:r>
              <a:rPr lang="es-ES_tradnl" b="1" dirty="0" err="1" smtClean="0">
                <a:solidFill>
                  <a:srgbClr val="6DD63C"/>
                </a:solidFill>
              </a:rPr>
              <a:t>Design</a:t>
            </a:r>
            <a:r>
              <a:rPr lang="es-ES_tradnl" b="1" dirty="0" smtClean="0">
                <a:solidFill>
                  <a:srgbClr val="6DD63C"/>
                </a:solidFill>
              </a:rPr>
              <a:t> </a:t>
            </a:r>
            <a:r>
              <a:rPr lang="es-ES_tradnl" b="1" dirty="0" err="1" smtClean="0">
                <a:solidFill>
                  <a:srgbClr val="6DD63C"/>
                </a:solidFill>
              </a:rPr>
              <a:t>Lab</a:t>
            </a:r>
            <a:endParaRPr lang="es-ES" b="1" dirty="0">
              <a:solidFill>
                <a:srgbClr val="6DD63C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943813" y="2452024"/>
            <a:ext cx="3111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-Pre-proyecto </a:t>
            </a:r>
          </a:p>
          <a:p>
            <a:r>
              <a:rPr lang="es-ES_tradnl" sz="1600" b="1" dirty="0" smtClean="0"/>
              <a:t>ENTREGADO</a:t>
            </a:r>
            <a:r>
              <a:rPr lang="es-ES_tradnl" sz="1600" dirty="0" smtClean="0"/>
              <a:t> </a:t>
            </a:r>
          </a:p>
          <a:p>
            <a:r>
              <a:rPr lang="es-ES_tradnl" sz="1600" dirty="0" smtClean="0"/>
              <a:t>y  presupuestado</a:t>
            </a:r>
          </a:p>
          <a:p>
            <a:endParaRPr lang="es-ES_tradnl" sz="1600" dirty="0" smtClean="0"/>
          </a:p>
          <a:p>
            <a:r>
              <a:rPr lang="es-ES_tradnl" sz="1600" dirty="0"/>
              <a:t>-</a:t>
            </a:r>
            <a:r>
              <a:rPr lang="es-ES_tradnl" sz="1600" dirty="0" smtClean="0"/>
              <a:t>Renovación </a:t>
            </a:r>
          </a:p>
          <a:p>
            <a:r>
              <a:rPr lang="es-ES_tradnl" sz="1600" dirty="0" smtClean="0"/>
              <a:t>urbana </a:t>
            </a:r>
          </a:p>
          <a:p>
            <a:r>
              <a:rPr lang="es-ES_tradnl" sz="1600" b="1" dirty="0" smtClean="0"/>
              <a:t>Barrio Infanta</a:t>
            </a:r>
            <a:r>
              <a:rPr lang="es-ES_tradnl" sz="1600" dirty="0" smtClean="0"/>
              <a:t>, </a:t>
            </a:r>
          </a:p>
          <a:p>
            <a:r>
              <a:rPr lang="es-ES_tradnl" sz="1600" dirty="0" smtClean="0"/>
              <a:t>Las Heras</a:t>
            </a:r>
            <a:endParaRPr lang="es-ES" sz="1600" dirty="0" smtClean="0"/>
          </a:p>
          <a:p>
            <a:endParaRPr lang="es-ES" sz="1600" dirty="0" smtClean="0"/>
          </a:p>
        </p:txBody>
      </p:sp>
      <p:sp>
        <p:nvSpPr>
          <p:cNvPr id="22" name="21 CuadroTexto"/>
          <p:cNvSpPr txBox="1"/>
          <p:nvPr/>
        </p:nvSpPr>
        <p:spPr>
          <a:xfrm>
            <a:off x="3655643" y="1196497"/>
            <a:ext cx="233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6DD63C"/>
                </a:solidFill>
              </a:rPr>
              <a:t>Concurso </a:t>
            </a:r>
          </a:p>
          <a:p>
            <a:r>
              <a:rPr lang="es-ES_tradnl" b="1" dirty="0" smtClean="0">
                <a:solidFill>
                  <a:srgbClr val="6DD63C"/>
                </a:solidFill>
              </a:rPr>
              <a:t>estudiantil  </a:t>
            </a:r>
          </a:p>
          <a:p>
            <a:r>
              <a:rPr lang="es-ES_tradnl" b="1" dirty="0" smtClean="0">
                <a:solidFill>
                  <a:srgbClr val="6DD63C"/>
                </a:solidFill>
              </a:rPr>
              <a:t>BID </a:t>
            </a:r>
            <a:r>
              <a:rPr lang="es-ES_tradnl" b="1" dirty="0" err="1" smtClean="0">
                <a:solidFill>
                  <a:srgbClr val="6DD63C"/>
                </a:solidFill>
              </a:rPr>
              <a:t>Urban</a:t>
            </a:r>
            <a:r>
              <a:rPr lang="es-ES_tradnl" b="1" dirty="0" smtClean="0">
                <a:solidFill>
                  <a:srgbClr val="6DD63C"/>
                </a:solidFill>
              </a:rPr>
              <a:t> </a:t>
            </a:r>
            <a:r>
              <a:rPr lang="es-ES_tradnl" b="1" dirty="0" err="1" smtClean="0">
                <a:solidFill>
                  <a:srgbClr val="6DD63C"/>
                </a:solidFill>
              </a:rPr>
              <a:t>Lab</a:t>
            </a:r>
            <a:endParaRPr lang="es-ES_tradnl" b="1" dirty="0" smtClean="0">
              <a:solidFill>
                <a:srgbClr val="6DD63C"/>
              </a:solidFill>
            </a:endParaRPr>
          </a:p>
          <a:p>
            <a:r>
              <a:rPr lang="es-ES_tradnl" b="1" dirty="0" smtClean="0">
                <a:solidFill>
                  <a:srgbClr val="6DD63C"/>
                </a:solidFill>
              </a:rPr>
              <a:t>Fase final </a:t>
            </a:r>
            <a:endParaRPr lang="es-ES" b="1" dirty="0">
              <a:solidFill>
                <a:srgbClr val="6DD63C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601731" y="2442885"/>
            <a:ext cx="178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_tradnl" sz="1600" dirty="0" smtClean="0"/>
              <a:t>Guaymallén</a:t>
            </a:r>
          </a:p>
          <a:p>
            <a:endParaRPr lang="es-ES_tradnl" sz="1600" dirty="0" smtClean="0"/>
          </a:p>
          <a:p>
            <a:r>
              <a:rPr lang="es-ES_tradnl" sz="1600" dirty="0" smtClean="0"/>
              <a:t>-Intervención </a:t>
            </a:r>
          </a:p>
          <a:p>
            <a:r>
              <a:rPr lang="es-ES_tradnl" sz="1600" dirty="0" smtClean="0"/>
              <a:t>Urbana </a:t>
            </a:r>
            <a:r>
              <a:rPr lang="es-ES_tradnl" sz="1600" b="1" dirty="0" smtClean="0"/>
              <a:t>Barrio </a:t>
            </a:r>
          </a:p>
          <a:p>
            <a:r>
              <a:rPr lang="es-ES_tradnl" sz="1600" b="1" dirty="0" smtClean="0"/>
              <a:t>Parque  Quino </a:t>
            </a:r>
          </a:p>
          <a:p>
            <a:r>
              <a:rPr lang="es-ES_tradnl" sz="1600" b="1" dirty="0" smtClean="0"/>
              <a:t>(Julio Le </a:t>
            </a:r>
            <a:r>
              <a:rPr lang="es-ES_tradnl" sz="1600" b="1" dirty="0" err="1" smtClean="0"/>
              <a:t>Parc</a:t>
            </a:r>
            <a:r>
              <a:rPr lang="es-ES_tradnl" sz="1600" b="1" dirty="0" smtClean="0"/>
              <a:t>)</a:t>
            </a:r>
          </a:p>
          <a:p>
            <a:endParaRPr lang="es-ES_tradnl" sz="1600" dirty="0" smtClean="0"/>
          </a:p>
          <a:p>
            <a:r>
              <a:rPr lang="es-ES_tradnl" sz="1600" dirty="0" smtClean="0"/>
              <a:t>-Selección :</a:t>
            </a:r>
          </a:p>
          <a:p>
            <a:r>
              <a:rPr lang="es-ES_tradnl" sz="1600" dirty="0" smtClean="0"/>
              <a:t>Asamblea Anual </a:t>
            </a:r>
          </a:p>
          <a:p>
            <a:r>
              <a:rPr lang="es-ES_tradnl" sz="1600" dirty="0" smtClean="0"/>
              <a:t>BID, Marzo 2018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5361021" y="1196340"/>
            <a:ext cx="156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6DD63C"/>
                </a:solidFill>
              </a:rPr>
              <a:t>Programa </a:t>
            </a:r>
          </a:p>
          <a:p>
            <a:r>
              <a:rPr lang="es-ES_tradnl" b="1" dirty="0" err="1" smtClean="0">
                <a:solidFill>
                  <a:srgbClr val="6DD63C"/>
                </a:solidFill>
              </a:rPr>
              <a:t>Smart</a:t>
            </a:r>
            <a:r>
              <a:rPr lang="es-ES_tradnl" b="1" dirty="0" smtClean="0">
                <a:solidFill>
                  <a:srgbClr val="6DD63C"/>
                </a:solidFill>
              </a:rPr>
              <a:t> City 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401345" y="1989972"/>
            <a:ext cx="19995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Tecnología Área </a:t>
            </a:r>
          </a:p>
          <a:p>
            <a:r>
              <a:rPr lang="es-ES_tradnl" sz="1600" dirty="0" smtClean="0"/>
              <a:t>Metropolitana     </a:t>
            </a:r>
          </a:p>
          <a:p>
            <a:r>
              <a:rPr lang="es-ES_tradnl" sz="1600" dirty="0" smtClean="0"/>
              <a:t>3 componentes:</a:t>
            </a:r>
          </a:p>
          <a:p>
            <a:pPr marL="342900" indent="-342900"/>
            <a:r>
              <a:rPr lang="es-ES_tradnl" sz="1600" b="1" dirty="0" smtClean="0"/>
              <a:t>-Seguridad</a:t>
            </a:r>
          </a:p>
          <a:p>
            <a:pPr marL="342900" indent="-342900"/>
            <a:r>
              <a:rPr lang="es-ES_tradnl" sz="1600" b="1" dirty="0" smtClean="0"/>
              <a:t>-GIRSU</a:t>
            </a:r>
          </a:p>
          <a:p>
            <a:pPr marL="342900" indent="-342900"/>
            <a:r>
              <a:rPr lang="es-ES_tradnl" sz="1600" b="1" dirty="0" smtClean="0"/>
              <a:t>-Movilidad</a:t>
            </a:r>
          </a:p>
          <a:p>
            <a:pPr marL="342900" indent="-342900"/>
            <a:endParaRPr lang="es-ES_tradnl" sz="1600" b="1" dirty="0"/>
          </a:p>
          <a:p>
            <a:pPr marL="342900" indent="-342900"/>
            <a:r>
              <a:rPr lang="es-ES_tradnl" sz="1600" dirty="0" smtClean="0"/>
              <a:t>-</a:t>
            </a:r>
            <a:r>
              <a:rPr lang="es-ES_tradnl" sz="1600" dirty="0" err="1" smtClean="0"/>
              <a:t>Prog</a:t>
            </a:r>
            <a:r>
              <a:rPr lang="es-ES_tradnl" sz="1600" dirty="0" smtClean="0"/>
              <a:t>. transversal</a:t>
            </a:r>
          </a:p>
          <a:p>
            <a:pPr marL="342900" indent="-342900"/>
            <a:r>
              <a:rPr lang="es-ES_tradnl" sz="1600" dirty="0" err="1" smtClean="0"/>
              <a:t>Interjurisdiccional</a:t>
            </a:r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e interministerial</a:t>
            </a:r>
          </a:p>
          <a:p>
            <a:pPr marL="342900" indent="-342900"/>
            <a:endParaRPr lang="es-ES_tradnl" sz="1600" dirty="0" smtClean="0"/>
          </a:p>
          <a:p>
            <a:pPr marL="342900" indent="-342900"/>
            <a:r>
              <a:rPr lang="es-ES_tradnl" sz="1600" dirty="0" smtClean="0"/>
              <a:t>-Etapas:</a:t>
            </a:r>
          </a:p>
          <a:p>
            <a:r>
              <a:rPr lang="es-ES_tradnl" sz="1600" dirty="0" smtClean="0"/>
              <a:t>- 1º 09/17, </a:t>
            </a:r>
            <a:r>
              <a:rPr lang="es-ES_tradnl" sz="1600" dirty="0" err="1" smtClean="0"/>
              <a:t>Mza</a:t>
            </a:r>
            <a:r>
              <a:rPr lang="es-ES_tradnl" sz="1600" dirty="0" smtClean="0"/>
              <a:t>.</a:t>
            </a:r>
          </a:p>
          <a:p>
            <a:r>
              <a:rPr lang="es-ES_tradnl" sz="1600" dirty="0" smtClean="0"/>
              <a:t>- 2 º 11/17, </a:t>
            </a:r>
            <a:r>
              <a:rPr lang="es-ES_tradnl" sz="1600" dirty="0" err="1" smtClean="0"/>
              <a:t>Mza</a:t>
            </a:r>
            <a:r>
              <a:rPr lang="es-ES_tradnl" sz="1600" dirty="0" smtClean="0"/>
              <a:t>.</a:t>
            </a:r>
          </a:p>
          <a:p>
            <a:r>
              <a:rPr lang="es-ES_tradnl" sz="1600" dirty="0" smtClean="0"/>
              <a:t>- 3º  01/18, Seúl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7258653" y="2245909"/>
            <a:ext cx="1885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 smtClean="0"/>
              <a:t>-Las Heras, Capital</a:t>
            </a:r>
          </a:p>
          <a:p>
            <a:endParaRPr lang="es-ES_tradnl" sz="1600" dirty="0" smtClean="0"/>
          </a:p>
          <a:p>
            <a:r>
              <a:rPr lang="es-ES_tradnl" sz="1600" dirty="0" smtClean="0"/>
              <a:t>-</a:t>
            </a:r>
            <a:r>
              <a:rPr lang="es-ES_tradnl" sz="1600" dirty="0" err="1" smtClean="0"/>
              <a:t>UHarvard</a:t>
            </a:r>
            <a:r>
              <a:rPr lang="es-ES_tradnl" sz="1600" dirty="0" smtClean="0"/>
              <a:t> / </a:t>
            </a:r>
          </a:p>
          <a:p>
            <a:r>
              <a:rPr lang="es-ES_tradnl" sz="1600" dirty="0" err="1" smtClean="0"/>
              <a:t>UMendoza</a:t>
            </a:r>
            <a:r>
              <a:rPr lang="es-ES_tradnl" sz="1600" dirty="0" smtClean="0"/>
              <a:t>, </a:t>
            </a:r>
          </a:p>
          <a:p>
            <a:r>
              <a:rPr lang="es-ES_tradnl" sz="1600" dirty="0" err="1" smtClean="0"/>
              <a:t>UNCuyo</a:t>
            </a:r>
            <a:r>
              <a:rPr lang="es-ES_tradnl" sz="1600" dirty="0" smtClean="0"/>
              <a:t>, </a:t>
            </a:r>
          </a:p>
          <a:p>
            <a:r>
              <a:rPr lang="es-ES_tradnl" sz="1600" dirty="0" err="1" smtClean="0"/>
              <a:t>Ucongreso</a:t>
            </a:r>
            <a:endParaRPr lang="es-ES_tradnl" sz="1600" dirty="0" smtClean="0"/>
          </a:p>
          <a:p>
            <a:endParaRPr lang="es-ES_tradnl" sz="1600" dirty="0" smtClean="0"/>
          </a:p>
          <a:p>
            <a:r>
              <a:rPr lang="es-ES_tradnl" sz="1600" dirty="0" smtClean="0"/>
              <a:t>-</a:t>
            </a:r>
            <a:r>
              <a:rPr lang="es-ES_tradnl" sz="1600" dirty="0" err="1" smtClean="0"/>
              <a:t>Refuncionalización</a:t>
            </a:r>
            <a:r>
              <a:rPr lang="es-ES_tradnl" sz="1600" dirty="0" smtClean="0"/>
              <a:t> </a:t>
            </a:r>
          </a:p>
          <a:p>
            <a:r>
              <a:rPr lang="es-ES_tradnl" sz="1600" dirty="0" smtClean="0"/>
              <a:t>Antiguo Aeródromo</a:t>
            </a:r>
          </a:p>
          <a:p>
            <a:endParaRPr lang="es-ES_tradnl" sz="1600" dirty="0"/>
          </a:p>
          <a:p>
            <a:r>
              <a:rPr lang="es-ES_tradnl" sz="1600" dirty="0" smtClean="0"/>
              <a:t>-Entrega pendiente</a:t>
            </a:r>
            <a:endParaRPr lang="es-ES" sz="1600" dirty="0" smtClean="0"/>
          </a:p>
          <a:p>
            <a:endParaRPr lang="es-ES" sz="1600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7304126" y="1196340"/>
            <a:ext cx="135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6DD63C"/>
                </a:solidFill>
              </a:rPr>
              <a:t>Proyecto</a:t>
            </a:r>
          </a:p>
          <a:p>
            <a:r>
              <a:rPr lang="es-ES_tradnl" b="1" dirty="0" err="1" smtClean="0">
                <a:solidFill>
                  <a:srgbClr val="6DD63C"/>
                </a:solidFill>
              </a:rPr>
              <a:t>Hardvard</a:t>
            </a:r>
            <a:endParaRPr lang="es-ES" b="1" dirty="0">
              <a:solidFill>
                <a:srgbClr val="6DD63C"/>
              </a:solidFill>
            </a:endParaRPr>
          </a:p>
        </p:txBody>
      </p:sp>
      <p:pic>
        <p:nvPicPr>
          <p:cNvPr id="4098" name="Picture 2" descr="C:\Users\USUARIO\Desktop\image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637" y="5144225"/>
            <a:ext cx="971118" cy="971118"/>
          </a:xfrm>
          <a:prstGeom prst="rect">
            <a:avLst/>
          </a:prstGeom>
          <a:noFill/>
        </p:spPr>
      </p:pic>
      <p:pic>
        <p:nvPicPr>
          <p:cNvPr id="29" name="Picture 3" descr="C:\Users\USUARIO\Desktop\descarga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7811" y="5389421"/>
            <a:ext cx="807893" cy="807893"/>
          </a:xfrm>
          <a:prstGeom prst="rect">
            <a:avLst/>
          </a:prstGeom>
          <a:noFill/>
        </p:spPr>
      </p:pic>
      <p:pic>
        <p:nvPicPr>
          <p:cNvPr id="4100" name="Picture 4" descr="C:\Users\USUARIO\Desktop\subdivision-con-multiples-casas_318-41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5261" y="5320148"/>
            <a:ext cx="1041111" cy="1041111"/>
          </a:xfrm>
          <a:prstGeom prst="rect">
            <a:avLst/>
          </a:prstGeom>
          <a:noFill/>
        </p:spPr>
      </p:pic>
      <p:pic>
        <p:nvPicPr>
          <p:cNvPr id="4101" name="Picture 5" descr="C:\Users\USUARIO\Desktop\runway.png"/>
          <p:cNvPicPr>
            <a:picLocks noChangeAspect="1" noChangeArrowheads="1"/>
          </p:cNvPicPr>
          <p:nvPr/>
        </p:nvPicPr>
        <p:blipFill>
          <a:blip r:embed="rId6" cstate="print"/>
          <a:srcRect l="23328" t="37014" r="23106"/>
          <a:stretch>
            <a:fillRect/>
          </a:stretch>
        </p:blipFill>
        <p:spPr bwMode="auto">
          <a:xfrm rot="5400000">
            <a:off x="7615603" y="5199853"/>
            <a:ext cx="1052950" cy="1238122"/>
          </a:xfrm>
          <a:prstGeom prst="rect">
            <a:avLst/>
          </a:prstGeom>
          <a:noFill/>
        </p:spPr>
      </p:pic>
      <p:grpSp>
        <p:nvGrpSpPr>
          <p:cNvPr id="40" name="Grupo 1"/>
          <p:cNvGrpSpPr/>
          <p:nvPr/>
        </p:nvGrpSpPr>
        <p:grpSpPr>
          <a:xfrm>
            <a:off x="-172279" y="-70266"/>
            <a:ext cx="9515061" cy="462511"/>
            <a:chOff x="-172279" y="-70266"/>
            <a:chExt cx="9515061" cy="462511"/>
          </a:xfrm>
        </p:grpSpPr>
        <p:sp>
          <p:nvSpPr>
            <p:cNvPr id="41" name="Rectángulo 22"/>
            <p:cNvSpPr/>
            <p:nvPr/>
          </p:nvSpPr>
          <p:spPr>
            <a:xfrm>
              <a:off x="-172279" y="-70266"/>
              <a:ext cx="9515061" cy="295553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dondear rectángulo de esquina del mismo lado 23"/>
            <p:cNvSpPr/>
            <p:nvPr/>
          </p:nvSpPr>
          <p:spPr>
            <a:xfrm>
              <a:off x="784529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9377B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dondear rectángulo de esquina del mismo lado 24"/>
            <p:cNvSpPr/>
            <p:nvPr/>
          </p:nvSpPr>
          <p:spPr>
            <a:xfrm>
              <a:off x="6533327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dondear rectángulo de esquina del mismo lado 25"/>
            <p:cNvSpPr/>
            <p:nvPr/>
          </p:nvSpPr>
          <p:spPr>
            <a:xfrm>
              <a:off x="5221361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dondear rectángulo de esquina del mismo lado 26"/>
            <p:cNvSpPr/>
            <p:nvPr/>
          </p:nvSpPr>
          <p:spPr>
            <a:xfrm>
              <a:off x="3909395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dondear rectángulo de esquina del mismo lado 27"/>
            <p:cNvSpPr/>
            <p:nvPr/>
          </p:nvSpPr>
          <p:spPr>
            <a:xfrm>
              <a:off x="2597429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dondear rectángulo de esquina del mismo lado 28"/>
            <p:cNvSpPr/>
            <p:nvPr/>
          </p:nvSpPr>
          <p:spPr>
            <a:xfrm>
              <a:off x="128546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8E076"/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dondear rectángulo de esquina del mismo lado 29"/>
            <p:cNvSpPr/>
            <p:nvPr/>
          </p:nvSpPr>
          <p:spPr>
            <a:xfrm>
              <a:off x="-26503" y="13260"/>
              <a:ext cx="1311966" cy="21202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riángulo isósceles 32"/>
            <p:cNvSpPr/>
            <p:nvPr/>
          </p:nvSpPr>
          <p:spPr>
            <a:xfrm rot="10800000">
              <a:off x="3932286" y="215352"/>
              <a:ext cx="1311966" cy="176893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>
              <a:outerShdw blurRad="38100" dist="63500" dir="5400000" sx="80000" sy="8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2" y="6275605"/>
            <a:ext cx="3522778" cy="5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9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838</Words>
  <Application>Microsoft Office PowerPoint</Application>
  <PresentationFormat>Presentación en pantalla (4:3)</PresentationFormat>
  <Paragraphs>209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Nadia Rapali</cp:lastModifiedBy>
  <cp:revision>79</cp:revision>
  <dcterms:created xsi:type="dcterms:W3CDTF">2017-05-08T14:22:24Z</dcterms:created>
  <dcterms:modified xsi:type="dcterms:W3CDTF">2017-12-19T02:02:16Z</dcterms:modified>
</cp:coreProperties>
</file>