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8" r:id="rId6"/>
    <p:sldId id="266" r:id="rId7"/>
    <p:sldId id="267" r:id="rId8"/>
    <p:sldId id="262" r:id="rId9"/>
    <p:sldId id="263" r:id="rId10"/>
    <p:sldId id="264" r:id="rId11"/>
  </p:sldIdLst>
  <p:sldSz cx="24384000" cy="13716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  <p:embeddedFont>
      <p:font typeface="REM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RjicOObEwnofDWnzvjNwYgZ9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cbc834eda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cbc834eda_5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722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469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759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cbc834ed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cbc834eda_3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1pPr>
            <a:lvl2pPr marL="914400" lvl="1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2pPr>
            <a:lvl3pPr marL="1371600" lvl="2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3pPr>
            <a:lvl4pPr marL="1828800" lvl="3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4pPr>
            <a:lvl5pPr marL="2286000" lvl="4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5pPr>
            <a:lvl6pPr marL="2743200" lvl="5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6pPr>
            <a:lvl7pPr marL="3200400" lvl="6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7pPr>
            <a:lvl8pPr marL="3657600" lvl="7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8pPr>
            <a:lvl9pPr marL="4114800" lvl="8" indent="-6413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5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sub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</a:pP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A004D3-8ACB-9CA4-F4A9-B1BC8F0D9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06DF17-CEBA-4469-F112-A12578EE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09079"/>
            <a:ext cx="24471109" cy="15096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cbc834eda_5_1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100" cy="46482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ecbc834eda_5_1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100" cy="1587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g2ecbc834eda_5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75" y="-152424"/>
            <a:ext cx="24384000" cy="1371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53" y="-116530"/>
            <a:ext cx="24415953" cy="1375165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17009002" y="3273475"/>
            <a:ext cx="4489483" cy="6828638"/>
          </a:xfrm>
          <a:prstGeom prst="roundRect">
            <a:avLst>
              <a:gd name="adj" fmla="val 21081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1335792" y="818323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>
                <a:solidFill>
                  <a:srgbClr val="00517F"/>
                </a:solidFill>
                <a:latin typeface="REM"/>
                <a:ea typeface="REM"/>
                <a:cs typeface="REM"/>
                <a:sym typeface="REM"/>
              </a:rPr>
              <a:t>DIRECCIÓN DE EMPRENDEDORES Y COOPERATIVAS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3200" b="1" i="0" u="none" strike="noStrike" cap="none">
              <a:solidFill>
                <a:srgbClr val="C7A877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/>
        </p:nvSpPr>
        <p:spPr>
          <a:xfrm>
            <a:off x="1335792" y="4624113"/>
            <a:ext cx="13808958" cy="614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¿QUÉ </a:t>
            </a:r>
            <a:r>
              <a:rPr lang="es-ES" sz="4800" b="1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ES MENDOZA EMPRENDE ACELERA</a:t>
            </a:r>
            <a:r>
              <a:rPr lang="es-ES" sz="48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?</a:t>
            </a:r>
            <a:endParaRPr sz="48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La iniciativa, impulsada desde el Ministerio de Producción, a través de su Dirección de Emprendedores y Cooperativas</a:t>
            </a:r>
            <a:r>
              <a:rPr lang="es-ES" sz="3200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, permite acceder a un financiamiento, a través de aportes no reembolsables (ANR), por un valor de hasta $2.000.000.</a:t>
            </a:r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El financiamiento cubrirá hasta 80% del monto solicitado siendo el emprendedor quien deba cubrir el 20% restante.</a:t>
            </a:r>
          </a:p>
          <a:p>
            <a:pPr>
              <a:spcBef>
                <a:spcPts val="1800"/>
              </a:spcBef>
            </a:pPr>
            <a:r>
              <a:rPr lang="es-ES" sz="3200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Objetivo: hacer crecer un emprendimiento bajo una propuesta clara de escalamiento e internacionalización de la mano de una incubadora o aceleradora debidamente registrada.</a:t>
            </a:r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s-ES" sz="3200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s-ES" sz="3200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br>
              <a:rPr lang="es-ES" sz="32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</a:br>
            <a:br>
              <a:rPr lang="es-ES" sz="28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</a:br>
            <a:br>
              <a:rPr lang="es-ES" sz="28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</a:br>
            <a:endParaRPr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s-ES" sz="28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</a:br>
            <a:endParaRPr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90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41393" y="3929554"/>
            <a:ext cx="3947896" cy="551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2;p8">
            <a:extLst>
              <a:ext uri="{FF2B5EF4-FFF2-40B4-BE49-F238E27FC236}">
                <a16:creationId xmlns:a16="http://schemas.microsoft.com/office/drawing/2014/main" id="{741005C3-8090-C6C2-CE66-8392D28F5F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5">
            <a:extLst>
              <a:ext uri="{FF2B5EF4-FFF2-40B4-BE49-F238E27FC236}">
                <a16:creationId xmlns:a16="http://schemas.microsoft.com/office/drawing/2014/main" id="{EA262EB9-20BC-A05A-C2A3-8BE9DA395C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53" y="-116530"/>
            <a:ext cx="24415953" cy="1375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/>
        </p:nvSpPr>
        <p:spPr>
          <a:xfrm>
            <a:off x="1546275" y="3844646"/>
            <a:ext cx="12239065" cy="58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54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¿A QUIÉNES VA DIRIGIDO?</a:t>
            </a:r>
            <a:endParaRPr sz="54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>
              <a:spcBef>
                <a:spcPts val="800"/>
              </a:spcBef>
            </a:pPr>
            <a:b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</a:b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A</a:t>
            </a:r>
            <a:r>
              <a:rPr lang="es-ES" sz="3200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 emprendedores radicados en la provincia de Mendoza.</a:t>
            </a:r>
            <a:endParaRPr sz="32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3072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1391210" y="770390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DIRECCIÓN DE EMPRENDEDORES Y COOPERARATIVAS</a:t>
            </a:r>
            <a:endParaRPr dirty="0"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21113" y="506764"/>
            <a:ext cx="1417759" cy="141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5141E3-6381-418A-6199-ECF9EA117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85340" y="4029075"/>
            <a:ext cx="9207450" cy="4682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5">
            <a:extLst>
              <a:ext uri="{FF2B5EF4-FFF2-40B4-BE49-F238E27FC236}">
                <a16:creationId xmlns:a16="http://schemas.microsoft.com/office/drawing/2014/main" id="{5C3DE274-359C-0C35-8745-4CB4486FE7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53" y="-116530"/>
            <a:ext cx="24415953" cy="1375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8490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905435" y="942123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DIRECCIÓN DE EMPRENDEDORES Y COOPERARATIVAS</a:t>
            </a:r>
            <a:endParaRPr lang="es-ES" sz="3200" dirty="0"/>
          </a:p>
        </p:txBody>
      </p:sp>
      <p:sp>
        <p:nvSpPr>
          <p:cNvPr id="68" name="Google Shape;68;p9"/>
          <p:cNvSpPr txBox="1"/>
          <p:nvPr/>
        </p:nvSpPr>
        <p:spPr>
          <a:xfrm>
            <a:off x="905435" y="3854345"/>
            <a:ext cx="13810690" cy="713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¿CUÁLES SON LOS REQUISITOS PARA LOS EMPRENDEDORES? </a:t>
            </a:r>
            <a:endParaRPr sz="32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AR"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El emprendimiento deberá estar radicado en Mendoza.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REM"/>
              <a:ea typeface="REM"/>
              <a:cs typeface="REM"/>
              <a:sym typeface="REM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Contar con una antigüedad de entre 3 y 15 años.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REM"/>
              <a:ea typeface="REM"/>
              <a:cs typeface="REM"/>
              <a:sym typeface="REM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Contar con el aval de una incubadora o aceleradora que se encuentre debidamente registrada.</a:t>
            </a:r>
          </a:p>
          <a:p>
            <a:pPr lvl="0">
              <a:lnSpc>
                <a:spcPct val="107000"/>
              </a:lnSpc>
            </a:pPr>
            <a:endParaRPr lang="es-A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AR"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29683" y="636003"/>
            <a:ext cx="1288520" cy="128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5B5BCF-B985-97F4-59E0-225F0E51B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23533" y="1133450"/>
            <a:ext cx="10515023" cy="10515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5">
            <a:extLst>
              <a:ext uri="{FF2B5EF4-FFF2-40B4-BE49-F238E27FC236}">
                <a16:creationId xmlns:a16="http://schemas.microsoft.com/office/drawing/2014/main" id="{15BFC0D8-9215-6B56-40C4-6FF8B491E0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53" y="-116530"/>
            <a:ext cx="24415953" cy="1375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/>
        </p:nvSpPr>
        <p:spPr>
          <a:xfrm>
            <a:off x="1391210" y="2743200"/>
            <a:ext cx="14116050" cy="8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54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</a:t>
            </a:r>
            <a:r>
              <a:rPr lang="es-ES" sz="5400" b="1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QUÉ FINANCIA EMPRENDE ACELERA</a:t>
            </a:r>
            <a:r>
              <a:rPr lang="es-ES" sz="54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?</a:t>
            </a:r>
          </a:p>
          <a:p>
            <a:pPr algn="just">
              <a:spcBef>
                <a:spcPts val="800"/>
              </a:spcBef>
            </a:pPr>
            <a:endParaRPr lang="es-ES" sz="3200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algn="just">
              <a:spcBef>
                <a:spcPts val="800"/>
              </a:spcBef>
            </a:pP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● Costos del proceso de aceleración.</a:t>
            </a:r>
          </a:p>
          <a:p>
            <a:pPr algn="just">
              <a:spcBef>
                <a:spcPts val="800"/>
              </a:spcBef>
            </a:pPr>
            <a:endParaRPr lang="es-ES" sz="3200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algn="just">
              <a:spcBef>
                <a:spcPts val="800"/>
              </a:spcBef>
            </a:pP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● Costos relacionados al desarrollo del producto mínimo viable.</a:t>
            </a:r>
          </a:p>
          <a:p>
            <a:pPr algn="just">
              <a:spcBef>
                <a:spcPts val="800"/>
              </a:spcBef>
            </a:pPr>
            <a:endParaRPr lang="es-ES" sz="3200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algn="just">
              <a:spcBef>
                <a:spcPts val="800"/>
              </a:spcBef>
            </a:pP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● Cualquier otro gasto relacionado con el proceso de aceleración o pre aceleración, el cual se considerará elegible sólo con la previa aprobación de Mendoza Fiduciaria o del Comité Ejecutivo.</a:t>
            </a:r>
          </a:p>
          <a:p>
            <a:pPr algn="just">
              <a:spcBef>
                <a:spcPts val="800"/>
              </a:spcBef>
            </a:pPr>
            <a:endParaRPr lang="es-ES" sz="3200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>
              <a:spcBef>
                <a:spcPts val="800"/>
              </a:spcBef>
            </a:pP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●</a:t>
            </a:r>
            <a:r>
              <a:rPr lang="es-ES" sz="3200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 </a:t>
            </a: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Para el cálculo de la asistencia financiera, se considerarán los valores sin IVA para responsables inscriptos y con IVA para sujetos exentos o </a:t>
            </a:r>
            <a:r>
              <a:rPr lang="es-ES" sz="3200" i="0" u="none" strike="noStrike" cap="none" dirty="0" err="1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monotributistas</a:t>
            </a:r>
            <a:r>
              <a:rPr lang="es-ES" sz="3200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.</a:t>
            </a:r>
            <a:br>
              <a:rPr lang="es-ES" sz="32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</a:br>
            <a:endParaRPr sz="32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3072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1391210" y="770390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DIRECCIÓN DE EMPRENDEDORES Y COOPERARATIVAS</a:t>
            </a:r>
            <a:endParaRPr dirty="0"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21113" y="506764"/>
            <a:ext cx="1417759" cy="141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5141E3-6381-418A-6199-ECF9EA117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6483" y="4429124"/>
            <a:ext cx="8701769" cy="44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90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1391210" y="375093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DIRECCIÓN DE EMPRENDEDORES Y COOPERARATIVAS</a:t>
            </a:r>
            <a:endParaRPr lang="es-ES" sz="3200" dirty="0"/>
          </a:p>
        </p:txBody>
      </p:sp>
      <p:sp>
        <p:nvSpPr>
          <p:cNvPr id="68" name="Google Shape;68;p9"/>
          <p:cNvSpPr txBox="1"/>
          <p:nvPr/>
        </p:nvSpPr>
        <p:spPr>
          <a:xfrm>
            <a:off x="1017876" y="2780140"/>
            <a:ext cx="13810690" cy="868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¿QUÉ DOCUMENTACIÓN DEBE PRESENTAR LA PERSONA HUMANA? </a:t>
            </a:r>
            <a:endParaRPr sz="28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AR"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Solicitud de financiamiento completa.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Copia DNI ambos lados.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Constancia de inscripción en AFIP.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Constancia de inscripción en ATM.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Propuesta de pre aceleración o aceleración avalada por una Incubadora o aceleradora. La propuesta debe contener las actividades a llevar a cabo, una evaluación por cada actividad y un producto verificable de cada actividad a desarrollar.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Presupuesto de la propuesta de aceleración.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Todos los anexos y formularios del reglamento debidamente completos y firmados.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Modelo de negocios actual.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Video de no más de 3 minutos explicando porque desea acelerar su emprendimiento y el impacto esperado del proceso.</a:t>
            </a:r>
            <a:endParaRPr lang="es-A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s-AR"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29683" y="636003"/>
            <a:ext cx="1288520" cy="128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268B86-5E3B-4CEB-D773-D9BA14BF7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6483" y="4429124"/>
            <a:ext cx="8701769" cy="44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53182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795747" y="-138712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¿QUÉ DOCUMENTACIÓN DEBE PRESENTAR LA PERSONA JURÍDICA? </a:t>
            </a:r>
          </a:p>
        </p:txBody>
      </p:sp>
      <p:sp>
        <p:nvSpPr>
          <p:cNvPr id="68" name="Google Shape;68;p9"/>
          <p:cNvSpPr txBox="1"/>
          <p:nvPr/>
        </p:nvSpPr>
        <p:spPr>
          <a:xfrm>
            <a:off x="795747" y="2061539"/>
            <a:ext cx="14920503" cy="107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Solicitud de financiamiento.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Copia del Contrato Social o Estatuto Constitutivo certificado, con constancia de inscripción en el registro pertinente.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Copia del acta de designación de autoridades vigentes, con constancia de inscripción en el registro pertinente.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Fotocopia del DNI del representante.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Declaración de domicilio electrónico.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Constancia de inscripción ante la AFIP.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Constancia de inscripción en el Impuesto a los Ingresos Brutos.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Constancia de CBU que acredite titularidad de cuenta bancaria.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Propuesta de pre aceleración o aceleración avalada por una Incubadora o aceleradora. La propuesta debe contener las actividades a llevar a cabo, una evaluación por cada actividad y un producto verificable de cada actividad a desarrollar.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Presupuesto.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Anexos y formularios del reglamento debidamente completos y firmados por el solicitante.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Modelo de negocios actual.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EM"/>
                <a:ea typeface="REM"/>
                <a:cs typeface="REM"/>
                <a:sym typeface="REM"/>
              </a:rPr>
              <a:t>Video de no más de 3 minutos explicando porque desea acelerar su emprendimiento y el impacto esperado del proceso.</a:t>
            </a:r>
            <a:endParaRPr lang="es-AR" sz="30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29683" y="636003"/>
            <a:ext cx="1288520" cy="128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D7CF56-98C9-74E9-CF9D-C8610CCC9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6483" y="4429124"/>
            <a:ext cx="8701769" cy="44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652"/>
            <a:ext cx="24415953" cy="1375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574" y="12188937"/>
            <a:ext cx="24450574" cy="15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7001" y="11283215"/>
            <a:ext cx="4701252" cy="18114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2852062" y="5256257"/>
            <a:ext cx="12098102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¿CÓMO ACCEDER A</a:t>
            </a:r>
            <a:r>
              <a:rPr lang="es-ES" sz="4000" b="1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L PROGRAMA</a:t>
            </a:r>
            <a:r>
              <a:rPr lang="es-ES" sz="40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223468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 err="1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Conocé</a:t>
            </a:r>
            <a:r>
              <a:rPr lang="es-ES" sz="40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 los beneficios de ser parte de </a:t>
            </a:r>
            <a:r>
              <a:rPr lang="es-ES" sz="4000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Mendoza Emprende Acelera escaneando</a:t>
            </a:r>
            <a:r>
              <a:rPr lang="es-ES" sz="4000" b="0" i="0" u="none" strike="noStrike" cap="none" dirty="0">
                <a:solidFill>
                  <a:srgbClr val="464646"/>
                </a:solidFill>
                <a:latin typeface="REM"/>
                <a:ea typeface="REM"/>
                <a:cs typeface="REM"/>
                <a:sym typeface="REM"/>
              </a:rPr>
              <a:t> el QR</a:t>
            </a:r>
            <a:endParaRPr sz="40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464646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490" y="2395462"/>
            <a:ext cx="12557581" cy="7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1391210" y="375093"/>
            <a:ext cx="15926971" cy="154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lang="es-ES" sz="3200" dirty="0"/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29292" y="5554976"/>
            <a:ext cx="207174" cy="18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1391210" y="12331190"/>
            <a:ext cx="10987462" cy="134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2800" b="1" i="0" u="none" strike="noStrike" cap="none">
                <a:solidFill>
                  <a:srgbClr val="C7A877"/>
                </a:solidFill>
                <a:latin typeface="REM"/>
                <a:ea typeface="REM"/>
                <a:cs typeface="REM"/>
                <a:sym typeface="REM"/>
              </a:rPr>
              <a:t>DIRECCIÓN DE EMPRENDEDORES Y COOPERATIVAS</a:t>
            </a:r>
            <a:endParaRPr sz="2800" b="1" i="0" u="none" strike="noStrike" cap="none">
              <a:solidFill>
                <a:srgbClr val="C7A877"/>
              </a:solidFill>
              <a:latin typeface="REM"/>
              <a:ea typeface="REM"/>
              <a:cs typeface="REM"/>
              <a:sym typeface="RE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0" i="0" u="none" strike="noStrike" cap="none">
                <a:solidFill>
                  <a:srgbClr val="C7A877"/>
                </a:solidFill>
                <a:latin typeface="REM"/>
                <a:ea typeface="REM"/>
                <a:cs typeface="REM"/>
                <a:sym typeface="REM"/>
              </a:rPr>
              <a:t> </a:t>
            </a:r>
            <a:endParaRPr sz="3200" b="0" i="0" u="none" strike="noStrike" cap="none">
              <a:solidFill>
                <a:srgbClr val="C7A877"/>
              </a:solidFill>
              <a:latin typeface="REM"/>
              <a:ea typeface="REM"/>
              <a:cs typeface="REM"/>
              <a:sym typeface="REM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926886" y="375093"/>
            <a:ext cx="988898" cy="102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65739C-FC66-978A-7D4F-03610533D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8654" y="3916215"/>
            <a:ext cx="6130186" cy="5883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DA53D0-A1E4-47C7-C524-FB7EC23277C3}"/>
              </a:ext>
            </a:extLst>
          </p:cNvPr>
          <p:cNvSpPr txBox="1"/>
          <p:nvPr/>
        </p:nvSpPr>
        <p:spPr>
          <a:xfrm>
            <a:off x="1520209" y="1559844"/>
            <a:ext cx="1240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s-ES" sz="3200" b="1" i="0" u="none" strike="noStrike" cap="none" dirty="0">
                <a:solidFill>
                  <a:srgbClr val="223468"/>
                </a:solidFill>
                <a:latin typeface="REM"/>
                <a:ea typeface="REM"/>
                <a:cs typeface="REM"/>
                <a:sym typeface="REM"/>
              </a:rPr>
              <a:t>DIRECCIÓN DE EMPRENDEDORES Y COOPERARATIVAS</a:t>
            </a:r>
            <a:endParaRPr lang="es-E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cbc834eda_3_0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100" cy="46482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ecbc834eda_3_0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100" cy="1587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g2ecbc834eda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643274" cy="138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577</Words>
  <Application>Microsoft Office PowerPoint</Application>
  <PresentationFormat>Personalizado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Arial</vt:lpstr>
      <vt:lpstr>REM</vt:lpstr>
      <vt:lpstr>Helvetica Neue</vt:lpstr>
      <vt:lpstr>Helvetica Neue Light</vt:lpstr>
      <vt:lpstr>Symbol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Beatriz Ponti</dc:creator>
  <cp:lastModifiedBy>Emanuel Barolo</cp:lastModifiedBy>
  <cp:revision>4</cp:revision>
  <dcterms:modified xsi:type="dcterms:W3CDTF">2024-08-08T00:10:37Z</dcterms:modified>
</cp:coreProperties>
</file>