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8" r:id="rId4"/>
    <p:sldId id="282" r:id="rId5"/>
    <p:sldId id="283" r:id="rId6"/>
    <p:sldId id="284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85" r:id="rId15"/>
    <p:sldId id="296" r:id="rId16"/>
    <p:sldId id="279" r:id="rId1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8693"/>
  </p:clrMru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eduh\OneDrive%20-%20Universidad%20Nacional%20de%20Cuyo\CONSULTOR&#205;A\AN&#193;LISIS%20DE%20MERCADO%202020\ENCUESTA_MUESTRA%20Y%20FORMULARIO\PROCESAMIENTO%20Encuesta%20sobre%20el%20comportamiento%20de%20los%20consumidores_11%20de%2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AR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bg1"/>
                </a:solidFill>
                <a:latin typeface="+mj-lt"/>
                <a:ea typeface="+mn-ea"/>
                <a:cs typeface="Calibri" panose="020F0502020204030204" pitchFamily="34" charset="0"/>
              </a:defRPr>
            </a:pPr>
            <a:r>
              <a:rPr lang="es-AR" sz="1200" b="0" dirty="0">
                <a:solidFill>
                  <a:schemeClr val="bg1"/>
                </a:solidFill>
              </a:rPr>
              <a:t>Productos desecados y deshidratados consumidos </a:t>
            </a:r>
            <a:endParaRPr lang="es-AR" sz="1200" b="0" dirty="0" smtClean="0">
              <a:solidFill>
                <a:schemeClr val="bg1"/>
              </a:solidFill>
            </a:endParaRPr>
          </a:p>
          <a:p>
            <a:pPr>
              <a:defRPr sz="1200" b="0" i="0" u="none" strike="noStrike" kern="1200" spc="0" baseline="0">
                <a:solidFill>
                  <a:schemeClr val="bg1"/>
                </a:solidFill>
                <a:latin typeface="+mj-lt"/>
                <a:ea typeface="+mn-ea"/>
                <a:cs typeface="Calibri" panose="020F0502020204030204" pitchFamily="34" charset="0"/>
              </a:defRPr>
            </a:pPr>
            <a:r>
              <a:rPr lang="es-AR" sz="1200" b="0" dirty="0" smtClean="0">
                <a:solidFill>
                  <a:schemeClr val="bg1"/>
                </a:solidFill>
              </a:rPr>
              <a:t>habitualmente (mínimo 1 vez por mes) </a:t>
            </a:r>
            <a:r>
              <a:rPr lang="es-AR" sz="1200" b="0" dirty="0">
                <a:solidFill>
                  <a:schemeClr val="bg1"/>
                </a:solidFill>
              </a:rPr>
              <a:t>por los residentes de la provincia de Mendoza</a:t>
            </a:r>
          </a:p>
        </c:rich>
      </c:tx>
      <c:layout>
        <c:manualLayout>
          <c:xMode val="edge"/>
          <c:yMode val="edge"/>
          <c:x val="0.17157540004746596"/>
          <c:y val="3.6396848289465357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bg1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Calibri" panose="020F0502020204030204" pitchFamily="34" charset="0"/>
                  </a:defRPr>
                </a:pPr>
                <a:endParaRPr lang="es-A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Hoja6!$C$14:$C$25</c:f>
              <c:strCache>
                <c:ptCount val="12"/>
                <c:pt idx="0">
                  <c:v>Orégano</c:v>
                </c:pt>
                <c:pt idx="1">
                  <c:v>Nueces</c:v>
                </c:pt>
                <c:pt idx="2">
                  <c:v>Almendras</c:v>
                </c:pt>
                <c:pt idx="3">
                  <c:v>Pasas</c:v>
                </c:pt>
                <c:pt idx="4">
                  <c:v>Ajo desecado</c:v>
                </c:pt>
                <c:pt idx="5">
                  <c:v>Otro</c:v>
                </c:pt>
                <c:pt idx="6">
                  <c:v>Ciruela desecada</c:v>
                </c:pt>
                <c:pt idx="7">
                  <c:v>Durazno desecado</c:v>
                </c:pt>
                <c:pt idx="8">
                  <c:v>Tomate desecado</c:v>
                </c:pt>
                <c:pt idx="9">
                  <c:v>Pera desecada</c:v>
                </c:pt>
                <c:pt idx="10">
                  <c:v>Manzana desecada</c:v>
                </c:pt>
                <c:pt idx="11">
                  <c:v>Damasco desecado</c:v>
                </c:pt>
              </c:strCache>
            </c:strRef>
          </c:cat>
          <c:val>
            <c:numRef>
              <c:f>Hoja6!$D$14:$D$25</c:f>
              <c:numCache>
                <c:formatCode>0%</c:formatCode>
                <c:ptCount val="12"/>
                <c:pt idx="0">
                  <c:v>0.78142076502732183</c:v>
                </c:pt>
                <c:pt idx="1">
                  <c:v>0.65573770491803274</c:v>
                </c:pt>
                <c:pt idx="2">
                  <c:v>0.57650273224043713</c:v>
                </c:pt>
                <c:pt idx="3">
                  <c:v>0.47814207650273222</c:v>
                </c:pt>
                <c:pt idx="4">
                  <c:v>0.3469945355191259</c:v>
                </c:pt>
                <c:pt idx="5">
                  <c:v>0.24043715846994548</c:v>
                </c:pt>
                <c:pt idx="6">
                  <c:v>0.16666666666666671</c:v>
                </c:pt>
                <c:pt idx="7">
                  <c:v>0.13661202185792368</c:v>
                </c:pt>
                <c:pt idx="8">
                  <c:v>0.12021857923497267</c:v>
                </c:pt>
                <c:pt idx="9">
                  <c:v>7.6502732240437188E-2</c:v>
                </c:pt>
                <c:pt idx="10">
                  <c:v>7.1038251366120242E-2</c:v>
                </c:pt>
                <c:pt idx="11">
                  <c:v>6.8306010928961838E-2</c:v>
                </c:pt>
              </c:numCache>
            </c:numRef>
          </c:val>
        </c:ser>
        <c:gapWidth val="219"/>
        <c:overlap val="-27"/>
        <c:axId val="98514048"/>
        <c:axId val="98515584"/>
      </c:barChart>
      <c:catAx>
        <c:axId val="985140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j-lt"/>
                <a:ea typeface="+mn-ea"/>
                <a:cs typeface="Calibri" panose="020F0502020204030204" pitchFamily="34" charset="0"/>
              </a:defRPr>
            </a:pPr>
            <a:endParaRPr lang="es-AR"/>
          </a:p>
        </c:txPr>
        <c:crossAx val="98515584"/>
        <c:crosses val="autoZero"/>
        <c:lblAlgn val="ctr"/>
        <c:lblOffset val="100"/>
      </c:catAx>
      <c:valAx>
        <c:axId val="98515584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98514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rgbClr val="028693"/>
    </a:solidFill>
    <a:ln w="9525" cap="flat" cmpd="sng" algn="ctr">
      <a:noFill/>
      <a:round/>
    </a:ln>
    <a:effectLst/>
  </c:spPr>
  <c:txPr>
    <a:bodyPr/>
    <a:lstStyle/>
    <a:p>
      <a:pPr>
        <a:defRPr sz="700">
          <a:solidFill>
            <a:schemeClr val="tx1"/>
          </a:solidFill>
          <a:latin typeface="+mj-lt"/>
          <a:cs typeface="Calibri" panose="020F0502020204030204" pitchFamily="34" charset="0"/>
        </a:defRPr>
      </a:pPr>
      <a:endParaRPr lang="es-A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429-C4C5-4323-9B9B-B27F5CB1FCCD}" type="datetimeFigureOut">
              <a:rPr lang="es-AR" smtClean="0"/>
              <a:pPr/>
              <a:t>04/05/2021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805-AD1E-487C-BDC3-352B145DAA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429-C4C5-4323-9B9B-B27F5CB1FCCD}" type="datetimeFigureOut">
              <a:rPr lang="es-AR" smtClean="0"/>
              <a:pPr/>
              <a:t>04/05/2021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805-AD1E-487C-BDC3-352B145DAA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429-C4C5-4323-9B9B-B27F5CB1FCCD}" type="datetimeFigureOut">
              <a:rPr lang="es-AR" smtClean="0"/>
              <a:pPr/>
              <a:t>04/05/2021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805-AD1E-487C-BDC3-352B145DAA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429-C4C5-4323-9B9B-B27F5CB1FCCD}" type="datetimeFigureOut">
              <a:rPr lang="es-AR" smtClean="0"/>
              <a:pPr/>
              <a:t>04/05/2021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805-AD1E-487C-BDC3-352B145DAA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429-C4C5-4323-9B9B-B27F5CB1FCCD}" type="datetimeFigureOut">
              <a:rPr lang="es-AR" smtClean="0"/>
              <a:pPr/>
              <a:t>04/05/2021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805-AD1E-487C-BDC3-352B145DAA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429-C4C5-4323-9B9B-B27F5CB1FCCD}" type="datetimeFigureOut">
              <a:rPr lang="es-AR" smtClean="0"/>
              <a:pPr/>
              <a:t>04/05/2021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805-AD1E-487C-BDC3-352B145DAA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429-C4C5-4323-9B9B-B27F5CB1FCCD}" type="datetimeFigureOut">
              <a:rPr lang="es-AR" smtClean="0"/>
              <a:pPr/>
              <a:t>04/05/2021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805-AD1E-487C-BDC3-352B145DAA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429-C4C5-4323-9B9B-B27F5CB1FCCD}" type="datetimeFigureOut">
              <a:rPr lang="es-AR" smtClean="0"/>
              <a:pPr/>
              <a:t>04/05/2021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805-AD1E-487C-BDC3-352B145DAA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429-C4C5-4323-9B9B-B27F5CB1FCCD}" type="datetimeFigureOut">
              <a:rPr lang="es-AR" smtClean="0"/>
              <a:pPr/>
              <a:t>04/05/2021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805-AD1E-487C-BDC3-352B145DAA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429-C4C5-4323-9B9B-B27F5CB1FCCD}" type="datetimeFigureOut">
              <a:rPr lang="es-AR" smtClean="0"/>
              <a:pPr/>
              <a:t>04/05/2021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805-AD1E-487C-BDC3-352B145DAA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429-C4C5-4323-9B9B-B27F5CB1FCCD}" type="datetimeFigureOut">
              <a:rPr lang="es-AR" smtClean="0"/>
              <a:pPr/>
              <a:t>04/05/2021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805-AD1E-487C-BDC3-352B145DAA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429-C4C5-4323-9B9B-B27F5CB1FCCD}" type="datetimeFigureOut">
              <a:rPr lang="es-AR" smtClean="0"/>
              <a:pPr/>
              <a:t>04/05/2021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F0805-AD1E-487C-BDC3-352B145DAA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b="2185"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 b="30566"/>
          <a:stretch>
            <a:fillRect/>
          </a:stretch>
        </p:blipFill>
        <p:spPr bwMode="auto">
          <a:xfrm>
            <a:off x="0" y="0"/>
            <a:ext cx="9144000" cy="164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" name="3 Imagen" descr="go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57290" y="2643182"/>
            <a:ext cx="6429420" cy="1234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9672" y="332656"/>
            <a:ext cx="6624736" cy="936104"/>
          </a:xfrm>
        </p:spPr>
        <p:txBody>
          <a:bodyPr>
            <a:noAutofit/>
          </a:bodyPr>
          <a:lstStyle/>
          <a:p>
            <a:pPr algn="l">
              <a:lnSpc>
                <a:spcPct val="125000"/>
              </a:lnSpc>
            </a:pPr>
            <a:r>
              <a:rPr lang="es-AR" sz="2000" b="1" dirty="0">
                <a:solidFill>
                  <a:srgbClr val="028693"/>
                </a:solidFill>
                <a:latin typeface="+mn-lt"/>
                <a:ea typeface="+mn-ea"/>
                <a:cs typeface="+mn-cs"/>
              </a:rPr>
              <a:t>Informe de evaluación de las variables del macro y microentorno que influyen en el mercado de los productos desecados y </a:t>
            </a:r>
            <a:r>
              <a:rPr lang="es-AR" sz="2000" b="1" dirty="0" smtClean="0">
                <a:solidFill>
                  <a:srgbClr val="028693"/>
                </a:solidFill>
                <a:latin typeface="+mn-lt"/>
                <a:ea typeface="+mn-ea"/>
                <a:cs typeface="+mn-cs"/>
              </a:rPr>
              <a:t>deshidratados</a:t>
            </a:r>
            <a:endParaRPr lang="es-AR" sz="2000" b="1" dirty="0">
              <a:solidFill>
                <a:srgbClr val="02869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2" indent="0">
              <a:lnSpc>
                <a:spcPct val="150000"/>
              </a:lnSpc>
              <a:buNone/>
            </a:pPr>
            <a:endParaRPr lang="es-ES" sz="1600" b="1" dirty="0" smtClean="0"/>
          </a:p>
          <a:p>
            <a:pPr marL="0" lvl="2" indent="0">
              <a:lnSpc>
                <a:spcPct val="150000"/>
              </a:lnSpc>
              <a:buNone/>
            </a:pPr>
            <a:endParaRPr lang="es-AR" sz="1600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64787073"/>
              </p:ext>
            </p:extLst>
          </p:nvPr>
        </p:nvGraphicFramePr>
        <p:xfrm>
          <a:off x="444498" y="1675612"/>
          <a:ext cx="8159950" cy="45339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260388"/>
                <a:gridCol w="2489824"/>
                <a:gridCol w="2409738"/>
              </a:tblGrid>
              <a:tr h="1754302"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FODA </a:t>
                      </a:r>
                    </a:p>
                    <a:p>
                      <a:pPr algn="ctr"/>
                      <a:r>
                        <a:rPr lang="es-MX" sz="1300" dirty="0" smtClean="0"/>
                        <a:t>ampliado</a:t>
                      </a:r>
                      <a:endParaRPr lang="es-AR" sz="13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AR" sz="1300" kern="1200" dirty="0" smtClean="0">
                          <a:effectLst/>
                        </a:rPr>
                        <a:t>Fortalezas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F1-Creatividad emprendedora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F2-Interés del gobierno provincial 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F3-Disponibilidad de materia prima</a:t>
                      </a:r>
                      <a:endParaRPr lang="es-AR" sz="13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AR" sz="1300" kern="1200" dirty="0" smtClean="0">
                          <a:effectLst/>
                        </a:rPr>
                        <a:t>Debilidades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D1-Sector mayormente desintegrado y atomizado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D3-Elección indistinta del consumidor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D4-Poca disponibilidad en el canal y precio elevado</a:t>
                      </a:r>
                      <a:endParaRPr lang="es-AR" sz="1300" dirty="0"/>
                    </a:p>
                  </a:txBody>
                  <a:tcPr anchor="ctr"/>
                </a:tc>
              </a:tr>
              <a:tr h="1252131">
                <a:tc>
                  <a:txBody>
                    <a:bodyPr/>
                    <a:lstStyle/>
                    <a:p>
                      <a:r>
                        <a:rPr lang="es-AR" sz="1300" kern="1200" dirty="0" smtClean="0">
                          <a:effectLst/>
                        </a:rPr>
                        <a:t>Oportunidades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O1-Potencialidad de aumento en su consumo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O2-Ampliación de los canales de distribución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O3-Diversidad de packaging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O4-Potentes atributos de compra </a:t>
                      </a:r>
                      <a:endParaRPr lang="es-AR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300" dirty="0" smtClean="0"/>
                        <a:t>Estrategias FO</a:t>
                      </a:r>
                    </a:p>
                    <a:p>
                      <a:r>
                        <a:rPr lang="es-MX" sz="1300" dirty="0" smtClean="0"/>
                        <a:t>Estrategia ofensiva (Max-Max)</a:t>
                      </a:r>
                    </a:p>
                    <a:p>
                      <a:endParaRPr lang="es-AR" sz="13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AR" sz="1300" kern="1200" dirty="0" smtClean="0">
                          <a:effectLst/>
                        </a:rPr>
                        <a:t>Estrategias DO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Estrategia adaptativa 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(Min-Max)</a:t>
                      </a:r>
                    </a:p>
                    <a:p>
                      <a:endParaRPr lang="es-AR" sz="1300" dirty="0"/>
                    </a:p>
                  </a:txBody>
                  <a:tcPr anchor="ctr" anchorCtr="1"/>
                </a:tc>
              </a:tr>
              <a:tr h="1527467">
                <a:tc>
                  <a:txBody>
                    <a:bodyPr/>
                    <a:lstStyle/>
                    <a:p>
                      <a:r>
                        <a:rPr lang="es-AR" sz="1300" kern="1200" dirty="0" smtClean="0">
                          <a:effectLst/>
                        </a:rPr>
                        <a:t>Amenazas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A3- Otros usos del producto primario más rentables 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A4- Incremento de las exigencias de los consumidores 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A5- Envejecimiento de los consumidores y crecimiento de productos sustitutos</a:t>
                      </a:r>
                      <a:endParaRPr lang="es-AR" sz="13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AR" sz="1300" kern="1200" dirty="0" smtClean="0">
                          <a:effectLst/>
                        </a:rPr>
                        <a:t>Estrategias FA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Estrategia adaptativa 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(Max-Min)</a:t>
                      </a:r>
                    </a:p>
                    <a:p>
                      <a:endParaRPr lang="es-AR" sz="13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AR" sz="1300" kern="1200" dirty="0" smtClean="0">
                          <a:effectLst/>
                        </a:rPr>
                        <a:t>Estrategias DA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Estrategia defensiva </a:t>
                      </a:r>
                    </a:p>
                    <a:p>
                      <a:r>
                        <a:rPr lang="es-AR" sz="1300" kern="1200" dirty="0" smtClean="0">
                          <a:effectLst/>
                        </a:rPr>
                        <a:t>(Min-Min)</a:t>
                      </a:r>
                    </a:p>
                    <a:p>
                      <a:endParaRPr lang="es-AR" sz="1300" dirty="0"/>
                    </a:p>
                  </a:txBody>
                  <a:tcPr anchor="ctr" anchorCtr="1"/>
                </a:tc>
              </a:tr>
            </a:tbl>
          </a:graphicData>
        </a:graphic>
      </p:graphicFrame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6963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1577" y="1627583"/>
            <a:ext cx="8652423" cy="5257801"/>
          </a:xfrm>
        </p:spPr>
        <p:txBody>
          <a:bodyPr>
            <a:normAutofit/>
          </a:bodyPr>
          <a:lstStyle/>
          <a:p>
            <a:pPr marL="0" lvl="2" indent="0">
              <a:lnSpc>
                <a:spcPct val="150000"/>
              </a:lnSpc>
              <a:buNone/>
            </a:pPr>
            <a:r>
              <a:rPr lang="es-MX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D4-Poca </a:t>
            </a:r>
            <a:r>
              <a:rPr lang="es-MX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disponibilidad en el canal y precio </a:t>
            </a:r>
            <a:r>
              <a:rPr lang="es-MX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elevado</a:t>
            </a:r>
            <a:endParaRPr lang="es-MX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2" indent="0">
              <a:lnSpc>
                <a:spcPct val="150000"/>
              </a:lnSpc>
              <a:buNone/>
            </a:pPr>
            <a:endParaRPr lang="es-MX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2" indent="0">
              <a:lnSpc>
                <a:spcPct val="150000"/>
              </a:lnSpc>
              <a:buNone/>
            </a:pPr>
            <a:endParaRPr lang="es-MX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2" indent="0">
              <a:lnSpc>
                <a:spcPct val="150000"/>
              </a:lnSpc>
              <a:buNone/>
            </a:pPr>
            <a:endParaRPr lang="es-MX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2" indent="0">
              <a:lnSpc>
                <a:spcPct val="150000"/>
              </a:lnSpc>
              <a:buNone/>
            </a:pPr>
            <a:endParaRPr lang="es-MX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2" indent="0">
              <a:lnSpc>
                <a:spcPct val="150000"/>
              </a:lnSpc>
              <a:buNone/>
            </a:pPr>
            <a:endParaRPr lang="es-MX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2" indent="0">
              <a:lnSpc>
                <a:spcPct val="150000"/>
              </a:lnSpc>
              <a:buNone/>
            </a:pPr>
            <a:r>
              <a:rPr lang="es-A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O1-Potencialidad </a:t>
            </a:r>
            <a:r>
              <a:rPr lang="es-A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 aumento </a:t>
            </a:r>
            <a:r>
              <a:rPr lang="es-A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 su </a:t>
            </a:r>
            <a:r>
              <a:rPr lang="es-A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consumo en la Argentina</a:t>
            </a:r>
          </a:p>
          <a:p>
            <a:pPr marL="0" lvl="2" indent="0">
              <a:lnSpc>
                <a:spcPct val="150000"/>
              </a:lnSpc>
              <a:buNone/>
            </a:pPr>
            <a:endParaRPr lang="es-AR" sz="1600" dirty="0"/>
          </a:p>
        </p:txBody>
      </p:sp>
      <p:pic>
        <p:nvPicPr>
          <p:cNvPr id="8" name="image6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87624" y="4726831"/>
            <a:ext cx="6129021" cy="2014537"/>
          </a:xfrm>
          <a:prstGeom prst="rect">
            <a:avLst/>
          </a:prstGeom>
          <a:ln/>
        </p:spPr>
      </p:pic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701130" y="244280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09969843"/>
              </p:ext>
            </p:extLst>
          </p:nvPr>
        </p:nvGraphicFramePr>
        <p:xfrm>
          <a:off x="539552" y="2132856"/>
          <a:ext cx="8064897" cy="1776224"/>
        </p:xfrm>
        <a:graphic>
          <a:graphicData uri="http://schemas.openxmlformats.org/drawingml/2006/table">
            <a:tbl>
              <a:tblPr bandRow="1">
                <a:tableStyleId>{5A111915-BE36-4E01-A7E5-04B1672EAD32}</a:tableStyleId>
              </a:tblPr>
              <a:tblGrid>
                <a:gridCol w="2305766"/>
                <a:gridCol w="2305766"/>
                <a:gridCol w="1378581"/>
                <a:gridCol w="2074784"/>
              </a:tblGrid>
              <a:tr h="234301">
                <a:tc rowSpan="2"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Producto</a:t>
                      </a:r>
                      <a:endParaRPr lang="es-A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 gridSpan="2">
                  <a:txBody>
                    <a:bodyPr/>
                    <a:lstStyle/>
                    <a:p>
                      <a:pPr marL="635" indent="-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Causales del no consumo</a:t>
                      </a:r>
                      <a:endParaRPr lang="es-A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635" indent="-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Cantidad de potenciales clientes en la provincia de Mendoza</a:t>
                      </a:r>
                      <a:endParaRPr lang="es-A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  <a:tr h="50433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" indent="-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No está disponible en el lugar que compro habitualmente</a:t>
                      </a:r>
                      <a:endParaRPr lang="es-A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635" indent="-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Precio elevado</a:t>
                      </a:r>
                      <a:endParaRPr lang="es-A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170789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Tomate desecado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29 %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50%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18 %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  <a:tr h="170789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Manzana desecada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effectLst/>
                        </a:rPr>
                        <a:t>30 %</a:t>
                      </a:r>
                      <a:endParaRPr lang="es-A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effectLst/>
                        </a:rPr>
                        <a:t>42%</a:t>
                      </a:r>
                      <a:endParaRPr lang="es-A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effectLst/>
                        </a:rPr>
                        <a:t>14 %</a:t>
                      </a:r>
                      <a:endParaRPr lang="es-A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</a:tr>
              <a:tr h="170789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Durazno desecado 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effectLst/>
                        </a:rPr>
                        <a:t>27 %</a:t>
                      </a:r>
                      <a:endParaRPr lang="es-A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effectLst/>
                        </a:rPr>
                        <a:t>55%</a:t>
                      </a:r>
                      <a:endParaRPr lang="es-A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effectLst/>
                        </a:rPr>
                        <a:t>14 %</a:t>
                      </a:r>
                      <a:endParaRPr lang="es-A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</a:tr>
              <a:tr h="170789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Damasco desecado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effectLst/>
                        </a:rPr>
                        <a:t>35 %</a:t>
                      </a:r>
                      <a:endParaRPr lang="es-A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effectLst/>
                        </a:rPr>
                        <a:t>54%</a:t>
                      </a:r>
                      <a:endParaRPr lang="es-A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effectLst/>
                        </a:rPr>
                        <a:t>13 %</a:t>
                      </a:r>
                      <a:endParaRPr lang="es-A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</a:tr>
              <a:tr h="170789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Pera desecada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effectLst/>
                        </a:rPr>
                        <a:t>24 %</a:t>
                      </a:r>
                      <a:endParaRPr lang="es-A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effectLst/>
                        </a:rPr>
                        <a:t>48%</a:t>
                      </a:r>
                      <a:endParaRPr lang="es-A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effectLst/>
                        </a:rPr>
                        <a:t>13 %</a:t>
                      </a:r>
                      <a:endParaRPr lang="es-A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</a:tr>
            </a:tbl>
          </a:graphicData>
        </a:graphic>
      </p:graphicFrame>
      <p:sp>
        <p:nvSpPr>
          <p:cNvPr id="17" name="1 Título"/>
          <p:cNvSpPr txBox="1">
            <a:spLocks/>
          </p:cNvSpPr>
          <p:nvPr/>
        </p:nvSpPr>
        <p:spPr>
          <a:xfrm>
            <a:off x="1619672" y="332656"/>
            <a:ext cx="662473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2000" b="1" i="0" u="none" strike="noStrike" kern="1200" cap="none" spc="0" normalizeH="0" baseline="0" noProof="0" smtClean="0">
                <a:ln>
                  <a:noFill/>
                </a:ln>
                <a:solidFill>
                  <a:srgbClr val="02869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Informe de evaluación de las variables del macro y microentorno que influyen en el mercado de los productos desecados y deshidratados</a:t>
            </a:r>
            <a:endParaRPr kumimoji="0" lang="es-AR" sz="2000" b="1" i="0" u="none" strike="noStrike" kern="1200" cap="none" spc="0" normalizeH="0" baseline="0" noProof="0" dirty="0">
              <a:ln>
                <a:noFill/>
              </a:ln>
              <a:solidFill>
                <a:srgbClr val="02869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5517232"/>
            <a:ext cx="576064" cy="631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5373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40568" y="1962223"/>
            <a:ext cx="7199784" cy="528320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s-MX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O1-Potencialidad </a:t>
            </a:r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aumento en su consumo</a:t>
            </a:r>
          </a:p>
          <a:p>
            <a:pPr marL="0" lvl="2" indent="0">
              <a:lnSpc>
                <a:spcPct val="150000"/>
              </a:lnSpc>
              <a:buNone/>
            </a:pPr>
            <a:endParaRPr lang="es-MX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2" indent="-285750">
              <a:lnSpc>
                <a:spcPct val="150000"/>
              </a:lnSpc>
              <a:buNone/>
            </a:pPr>
            <a:r>
              <a:rPr lang="es-A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A5- </a:t>
            </a:r>
            <a:r>
              <a:rPr lang="es-A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Consumo estancado por envejecimiento de los consumidores y crecimiento de productos sustitutos</a:t>
            </a:r>
          </a:p>
          <a:p>
            <a:pPr marL="0" lvl="2" indent="0">
              <a:lnSpc>
                <a:spcPct val="150000"/>
              </a:lnSpc>
              <a:buNone/>
            </a:pPr>
            <a:endParaRPr lang="es-AR" sz="1600" dirty="0"/>
          </a:p>
        </p:txBody>
      </p:sp>
      <p:pic>
        <p:nvPicPr>
          <p:cNvPr id="12" name="Imagen 1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73016"/>
            <a:ext cx="6506134" cy="2376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4941168"/>
            <a:ext cx="576064" cy="631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1 Título"/>
          <p:cNvSpPr txBox="1">
            <a:spLocks/>
          </p:cNvSpPr>
          <p:nvPr/>
        </p:nvSpPr>
        <p:spPr>
          <a:xfrm>
            <a:off x="1619672" y="332656"/>
            <a:ext cx="662473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2000" b="1" i="0" u="none" strike="noStrike" kern="1200" cap="none" spc="0" normalizeH="0" baseline="0" noProof="0" smtClean="0">
                <a:ln>
                  <a:noFill/>
                </a:ln>
                <a:solidFill>
                  <a:srgbClr val="02869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Informe de evaluación de las variables del macro y microentorno que influyen en el mercado de los productos desecados y deshidratados</a:t>
            </a:r>
            <a:endParaRPr kumimoji="0" lang="es-AR" sz="2000" b="1" i="0" u="none" strike="noStrike" kern="1200" cap="none" spc="0" normalizeH="0" baseline="0" noProof="0" dirty="0">
              <a:ln>
                <a:noFill/>
              </a:ln>
              <a:solidFill>
                <a:srgbClr val="02869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04664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45070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35695" y="2431657"/>
            <a:ext cx="5616625" cy="353734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000" b="1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Estrategias para la generación de valor:  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Integración  </a:t>
            </a:r>
            <a:endParaRPr lang="es-ES" sz="2000" dirty="0">
              <a:solidFill>
                <a:srgbClr val="028693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ES" sz="2000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Diferenciación  </a:t>
            </a:r>
            <a:endParaRPr lang="es-ES" sz="2000" dirty="0">
              <a:solidFill>
                <a:srgbClr val="028693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ES" sz="2000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Posicionamiento  </a:t>
            </a:r>
            <a:endParaRPr lang="es-ES" sz="2000" dirty="0">
              <a:solidFill>
                <a:srgbClr val="028693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ES" sz="2000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Distribución  </a:t>
            </a:r>
            <a:endParaRPr lang="es-ES" sz="2000" dirty="0">
              <a:solidFill>
                <a:srgbClr val="028693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ES" sz="2000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Innovación</a:t>
            </a:r>
            <a:endParaRPr lang="es-ES" sz="2000" dirty="0">
              <a:solidFill>
                <a:srgbClr val="028693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AR" sz="2000" b="1" dirty="0">
              <a:solidFill>
                <a:srgbClr val="028693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259632" y="262208"/>
            <a:ext cx="6984776" cy="1294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5000"/>
              </a:lnSpc>
            </a:pPr>
            <a:r>
              <a:rPr lang="es-AR" sz="2000" b="1" cap="none" dirty="0" smtClean="0">
                <a:solidFill>
                  <a:srgbClr val="028693"/>
                </a:solidFill>
                <a:latin typeface="+mn-lt"/>
                <a:ea typeface="+mn-ea"/>
                <a:cs typeface="+mn-cs"/>
              </a:rPr>
              <a:t>Informe de análisis de las diversas estrategias a implementar para potenciar el mercado de los productos desecados y deshidratados de la provincia de </a:t>
            </a:r>
            <a:r>
              <a:rPr lang="es-AR" sz="2000" b="1" cap="none" dirty="0" err="1" smtClean="0">
                <a:solidFill>
                  <a:srgbClr val="028693"/>
                </a:solidFill>
                <a:latin typeface="+mn-lt"/>
                <a:ea typeface="+mn-ea"/>
                <a:cs typeface="+mn-cs"/>
              </a:rPr>
              <a:t>mendoza</a:t>
            </a:r>
            <a:endParaRPr lang="es-AR" sz="2000" b="1" cap="none" dirty="0">
              <a:solidFill>
                <a:srgbClr val="028693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033" y="517115"/>
            <a:ext cx="751583" cy="82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5589240"/>
            <a:ext cx="5040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14 Conector recto"/>
          <p:cNvCxnSpPr/>
          <p:nvPr/>
        </p:nvCxnSpPr>
        <p:spPr>
          <a:xfrm>
            <a:off x="1451504" y="2636912"/>
            <a:ext cx="24881" cy="3024336"/>
          </a:xfrm>
          <a:prstGeom prst="line">
            <a:avLst/>
          </a:prstGeom>
          <a:ln w="28575">
            <a:solidFill>
              <a:srgbClr val="028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0264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251520" y="980728"/>
            <a:ext cx="8496944" cy="16561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3 Imagen" descr="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04" y="0"/>
            <a:ext cx="9063392" cy="1339596"/>
          </a:xfrm>
          <a:prstGeom prst="rect">
            <a:avLst/>
          </a:prstGeo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11560" y="197768"/>
            <a:ext cx="48269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Subsecretaría</a:t>
            </a:r>
            <a:r>
              <a:rPr kumimoji="0" lang="es-AR" sz="1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 de Industria y Comercio</a:t>
            </a: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 </a:t>
            </a:r>
            <a:r>
              <a:rPr kumimoji="0" lang="es-A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/>
            </a:r>
            <a:br>
              <a:rPr kumimoji="0" lang="es-A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</a:br>
            <a:r>
              <a:rPr kumimoji="0" lang="es-A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Ministerio de Economía y Energía</a:t>
            </a:r>
            <a:endParaRPr kumimoji="0" lang="es-A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ato" pitchFamily="34" charset="0"/>
              <a:ea typeface="+mj-ea"/>
              <a:cs typeface="+mj-cs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0566"/>
          <a:stretch>
            <a:fillRect/>
          </a:stretch>
        </p:blipFill>
        <p:spPr bwMode="auto">
          <a:xfrm>
            <a:off x="0" y="0"/>
            <a:ext cx="91440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Título 1">
            <a:extLst>
              <a:ext uri="{FF2B5EF4-FFF2-40B4-BE49-F238E27FC236}">
                <a16:creationId xmlns="" xmlns:a16="http://schemas.microsoft.com/office/drawing/2014/main" id="{4A4DAF48-0654-41B2-8854-97C33B3A881B}"/>
              </a:ext>
            </a:extLst>
          </p:cNvPr>
          <p:cNvSpPr txBox="1">
            <a:spLocks/>
          </p:cNvSpPr>
          <p:nvPr/>
        </p:nvSpPr>
        <p:spPr>
          <a:xfrm>
            <a:off x="611561" y="1412776"/>
            <a:ext cx="792088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5000"/>
              </a:lnSpc>
            </a:pPr>
            <a:r>
              <a:rPr lang="es-AR" sz="2000" b="1" cap="all" dirty="0" smtClean="0">
                <a:solidFill>
                  <a:srgbClr val="028693"/>
                </a:solidFill>
              </a:rPr>
              <a:t>Informe de análisis de las diversas estrategias a implementar para potenciar el mercado de los productos desecados y deshidratados de la provincia de Mendoza</a:t>
            </a:r>
            <a:endParaRPr lang="es-AR" sz="2000" b="1" cap="all" dirty="0">
              <a:solidFill>
                <a:srgbClr val="028693"/>
              </a:solidFill>
            </a:endParaRPr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>
          <a:xfrm>
            <a:off x="1920749" y="2848376"/>
            <a:ext cx="6035627" cy="3316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1300" b="1" dirty="0" smtClean="0">
                <a:solidFill>
                  <a:schemeClr val="bg1">
                    <a:lumMod val="50000"/>
                  </a:schemeClr>
                </a:solidFill>
              </a:rPr>
              <a:t>Las estrategias anteriores se pueden resumir en: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" sz="1300" b="1" dirty="0" smtClean="0">
                <a:solidFill>
                  <a:schemeClr val="bg1">
                    <a:lumMod val="50000"/>
                  </a:schemeClr>
                </a:solidFill>
              </a:rPr>
              <a:t>Integración de los productores bajo la forma de cooperativas o similares.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" sz="1300" b="1" dirty="0" smtClean="0">
                <a:solidFill>
                  <a:schemeClr val="bg1">
                    <a:lumMod val="50000"/>
                  </a:schemeClr>
                </a:solidFill>
              </a:rPr>
              <a:t>Marca que se desarrolle con el paraguas de la Indicación Geográfica Mendoza (IGM).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" sz="1300" b="1" dirty="0" smtClean="0">
                <a:solidFill>
                  <a:schemeClr val="bg1">
                    <a:lumMod val="50000"/>
                  </a:schemeClr>
                </a:solidFill>
              </a:rPr>
              <a:t>Políticas de certificación de normas de calidad y trazabilidad.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" sz="1300" b="1" dirty="0" smtClean="0">
                <a:solidFill>
                  <a:schemeClr val="bg1">
                    <a:lumMod val="50000"/>
                  </a:schemeClr>
                </a:solidFill>
              </a:rPr>
              <a:t>Campañas publicitarias y promocionales resaltando los atributos de los productos.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" sz="1300" b="1" dirty="0" smtClean="0">
                <a:solidFill>
                  <a:schemeClr val="bg1">
                    <a:lumMod val="50000"/>
                  </a:schemeClr>
                </a:solidFill>
              </a:rPr>
              <a:t>Alcanzar la mayor cantidad de puntos de ventas tanto en los canales físicos como online.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" sz="1300" b="1" dirty="0" smtClean="0">
                <a:solidFill>
                  <a:schemeClr val="bg1">
                    <a:lumMod val="50000"/>
                  </a:schemeClr>
                </a:solidFill>
              </a:rPr>
              <a:t>Diversificar las opciones a los que puedan acceder los consumidores tanto en usos como en presentaciones.</a:t>
            </a:r>
            <a:endParaRPr lang="es-AR" sz="13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14 Conector recto"/>
          <p:cNvCxnSpPr/>
          <p:nvPr/>
        </p:nvCxnSpPr>
        <p:spPr>
          <a:xfrm>
            <a:off x="1451504" y="2996952"/>
            <a:ext cx="24881" cy="3024336"/>
          </a:xfrm>
          <a:prstGeom prst="line">
            <a:avLst/>
          </a:prstGeom>
          <a:ln w="28575">
            <a:solidFill>
              <a:srgbClr val="028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5661248"/>
            <a:ext cx="4191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1971" y="1601763"/>
            <a:ext cx="3253219" cy="2376264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5148" y="3832172"/>
            <a:ext cx="4191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b="2185"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 b="30566"/>
          <a:stretch>
            <a:fillRect/>
          </a:stretch>
        </p:blipFill>
        <p:spPr bwMode="auto">
          <a:xfrm>
            <a:off x="0" y="0"/>
            <a:ext cx="9144000" cy="164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" name="6 Imagen" descr="go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2996952"/>
            <a:ext cx="3914354" cy="751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5" name="4 Imagen" descr="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04" y="0"/>
            <a:ext cx="9063392" cy="1339596"/>
          </a:xfrm>
          <a:prstGeom prst="rect">
            <a:avLst/>
          </a:prstGeom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11560" y="197768"/>
            <a:ext cx="48269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Subsecretaría</a:t>
            </a:r>
            <a:r>
              <a:rPr kumimoji="0" lang="es-AR" sz="1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 de Industria y Comercio</a:t>
            </a: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 </a:t>
            </a:r>
            <a:r>
              <a:rPr kumimoji="0" lang="es-A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/>
            </a:r>
            <a:br>
              <a:rPr kumimoji="0" lang="es-A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</a:br>
            <a:r>
              <a:rPr kumimoji="0" lang="es-A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Ministerio de Economía y Energía</a:t>
            </a:r>
            <a:endParaRPr kumimoji="0" lang="es-A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ato" pitchFamily="34" charset="0"/>
              <a:ea typeface="+mj-ea"/>
              <a:cs typeface="+mj-cs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0566"/>
          <a:stretch>
            <a:fillRect/>
          </a:stretch>
        </p:blipFill>
        <p:spPr bwMode="auto">
          <a:xfrm>
            <a:off x="0" y="0"/>
            <a:ext cx="91440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4A4DAF48-0654-41B2-8854-97C33B3A881B}"/>
              </a:ext>
            </a:extLst>
          </p:cNvPr>
          <p:cNvSpPr txBox="1">
            <a:spLocks/>
          </p:cNvSpPr>
          <p:nvPr/>
        </p:nvSpPr>
        <p:spPr>
          <a:xfrm>
            <a:off x="4429124" y="2357430"/>
            <a:ext cx="4500595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s-AR" sz="1600" b="1" dirty="0" smtClean="0">
                <a:solidFill>
                  <a:schemeClr val="bg1">
                    <a:lumMod val="50000"/>
                  </a:schemeClr>
                </a:solidFill>
              </a:rPr>
              <a:t>INVESTIGACIÓN DE </a:t>
            </a:r>
            <a:br>
              <a:rPr lang="es-AR" sz="16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AR" sz="1600" b="1" dirty="0" smtClean="0">
                <a:solidFill>
                  <a:schemeClr val="bg1">
                    <a:lumMod val="50000"/>
                  </a:schemeClr>
                </a:solidFill>
              </a:rPr>
              <a:t>MERCADO SOBRE</a:t>
            </a:r>
            <a:endParaRPr kumimoji="0" lang="es-AR" sz="15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Lato" pitchFamily="34" charset="0"/>
              <a:ea typeface="+mj-ea"/>
              <a:cs typeface="+mj-cs"/>
            </a:endParaRPr>
          </a:p>
        </p:txBody>
      </p:sp>
      <p:sp>
        <p:nvSpPr>
          <p:cNvPr id="14" name="Marcador de contenido 2">
            <a:extLst>
              <a:ext uri="{FF2B5EF4-FFF2-40B4-BE49-F238E27FC236}">
                <a16:creationId xmlns="" xmlns:a16="http://schemas.microsoft.com/office/drawing/2014/main" id="{DCB07E33-36E6-4690-B854-B1805B470026}"/>
              </a:ext>
            </a:extLst>
          </p:cNvPr>
          <p:cNvSpPr txBox="1">
            <a:spLocks/>
          </p:cNvSpPr>
          <p:nvPr/>
        </p:nvSpPr>
        <p:spPr>
          <a:xfrm>
            <a:off x="4427984" y="3251147"/>
            <a:ext cx="3743846" cy="13299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s-AR" sz="4000" b="1" dirty="0" smtClean="0">
                <a:solidFill>
                  <a:srgbClr val="028693"/>
                </a:solidFill>
              </a:rPr>
              <a:t>Productos desecados y deshidratados</a:t>
            </a:r>
            <a:endParaRPr lang="en-US" sz="4000" b="1" dirty="0" smtClean="0">
              <a:solidFill>
                <a:srgbClr val="028693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A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A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2869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s-A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2531648" y="1928802"/>
            <a:ext cx="6000792" cy="4214842"/>
          </a:xfrm>
          <a:prstGeom prst="rect">
            <a:avLst/>
          </a:prstGeom>
          <a:noFill/>
          <a:ln w="28575">
            <a:solidFill>
              <a:srgbClr val="0286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 l="7576" t="4675" b="8060"/>
          <a:stretch>
            <a:fillRect/>
          </a:stretch>
        </p:blipFill>
        <p:spPr bwMode="auto">
          <a:xfrm>
            <a:off x="0" y="1772816"/>
            <a:ext cx="435768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801258"/>
            <a:ext cx="3420888" cy="580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2492896"/>
            <a:ext cx="1080120" cy="1183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3 Imagen" descr="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04" y="0"/>
            <a:ext cx="9063392" cy="1339596"/>
          </a:xfrm>
          <a:prstGeom prst="rect">
            <a:avLst/>
          </a:prstGeo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11560" y="197768"/>
            <a:ext cx="48269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Subsecretaría</a:t>
            </a:r>
            <a:r>
              <a:rPr kumimoji="0" lang="es-AR" sz="1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 de Industria y Comercio</a:t>
            </a: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 </a:t>
            </a:r>
            <a:r>
              <a:rPr kumimoji="0" lang="es-A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/>
            </a:r>
            <a:br>
              <a:rPr kumimoji="0" lang="es-A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</a:br>
            <a:r>
              <a:rPr kumimoji="0" lang="es-A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Ministerio de Economía y Energía</a:t>
            </a:r>
            <a:endParaRPr kumimoji="0" lang="es-A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ato" pitchFamily="34" charset="0"/>
              <a:ea typeface="+mj-ea"/>
              <a:cs typeface="+mj-cs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0566"/>
          <a:stretch>
            <a:fillRect/>
          </a:stretch>
        </p:blipFill>
        <p:spPr bwMode="auto">
          <a:xfrm>
            <a:off x="0" y="0"/>
            <a:ext cx="91440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Título 1">
            <a:extLst>
              <a:ext uri="{FF2B5EF4-FFF2-40B4-BE49-F238E27FC236}">
                <a16:creationId xmlns="" xmlns:a16="http://schemas.microsoft.com/office/drawing/2014/main" id="{4A4DAF48-0654-41B2-8854-97C33B3A881B}"/>
              </a:ext>
            </a:extLst>
          </p:cNvPr>
          <p:cNvSpPr txBox="1">
            <a:spLocks/>
          </p:cNvSpPr>
          <p:nvPr/>
        </p:nvSpPr>
        <p:spPr>
          <a:xfrm>
            <a:off x="611560" y="1412776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s-AR" sz="2200" b="1" dirty="0">
                <a:solidFill>
                  <a:srgbClr val="028693"/>
                </a:solidFill>
                <a:latin typeface="Lato" pitchFamily="34" charset="0"/>
                <a:ea typeface="+mj-ea"/>
                <a:cs typeface="+mj-cs"/>
              </a:rPr>
              <a:t/>
            </a:r>
            <a:br>
              <a:rPr lang="es-AR" sz="2200" b="1" dirty="0">
                <a:solidFill>
                  <a:srgbClr val="028693"/>
                </a:solidFill>
                <a:latin typeface="Lato" pitchFamily="34" charset="0"/>
                <a:ea typeface="+mj-ea"/>
                <a:cs typeface="+mj-cs"/>
              </a:rPr>
            </a:br>
            <a:endParaRPr lang="es-AR" sz="2200" b="1" dirty="0">
              <a:solidFill>
                <a:srgbClr val="028693"/>
              </a:solidFill>
              <a:latin typeface="Lato" pitchFamily="34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2200" b="1" i="0" u="none" strike="noStrike" kern="1200" cap="none" spc="0" normalizeH="0" baseline="0" noProof="0" dirty="0">
              <a:ln>
                <a:noFill/>
              </a:ln>
              <a:solidFill>
                <a:srgbClr val="028693"/>
              </a:solidFill>
              <a:effectLst/>
              <a:uLnTx/>
              <a:uFillTx/>
              <a:latin typeface="Lato" pitchFamily="34" charset="0"/>
              <a:ea typeface="+mj-ea"/>
              <a:cs typeface="+mj-cs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="" xmlns:a16="http://schemas.microsoft.com/office/drawing/2014/main" id="{DCB07E33-36E6-4690-B854-B1805B470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1604" y="2708920"/>
            <a:ext cx="6286544" cy="22362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s-ES" sz="2300" dirty="0" smtClean="0">
                <a:solidFill>
                  <a:schemeClr val="bg1">
                    <a:lumMod val="50000"/>
                  </a:schemeClr>
                </a:solidFill>
              </a:rPr>
              <a:t>Acuerdo Específico entre la Facultad de Ciencias Económicas de la Universidad Nacional de Cuyo, la Asociación Cooperadora de la Facultad de Ciencias Económicas de la Universidad Nacional de Cuyo y el Gobierno de la provincia de Mendoza”, aprobado a través del Decreto 1485/20 del Poder Ejecutivo de la provincia de Mendoza </a:t>
            </a:r>
            <a:endParaRPr lang="es-AR" sz="23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MX" sz="2400" dirty="0" smtClean="0">
              <a:solidFill>
                <a:srgbClr val="028693"/>
              </a:solidFill>
            </a:endParaRPr>
          </a:p>
          <a:p>
            <a:pPr marL="0" indent="0" algn="just">
              <a:buNone/>
            </a:pPr>
            <a:endParaRPr lang="es-MX" sz="2400" dirty="0" smtClean="0">
              <a:solidFill>
                <a:srgbClr val="028693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801258"/>
            <a:ext cx="3420888" cy="580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14 Rectángulo"/>
          <p:cNvSpPr/>
          <p:nvPr/>
        </p:nvSpPr>
        <p:spPr>
          <a:xfrm>
            <a:off x="1214414" y="2492896"/>
            <a:ext cx="7000924" cy="2428892"/>
          </a:xfrm>
          <a:prstGeom prst="rect">
            <a:avLst/>
          </a:prstGeom>
          <a:noFill/>
          <a:ln w="28575">
            <a:solidFill>
              <a:srgbClr val="0286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251520" y="836712"/>
            <a:ext cx="8496944" cy="129614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3 Imagen" descr="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04" y="0"/>
            <a:ext cx="9063392" cy="1339596"/>
          </a:xfrm>
          <a:prstGeom prst="rect">
            <a:avLst/>
          </a:prstGeo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11560" y="197768"/>
            <a:ext cx="48269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Subsecretaría</a:t>
            </a:r>
            <a:r>
              <a:rPr kumimoji="0" lang="es-AR" sz="1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 de Industria y Comercio</a:t>
            </a: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 </a:t>
            </a:r>
            <a:r>
              <a:rPr kumimoji="0" lang="es-A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/>
            </a:r>
            <a:br>
              <a:rPr kumimoji="0" lang="es-A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</a:br>
            <a:r>
              <a:rPr kumimoji="0" lang="es-A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Ministerio de Economía y Energía</a:t>
            </a:r>
            <a:endParaRPr kumimoji="0" lang="es-A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ato" pitchFamily="34" charset="0"/>
              <a:ea typeface="+mj-ea"/>
              <a:cs typeface="+mj-cs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0566"/>
          <a:stretch>
            <a:fillRect/>
          </a:stretch>
        </p:blipFill>
        <p:spPr bwMode="auto">
          <a:xfrm>
            <a:off x="0" y="0"/>
            <a:ext cx="91440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Título 1">
            <a:extLst>
              <a:ext uri="{FF2B5EF4-FFF2-40B4-BE49-F238E27FC236}">
                <a16:creationId xmlns="" xmlns:a16="http://schemas.microsoft.com/office/drawing/2014/main" id="{4A4DAF48-0654-41B2-8854-97C33B3A881B}"/>
              </a:ext>
            </a:extLst>
          </p:cNvPr>
          <p:cNvSpPr txBox="1">
            <a:spLocks/>
          </p:cNvSpPr>
          <p:nvPr/>
        </p:nvSpPr>
        <p:spPr>
          <a:xfrm>
            <a:off x="611560" y="1628800"/>
            <a:ext cx="9404723" cy="387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lvl="2">
              <a:spcBef>
                <a:spcPct val="0"/>
              </a:spcBef>
            </a:pPr>
            <a:r>
              <a:rPr lang="es-ES" sz="2200" b="1" dirty="0" smtClean="0">
                <a:solidFill>
                  <a:srgbClr val="028693"/>
                </a:solidFill>
                <a:latin typeface="Lato" pitchFamily="34" charset="0"/>
                <a:ea typeface="+mj-ea"/>
                <a:cs typeface="+mj-cs"/>
              </a:rPr>
              <a:t>Informes de la investigación de mercado</a:t>
            </a:r>
            <a:endParaRPr lang="es-AR" sz="2200" b="1" dirty="0" smtClean="0">
              <a:solidFill>
                <a:srgbClr val="028693"/>
              </a:solidFill>
              <a:latin typeface="Lato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endParaRPr kumimoji="0" lang="es-AR" sz="2200" b="1" i="0" u="none" strike="noStrike" kern="1200" cap="none" spc="0" normalizeH="0" baseline="0" noProof="0" dirty="0">
              <a:ln>
                <a:noFill/>
              </a:ln>
              <a:solidFill>
                <a:srgbClr val="028693"/>
              </a:solidFill>
              <a:effectLst/>
              <a:uLnTx/>
              <a:uFillTx/>
              <a:latin typeface="Lato" pitchFamily="34" charset="0"/>
              <a:ea typeface="+mj-ea"/>
              <a:cs typeface="+mj-cs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="" xmlns:a16="http://schemas.microsoft.com/office/drawing/2014/main" id="{DCB07E33-36E6-4690-B854-B1805B470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918" y="2714620"/>
            <a:ext cx="6000792" cy="27667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AR" sz="1800" dirty="0" smtClean="0">
                <a:solidFill>
                  <a:schemeClr val="bg1">
                    <a:lumMod val="50000"/>
                  </a:schemeClr>
                </a:solidFill>
              </a:rPr>
              <a:t>Informe de evaluación de las variables del macro y </a:t>
            </a:r>
            <a:r>
              <a:rPr lang="es-AR" sz="1800" dirty="0" err="1" smtClean="0">
                <a:solidFill>
                  <a:schemeClr val="bg1">
                    <a:lumMod val="50000"/>
                  </a:schemeClr>
                </a:solidFill>
              </a:rPr>
              <a:t>microentorno</a:t>
            </a:r>
            <a:r>
              <a:rPr lang="es-AR" sz="1800" dirty="0" smtClean="0">
                <a:solidFill>
                  <a:schemeClr val="bg1">
                    <a:lumMod val="50000"/>
                  </a:schemeClr>
                </a:solidFill>
              </a:rPr>
              <a:t> que influyen en el mercado de los productos desecados y deshidratados de la provincia de Mendoza</a:t>
            </a:r>
          </a:p>
          <a:p>
            <a:pPr marL="0" indent="0" algn="just">
              <a:buNone/>
            </a:pPr>
            <a:endParaRPr lang="es-AR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s-AR" sz="1800" dirty="0" smtClean="0">
                <a:solidFill>
                  <a:schemeClr val="bg1">
                    <a:lumMod val="50000"/>
                  </a:schemeClr>
                </a:solidFill>
              </a:rPr>
              <a:t>Informe de análisis de las diversas estrategias a implementar para potenciar el mercado de los productos desecados y deshidratados de la provincia de Mendoza</a:t>
            </a:r>
          </a:p>
          <a:p>
            <a:pPr marL="0" indent="0" algn="just">
              <a:buNone/>
            </a:pPr>
            <a:endParaRPr lang="es-AR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AR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AR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AR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AR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453874" y="2852936"/>
            <a:ext cx="21782" cy="2647766"/>
          </a:xfrm>
          <a:prstGeom prst="line">
            <a:avLst/>
          </a:prstGeom>
          <a:ln w="28575">
            <a:solidFill>
              <a:srgbClr val="028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5013176"/>
            <a:ext cx="928174" cy="92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251520" y="836712"/>
            <a:ext cx="8352928" cy="14401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3 Imagen" descr="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04" y="0"/>
            <a:ext cx="9063392" cy="1339596"/>
          </a:xfrm>
          <a:prstGeom prst="rect">
            <a:avLst/>
          </a:prstGeo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11560" y="197768"/>
            <a:ext cx="48269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Subsecretaría</a:t>
            </a:r>
            <a:r>
              <a:rPr kumimoji="0" lang="es-AR" sz="1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 de Industria y Comercio</a:t>
            </a: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 </a:t>
            </a:r>
            <a:r>
              <a:rPr kumimoji="0" lang="es-A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/>
            </a:r>
            <a:br>
              <a:rPr kumimoji="0" lang="es-A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</a:br>
            <a:r>
              <a:rPr kumimoji="0" lang="es-A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+mj-ea"/>
                <a:cs typeface="+mj-cs"/>
              </a:rPr>
              <a:t>Ministerio de Economía y Energía</a:t>
            </a:r>
            <a:endParaRPr kumimoji="0" lang="es-A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ato" pitchFamily="34" charset="0"/>
              <a:ea typeface="+mj-ea"/>
              <a:cs typeface="+mj-cs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0566"/>
          <a:stretch>
            <a:fillRect/>
          </a:stretch>
        </p:blipFill>
        <p:spPr bwMode="auto">
          <a:xfrm>
            <a:off x="0" y="0"/>
            <a:ext cx="91440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Título 1">
            <a:extLst>
              <a:ext uri="{FF2B5EF4-FFF2-40B4-BE49-F238E27FC236}">
                <a16:creationId xmlns="" xmlns:a16="http://schemas.microsoft.com/office/drawing/2014/main" id="{4A4DAF48-0654-41B2-8854-97C33B3A881B}"/>
              </a:ext>
            </a:extLst>
          </p:cNvPr>
          <p:cNvSpPr txBox="1">
            <a:spLocks/>
          </p:cNvSpPr>
          <p:nvPr/>
        </p:nvSpPr>
        <p:spPr>
          <a:xfrm>
            <a:off x="642911" y="1357298"/>
            <a:ext cx="6953425" cy="9915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s-ES" sz="2200" b="1" dirty="0" smtClean="0">
                <a:solidFill>
                  <a:srgbClr val="028693"/>
                </a:solidFill>
                <a:latin typeface="Lato" pitchFamily="34" charset="0"/>
                <a:ea typeface="+mj-ea"/>
                <a:cs typeface="+mj-cs"/>
              </a:rPr>
              <a:t>Fuentes primarias de datos utilizadas para la investigación de mercado</a:t>
            </a:r>
            <a:endParaRPr lang="es-AR" sz="2200" b="1" dirty="0">
              <a:solidFill>
                <a:srgbClr val="028693"/>
              </a:solidFill>
              <a:latin typeface="Lato" pitchFamily="34" charset="0"/>
              <a:ea typeface="+mj-ea"/>
              <a:cs typeface="+mj-cs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="" xmlns:a16="http://schemas.microsoft.com/office/drawing/2014/main" id="{DCB07E33-36E6-4690-B854-B1805B470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802" y="2132856"/>
            <a:ext cx="6603646" cy="43204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AR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es-ES" sz="1600" b="1" dirty="0" smtClean="0">
                <a:solidFill>
                  <a:srgbClr val="028693"/>
                </a:solidFill>
              </a:rPr>
              <a:t>Muestreo representativo </a:t>
            </a:r>
            <a:r>
              <a:rPr lang="es-ES" sz="1600" dirty="0" smtClean="0">
                <a:solidFill>
                  <a:schemeClr val="bg1">
                    <a:lumMod val="50000"/>
                  </a:schemeClr>
                </a:solidFill>
              </a:rPr>
              <a:t>efectuado a través de un relevamiento denominado “Encuesta sobre el comportamiento de los consumidores residentes en la provincia de Mendoza de productos desecados y deshidratados de diciembre de 2020” con la finalidad de </a:t>
            </a:r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</a:rPr>
              <a:t>conocer el comportamiento de consumo de los residentes de la provincia de Mendoza </a:t>
            </a:r>
            <a:r>
              <a:rPr lang="es-ES" sz="1600" dirty="0" smtClean="0">
                <a:solidFill>
                  <a:schemeClr val="bg1">
                    <a:lumMod val="50000"/>
                  </a:schemeClr>
                </a:solidFill>
              </a:rPr>
              <a:t>(mayores de 14 años) en relación al mencionado mercado.  </a:t>
            </a:r>
            <a:endParaRPr lang="es-AR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es-ES" sz="1600" b="1" dirty="0" smtClean="0">
                <a:solidFill>
                  <a:srgbClr val="028693"/>
                </a:solidFill>
              </a:rPr>
              <a:t>Big Data para el estudio de tendencias de búsqueda</a:t>
            </a:r>
            <a:r>
              <a:rPr lang="es-ES" sz="1600" dirty="0" smtClean="0">
                <a:solidFill>
                  <a:schemeClr val="bg1">
                    <a:lumMod val="50000"/>
                  </a:schemeClr>
                </a:solidFill>
              </a:rPr>
              <a:t>, audiencias y minería de texto en los </a:t>
            </a:r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</a:rPr>
              <a:t>principales buscadores y redes sociales web</a:t>
            </a:r>
            <a:r>
              <a:rPr lang="es-ES" sz="1600" dirty="0" smtClean="0">
                <a:solidFill>
                  <a:schemeClr val="bg1">
                    <a:lumMod val="50000"/>
                  </a:schemeClr>
                </a:solidFill>
              </a:rPr>
              <a:t>. El estudio se dividió en dos partes, una primera con un análisis de mercados a través de </a:t>
            </a:r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</a:rPr>
              <a:t>tendencias de búsquedas y audiencias web </a:t>
            </a:r>
            <a:r>
              <a:rPr lang="es-ES" sz="1600" dirty="0" smtClean="0">
                <a:solidFill>
                  <a:schemeClr val="bg1">
                    <a:lumMod val="50000"/>
                  </a:schemeClr>
                </a:solidFill>
              </a:rPr>
              <a:t>(años 2015 a 2020 inclusive) y una segunda en donde se realizó un </a:t>
            </a:r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</a:rPr>
              <a:t>análisis de minería de texto sobre los </a:t>
            </a:r>
            <a:r>
              <a:rPr lang="es-ES" sz="1600" b="1" dirty="0" err="1" smtClean="0">
                <a:solidFill>
                  <a:schemeClr val="bg1">
                    <a:lumMod val="50000"/>
                  </a:schemeClr>
                </a:solidFill>
              </a:rPr>
              <a:t>posts</a:t>
            </a:r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</a:rPr>
              <a:t> y comentarios </a:t>
            </a:r>
            <a:r>
              <a:rPr lang="es-ES" sz="1600" dirty="0" smtClean="0">
                <a:solidFill>
                  <a:schemeClr val="bg1">
                    <a:lumMod val="50000"/>
                  </a:schemeClr>
                </a:solidFill>
              </a:rPr>
              <a:t>(8.000 en total) sobre productos desecados y deshidratados publicados en las principales </a:t>
            </a:r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</a:rPr>
              <a:t>redes sociales utilizadas en la Argentina (año 2020). </a:t>
            </a:r>
            <a:endParaRPr lang="es-AR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es-ES" sz="1600" b="1" dirty="0" smtClean="0">
                <a:solidFill>
                  <a:srgbClr val="028693"/>
                </a:solidFill>
              </a:rPr>
              <a:t>Big data para el relevamiento de las oferta </a:t>
            </a:r>
            <a:r>
              <a:rPr lang="es-ES" sz="1600" dirty="0" smtClean="0">
                <a:solidFill>
                  <a:schemeClr val="bg1">
                    <a:lumMod val="50000"/>
                  </a:schemeClr>
                </a:solidFill>
              </a:rPr>
              <a:t>(1.900 en total) publicadas en enero de 2021  de productos desecados y deshidratados en </a:t>
            </a:r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</a:rPr>
              <a:t>las webs de venta online.</a:t>
            </a:r>
            <a:endParaRPr lang="es-AR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14 Conector recto"/>
          <p:cNvCxnSpPr/>
          <p:nvPr/>
        </p:nvCxnSpPr>
        <p:spPr>
          <a:xfrm>
            <a:off x="1451504" y="2564904"/>
            <a:ext cx="31397" cy="3816424"/>
          </a:xfrm>
          <a:prstGeom prst="line">
            <a:avLst/>
          </a:prstGeom>
          <a:ln w="28575">
            <a:solidFill>
              <a:srgbClr val="028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4005064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5967397"/>
            <a:ext cx="588960" cy="629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1626" y="2420888"/>
            <a:ext cx="64807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66103483"/>
              </p:ext>
            </p:extLst>
          </p:nvPr>
        </p:nvGraphicFramePr>
        <p:xfrm>
          <a:off x="5681820" y="1628800"/>
          <a:ext cx="2867819" cy="4471987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1233330"/>
                <a:gridCol w="1634489"/>
              </a:tblGrid>
              <a:tr h="4471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</a:rPr>
                        <a:t>Objetivos del relevamiento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ES" sz="1200" dirty="0" smtClean="0">
                          <a:effectLst/>
                        </a:rPr>
                        <a:t>Reconocer </a:t>
                      </a:r>
                      <a:r>
                        <a:rPr lang="es-ES" sz="1200" dirty="0">
                          <a:effectLst/>
                        </a:rPr>
                        <a:t>a los consumidores finales, actuales y potenciales, de productos desecados y deshidratados que residen en la provincia de  </a:t>
                      </a:r>
                      <a:r>
                        <a:rPr lang="es-ES" sz="1200" dirty="0" smtClean="0">
                          <a:effectLst/>
                        </a:rPr>
                        <a:t>Mendoza: obtener </a:t>
                      </a:r>
                      <a:r>
                        <a:rPr lang="es-ES" sz="1200" dirty="0">
                          <a:effectLst/>
                        </a:rPr>
                        <a:t>sus principales </a:t>
                      </a:r>
                      <a:r>
                        <a:rPr lang="es-ES" sz="1200" dirty="0" smtClean="0">
                          <a:effectLst/>
                        </a:rPr>
                        <a:t>características</a:t>
                      </a:r>
                      <a:r>
                        <a:rPr lang="es-ES" sz="1200" baseline="0" dirty="0" smtClean="0">
                          <a:effectLst/>
                        </a:rPr>
                        <a:t> </a:t>
                      </a:r>
                      <a:r>
                        <a:rPr lang="es-ES" sz="1200" dirty="0" smtClean="0">
                          <a:effectLst/>
                        </a:rPr>
                        <a:t>y cuantificar el </a:t>
                      </a:r>
                      <a:r>
                        <a:rPr lang="es-ES" sz="1200" dirty="0">
                          <a:effectLst/>
                        </a:rPr>
                        <a:t>mercado actual y </a:t>
                      </a:r>
                      <a:r>
                        <a:rPr lang="es-ES" sz="1200" dirty="0" smtClean="0">
                          <a:effectLst/>
                        </a:rPr>
                        <a:t>potencial</a:t>
                      </a:r>
                      <a:endParaRPr lang="es-AR" sz="1200" dirty="0">
                        <a:effectLst/>
                      </a:endParaRPr>
                    </a:p>
                    <a:p>
                      <a:pPr marL="1917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A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6" name="Tab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5619682"/>
              </p:ext>
            </p:extLst>
          </p:nvPr>
        </p:nvGraphicFramePr>
        <p:xfrm>
          <a:off x="467544" y="1628802"/>
          <a:ext cx="4960567" cy="448959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121992"/>
                <a:gridCol w="3838575"/>
              </a:tblGrid>
              <a:tr h="604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Población</a:t>
                      </a:r>
                      <a:endParaRPr lang="es-AR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975" lvl="0" indent="-180975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200" dirty="0">
                          <a:effectLst/>
                        </a:rPr>
                        <a:t>Personas residentes de la provincia de Mendoza, mayores de 14 años.</a:t>
                      </a:r>
                      <a:endParaRPr lang="es-AR" sz="1200" dirty="0">
                        <a:effectLst/>
                      </a:endParaRPr>
                    </a:p>
                    <a:p>
                      <a:pPr marL="180975" lvl="0" indent="-180975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200" kern="1200" dirty="0">
                          <a:effectLst/>
                        </a:rPr>
                        <a:t>Población objetivo: 1.423.181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15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Tamaño de la </a:t>
                      </a:r>
                      <a:r>
                        <a:rPr lang="es-ES" sz="1200" dirty="0" smtClean="0">
                          <a:effectLst/>
                        </a:rPr>
                        <a:t>muestra 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975" lvl="0" indent="-180975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200" kern="1200" dirty="0">
                          <a:effectLst/>
                        </a:rPr>
                        <a:t>420 casos. 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1932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Muestra estratificada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975" lvl="0" indent="-180975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200" kern="1200" dirty="0">
                          <a:effectLst/>
                        </a:rPr>
                        <a:t>Zona de Residencia: Gran Mendoza, Valle de Uco, Este y Sur.</a:t>
                      </a:r>
                      <a:endParaRPr lang="es-AR" sz="1200" kern="1200" dirty="0">
                        <a:effectLst/>
                      </a:endParaRPr>
                    </a:p>
                    <a:p>
                      <a:pPr marL="180975" lvl="0" indent="-180975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200" kern="1200" dirty="0">
                          <a:effectLst/>
                        </a:rPr>
                        <a:t>División generacional de la población: Z (desde los 15 años a los 19 inclusive), Y (desde los 20 años hasta los 39 inclusive), X (desde los 40 años hasta los 54 inclusive), Baby boomers (desde los 55 años hasta los 74 inclusive) y Silenciosa (mayores de 74 años).</a:t>
                      </a:r>
                      <a:endParaRPr lang="es-AR" sz="1200" kern="1200" dirty="0">
                        <a:effectLst/>
                      </a:endParaRPr>
                    </a:p>
                    <a:p>
                      <a:pPr marL="180975" lvl="0" indent="-180975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200" kern="1200" dirty="0">
                          <a:effectLst/>
                        </a:rPr>
                        <a:t>Sexo: femenino y masculino</a:t>
                      </a:r>
                      <a:endParaRPr lang="es-AR" sz="1200" kern="1200" dirty="0">
                        <a:effectLst/>
                      </a:endParaRPr>
                    </a:p>
                    <a:p>
                      <a:pPr marL="180975" lvl="0" indent="-180975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200" kern="1200" dirty="0">
                          <a:effectLst/>
                        </a:rPr>
                        <a:t>Factor de expansión: constante.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866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Relevamiento virtual 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975" lvl="0" indent="-180975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200" kern="1200" dirty="0">
                          <a:effectLst/>
                        </a:rPr>
                        <a:t>A través de telefonía celular. </a:t>
                      </a:r>
                      <a:endParaRPr lang="es-AR" sz="1200" kern="1200" dirty="0">
                        <a:effectLst/>
                      </a:endParaRPr>
                    </a:p>
                    <a:p>
                      <a:pPr marL="180975" lvl="0" indent="-180975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200" kern="1200" dirty="0">
                          <a:effectLst/>
                        </a:rPr>
                        <a:t>Utilización de formulario estructurado. </a:t>
                      </a:r>
                      <a:endParaRPr lang="es-ES" sz="1200" kern="1200" dirty="0" smtClean="0">
                        <a:effectLst/>
                      </a:endParaRPr>
                    </a:p>
                    <a:p>
                      <a:pPr marL="180975" lvl="0" indent="-180975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200" kern="1200" dirty="0" smtClean="0">
                          <a:effectLst/>
                        </a:rPr>
                        <a:t>Equipo </a:t>
                      </a:r>
                      <a:r>
                        <a:rPr lang="es-ES" sz="1200" kern="1200" dirty="0">
                          <a:effectLst/>
                        </a:rPr>
                        <a:t>de encuestadores conformado por 4 (cuatro) estudiantes de la </a:t>
                      </a:r>
                      <a:r>
                        <a:rPr lang="es-ES" sz="1200" kern="1200" dirty="0" smtClean="0">
                          <a:effectLst/>
                        </a:rPr>
                        <a:t>FCE UNCuyo.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435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Periodo del relevamiento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975" lvl="0" indent="-180975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200" kern="1200" dirty="0">
                          <a:effectLst/>
                        </a:rPr>
                        <a:t>Fecha del muestreo: 3 al 30 de diciembre de 2020.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260648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3112" y="6237312"/>
            <a:ext cx="2953344" cy="500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ítulo 1">
            <a:extLst>
              <a:ext uri="{FF2B5EF4-FFF2-40B4-BE49-F238E27FC236}">
                <a16:creationId xmlns="" xmlns:a16="http://schemas.microsoft.com/office/drawing/2014/main" id="{4A4DAF48-0654-41B2-8854-97C33B3A881B}"/>
              </a:ext>
            </a:extLst>
          </p:cNvPr>
          <p:cNvSpPr txBox="1">
            <a:spLocks/>
          </p:cNvSpPr>
          <p:nvPr/>
        </p:nvSpPr>
        <p:spPr>
          <a:xfrm>
            <a:off x="1691680" y="260648"/>
            <a:ext cx="648072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spcBef>
                <a:spcPct val="0"/>
              </a:spcBef>
            </a:pPr>
            <a:endParaRPr lang="es-MX" sz="2400" b="1" dirty="0" smtClean="0">
              <a:solidFill>
                <a:srgbClr val="028693"/>
              </a:solidFill>
            </a:endParaRPr>
          </a:p>
          <a:p>
            <a:pPr>
              <a:spcBef>
                <a:spcPct val="0"/>
              </a:spcBef>
            </a:pPr>
            <a:r>
              <a:rPr lang="es-AR" sz="2400" b="1" dirty="0" smtClean="0">
                <a:solidFill>
                  <a:srgbClr val="028693"/>
                </a:solidFill>
              </a:rPr>
              <a:t>Informe de caracterización y cuantificación de la demanda de productos desecados y deshidratados</a:t>
            </a:r>
          </a:p>
          <a:p>
            <a:pPr>
              <a:spcBef>
                <a:spcPct val="0"/>
              </a:spcBef>
            </a:pPr>
            <a:endParaRPr lang="es-AR" sz="2400" b="1" dirty="0" smtClean="0">
              <a:solidFill>
                <a:srgbClr val="028693"/>
              </a:solidFill>
            </a:endParaRPr>
          </a:p>
          <a:p>
            <a:pPr>
              <a:spcBef>
                <a:spcPct val="0"/>
              </a:spcBef>
            </a:pPr>
            <a:endParaRPr kumimoji="0" lang="es-AR" sz="2200" b="1" i="0" u="none" strike="noStrike" kern="1200" cap="none" spc="0" normalizeH="0" baseline="0" noProof="0" dirty="0">
              <a:ln>
                <a:noFill/>
              </a:ln>
              <a:solidFill>
                <a:srgbClr val="028693"/>
              </a:solidFill>
              <a:effectLst/>
              <a:uLnTx/>
              <a:uFillTx/>
              <a:latin typeface="Lato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4"/>
          <p:cNvSpPr/>
          <p:nvPr/>
        </p:nvSpPr>
        <p:spPr>
          <a:xfrm>
            <a:off x="5220072" y="2369996"/>
            <a:ext cx="2952328" cy="1169551"/>
          </a:xfrm>
          <a:prstGeom prst="rect">
            <a:avLst/>
          </a:prstGeom>
          <a:noFill/>
          <a:ln>
            <a:solidFill>
              <a:srgbClr val="028693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s-AR" sz="1400" dirty="0">
                <a:solidFill>
                  <a:srgbClr val="028693"/>
                </a:solidFill>
                <a:latin typeface="+mj-lt"/>
              </a:rPr>
              <a:t>El </a:t>
            </a:r>
            <a:r>
              <a:rPr lang="es-AR" sz="1400" b="1" dirty="0">
                <a:solidFill>
                  <a:srgbClr val="028693"/>
                </a:solidFill>
                <a:latin typeface="+mj-lt"/>
              </a:rPr>
              <a:t>comportamiento por segmento generacional y por sexo</a:t>
            </a:r>
            <a:r>
              <a:rPr lang="es-AR" sz="1400" dirty="0">
                <a:solidFill>
                  <a:srgbClr val="028693"/>
                </a:solidFill>
                <a:latin typeface="+mj-lt"/>
              </a:rPr>
              <a:t> </a:t>
            </a:r>
            <a:r>
              <a:rPr lang="es-AR" sz="1400" b="1" dirty="0">
                <a:solidFill>
                  <a:srgbClr val="028693"/>
                </a:solidFill>
                <a:latin typeface="+mj-lt"/>
              </a:rPr>
              <a:t>no muestra </a:t>
            </a:r>
            <a:r>
              <a:rPr lang="es-AR" sz="1400" dirty="0">
                <a:solidFill>
                  <a:srgbClr val="028693"/>
                </a:solidFill>
                <a:latin typeface="+mj-lt"/>
              </a:rPr>
              <a:t>grandes </a:t>
            </a:r>
            <a:r>
              <a:rPr lang="es-AR" sz="1400" b="1" dirty="0">
                <a:solidFill>
                  <a:srgbClr val="028693"/>
                </a:solidFill>
                <a:latin typeface="+mj-lt"/>
              </a:rPr>
              <a:t>diferencias</a:t>
            </a:r>
            <a:r>
              <a:rPr lang="es-AR" sz="1400" dirty="0">
                <a:solidFill>
                  <a:srgbClr val="028693"/>
                </a:solidFill>
                <a:latin typeface="+mj-lt"/>
              </a:rPr>
              <a:t> en relación a la </a:t>
            </a:r>
            <a:r>
              <a:rPr lang="es-AR" sz="1400" b="1" dirty="0">
                <a:solidFill>
                  <a:srgbClr val="028693"/>
                </a:solidFill>
                <a:latin typeface="+mj-lt"/>
              </a:rPr>
              <a:t>habitualidad o no en el consumo</a:t>
            </a:r>
            <a:r>
              <a:rPr lang="es-AR" sz="1400" dirty="0">
                <a:solidFill>
                  <a:srgbClr val="028693"/>
                </a:solidFill>
                <a:latin typeface="+mj-lt"/>
              </a:rPr>
              <a:t>. </a:t>
            </a:r>
          </a:p>
        </p:txBody>
      </p:sp>
      <p:sp>
        <p:nvSpPr>
          <p:cNvPr id="9" name="Rectángulo 10"/>
          <p:cNvSpPr/>
          <p:nvPr/>
        </p:nvSpPr>
        <p:spPr>
          <a:xfrm>
            <a:off x="467544" y="3945300"/>
            <a:ext cx="3240360" cy="1708160"/>
          </a:xfrm>
          <a:prstGeom prst="rect">
            <a:avLst/>
          </a:prstGeom>
          <a:noFill/>
          <a:ln>
            <a:solidFill>
              <a:srgbClr val="028693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es-ES" sz="1400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Principales </a:t>
            </a:r>
            <a:r>
              <a:rPr lang="es-ES" sz="1400" b="1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causales</a:t>
            </a:r>
            <a:r>
              <a:rPr lang="es-ES" sz="1400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400" dirty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por las que elige consumir habitualmente los productos desecados y </a:t>
            </a:r>
            <a:r>
              <a:rPr lang="es-ES" sz="1400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deshidratados:</a:t>
            </a:r>
            <a:br>
              <a:rPr lang="es-ES" sz="1400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1400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400" b="1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natural, saludable, gourmet,</a:t>
            </a:r>
            <a:br>
              <a:rPr lang="es-ES" sz="1400" b="1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1400" b="1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sabor, vegetariano, brinda energía</a:t>
            </a:r>
            <a:endParaRPr lang="es-AR" sz="1400" b="1" dirty="0">
              <a:solidFill>
                <a:srgbClr val="028693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11"/>
          <p:cNvSpPr/>
          <p:nvPr/>
        </p:nvSpPr>
        <p:spPr>
          <a:xfrm>
            <a:off x="464508" y="2089650"/>
            <a:ext cx="3139347" cy="1384995"/>
          </a:xfrm>
          <a:prstGeom prst="rect">
            <a:avLst/>
          </a:prstGeom>
          <a:noFill/>
          <a:ln>
            <a:solidFill>
              <a:srgbClr val="028693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es-ES" sz="1400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Hay </a:t>
            </a:r>
            <a:r>
              <a:rPr lang="es-ES" sz="1400" b="1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mayor participación </a:t>
            </a:r>
            <a:r>
              <a:rPr lang="es-ES" sz="1400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la población en el consumo en las zonas </a:t>
            </a:r>
            <a:r>
              <a:rPr lang="es-ES" sz="1400" b="1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Sur, Valle de Uco y Este </a:t>
            </a:r>
            <a:r>
              <a:rPr lang="es-ES" sz="1400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que en el </a:t>
            </a:r>
            <a:r>
              <a:rPr lang="es-ES" sz="1400" b="1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Gran</a:t>
            </a:r>
            <a:r>
              <a:rPr lang="es-ES" sz="1400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400" b="1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Mendoza</a:t>
            </a:r>
            <a:r>
              <a:rPr lang="es-ES" sz="1400" dirty="0" smtClean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(82%)</a:t>
            </a:r>
            <a:endParaRPr lang="es-AR" sz="1400" dirty="0">
              <a:solidFill>
                <a:srgbClr val="028693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2"/>
          <p:cNvSpPr/>
          <p:nvPr/>
        </p:nvSpPr>
        <p:spPr>
          <a:xfrm>
            <a:off x="5220072" y="4023355"/>
            <a:ext cx="3024336" cy="1384995"/>
          </a:xfrm>
          <a:prstGeom prst="rect">
            <a:avLst/>
          </a:prstGeom>
          <a:noFill/>
          <a:ln>
            <a:solidFill>
              <a:srgbClr val="028693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400" dirty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Los consumidores habituales de productos desecados y deshidratados </a:t>
            </a:r>
            <a:r>
              <a:rPr lang="es-ES" sz="1400" b="1" dirty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adquieren en promedio alrededor de 3,7 tipos de bienes</a:t>
            </a:r>
            <a:r>
              <a:rPr lang="es-ES" sz="1400" dirty="0">
                <a:solidFill>
                  <a:srgbClr val="02869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AR" sz="1400" dirty="0">
              <a:solidFill>
                <a:srgbClr val="028693"/>
              </a:solidFill>
              <a:latin typeface="+mj-lt"/>
            </a:endParaRPr>
          </a:p>
        </p:txBody>
      </p:sp>
      <p:sp>
        <p:nvSpPr>
          <p:cNvPr id="13" name="Rectángulo 13"/>
          <p:cNvSpPr/>
          <p:nvPr/>
        </p:nvSpPr>
        <p:spPr>
          <a:xfrm>
            <a:off x="3552587" y="1556792"/>
            <a:ext cx="1682327" cy="493981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s-AR" sz="1400" dirty="0" smtClean="0">
              <a:solidFill>
                <a:srgbClr val="028693"/>
              </a:solidFill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es-AR" sz="1400" dirty="0" smtClean="0">
                <a:solidFill>
                  <a:srgbClr val="028693"/>
                </a:solidFill>
                <a:latin typeface="+mj-lt"/>
              </a:rPr>
              <a:t>El </a:t>
            </a:r>
            <a:r>
              <a:rPr lang="es-AR" sz="1400" b="1" dirty="0">
                <a:solidFill>
                  <a:srgbClr val="028693"/>
                </a:solidFill>
                <a:latin typeface="+mj-lt"/>
              </a:rPr>
              <a:t>87%</a:t>
            </a:r>
            <a:r>
              <a:rPr lang="es-AR" sz="1400" dirty="0">
                <a:solidFill>
                  <a:srgbClr val="028693"/>
                </a:solidFill>
                <a:latin typeface="+mj-lt"/>
              </a:rPr>
              <a:t> de los </a:t>
            </a:r>
            <a:r>
              <a:rPr lang="es-AR" sz="1400" b="1" dirty="0">
                <a:solidFill>
                  <a:srgbClr val="028693"/>
                </a:solidFill>
                <a:latin typeface="+mj-lt"/>
              </a:rPr>
              <a:t>residentes</a:t>
            </a:r>
            <a:r>
              <a:rPr lang="es-AR" sz="1400" dirty="0">
                <a:solidFill>
                  <a:srgbClr val="028693"/>
                </a:solidFill>
                <a:latin typeface="+mj-lt"/>
              </a:rPr>
              <a:t> de la </a:t>
            </a:r>
            <a:r>
              <a:rPr lang="es-AR" sz="1400" b="1" dirty="0">
                <a:solidFill>
                  <a:srgbClr val="028693"/>
                </a:solidFill>
                <a:latin typeface="+mj-lt"/>
              </a:rPr>
              <a:t>provincia de Mendoza</a:t>
            </a:r>
            <a:r>
              <a:rPr lang="es-AR" sz="1400" dirty="0">
                <a:solidFill>
                  <a:srgbClr val="028693"/>
                </a:solidFill>
                <a:latin typeface="+mj-lt"/>
              </a:rPr>
              <a:t>, mayores de 14 años de edad, </a:t>
            </a:r>
            <a:r>
              <a:rPr lang="es-AR" sz="1400" b="1" dirty="0">
                <a:solidFill>
                  <a:srgbClr val="028693"/>
                </a:solidFill>
                <a:latin typeface="+mj-lt"/>
              </a:rPr>
              <a:t>1.243.271 personas, </a:t>
            </a:r>
            <a:r>
              <a:rPr lang="es-AR" sz="1400" dirty="0">
                <a:solidFill>
                  <a:srgbClr val="028693"/>
                </a:solidFill>
                <a:latin typeface="+mj-lt"/>
              </a:rPr>
              <a:t>son </a:t>
            </a:r>
            <a:r>
              <a:rPr lang="es-AR" sz="1400" b="1" dirty="0">
                <a:solidFill>
                  <a:srgbClr val="028693"/>
                </a:solidFill>
                <a:latin typeface="+mj-lt"/>
              </a:rPr>
              <a:t>consumidores </a:t>
            </a:r>
            <a:r>
              <a:rPr lang="es-AR" sz="1400" b="1" dirty="0" smtClean="0">
                <a:solidFill>
                  <a:srgbClr val="028693"/>
                </a:solidFill>
                <a:latin typeface="+mj-lt"/>
              </a:rPr>
              <a:t>habituales </a:t>
            </a:r>
            <a:r>
              <a:rPr lang="es-AR" sz="1400" dirty="0" smtClean="0">
                <a:solidFill>
                  <a:srgbClr val="028693"/>
                </a:solidFill>
                <a:latin typeface="+mj-lt"/>
              </a:rPr>
              <a:t>(mínimo 1 vez al mes) </a:t>
            </a:r>
            <a:r>
              <a:rPr lang="es-AR" sz="1400" dirty="0">
                <a:solidFill>
                  <a:srgbClr val="028693"/>
                </a:solidFill>
                <a:latin typeface="+mj-lt"/>
              </a:rPr>
              <a:t>de productos </a:t>
            </a:r>
            <a:r>
              <a:rPr lang="es-AR" sz="1400" b="1" dirty="0">
                <a:solidFill>
                  <a:srgbClr val="028693"/>
                </a:solidFill>
                <a:latin typeface="+mj-lt"/>
              </a:rPr>
              <a:t>desecados y deshidratados</a:t>
            </a:r>
            <a:r>
              <a:rPr lang="es-AR" sz="1400" dirty="0" smtClean="0">
                <a:solidFill>
                  <a:srgbClr val="028693"/>
                </a:solidFill>
                <a:latin typeface="+mj-lt"/>
              </a:rPr>
              <a:t>. </a:t>
            </a:r>
          </a:p>
          <a:p>
            <a:pPr algn="ctr">
              <a:lnSpc>
                <a:spcPct val="150000"/>
              </a:lnSpc>
            </a:pPr>
            <a:endParaRPr lang="es-AR" sz="1400" dirty="0" smtClean="0">
              <a:solidFill>
                <a:srgbClr val="028693"/>
              </a:solidFill>
              <a:latin typeface="+mj-lt"/>
            </a:endParaRPr>
          </a:p>
          <a:p>
            <a:pPr algn="ctr">
              <a:lnSpc>
                <a:spcPct val="150000"/>
              </a:lnSpc>
            </a:pPr>
            <a:endParaRPr lang="es-AR" sz="1400" dirty="0">
              <a:solidFill>
                <a:srgbClr val="028693"/>
              </a:solidFill>
              <a:latin typeface="+mj-lt"/>
            </a:endParaRP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260648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ítulo 1">
            <a:extLst>
              <a:ext uri="{FF2B5EF4-FFF2-40B4-BE49-F238E27FC236}">
                <a16:creationId xmlns="" xmlns:a16="http://schemas.microsoft.com/office/drawing/2014/main" id="{4A4DAF48-0654-41B2-8854-97C33B3A881B}"/>
              </a:ext>
            </a:extLst>
          </p:cNvPr>
          <p:cNvSpPr txBox="1">
            <a:spLocks/>
          </p:cNvSpPr>
          <p:nvPr/>
        </p:nvSpPr>
        <p:spPr>
          <a:xfrm>
            <a:off x="1691680" y="260648"/>
            <a:ext cx="648072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spcBef>
                <a:spcPct val="0"/>
              </a:spcBef>
            </a:pPr>
            <a:endParaRPr lang="es-MX" sz="2400" b="1" dirty="0" smtClean="0">
              <a:solidFill>
                <a:srgbClr val="028693"/>
              </a:solidFill>
            </a:endParaRPr>
          </a:p>
          <a:p>
            <a:pPr>
              <a:spcBef>
                <a:spcPct val="0"/>
              </a:spcBef>
            </a:pPr>
            <a:r>
              <a:rPr lang="es-AR" sz="2400" b="1" dirty="0" smtClean="0">
                <a:solidFill>
                  <a:srgbClr val="028693"/>
                </a:solidFill>
              </a:rPr>
              <a:t>Informe de caracterización y cuantificación de la demanda de productos desecados y deshidratados</a:t>
            </a:r>
          </a:p>
          <a:p>
            <a:pPr>
              <a:spcBef>
                <a:spcPct val="0"/>
              </a:spcBef>
            </a:pPr>
            <a:endParaRPr lang="es-AR" sz="2400" b="1" dirty="0" smtClean="0">
              <a:solidFill>
                <a:srgbClr val="028693"/>
              </a:solidFill>
            </a:endParaRPr>
          </a:p>
          <a:p>
            <a:pPr>
              <a:spcBef>
                <a:spcPct val="0"/>
              </a:spcBef>
            </a:pPr>
            <a:endParaRPr kumimoji="0" lang="es-AR" sz="2200" b="1" i="0" u="none" strike="noStrike" kern="1200" cap="none" spc="0" normalizeH="0" baseline="0" noProof="0" dirty="0">
              <a:ln>
                <a:noFill/>
              </a:ln>
              <a:solidFill>
                <a:srgbClr val="028693"/>
              </a:solidFill>
              <a:effectLst/>
              <a:uLnTx/>
              <a:uFillTx/>
              <a:latin typeface="Lato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"/>
          <p:cNvSpPr/>
          <p:nvPr/>
        </p:nvSpPr>
        <p:spPr>
          <a:xfrm>
            <a:off x="755576" y="1916832"/>
            <a:ext cx="3672408" cy="1351588"/>
          </a:xfrm>
          <a:prstGeom prst="rect">
            <a:avLst/>
          </a:prstGeom>
          <a:noFill/>
          <a:ln>
            <a:solidFill>
              <a:srgbClr val="028693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Las personas que consumen habitualmente productos desecados y/o deshidratados </a:t>
            </a:r>
            <a:r>
              <a:rPr lang="es-ES" sz="1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desconocen</a:t>
            </a:r>
            <a:r>
              <a:rPr lang="es-ES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en su </a:t>
            </a:r>
            <a:r>
              <a:rPr lang="es-ES" sz="1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gran mayoría (80%) la </a:t>
            </a:r>
            <a:r>
              <a:rPr lang="es-ES" sz="1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marca</a:t>
            </a:r>
            <a:r>
              <a:rPr lang="es-ES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s-AR" sz="1400" dirty="0">
              <a:latin typeface="+mj-lt"/>
            </a:endParaRPr>
          </a:p>
        </p:txBody>
      </p:sp>
      <p:sp>
        <p:nvSpPr>
          <p:cNvPr id="15" name="Rectángulo 15"/>
          <p:cNvSpPr/>
          <p:nvPr/>
        </p:nvSpPr>
        <p:spPr>
          <a:xfrm>
            <a:off x="4884466" y="4680490"/>
            <a:ext cx="3503958" cy="2031325"/>
          </a:xfrm>
          <a:prstGeom prst="rect">
            <a:avLst/>
          </a:prstGeom>
          <a:noFill/>
          <a:ln>
            <a:solidFill>
              <a:srgbClr val="028693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s-ES" sz="1400" dirty="0" smtClean="0"/>
          </a:p>
          <a:p>
            <a:pPr>
              <a:lnSpc>
                <a:spcPct val="150000"/>
              </a:lnSpc>
            </a:pPr>
            <a:r>
              <a:rPr lang="es-ES" sz="1400" dirty="0" smtClean="0"/>
              <a:t>Los </a:t>
            </a:r>
            <a:r>
              <a:rPr lang="es-ES" sz="1400" b="1" dirty="0"/>
              <a:t>formatos</a:t>
            </a:r>
            <a:r>
              <a:rPr lang="es-ES" sz="1400" dirty="0"/>
              <a:t> en el que los consumidores habituales de productos desecados y/o deshidratados </a:t>
            </a:r>
            <a:r>
              <a:rPr lang="es-ES" sz="1400" b="1" dirty="0"/>
              <a:t>adquieren los </a:t>
            </a:r>
            <a:r>
              <a:rPr lang="es-ES" sz="1400" b="1" dirty="0" smtClean="0"/>
              <a:t>productos</a:t>
            </a:r>
            <a:r>
              <a:rPr lang="es-ES" sz="1400" dirty="0" smtClean="0"/>
              <a:t>: </a:t>
            </a:r>
            <a:r>
              <a:rPr lang="es-ES" sz="1400" b="1" dirty="0" smtClean="0"/>
              <a:t>bolsita o suelto (entre ambas más del 80%)</a:t>
            </a:r>
          </a:p>
          <a:p>
            <a:pPr>
              <a:lnSpc>
                <a:spcPct val="150000"/>
              </a:lnSpc>
            </a:pPr>
            <a:endParaRPr lang="es-AR" sz="1400" b="1" dirty="0">
              <a:latin typeface="+mj-lt"/>
            </a:endParaRPr>
          </a:p>
        </p:txBody>
      </p:sp>
      <p:sp>
        <p:nvSpPr>
          <p:cNvPr id="16" name="Rectángulo 14"/>
          <p:cNvSpPr/>
          <p:nvPr/>
        </p:nvSpPr>
        <p:spPr>
          <a:xfrm>
            <a:off x="755576" y="4581128"/>
            <a:ext cx="3854524" cy="2031325"/>
          </a:xfrm>
          <a:prstGeom prst="rect">
            <a:avLst/>
          </a:prstGeom>
          <a:noFill/>
          <a:ln>
            <a:solidFill>
              <a:srgbClr val="028693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s-ES" sz="14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ES" sz="1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ES" sz="1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dquieren</a:t>
            </a:r>
            <a:r>
              <a:rPr lang="es-ES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sus </a:t>
            </a:r>
            <a:r>
              <a:rPr lang="es-ES" sz="1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productos</a:t>
            </a:r>
            <a:r>
              <a:rPr lang="es-ES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generalmente en: </a:t>
            </a:r>
            <a:r>
              <a:rPr lang="es-ES" sz="1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supermercados, dietéticas, almacenes y directamente al productor </a:t>
            </a:r>
            <a:r>
              <a:rPr lang="es-ES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(el orden varía según el tipo de producto). Los </a:t>
            </a:r>
            <a:r>
              <a:rPr lang="es-ES" sz="1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eligen</a:t>
            </a:r>
            <a:r>
              <a:rPr lang="es-ES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por </a:t>
            </a:r>
            <a:r>
              <a:rPr lang="es-ES" sz="1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comodidad</a:t>
            </a:r>
            <a:r>
              <a:rPr lang="es-ES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1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calidad, precio, cercanía y confianza.</a:t>
            </a:r>
            <a:endParaRPr lang="es-AR" sz="1400" b="1" dirty="0">
              <a:latin typeface="+mj-lt"/>
            </a:endParaRPr>
          </a:p>
        </p:txBody>
      </p:sp>
      <p:sp>
        <p:nvSpPr>
          <p:cNvPr id="17" name="CuadroTexto 6"/>
          <p:cNvSpPr txBox="1"/>
          <p:nvPr/>
        </p:nvSpPr>
        <p:spPr>
          <a:xfrm>
            <a:off x="5284516" y="1628800"/>
            <a:ext cx="3031900" cy="1384995"/>
          </a:xfrm>
          <a:prstGeom prst="rect">
            <a:avLst/>
          </a:prstGeom>
          <a:noFill/>
          <a:ln>
            <a:solidFill>
              <a:srgbClr val="028693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400" dirty="0" smtClean="0"/>
              <a:t>La </a:t>
            </a:r>
            <a:r>
              <a:rPr lang="es-ES" sz="1400" dirty="0"/>
              <a:t>relación entre niveles de ingreso </a:t>
            </a:r>
            <a:r>
              <a:rPr lang="es-ES" sz="1400" dirty="0" smtClean="0"/>
              <a:t>personal, máximo nivel educativo alcanzando </a:t>
            </a:r>
            <a:r>
              <a:rPr lang="es-ES" sz="1400" dirty="0"/>
              <a:t>y el tipo de productos consumidos es </a:t>
            </a:r>
            <a:r>
              <a:rPr lang="es-ES" sz="1400" dirty="0" smtClean="0"/>
              <a:t>errática.</a:t>
            </a:r>
            <a:endParaRPr lang="es-AR" sz="1400" dirty="0"/>
          </a:p>
        </p:txBody>
      </p:sp>
      <p:graphicFrame>
        <p:nvGraphicFramePr>
          <p:cNvPr id="18" name="Gráfico 8"/>
          <p:cNvGraphicFramePr/>
          <p:nvPr>
            <p:extLst>
              <p:ext uri="{D42A27DB-BD31-4B8C-83A1-F6EECF244321}">
                <p14:modId xmlns="" xmlns:p14="http://schemas.microsoft.com/office/powerpoint/2010/main" val="4034081224"/>
              </p:ext>
            </p:extLst>
          </p:nvPr>
        </p:nvGraphicFramePr>
        <p:xfrm>
          <a:off x="695326" y="3010520"/>
          <a:ext cx="7772400" cy="1885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2 Marcador de contenido"/>
          <p:cNvSpPr txBox="1">
            <a:spLocks/>
          </p:cNvSpPr>
          <p:nvPr/>
        </p:nvSpPr>
        <p:spPr>
          <a:xfrm>
            <a:off x="1763689" y="1196752"/>
            <a:ext cx="3528392" cy="36917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ES" sz="2200" b="1" dirty="0" smtClean="0">
                <a:solidFill>
                  <a:srgbClr val="028693"/>
                </a:solidFill>
              </a:rPr>
              <a:t>Resultados del relevamiento</a:t>
            </a:r>
          </a:p>
          <a:p>
            <a:pPr marL="0" lvl="2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es-AR" sz="1400" dirty="0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260648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ítulo 1">
            <a:extLst>
              <a:ext uri="{FF2B5EF4-FFF2-40B4-BE49-F238E27FC236}">
                <a16:creationId xmlns="" xmlns:a16="http://schemas.microsoft.com/office/drawing/2014/main" id="{4A4DAF48-0654-41B2-8854-97C33B3A881B}"/>
              </a:ext>
            </a:extLst>
          </p:cNvPr>
          <p:cNvSpPr txBox="1">
            <a:spLocks/>
          </p:cNvSpPr>
          <p:nvPr/>
        </p:nvSpPr>
        <p:spPr>
          <a:xfrm>
            <a:off x="1691680" y="260648"/>
            <a:ext cx="648072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spcBef>
                <a:spcPct val="0"/>
              </a:spcBef>
            </a:pPr>
            <a:endParaRPr lang="es-MX" sz="2400" b="1" dirty="0" smtClean="0">
              <a:solidFill>
                <a:srgbClr val="028693"/>
              </a:solidFill>
            </a:endParaRPr>
          </a:p>
          <a:p>
            <a:pPr>
              <a:spcBef>
                <a:spcPct val="0"/>
              </a:spcBef>
            </a:pPr>
            <a:r>
              <a:rPr lang="es-AR" sz="2400" b="1" dirty="0" smtClean="0">
                <a:solidFill>
                  <a:srgbClr val="028693"/>
                </a:solidFill>
              </a:rPr>
              <a:t>Informe de caracterización y cuantificación de la demanda de productos desecados y deshidratados</a:t>
            </a:r>
          </a:p>
          <a:p>
            <a:pPr>
              <a:spcBef>
                <a:spcPct val="0"/>
              </a:spcBef>
            </a:pPr>
            <a:endParaRPr lang="es-AR" sz="2400" b="1" dirty="0" smtClean="0">
              <a:solidFill>
                <a:srgbClr val="028693"/>
              </a:solidFill>
            </a:endParaRPr>
          </a:p>
          <a:p>
            <a:pPr>
              <a:spcBef>
                <a:spcPct val="0"/>
              </a:spcBef>
            </a:pPr>
            <a:endParaRPr kumimoji="0" lang="es-AR" sz="2200" b="1" i="0" u="none" strike="noStrike" kern="1200" cap="none" spc="0" normalizeH="0" baseline="0" noProof="0" dirty="0">
              <a:ln>
                <a:noFill/>
              </a:ln>
              <a:solidFill>
                <a:srgbClr val="028693"/>
              </a:solidFill>
              <a:effectLst/>
              <a:uLnTx/>
              <a:uFillTx/>
              <a:latin typeface="Lato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16"/>
          <p:cNvSpPr/>
          <p:nvPr/>
        </p:nvSpPr>
        <p:spPr>
          <a:xfrm>
            <a:off x="4860032" y="4653136"/>
            <a:ext cx="3054640" cy="929357"/>
          </a:xfrm>
          <a:prstGeom prst="rect">
            <a:avLst/>
          </a:prstGeom>
          <a:solidFill>
            <a:srgbClr val="028693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AR" sz="1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 38% sí pagaría un precio mayor  </a:t>
            </a:r>
            <a:r>
              <a:rPr lang="es-AR" sz="12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es-AR" sz="1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AR" sz="12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productos desecados  y deshidratados </a:t>
            </a:r>
            <a:r>
              <a:rPr lang="es-AR" sz="1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origen mendocino y el 52% </a:t>
            </a:r>
            <a:r>
              <a:rPr lang="es-AR" sz="1200" b="1" dirty="0" smtClean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es-AR" sz="1200" dirty="0" smtClean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(el 11% restante lo duda)</a:t>
            </a:r>
            <a:endParaRPr lang="es-AR" sz="12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5"/>
          <p:cNvSpPr/>
          <p:nvPr/>
        </p:nvSpPr>
        <p:spPr>
          <a:xfrm>
            <a:off x="4865424" y="2261771"/>
            <a:ext cx="3067130" cy="2031325"/>
          </a:xfrm>
          <a:prstGeom prst="rect">
            <a:avLst/>
          </a:prstGeom>
          <a:solidFill>
            <a:srgbClr val="028693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2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los </a:t>
            </a:r>
            <a:r>
              <a:rPr lang="es-ES" sz="1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consumidores que conocen la marca </a:t>
            </a:r>
            <a:r>
              <a:rPr lang="es-ES" sz="12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los productos que adquieren, se les </a:t>
            </a:r>
            <a:r>
              <a:rPr lang="es-ES" sz="1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consultó si serían fieles a la misma</a:t>
            </a:r>
            <a:r>
              <a:rPr lang="es-ES" sz="12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" sz="1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 25% respondió que seguiría comprando la misma marca aunque pudiera conseguir un producto similar a menor precio,</a:t>
            </a:r>
            <a:r>
              <a:rPr lang="es-ES" sz="12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y el 68% respondió que sería infiel</a:t>
            </a:r>
            <a:r>
              <a:rPr lang="es-ES" sz="1200" dirty="0" smtClean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AR" sz="12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3" name="Tab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4778"/>
              </p:ext>
            </p:extLst>
          </p:nvPr>
        </p:nvGraphicFramePr>
        <p:xfrm>
          <a:off x="685800" y="2197884"/>
          <a:ext cx="4009028" cy="341522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207445"/>
                <a:gridCol w="1801583"/>
              </a:tblGrid>
              <a:tr h="841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Productos que consumen habitualmente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No conoce la marca del producto que consume habitualmente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68262"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Ajo desecado</a:t>
                      </a:r>
                      <a:endParaRPr lang="es-A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57%</a:t>
                      </a:r>
                      <a:endParaRPr lang="es-A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68262"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kern="1200" dirty="0">
                          <a:effectLst/>
                        </a:rPr>
                        <a:t>Almendras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94%</a:t>
                      </a:r>
                      <a:endParaRPr lang="es-A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68262"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kern="1200" dirty="0">
                          <a:effectLst/>
                        </a:rPr>
                        <a:t>Ciruela desecada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88%</a:t>
                      </a:r>
                      <a:endParaRPr lang="es-A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68262"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kern="1200" dirty="0">
                          <a:effectLst/>
                        </a:rPr>
                        <a:t>Damasco desecado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80%</a:t>
                      </a:r>
                      <a:endParaRPr lang="es-AR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68262"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kern="1200" dirty="0">
                          <a:effectLst/>
                        </a:rPr>
                        <a:t>Durazno desecado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86%</a:t>
                      </a:r>
                      <a:endParaRPr lang="es-A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68262"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kern="1200" dirty="0">
                          <a:effectLst/>
                        </a:rPr>
                        <a:t>Manzana desecada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77%</a:t>
                      </a:r>
                      <a:endParaRPr lang="es-AR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68262"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kern="1200" dirty="0">
                          <a:effectLst/>
                        </a:rPr>
                        <a:t>Nueces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93%</a:t>
                      </a:r>
                      <a:endParaRPr lang="es-A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68262"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kern="1200" dirty="0">
                          <a:effectLst/>
                        </a:rPr>
                        <a:t>Orégano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63%</a:t>
                      </a:r>
                      <a:endParaRPr lang="es-A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68262"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kern="1200" dirty="0">
                          <a:effectLst/>
                        </a:rPr>
                        <a:t>Otro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65%</a:t>
                      </a:r>
                      <a:endParaRPr lang="es-A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68262"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kern="1200" dirty="0">
                          <a:effectLst/>
                        </a:rPr>
                        <a:t>Pasas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93%</a:t>
                      </a:r>
                      <a:endParaRPr lang="es-A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68262"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kern="1200" dirty="0">
                          <a:effectLst/>
                        </a:rPr>
                        <a:t>Pera desecada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83%</a:t>
                      </a:r>
                      <a:endParaRPr lang="es-A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68262"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kern="1200" dirty="0">
                          <a:effectLst/>
                        </a:rPr>
                        <a:t>Tomate desecado</a:t>
                      </a:r>
                      <a:endParaRPr lang="es-A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80%</a:t>
                      </a:r>
                      <a:endParaRPr lang="es-A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68262">
                <a:tc>
                  <a:txBody>
                    <a:bodyPr/>
                    <a:lstStyle/>
                    <a:p>
                      <a:pPr indent="127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Totales</a:t>
                      </a:r>
                      <a:endParaRPr lang="es-AR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80%</a:t>
                      </a:r>
                      <a:endParaRPr lang="es-AR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15" name="2 Marcador de contenido"/>
          <p:cNvSpPr txBox="1">
            <a:spLocks/>
          </p:cNvSpPr>
          <p:nvPr/>
        </p:nvSpPr>
        <p:spPr>
          <a:xfrm>
            <a:off x="1763689" y="1196752"/>
            <a:ext cx="3528392" cy="36917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ES" sz="2200" b="1" dirty="0" smtClean="0">
                <a:solidFill>
                  <a:srgbClr val="028693"/>
                </a:solidFill>
              </a:rPr>
              <a:t>Resultados del relevamiento</a:t>
            </a:r>
          </a:p>
          <a:p>
            <a:pPr marL="0" lvl="2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es-AR" sz="1400" dirty="0"/>
          </a:p>
        </p:txBody>
      </p: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260648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ítulo 1">
            <a:extLst>
              <a:ext uri="{FF2B5EF4-FFF2-40B4-BE49-F238E27FC236}">
                <a16:creationId xmlns="" xmlns:a16="http://schemas.microsoft.com/office/drawing/2014/main" id="{4A4DAF48-0654-41B2-8854-97C33B3A881B}"/>
              </a:ext>
            </a:extLst>
          </p:cNvPr>
          <p:cNvSpPr txBox="1">
            <a:spLocks/>
          </p:cNvSpPr>
          <p:nvPr/>
        </p:nvSpPr>
        <p:spPr>
          <a:xfrm>
            <a:off x="1691680" y="260648"/>
            <a:ext cx="648072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spcBef>
                <a:spcPct val="0"/>
              </a:spcBef>
            </a:pPr>
            <a:endParaRPr lang="es-MX" sz="2400" b="1" dirty="0" smtClean="0">
              <a:solidFill>
                <a:srgbClr val="028693"/>
              </a:solidFill>
            </a:endParaRPr>
          </a:p>
          <a:p>
            <a:pPr>
              <a:spcBef>
                <a:spcPct val="0"/>
              </a:spcBef>
            </a:pPr>
            <a:r>
              <a:rPr lang="es-AR" sz="2400" b="1" dirty="0" smtClean="0">
                <a:solidFill>
                  <a:srgbClr val="028693"/>
                </a:solidFill>
              </a:rPr>
              <a:t>Informe de caracterización y cuantificación de la demanda de productos desecados y deshidratados</a:t>
            </a:r>
          </a:p>
          <a:p>
            <a:pPr>
              <a:spcBef>
                <a:spcPct val="0"/>
              </a:spcBef>
            </a:pPr>
            <a:endParaRPr lang="es-AR" sz="2400" b="1" dirty="0" smtClean="0">
              <a:solidFill>
                <a:srgbClr val="028693"/>
              </a:solidFill>
            </a:endParaRPr>
          </a:p>
          <a:p>
            <a:pPr>
              <a:spcBef>
                <a:spcPct val="0"/>
              </a:spcBef>
            </a:pPr>
            <a:endParaRPr kumimoji="0" lang="es-AR" sz="2200" b="1" i="0" u="none" strike="noStrike" kern="1200" cap="none" spc="0" normalizeH="0" baseline="0" noProof="0" dirty="0">
              <a:ln>
                <a:noFill/>
              </a:ln>
              <a:solidFill>
                <a:srgbClr val="028693"/>
              </a:solidFill>
              <a:effectLst/>
              <a:uLnTx/>
              <a:uFillTx/>
              <a:latin typeface="Lato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1396</Words>
  <Application>Microsoft Office PowerPoint</Application>
  <PresentationFormat>Presentación en pantalla (4:3)</PresentationFormat>
  <Paragraphs>180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Informe de evaluación de las variables del macro y microentorno que influyen en el mercado de los productos desecados y deshidratados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Belen</dc:creator>
  <cp:lastModifiedBy>Belen</cp:lastModifiedBy>
  <cp:revision>16</cp:revision>
  <dcterms:created xsi:type="dcterms:W3CDTF">2020-03-09T19:44:21Z</dcterms:created>
  <dcterms:modified xsi:type="dcterms:W3CDTF">2021-05-04T19:40:07Z</dcterms:modified>
</cp:coreProperties>
</file>