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4" r:id="rId2"/>
    <p:sldId id="259" r:id="rId3"/>
    <p:sldId id="375" r:id="rId4"/>
    <p:sldId id="265" r:id="rId5"/>
    <p:sldId id="266" r:id="rId6"/>
    <p:sldId id="411" r:id="rId7"/>
    <p:sldId id="388" r:id="rId8"/>
    <p:sldId id="389" r:id="rId9"/>
    <p:sldId id="409" r:id="rId10"/>
    <p:sldId id="408" r:id="rId11"/>
    <p:sldId id="383" r:id="rId12"/>
    <p:sldId id="385" r:id="rId13"/>
    <p:sldId id="387" r:id="rId14"/>
    <p:sldId id="393" r:id="rId15"/>
    <p:sldId id="412" r:id="rId16"/>
    <p:sldId id="289" r:id="rId17"/>
    <p:sldId id="413" r:id="rId18"/>
    <p:sldId id="377" r:id="rId19"/>
    <p:sldId id="398" r:id="rId20"/>
    <p:sldId id="397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260" r:id="rId3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007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42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0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4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4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095C6-481B-40AB-AD83-7D480ABDF77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GB"/>
        </a:p>
      </dgm:t>
    </dgm:pt>
    <dgm:pt modelId="{40221F65-4627-448B-A9E6-E923E4CE3C85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Atraer compañías e inversiones a la Provincia incrementando nuestra producción de hidrocarburos.</a:t>
          </a:r>
          <a:endParaRPr lang="es-AR" dirty="0">
            <a:solidFill>
              <a:schemeClr val="tx1"/>
            </a:solidFill>
          </a:endParaRPr>
        </a:p>
      </dgm:t>
    </dgm:pt>
    <dgm:pt modelId="{0AD1F237-35C4-4DF5-AE91-F5F15BAAC4D3}" type="parTrans" cxnId="{3E75BD42-3FFA-43F5-8858-43ACD3809FA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593F114-12AF-4C3E-A654-DB649C2F1667}" type="sibTrans" cxnId="{3E75BD42-3FFA-43F5-8858-43ACD3809FA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024643F-5E82-44B2-84ED-78C4437A0DC3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Definir potencial no convencional en la Provincia en formaciones como Vaca Muerta. Shale oil / shale gas / tight gas / Crudos Pesados.</a:t>
          </a:r>
          <a:endParaRPr lang="es-AR">
            <a:solidFill>
              <a:schemeClr val="tx1"/>
            </a:solidFill>
          </a:endParaRPr>
        </a:p>
      </dgm:t>
    </dgm:pt>
    <dgm:pt modelId="{E65129D4-3A57-4882-A3F4-B4C512EF4CB6}" type="parTrans" cxnId="{700285D1-4164-4115-A30E-020C73025E6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BE8AC9-584B-4A6F-ABE6-6EB82836109F}" type="sibTrans" cxnId="{700285D1-4164-4115-A30E-020C73025E6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A227B78-B1B6-4C99-9145-C8523614B5D4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Continuar con la exploración y explotación convencional.</a:t>
          </a:r>
          <a:endParaRPr lang="es-AR">
            <a:solidFill>
              <a:schemeClr val="tx1"/>
            </a:solidFill>
          </a:endParaRPr>
        </a:p>
      </dgm:t>
    </dgm:pt>
    <dgm:pt modelId="{228E6450-9215-4D41-A854-D21866281237}" type="parTrans" cxnId="{1B026B65-85FC-4608-847F-FA18A86676D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2CF3693-2B4E-4165-B106-A1C094033A73}" type="sibTrans" cxnId="{1B026B65-85FC-4608-847F-FA18A86676D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06615E2-7FC1-4FD4-8EEE-BEF059DA110D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Instrumentar el proceso conocido como PROPUESTAS DE INICIATIVA PRIVADA.</a:t>
          </a:r>
          <a:endParaRPr lang="es-AR" dirty="0">
            <a:solidFill>
              <a:schemeClr val="tx1"/>
            </a:solidFill>
          </a:endParaRPr>
        </a:p>
      </dgm:t>
    </dgm:pt>
    <dgm:pt modelId="{B696C5AB-B890-4576-8624-8ED621B0BFAD}" type="parTrans" cxnId="{81492B7F-42FF-4B3B-A2B6-B4A102F254A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335C983-7D12-45B5-8147-33149E89E5CC}" type="sibTrans" cxnId="{81492B7F-42FF-4B3B-A2B6-B4A102F254A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2B7BB77-DAE1-4303-B940-9DED85E9AC88}" type="pres">
      <dgm:prSet presAssocID="{4FA095C6-481B-40AB-AD83-7D480ABDF775}" presName="linear" presStyleCnt="0">
        <dgm:presLayoutVars>
          <dgm:animLvl val="lvl"/>
          <dgm:resizeHandles val="exact"/>
        </dgm:presLayoutVars>
      </dgm:prSet>
      <dgm:spPr/>
    </dgm:pt>
    <dgm:pt modelId="{B06DA751-EC06-4C1E-AF24-1110764EC700}" type="pres">
      <dgm:prSet presAssocID="{40221F65-4627-448B-A9E6-E923E4CE3C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BBDB7A-8861-43BD-88BF-A079484D4312}" type="pres">
      <dgm:prSet presAssocID="{6593F114-12AF-4C3E-A654-DB649C2F1667}" presName="spacer" presStyleCnt="0"/>
      <dgm:spPr/>
    </dgm:pt>
    <dgm:pt modelId="{08B2D38D-F384-400D-860C-E8481BCF34EE}" type="pres">
      <dgm:prSet presAssocID="{5024643F-5E82-44B2-84ED-78C4437A0DC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36497F-98FB-45A4-9290-641326AAF617}" type="pres">
      <dgm:prSet presAssocID="{16BE8AC9-584B-4A6F-ABE6-6EB82836109F}" presName="spacer" presStyleCnt="0"/>
      <dgm:spPr/>
    </dgm:pt>
    <dgm:pt modelId="{AAAB87AE-7AF1-4165-8A6B-746D292AED75}" type="pres">
      <dgm:prSet presAssocID="{FA227B78-B1B6-4C99-9145-C8523614B5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FC77D9-B7C2-42E9-BF64-145DA24B650F}" type="pres">
      <dgm:prSet presAssocID="{E2CF3693-2B4E-4165-B106-A1C094033A73}" presName="spacer" presStyleCnt="0"/>
      <dgm:spPr/>
    </dgm:pt>
    <dgm:pt modelId="{D5C60DE1-3467-4B85-87A3-6C40C81887DB}" type="pres">
      <dgm:prSet presAssocID="{606615E2-7FC1-4FD4-8EEE-BEF059DA110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B0B93E-CB5B-4BCA-A4FE-E2F775B1A3B8}" type="presOf" srcId="{40221F65-4627-448B-A9E6-E923E4CE3C85}" destId="{B06DA751-EC06-4C1E-AF24-1110764EC700}" srcOrd="0" destOrd="0" presId="urn:microsoft.com/office/officeart/2005/8/layout/vList2"/>
    <dgm:cxn modelId="{3E75BD42-3FFA-43F5-8858-43ACD3809FA2}" srcId="{4FA095C6-481B-40AB-AD83-7D480ABDF775}" destId="{40221F65-4627-448B-A9E6-E923E4CE3C85}" srcOrd="0" destOrd="0" parTransId="{0AD1F237-35C4-4DF5-AE91-F5F15BAAC4D3}" sibTransId="{6593F114-12AF-4C3E-A654-DB649C2F1667}"/>
    <dgm:cxn modelId="{1B026B65-85FC-4608-847F-FA18A86676D2}" srcId="{4FA095C6-481B-40AB-AD83-7D480ABDF775}" destId="{FA227B78-B1B6-4C99-9145-C8523614B5D4}" srcOrd="2" destOrd="0" parTransId="{228E6450-9215-4D41-A854-D21866281237}" sibTransId="{E2CF3693-2B4E-4165-B106-A1C094033A73}"/>
    <dgm:cxn modelId="{05BDA646-9D50-4175-9E15-AF2FFEEE69C1}" type="presOf" srcId="{4FA095C6-481B-40AB-AD83-7D480ABDF775}" destId="{02B7BB77-DAE1-4303-B940-9DED85E9AC88}" srcOrd="0" destOrd="0" presId="urn:microsoft.com/office/officeart/2005/8/layout/vList2"/>
    <dgm:cxn modelId="{4BEC1F47-ECB4-45A1-93B3-5FAF46C1318F}" type="presOf" srcId="{606615E2-7FC1-4FD4-8EEE-BEF059DA110D}" destId="{D5C60DE1-3467-4B85-87A3-6C40C81887DB}" srcOrd="0" destOrd="0" presId="urn:microsoft.com/office/officeart/2005/8/layout/vList2"/>
    <dgm:cxn modelId="{81492B7F-42FF-4B3B-A2B6-B4A102F254A8}" srcId="{4FA095C6-481B-40AB-AD83-7D480ABDF775}" destId="{606615E2-7FC1-4FD4-8EEE-BEF059DA110D}" srcOrd="3" destOrd="0" parTransId="{B696C5AB-B890-4576-8624-8ED621B0BFAD}" sibTransId="{5335C983-7D12-45B5-8147-33149E89E5CC}"/>
    <dgm:cxn modelId="{61B60BBA-085B-4135-AC86-D7D5309FD583}" type="presOf" srcId="{5024643F-5E82-44B2-84ED-78C4437A0DC3}" destId="{08B2D38D-F384-400D-860C-E8481BCF34EE}" srcOrd="0" destOrd="0" presId="urn:microsoft.com/office/officeart/2005/8/layout/vList2"/>
    <dgm:cxn modelId="{700285D1-4164-4115-A30E-020C73025E69}" srcId="{4FA095C6-481B-40AB-AD83-7D480ABDF775}" destId="{5024643F-5E82-44B2-84ED-78C4437A0DC3}" srcOrd="1" destOrd="0" parTransId="{E65129D4-3A57-4882-A3F4-B4C512EF4CB6}" sibTransId="{16BE8AC9-584B-4A6F-ABE6-6EB82836109F}"/>
    <dgm:cxn modelId="{D6B598DC-D80F-45C6-8196-BE43AA80CEC1}" type="presOf" srcId="{FA227B78-B1B6-4C99-9145-C8523614B5D4}" destId="{AAAB87AE-7AF1-4165-8A6B-746D292AED75}" srcOrd="0" destOrd="0" presId="urn:microsoft.com/office/officeart/2005/8/layout/vList2"/>
    <dgm:cxn modelId="{59D50350-5DC6-47E3-BD8F-CBC7D6A5125F}" type="presParOf" srcId="{02B7BB77-DAE1-4303-B940-9DED85E9AC88}" destId="{B06DA751-EC06-4C1E-AF24-1110764EC700}" srcOrd="0" destOrd="0" presId="urn:microsoft.com/office/officeart/2005/8/layout/vList2"/>
    <dgm:cxn modelId="{0EA70C3F-2DA5-4D06-AEED-270C3AEC9C25}" type="presParOf" srcId="{02B7BB77-DAE1-4303-B940-9DED85E9AC88}" destId="{A1BBDB7A-8861-43BD-88BF-A079484D4312}" srcOrd="1" destOrd="0" presId="urn:microsoft.com/office/officeart/2005/8/layout/vList2"/>
    <dgm:cxn modelId="{08F43569-A9B0-45B8-81EF-F2A7CAE611BE}" type="presParOf" srcId="{02B7BB77-DAE1-4303-B940-9DED85E9AC88}" destId="{08B2D38D-F384-400D-860C-E8481BCF34EE}" srcOrd="2" destOrd="0" presId="urn:microsoft.com/office/officeart/2005/8/layout/vList2"/>
    <dgm:cxn modelId="{E1219CBD-6506-4BE4-9188-798CD82984CC}" type="presParOf" srcId="{02B7BB77-DAE1-4303-B940-9DED85E9AC88}" destId="{4236497F-98FB-45A4-9290-641326AAF617}" srcOrd="3" destOrd="0" presId="urn:microsoft.com/office/officeart/2005/8/layout/vList2"/>
    <dgm:cxn modelId="{C52E45BA-8494-4650-9CF3-5D53D91EE8F1}" type="presParOf" srcId="{02B7BB77-DAE1-4303-B940-9DED85E9AC88}" destId="{AAAB87AE-7AF1-4165-8A6B-746D292AED75}" srcOrd="4" destOrd="0" presId="urn:microsoft.com/office/officeart/2005/8/layout/vList2"/>
    <dgm:cxn modelId="{6E1DCB38-F3A4-4E99-A2E2-46E491580E35}" type="presParOf" srcId="{02B7BB77-DAE1-4303-B940-9DED85E9AC88}" destId="{27FC77D9-B7C2-42E9-BF64-145DA24B650F}" srcOrd="5" destOrd="0" presId="urn:microsoft.com/office/officeart/2005/8/layout/vList2"/>
    <dgm:cxn modelId="{34490B0F-5DD2-4943-8D89-C6E56D70C469}" type="presParOf" srcId="{02B7BB77-DAE1-4303-B940-9DED85E9AC88}" destId="{D5C60DE1-3467-4B85-87A3-6C40C81887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59B4BC-FA66-4D8F-AF7B-24C993EA1EA8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92F7E282-5452-49F2-9312-9EBA691E8B8E}">
      <dgm:prSet/>
      <dgm:spPr/>
      <dgm:t>
        <a:bodyPr/>
        <a:lstStyle/>
        <a:p>
          <a:r>
            <a:rPr lang="es-AR"/>
            <a:t>AREAS EXPLORACIÓN</a:t>
          </a:r>
        </a:p>
      </dgm:t>
    </dgm:pt>
    <dgm:pt modelId="{E60A42AC-C5D6-475B-A0AC-FFBB8002C007}" type="parTrans" cxnId="{D2364FDF-D74D-409B-B0D6-AF862910AED0}">
      <dgm:prSet/>
      <dgm:spPr/>
      <dgm:t>
        <a:bodyPr/>
        <a:lstStyle/>
        <a:p>
          <a:endParaRPr lang="en-GB"/>
        </a:p>
      </dgm:t>
    </dgm:pt>
    <dgm:pt modelId="{D7AE6EDE-E72B-4574-8BF4-2EFFEE3EB2F0}" type="sibTrans" cxnId="{D2364FDF-D74D-409B-B0D6-AF862910AED0}">
      <dgm:prSet/>
      <dgm:spPr/>
      <dgm:t>
        <a:bodyPr/>
        <a:lstStyle/>
        <a:p>
          <a:endParaRPr lang="en-GB"/>
        </a:p>
      </dgm:t>
    </dgm:pt>
    <dgm:pt modelId="{48F587D2-5E1D-42EC-AA91-552E912B5446}">
      <dgm:prSet/>
      <dgm:spPr/>
      <dgm:t>
        <a:bodyPr/>
        <a:lstStyle/>
        <a:p>
          <a:r>
            <a:rPr lang="es-AR" dirty="0"/>
            <a:t>COMPROMISO EXPLORATORIO (UT + cronograma)</a:t>
          </a:r>
        </a:p>
      </dgm:t>
    </dgm:pt>
    <dgm:pt modelId="{9FC8CE98-CD5C-4FAD-80CB-0A901CC57548}" type="parTrans" cxnId="{E66C5A33-3E60-441A-92E3-F11C1FA6AB69}">
      <dgm:prSet/>
      <dgm:spPr/>
      <dgm:t>
        <a:bodyPr/>
        <a:lstStyle/>
        <a:p>
          <a:endParaRPr lang="en-GB"/>
        </a:p>
      </dgm:t>
    </dgm:pt>
    <dgm:pt modelId="{D13C3596-FD41-4030-A05B-F15380B05CF1}" type="sibTrans" cxnId="{E66C5A33-3E60-441A-92E3-F11C1FA6AB69}">
      <dgm:prSet/>
      <dgm:spPr/>
      <dgm:t>
        <a:bodyPr/>
        <a:lstStyle/>
        <a:p>
          <a:endParaRPr lang="en-GB"/>
        </a:p>
      </dgm:t>
    </dgm:pt>
    <dgm:pt modelId="{E45147C5-FE64-4A94-8700-FB94F7021946}">
      <dgm:prSet/>
      <dgm:spPr/>
      <dgm:t>
        <a:bodyPr/>
        <a:lstStyle/>
        <a:p>
          <a:r>
            <a:rPr lang="es-AR"/>
            <a:t>AREAS EXPLOTACIÓN</a:t>
          </a:r>
        </a:p>
      </dgm:t>
    </dgm:pt>
    <dgm:pt modelId="{57BDDCF0-DFD1-4290-B5E7-662E6A55F35A}" type="parTrans" cxnId="{0919663C-3887-42C2-B741-514CA19252C6}">
      <dgm:prSet/>
      <dgm:spPr/>
      <dgm:t>
        <a:bodyPr/>
        <a:lstStyle/>
        <a:p>
          <a:endParaRPr lang="en-GB"/>
        </a:p>
      </dgm:t>
    </dgm:pt>
    <dgm:pt modelId="{EE6D2509-6AEF-4CE4-944C-E0D3577BD6CB}" type="sibTrans" cxnId="{0919663C-3887-42C2-B741-514CA19252C6}">
      <dgm:prSet/>
      <dgm:spPr/>
      <dgm:t>
        <a:bodyPr/>
        <a:lstStyle/>
        <a:p>
          <a:endParaRPr lang="en-GB"/>
        </a:p>
      </dgm:t>
    </dgm:pt>
    <dgm:pt modelId="{ECDDC43C-3CAC-4245-A249-EFA75B1DC809}">
      <dgm:prSet/>
      <dgm:spPr/>
      <dgm:t>
        <a:bodyPr/>
        <a:lstStyle/>
        <a:p>
          <a:r>
            <a:rPr lang="es-AR" dirty="0"/>
            <a:t>PAGO INICIAL (fijado según reservas) + 	</a:t>
          </a:r>
        </a:p>
      </dgm:t>
    </dgm:pt>
    <dgm:pt modelId="{FAF2067E-53A8-4628-B9B6-E2332E5ED729}" type="parTrans" cxnId="{193C1457-2AE3-44A5-B67D-09F4352F9754}">
      <dgm:prSet/>
      <dgm:spPr/>
      <dgm:t>
        <a:bodyPr/>
        <a:lstStyle/>
        <a:p>
          <a:endParaRPr lang="en-GB"/>
        </a:p>
      </dgm:t>
    </dgm:pt>
    <dgm:pt modelId="{BB20192B-DCD2-40F3-AC6D-3A901CD2B118}" type="sibTrans" cxnId="{193C1457-2AE3-44A5-B67D-09F4352F9754}">
      <dgm:prSet/>
      <dgm:spPr/>
      <dgm:t>
        <a:bodyPr/>
        <a:lstStyle/>
        <a:p>
          <a:endParaRPr lang="en-GB"/>
        </a:p>
      </dgm:t>
    </dgm:pt>
    <dgm:pt modelId="{ACE09762-9BC9-4FE7-851D-182D9DCE1388}">
      <dgm:prSet/>
      <dgm:spPr/>
      <dgm:t>
        <a:bodyPr/>
        <a:lstStyle/>
        <a:p>
          <a:r>
            <a:rPr lang="es-AR" dirty="0"/>
            <a:t>PLAN RACIONAL EXPLOTACIÓN:  A 10 AÑOS: 2 quinquenios: inversiones en primer quinquenio tienen mayor coeficiente que en segundo.</a:t>
          </a:r>
        </a:p>
      </dgm:t>
    </dgm:pt>
    <dgm:pt modelId="{164FD040-36D6-4FA5-85F2-8EDF40E8BF4E}" type="parTrans" cxnId="{660C6114-7D52-48E5-BD93-5331B2B467AA}">
      <dgm:prSet/>
      <dgm:spPr/>
      <dgm:t>
        <a:bodyPr/>
        <a:lstStyle/>
        <a:p>
          <a:endParaRPr lang="en-GB"/>
        </a:p>
      </dgm:t>
    </dgm:pt>
    <dgm:pt modelId="{316E9622-3200-4B28-9F12-D9251C56815D}" type="sibTrans" cxnId="{660C6114-7D52-48E5-BD93-5331B2B467AA}">
      <dgm:prSet/>
      <dgm:spPr/>
      <dgm:t>
        <a:bodyPr/>
        <a:lstStyle/>
        <a:p>
          <a:endParaRPr lang="en-GB"/>
        </a:p>
      </dgm:t>
    </dgm:pt>
    <dgm:pt modelId="{F968CF08-A63E-4C11-849E-7C361FF63AA3}">
      <dgm:prSet/>
      <dgm:spPr/>
      <dgm:t>
        <a:bodyPr/>
        <a:lstStyle/>
        <a:p>
          <a:r>
            <a:rPr lang="es-AR" dirty="0"/>
            <a:t>Para esta licitación no habrá inversiones mínimas </a:t>
          </a:r>
          <a:r>
            <a:rPr lang="es-AR" dirty="0">
              <a:sym typeface="Wingdings" panose="05000000000000000000" pitchFamily="2" charset="2"/>
            </a:rPr>
            <a:t> define mercado.</a:t>
          </a:r>
          <a:endParaRPr lang="es-AR" dirty="0"/>
        </a:p>
      </dgm:t>
    </dgm:pt>
    <dgm:pt modelId="{F55D1728-FBC6-4E2A-90EE-094EDB09345C}" type="parTrans" cxnId="{143A58D4-8607-4D01-87E4-15250B1B39E4}">
      <dgm:prSet/>
      <dgm:spPr/>
      <dgm:t>
        <a:bodyPr/>
        <a:lstStyle/>
        <a:p>
          <a:endParaRPr lang="en-GB"/>
        </a:p>
      </dgm:t>
    </dgm:pt>
    <dgm:pt modelId="{A58CA4EF-C86C-4B5C-9194-0235233D6BE5}" type="sibTrans" cxnId="{143A58D4-8607-4D01-87E4-15250B1B39E4}">
      <dgm:prSet/>
      <dgm:spPr/>
      <dgm:t>
        <a:bodyPr/>
        <a:lstStyle/>
        <a:p>
          <a:endParaRPr lang="en-GB"/>
        </a:p>
      </dgm:t>
    </dgm:pt>
    <dgm:pt modelId="{52AF99C2-51E8-4A50-9CC5-5330E328A6A1}" type="pres">
      <dgm:prSet presAssocID="{9259B4BC-FA66-4D8F-AF7B-24C993EA1EA8}" presName="Name0" presStyleCnt="0">
        <dgm:presLayoutVars>
          <dgm:dir/>
          <dgm:animLvl val="lvl"/>
          <dgm:resizeHandles val="exact"/>
        </dgm:presLayoutVars>
      </dgm:prSet>
      <dgm:spPr/>
    </dgm:pt>
    <dgm:pt modelId="{A6D6479D-4DD7-481D-A9F4-F32667028D50}" type="pres">
      <dgm:prSet presAssocID="{92F7E282-5452-49F2-9312-9EBA691E8B8E}" presName="linNode" presStyleCnt="0"/>
      <dgm:spPr/>
    </dgm:pt>
    <dgm:pt modelId="{5A4FD336-6AD7-4A96-92F7-D58C9659EB2A}" type="pres">
      <dgm:prSet presAssocID="{92F7E282-5452-49F2-9312-9EBA691E8B8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C317B05-76E1-4E72-8B9E-C22927C589C5}" type="pres">
      <dgm:prSet presAssocID="{92F7E282-5452-49F2-9312-9EBA691E8B8E}" presName="descendantText" presStyleLbl="alignAccFollowNode1" presStyleIdx="0" presStyleCnt="2">
        <dgm:presLayoutVars>
          <dgm:bulletEnabled val="1"/>
        </dgm:presLayoutVars>
      </dgm:prSet>
      <dgm:spPr/>
    </dgm:pt>
    <dgm:pt modelId="{811FE656-197E-436B-A94D-CFB168AAFD5D}" type="pres">
      <dgm:prSet presAssocID="{D7AE6EDE-E72B-4574-8BF4-2EFFEE3EB2F0}" presName="sp" presStyleCnt="0"/>
      <dgm:spPr/>
    </dgm:pt>
    <dgm:pt modelId="{99D620EA-968D-4C81-B429-154745C918EF}" type="pres">
      <dgm:prSet presAssocID="{E45147C5-FE64-4A94-8700-FB94F7021946}" presName="linNode" presStyleCnt="0"/>
      <dgm:spPr/>
    </dgm:pt>
    <dgm:pt modelId="{77B75D8C-82BC-44C4-B3E8-53F71B820EAA}" type="pres">
      <dgm:prSet presAssocID="{E45147C5-FE64-4A94-8700-FB94F702194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147DA8A-5DC5-4141-8E1B-0E65DBCA7279}" type="pres">
      <dgm:prSet presAssocID="{E45147C5-FE64-4A94-8700-FB94F702194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60C6114-7D52-48E5-BD93-5331B2B467AA}" srcId="{E45147C5-FE64-4A94-8700-FB94F7021946}" destId="{ACE09762-9BC9-4FE7-851D-182D9DCE1388}" srcOrd="1" destOrd="0" parTransId="{164FD040-36D6-4FA5-85F2-8EDF40E8BF4E}" sibTransId="{316E9622-3200-4B28-9F12-D9251C56815D}"/>
    <dgm:cxn modelId="{54FEBA14-694A-4453-A5B0-F413DE08B002}" type="presOf" srcId="{92F7E282-5452-49F2-9312-9EBA691E8B8E}" destId="{5A4FD336-6AD7-4A96-92F7-D58C9659EB2A}" srcOrd="0" destOrd="0" presId="urn:microsoft.com/office/officeart/2005/8/layout/vList5"/>
    <dgm:cxn modelId="{E66C5A33-3E60-441A-92E3-F11C1FA6AB69}" srcId="{92F7E282-5452-49F2-9312-9EBA691E8B8E}" destId="{48F587D2-5E1D-42EC-AA91-552E912B5446}" srcOrd="0" destOrd="0" parTransId="{9FC8CE98-CD5C-4FAD-80CB-0A901CC57548}" sibTransId="{D13C3596-FD41-4030-A05B-F15380B05CF1}"/>
    <dgm:cxn modelId="{0919663C-3887-42C2-B741-514CA19252C6}" srcId="{9259B4BC-FA66-4D8F-AF7B-24C993EA1EA8}" destId="{E45147C5-FE64-4A94-8700-FB94F7021946}" srcOrd="1" destOrd="0" parTransId="{57BDDCF0-DFD1-4290-B5E7-662E6A55F35A}" sibTransId="{EE6D2509-6AEF-4CE4-944C-E0D3577BD6CB}"/>
    <dgm:cxn modelId="{1C6B7750-4ADD-42BC-956A-FB7DA1E85317}" type="presOf" srcId="{F968CF08-A63E-4C11-849E-7C361FF63AA3}" destId="{6C317B05-76E1-4E72-8B9E-C22927C589C5}" srcOrd="0" destOrd="1" presId="urn:microsoft.com/office/officeart/2005/8/layout/vList5"/>
    <dgm:cxn modelId="{193C1457-2AE3-44A5-B67D-09F4352F9754}" srcId="{E45147C5-FE64-4A94-8700-FB94F7021946}" destId="{ECDDC43C-3CAC-4245-A249-EFA75B1DC809}" srcOrd="0" destOrd="0" parTransId="{FAF2067E-53A8-4628-B9B6-E2332E5ED729}" sibTransId="{BB20192B-DCD2-40F3-AC6D-3A901CD2B118}"/>
    <dgm:cxn modelId="{2B7C0059-0D34-4939-96F0-037974A04999}" type="presOf" srcId="{ECDDC43C-3CAC-4245-A249-EFA75B1DC809}" destId="{7147DA8A-5DC5-4141-8E1B-0E65DBCA7279}" srcOrd="0" destOrd="0" presId="urn:microsoft.com/office/officeart/2005/8/layout/vList5"/>
    <dgm:cxn modelId="{098A8CB9-68AA-4FCE-82B8-681B2E57EC07}" type="presOf" srcId="{9259B4BC-FA66-4D8F-AF7B-24C993EA1EA8}" destId="{52AF99C2-51E8-4A50-9CC5-5330E328A6A1}" srcOrd="0" destOrd="0" presId="urn:microsoft.com/office/officeart/2005/8/layout/vList5"/>
    <dgm:cxn modelId="{143A58D4-8607-4D01-87E4-15250B1B39E4}" srcId="{92F7E282-5452-49F2-9312-9EBA691E8B8E}" destId="{F968CF08-A63E-4C11-849E-7C361FF63AA3}" srcOrd="1" destOrd="0" parTransId="{F55D1728-FBC6-4E2A-90EE-094EDB09345C}" sibTransId="{A58CA4EF-C86C-4B5C-9194-0235233D6BE5}"/>
    <dgm:cxn modelId="{1394ECD8-27A4-4348-B65B-07801F32F47D}" type="presOf" srcId="{48F587D2-5E1D-42EC-AA91-552E912B5446}" destId="{6C317B05-76E1-4E72-8B9E-C22927C589C5}" srcOrd="0" destOrd="0" presId="urn:microsoft.com/office/officeart/2005/8/layout/vList5"/>
    <dgm:cxn modelId="{D2364FDF-D74D-409B-B0D6-AF862910AED0}" srcId="{9259B4BC-FA66-4D8F-AF7B-24C993EA1EA8}" destId="{92F7E282-5452-49F2-9312-9EBA691E8B8E}" srcOrd="0" destOrd="0" parTransId="{E60A42AC-C5D6-475B-A0AC-FFBB8002C007}" sibTransId="{D7AE6EDE-E72B-4574-8BF4-2EFFEE3EB2F0}"/>
    <dgm:cxn modelId="{8FD5EFE0-FE4E-4255-8F05-CBC8214C73D8}" type="presOf" srcId="{ACE09762-9BC9-4FE7-851D-182D9DCE1388}" destId="{7147DA8A-5DC5-4141-8E1B-0E65DBCA7279}" srcOrd="0" destOrd="1" presId="urn:microsoft.com/office/officeart/2005/8/layout/vList5"/>
    <dgm:cxn modelId="{33FE83F0-F778-4B00-80A5-D63903028F4F}" type="presOf" srcId="{E45147C5-FE64-4A94-8700-FB94F7021946}" destId="{77B75D8C-82BC-44C4-B3E8-53F71B820EAA}" srcOrd="0" destOrd="0" presId="urn:microsoft.com/office/officeart/2005/8/layout/vList5"/>
    <dgm:cxn modelId="{F627BDA1-B59D-4CE0-A276-B612820306DE}" type="presParOf" srcId="{52AF99C2-51E8-4A50-9CC5-5330E328A6A1}" destId="{A6D6479D-4DD7-481D-A9F4-F32667028D50}" srcOrd="0" destOrd="0" presId="urn:microsoft.com/office/officeart/2005/8/layout/vList5"/>
    <dgm:cxn modelId="{2C0E5BDA-887D-471F-95C2-81ABA9175D5D}" type="presParOf" srcId="{A6D6479D-4DD7-481D-A9F4-F32667028D50}" destId="{5A4FD336-6AD7-4A96-92F7-D58C9659EB2A}" srcOrd="0" destOrd="0" presId="urn:microsoft.com/office/officeart/2005/8/layout/vList5"/>
    <dgm:cxn modelId="{ADCED1FA-7FFD-4A63-8159-D03C52EBA922}" type="presParOf" srcId="{A6D6479D-4DD7-481D-A9F4-F32667028D50}" destId="{6C317B05-76E1-4E72-8B9E-C22927C589C5}" srcOrd="1" destOrd="0" presId="urn:microsoft.com/office/officeart/2005/8/layout/vList5"/>
    <dgm:cxn modelId="{B6A30FB0-4427-4002-835F-285DD2352004}" type="presParOf" srcId="{52AF99C2-51E8-4A50-9CC5-5330E328A6A1}" destId="{811FE656-197E-436B-A94D-CFB168AAFD5D}" srcOrd="1" destOrd="0" presId="urn:microsoft.com/office/officeart/2005/8/layout/vList5"/>
    <dgm:cxn modelId="{AB41AD39-30D2-4409-9CA9-62878A5E6255}" type="presParOf" srcId="{52AF99C2-51E8-4A50-9CC5-5330E328A6A1}" destId="{99D620EA-968D-4C81-B429-154745C918EF}" srcOrd="2" destOrd="0" presId="urn:microsoft.com/office/officeart/2005/8/layout/vList5"/>
    <dgm:cxn modelId="{4DD78B2F-7DC7-40FA-B99C-F870A4E3EA58}" type="presParOf" srcId="{99D620EA-968D-4C81-B429-154745C918EF}" destId="{77B75D8C-82BC-44C4-B3E8-53F71B820EAA}" srcOrd="0" destOrd="0" presId="urn:microsoft.com/office/officeart/2005/8/layout/vList5"/>
    <dgm:cxn modelId="{FA410617-31F0-4D26-A7B6-08886A7548A8}" type="presParOf" srcId="{99D620EA-968D-4C81-B429-154745C918EF}" destId="{7147DA8A-5DC5-4141-8E1B-0E65DBCA72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371840-CA93-449F-83A1-2C7B79746967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AF840A3D-20E7-471C-8519-26F5424C447E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PARIDAD DE OFERTAS: cuando entre 2 o más F.A., diferencia igual o menor al 10%  con respecto al mayor FACTOR DE ADJUDICACIÓN</a:t>
          </a:r>
          <a:endParaRPr lang="es-AR" dirty="0">
            <a:solidFill>
              <a:schemeClr val="tx1"/>
            </a:solidFill>
          </a:endParaRPr>
        </a:p>
      </dgm:t>
    </dgm:pt>
    <dgm:pt modelId="{3484503C-808F-4E89-ADF5-E649EB07AA89}" type="parTrans" cxnId="{89AFC7A0-DC94-4FC0-A662-E16E91C30CC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5C5DED3-11BF-4ED2-9B0D-4D863AC2F2D6}" type="sibTrans" cxnId="{89AFC7A0-DC94-4FC0-A662-E16E91C30CC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E13101F-54CF-4F60-AE91-7864F11FA0DE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el INICIADOR y/o TITULAR DE TEA tendrá DERECHO DE PREFERENCIA.</a:t>
          </a:r>
          <a:endParaRPr lang="es-AR" dirty="0">
            <a:solidFill>
              <a:schemeClr val="tx1"/>
            </a:solidFill>
          </a:endParaRPr>
        </a:p>
      </dgm:t>
    </dgm:pt>
    <dgm:pt modelId="{CB029A54-8BA7-4A40-97EA-8DC1B6861B2C}" type="parTrans" cxnId="{77E5A4CD-5673-4408-9FF6-3BF51361CE8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C5DD1FC-065C-430D-BF90-12BA2F549DA2}" type="sibTrans" cxnId="{77E5A4CD-5673-4408-9FF6-3BF51361CE8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6C15998-2D88-4AA0-AC98-D7ACC5DE514A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podrá igualar la mejor OFERTA en el plazo de 5 días desde que se le notifique orden de OFERTAS.</a:t>
          </a:r>
          <a:endParaRPr lang="es-AR" dirty="0">
            <a:solidFill>
              <a:schemeClr val="tx1"/>
            </a:solidFill>
          </a:endParaRPr>
        </a:p>
      </dgm:t>
    </dgm:pt>
    <dgm:pt modelId="{A8E45E1C-D236-4E9E-BBD0-A22D96F6D5F7}" type="parTrans" cxnId="{7CBED642-E5FC-468F-ABE8-C208B1CAB2F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F4220A6-EF41-41B0-B4B0-EFEBAD363AC3}" type="sibTrans" cxnId="{7CBED642-E5FC-468F-ABE8-C208B1CAB2F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1D89BAB-C993-4299-84A8-737A3D6D9557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0B96773C-E991-4662-9359-13820C57F99D}" type="parTrans" cxnId="{40A2E284-D754-4D0C-9EAA-418AE001EFE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04F7A1B-7397-4AA9-B499-448D260B4FD3}" type="sibTrans" cxnId="{40A2E284-D754-4D0C-9EAA-418AE001EFE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E9E1901-972D-4F6B-A877-AD566D784CD2}" type="pres">
      <dgm:prSet presAssocID="{AE371840-CA93-449F-83A1-2C7B79746967}" presName="linearFlow" presStyleCnt="0">
        <dgm:presLayoutVars>
          <dgm:dir/>
          <dgm:resizeHandles val="exact"/>
        </dgm:presLayoutVars>
      </dgm:prSet>
      <dgm:spPr/>
    </dgm:pt>
    <dgm:pt modelId="{94FF415A-99CC-420D-A1ED-A19E68715113}" type="pres">
      <dgm:prSet presAssocID="{AF840A3D-20E7-471C-8519-26F5424C447E}" presName="composite" presStyleCnt="0"/>
      <dgm:spPr/>
    </dgm:pt>
    <dgm:pt modelId="{C57B89EC-0FA0-4B3A-A080-2A026BE401F0}" type="pres">
      <dgm:prSet presAssocID="{AF840A3D-20E7-471C-8519-26F5424C447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Balanza de la justicia"/>
        </a:ext>
      </dgm:extLst>
    </dgm:pt>
    <dgm:pt modelId="{2E2B4686-AB59-4D67-800B-25A52D422660}" type="pres">
      <dgm:prSet presAssocID="{AF840A3D-20E7-471C-8519-26F5424C447E}" presName="txShp" presStyleLbl="node1" presStyleIdx="0" presStyleCnt="3">
        <dgm:presLayoutVars>
          <dgm:bulletEnabled val="1"/>
        </dgm:presLayoutVars>
      </dgm:prSet>
      <dgm:spPr/>
    </dgm:pt>
    <dgm:pt modelId="{36A56C31-D691-44FE-ABB9-0D5DC26EB3F2}" type="pres">
      <dgm:prSet presAssocID="{45C5DED3-11BF-4ED2-9B0D-4D863AC2F2D6}" presName="spacing" presStyleCnt="0"/>
      <dgm:spPr/>
    </dgm:pt>
    <dgm:pt modelId="{CBF454E2-F965-40F2-8033-72EF3660B3F2}" type="pres">
      <dgm:prSet presAssocID="{6E13101F-54CF-4F60-AE91-7864F11FA0DE}" presName="composite" presStyleCnt="0"/>
      <dgm:spPr/>
    </dgm:pt>
    <dgm:pt modelId="{C6E19EEB-8981-4437-BD42-D8CDF56CE914}" type="pres">
      <dgm:prSet presAssocID="{6E13101F-54CF-4F60-AE91-7864F11FA0DE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Tendencia al alza"/>
        </a:ext>
      </dgm:extLst>
    </dgm:pt>
    <dgm:pt modelId="{F4090A7F-5228-4E02-B3B0-7344F71CCDE5}" type="pres">
      <dgm:prSet presAssocID="{6E13101F-54CF-4F60-AE91-7864F11FA0DE}" presName="txShp" presStyleLbl="node1" presStyleIdx="1" presStyleCnt="3">
        <dgm:presLayoutVars>
          <dgm:bulletEnabled val="1"/>
        </dgm:presLayoutVars>
      </dgm:prSet>
      <dgm:spPr/>
    </dgm:pt>
    <dgm:pt modelId="{8022B0C9-539C-4A3D-AF1A-9BBC84EEA152}" type="pres">
      <dgm:prSet presAssocID="{BC5DD1FC-065C-430D-BF90-12BA2F549DA2}" presName="spacing" presStyleCnt="0"/>
      <dgm:spPr/>
    </dgm:pt>
    <dgm:pt modelId="{E4AE392E-0DAE-4D0A-87A6-55B7B6BAE14F}" type="pres">
      <dgm:prSet presAssocID="{C6C15998-2D88-4AA0-AC98-D7ACC5DE514A}" presName="composite" presStyleCnt="0"/>
      <dgm:spPr/>
    </dgm:pt>
    <dgm:pt modelId="{2169E0A9-6EBC-4DA0-A82C-BDEDD9C78A00}" type="pres">
      <dgm:prSet presAssocID="{C6C15998-2D88-4AA0-AC98-D7ACC5DE514A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A395C9D9-4BA5-465F-AABA-78D0FB4D0B74}" type="pres">
      <dgm:prSet presAssocID="{C6C15998-2D88-4AA0-AC98-D7ACC5DE51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F0932621-A74C-4E6B-AE8E-3674A078EFBF}" type="presOf" srcId="{AE371840-CA93-449F-83A1-2C7B79746967}" destId="{5E9E1901-972D-4F6B-A877-AD566D784CD2}" srcOrd="0" destOrd="0" presId="urn:microsoft.com/office/officeart/2005/8/layout/vList3"/>
    <dgm:cxn modelId="{C76FFB32-9766-46FF-8789-6267D30E8E14}" type="presOf" srcId="{6E13101F-54CF-4F60-AE91-7864F11FA0DE}" destId="{F4090A7F-5228-4E02-B3B0-7344F71CCDE5}" srcOrd="0" destOrd="0" presId="urn:microsoft.com/office/officeart/2005/8/layout/vList3"/>
    <dgm:cxn modelId="{7CBED642-E5FC-468F-ABE8-C208B1CAB2FB}" srcId="{AE371840-CA93-449F-83A1-2C7B79746967}" destId="{C6C15998-2D88-4AA0-AC98-D7ACC5DE514A}" srcOrd="2" destOrd="0" parTransId="{A8E45E1C-D236-4E9E-BBD0-A22D96F6D5F7}" sibTransId="{8F4220A6-EF41-41B0-B4B0-EFEBAD363AC3}"/>
    <dgm:cxn modelId="{67C41359-0227-4851-8812-5530C4B7375E}" type="presOf" srcId="{AF840A3D-20E7-471C-8519-26F5424C447E}" destId="{2E2B4686-AB59-4D67-800B-25A52D422660}" srcOrd="0" destOrd="0" presId="urn:microsoft.com/office/officeart/2005/8/layout/vList3"/>
    <dgm:cxn modelId="{40A2E284-D754-4D0C-9EAA-418AE001EFE1}" srcId="{C6C15998-2D88-4AA0-AC98-D7ACC5DE514A}" destId="{71D89BAB-C993-4299-84A8-737A3D6D9557}" srcOrd="0" destOrd="0" parTransId="{0B96773C-E991-4662-9359-13820C57F99D}" sibTransId="{904F7A1B-7397-4AA9-B499-448D260B4FD3}"/>
    <dgm:cxn modelId="{EE094486-10A0-489E-B5C7-1D7F3CDE1EB8}" type="presOf" srcId="{C6C15998-2D88-4AA0-AC98-D7ACC5DE514A}" destId="{A395C9D9-4BA5-465F-AABA-78D0FB4D0B74}" srcOrd="0" destOrd="0" presId="urn:microsoft.com/office/officeart/2005/8/layout/vList3"/>
    <dgm:cxn modelId="{89AFC7A0-DC94-4FC0-A662-E16E91C30CCB}" srcId="{AE371840-CA93-449F-83A1-2C7B79746967}" destId="{AF840A3D-20E7-471C-8519-26F5424C447E}" srcOrd="0" destOrd="0" parTransId="{3484503C-808F-4E89-ADF5-E649EB07AA89}" sibTransId="{45C5DED3-11BF-4ED2-9B0D-4D863AC2F2D6}"/>
    <dgm:cxn modelId="{DC42FFAE-6E0E-478D-867D-AFB2E85A05EF}" type="presOf" srcId="{71D89BAB-C993-4299-84A8-737A3D6D9557}" destId="{A395C9D9-4BA5-465F-AABA-78D0FB4D0B74}" srcOrd="0" destOrd="1" presId="urn:microsoft.com/office/officeart/2005/8/layout/vList3"/>
    <dgm:cxn modelId="{77E5A4CD-5673-4408-9FF6-3BF51361CE85}" srcId="{AE371840-CA93-449F-83A1-2C7B79746967}" destId="{6E13101F-54CF-4F60-AE91-7864F11FA0DE}" srcOrd="1" destOrd="0" parTransId="{CB029A54-8BA7-4A40-97EA-8DC1B6861B2C}" sibTransId="{BC5DD1FC-065C-430D-BF90-12BA2F549DA2}"/>
    <dgm:cxn modelId="{D11DA321-B91F-42AC-92F1-5C80EEE347A4}" type="presParOf" srcId="{5E9E1901-972D-4F6B-A877-AD566D784CD2}" destId="{94FF415A-99CC-420D-A1ED-A19E68715113}" srcOrd="0" destOrd="0" presId="urn:microsoft.com/office/officeart/2005/8/layout/vList3"/>
    <dgm:cxn modelId="{642C5D5D-3859-4B5F-92CA-47A29B0E6ECF}" type="presParOf" srcId="{94FF415A-99CC-420D-A1ED-A19E68715113}" destId="{C57B89EC-0FA0-4B3A-A080-2A026BE401F0}" srcOrd="0" destOrd="0" presId="urn:microsoft.com/office/officeart/2005/8/layout/vList3"/>
    <dgm:cxn modelId="{08384516-43EF-4E35-9FA4-9DEC6C7B25E1}" type="presParOf" srcId="{94FF415A-99CC-420D-A1ED-A19E68715113}" destId="{2E2B4686-AB59-4D67-800B-25A52D422660}" srcOrd="1" destOrd="0" presId="urn:microsoft.com/office/officeart/2005/8/layout/vList3"/>
    <dgm:cxn modelId="{B70C666C-A092-43B6-A320-0968FCD0E9BF}" type="presParOf" srcId="{5E9E1901-972D-4F6B-A877-AD566D784CD2}" destId="{36A56C31-D691-44FE-ABB9-0D5DC26EB3F2}" srcOrd="1" destOrd="0" presId="urn:microsoft.com/office/officeart/2005/8/layout/vList3"/>
    <dgm:cxn modelId="{CB016894-6963-4ACC-93A6-F2AA8D0C074C}" type="presParOf" srcId="{5E9E1901-972D-4F6B-A877-AD566D784CD2}" destId="{CBF454E2-F965-40F2-8033-72EF3660B3F2}" srcOrd="2" destOrd="0" presId="urn:microsoft.com/office/officeart/2005/8/layout/vList3"/>
    <dgm:cxn modelId="{59C50B50-0174-4DA9-921C-BA6F2CEC1F09}" type="presParOf" srcId="{CBF454E2-F965-40F2-8033-72EF3660B3F2}" destId="{C6E19EEB-8981-4437-BD42-D8CDF56CE914}" srcOrd="0" destOrd="0" presId="urn:microsoft.com/office/officeart/2005/8/layout/vList3"/>
    <dgm:cxn modelId="{A777D1DC-8FDC-46CB-9D4E-7D98D36AEA52}" type="presParOf" srcId="{CBF454E2-F965-40F2-8033-72EF3660B3F2}" destId="{F4090A7F-5228-4E02-B3B0-7344F71CCDE5}" srcOrd="1" destOrd="0" presId="urn:microsoft.com/office/officeart/2005/8/layout/vList3"/>
    <dgm:cxn modelId="{36302B06-5702-492B-B543-5DCEDA1AD06E}" type="presParOf" srcId="{5E9E1901-972D-4F6B-A877-AD566D784CD2}" destId="{8022B0C9-539C-4A3D-AF1A-9BBC84EEA152}" srcOrd="3" destOrd="0" presId="urn:microsoft.com/office/officeart/2005/8/layout/vList3"/>
    <dgm:cxn modelId="{97750983-B120-436D-A6C2-A5CA8D1E0298}" type="presParOf" srcId="{5E9E1901-972D-4F6B-A877-AD566D784CD2}" destId="{E4AE392E-0DAE-4D0A-87A6-55B7B6BAE14F}" srcOrd="4" destOrd="0" presId="urn:microsoft.com/office/officeart/2005/8/layout/vList3"/>
    <dgm:cxn modelId="{199ADFF6-1A6D-4AA4-B801-962B599B4814}" type="presParOf" srcId="{E4AE392E-0DAE-4D0A-87A6-55B7B6BAE14F}" destId="{2169E0A9-6EBC-4DA0-A82C-BDEDD9C78A00}" srcOrd="0" destOrd="0" presId="urn:microsoft.com/office/officeart/2005/8/layout/vList3"/>
    <dgm:cxn modelId="{1C523DE7-832C-47CB-A0E5-0025720F1849}" type="presParOf" srcId="{E4AE392E-0DAE-4D0A-87A6-55B7B6BAE14F}" destId="{A395C9D9-4BA5-465F-AABA-78D0FB4D0B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371840-CA93-449F-83A1-2C7B79746967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AF840A3D-20E7-471C-8519-26F5424C447E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EMPATE TÉCNICO: cuando entre 2 o más F.A., diferencia igual o menor al 3%  con respecto al mayor FACTOR DE ADJUDICACIÓN</a:t>
          </a:r>
          <a:endParaRPr lang="es-AR" dirty="0">
            <a:solidFill>
              <a:schemeClr val="tx1"/>
            </a:solidFill>
          </a:endParaRPr>
        </a:p>
      </dgm:t>
    </dgm:pt>
    <dgm:pt modelId="{3484503C-808F-4E89-ADF5-E649EB07AA89}" type="parTrans" cxnId="{89AFC7A0-DC94-4FC0-A662-E16E91C30CC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5C5DED3-11BF-4ED2-9B0D-4D863AC2F2D6}" type="sibTrans" cxnId="{89AFC7A0-DC94-4FC0-A662-E16E91C30CC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E13101F-54CF-4F60-AE91-7864F11FA0DE}">
      <dgm:prSet/>
      <dgm:spPr/>
      <dgm:t>
        <a:bodyPr/>
        <a:lstStyle/>
        <a:p>
          <a:r>
            <a:rPr lang="es-AR" dirty="0">
              <a:solidFill>
                <a:schemeClr val="tx1"/>
              </a:solidFill>
            </a:rPr>
            <a:t>OFERENTES EMPATADOS </a:t>
          </a:r>
          <a:r>
            <a:rPr lang="es-AR" b="1" dirty="0">
              <a:solidFill>
                <a:schemeClr val="tx1"/>
              </a:solidFill>
            </a:rPr>
            <a:t>DERECHO A MEJORA DE OFERTA</a:t>
          </a:r>
          <a:r>
            <a:rPr lang="es-AR" dirty="0">
              <a:solidFill>
                <a:schemeClr val="tx1"/>
              </a:solidFill>
            </a:rPr>
            <a:t> EN PLAZO DEFINIDO (5 A 10 DÍAS)</a:t>
          </a:r>
        </a:p>
      </dgm:t>
    </dgm:pt>
    <dgm:pt modelId="{CB029A54-8BA7-4A40-97EA-8DC1B6861B2C}" type="parTrans" cxnId="{77E5A4CD-5673-4408-9FF6-3BF51361CE8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C5DD1FC-065C-430D-BF90-12BA2F549DA2}" type="sibTrans" cxnId="{77E5A4CD-5673-4408-9FF6-3BF51361CE8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6C15998-2D88-4AA0-AC98-D7ACC5DE514A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Excepción: prioridad INICIADOR o TITULAR DE TEA</a:t>
          </a:r>
          <a:endParaRPr lang="es-AR" dirty="0">
            <a:solidFill>
              <a:schemeClr val="tx1"/>
            </a:solidFill>
          </a:endParaRPr>
        </a:p>
      </dgm:t>
    </dgm:pt>
    <dgm:pt modelId="{A8E45E1C-D236-4E9E-BBD0-A22D96F6D5F7}" type="parTrans" cxnId="{7CBED642-E5FC-468F-ABE8-C208B1CAB2F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F4220A6-EF41-41B0-B4B0-EFEBAD363AC3}" type="sibTrans" cxnId="{7CBED642-E5FC-468F-ABE8-C208B1CAB2F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1D89BAB-C993-4299-84A8-737A3D6D9557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0B96773C-E991-4662-9359-13820C57F99D}" type="parTrans" cxnId="{40A2E284-D754-4D0C-9EAA-418AE001EFE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04F7A1B-7397-4AA9-B499-448D260B4FD3}" type="sibTrans" cxnId="{40A2E284-D754-4D0C-9EAA-418AE001EFE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E9E1901-972D-4F6B-A877-AD566D784CD2}" type="pres">
      <dgm:prSet presAssocID="{AE371840-CA93-449F-83A1-2C7B79746967}" presName="linearFlow" presStyleCnt="0">
        <dgm:presLayoutVars>
          <dgm:dir/>
          <dgm:resizeHandles val="exact"/>
        </dgm:presLayoutVars>
      </dgm:prSet>
      <dgm:spPr/>
    </dgm:pt>
    <dgm:pt modelId="{94FF415A-99CC-420D-A1ED-A19E68715113}" type="pres">
      <dgm:prSet presAssocID="{AF840A3D-20E7-471C-8519-26F5424C447E}" presName="composite" presStyleCnt="0"/>
      <dgm:spPr/>
    </dgm:pt>
    <dgm:pt modelId="{C57B89EC-0FA0-4B3A-A080-2A026BE401F0}" type="pres">
      <dgm:prSet presAssocID="{AF840A3D-20E7-471C-8519-26F5424C447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Balanza de la justicia"/>
        </a:ext>
      </dgm:extLst>
    </dgm:pt>
    <dgm:pt modelId="{2E2B4686-AB59-4D67-800B-25A52D422660}" type="pres">
      <dgm:prSet presAssocID="{AF840A3D-20E7-471C-8519-26F5424C447E}" presName="txShp" presStyleLbl="node1" presStyleIdx="0" presStyleCnt="3">
        <dgm:presLayoutVars>
          <dgm:bulletEnabled val="1"/>
        </dgm:presLayoutVars>
      </dgm:prSet>
      <dgm:spPr/>
    </dgm:pt>
    <dgm:pt modelId="{36A56C31-D691-44FE-ABB9-0D5DC26EB3F2}" type="pres">
      <dgm:prSet presAssocID="{45C5DED3-11BF-4ED2-9B0D-4D863AC2F2D6}" presName="spacing" presStyleCnt="0"/>
      <dgm:spPr/>
    </dgm:pt>
    <dgm:pt modelId="{CBF454E2-F965-40F2-8033-72EF3660B3F2}" type="pres">
      <dgm:prSet presAssocID="{6E13101F-54CF-4F60-AE91-7864F11FA0DE}" presName="composite" presStyleCnt="0"/>
      <dgm:spPr/>
    </dgm:pt>
    <dgm:pt modelId="{C6E19EEB-8981-4437-BD42-D8CDF56CE914}" type="pres">
      <dgm:prSet presAssocID="{6E13101F-54CF-4F60-AE91-7864F11FA0DE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Tendencia al alza"/>
        </a:ext>
      </dgm:extLst>
    </dgm:pt>
    <dgm:pt modelId="{F4090A7F-5228-4E02-B3B0-7344F71CCDE5}" type="pres">
      <dgm:prSet presAssocID="{6E13101F-54CF-4F60-AE91-7864F11FA0DE}" presName="txShp" presStyleLbl="node1" presStyleIdx="1" presStyleCnt="3">
        <dgm:presLayoutVars>
          <dgm:bulletEnabled val="1"/>
        </dgm:presLayoutVars>
      </dgm:prSet>
      <dgm:spPr/>
    </dgm:pt>
    <dgm:pt modelId="{8022B0C9-539C-4A3D-AF1A-9BBC84EEA152}" type="pres">
      <dgm:prSet presAssocID="{BC5DD1FC-065C-430D-BF90-12BA2F549DA2}" presName="spacing" presStyleCnt="0"/>
      <dgm:spPr/>
    </dgm:pt>
    <dgm:pt modelId="{E4AE392E-0DAE-4D0A-87A6-55B7B6BAE14F}" type="pres">
      <dgm:prSet presAssocID="{C6C15998-2D88-4AA0-AC98-D7ACC5DE514A}" presName="composite" presStyleCnt="0"/>
      <dgm:spPr/>
    </dgm:pt>
    <dgm:pt modelId="{2169E0A9-6EBC-4DA0-A82C-BDEDD9C78A00}" type="pres">
      <dgm:prSet presAssocID="{C6C15998-2D88-4AA0-AC98-D7ACC5DE514A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Medalla"/>
        </a:ext>
      </dgm:extLst>
    </dgm:pt>
    <dgm:pt modelId="{A395C9D9-4BA5-465F-AABA-78D0FB4D0B74}" type="pres">
      <dgm:prSet presAssocID="{C6C15998-2D88-4AA0-AC98-D7ACC5DE51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F0932621-A74C-4E6B-AE8E-3674A078EFBF}" type="presOf" srcId="{AE371840-CA93-449F-83A1-2C7B79746967}" destId="{5E9E1901-972D-4F6B-A877-AD566D784CD2}" srcOrd="0" destOrd="0" presId="urn:microsoft.com/office/officeart/2005/8/layout/vList3"/>
    <dgm:cxn modelId="{C76FFB32-9766-46FF-8789-6267D30E8E14}" type="presOf" srcId="{6E13101F-54CF-4F60-AE91-7864F11FA0DE}" destId="{F4090A7F-5228-4E02-B3B0-7344F71CCDE5}" srcOrd="0" destOrd="0" presId="urn:microsoft.com/office/officeart/2005/8/layout/vList3"/>
    <dgm:cxn modelId="{7CBED642-E5FC-468F-ABE8-C208B1CAB2FB}" srcId="{AE371840-CA93-449F-83A1-2C7B79746967}" destId="{C6C15998-2D88-4AA0-AC98-D7ACC5DE514A}" srcOrd="2" destOrd="0" parTransId="{A8E45E1C-D236-4E9E-BBD0-A22D96F6D5F7}" sibTransId="{8F4220A6-EF41-41B0-B4B0-EFEBAD363AC3}"/>
    <dgm:cxn modelId="{67C41359-0227-4851-8812-5530C4B7375E}" type="presOf" srcId="{AF840A3D-20E7-471C-8519-26F5424C447E}" destId="{2E2B4686-AB59-4D67-800B-25A52D422660}" srcOrd="0" destOrd="0" presId="urn:microsoft.com/office/officeart/2005/8/layout/vList3"/>
    <dgm:cxn modelId="{40A2E284-D754-4D0C-9EAA-418AE001EFE1}" srcId="{C6C15998-2D88-4AA0-AC98-D7ACC5DE514A}" destId="{71D89BAB-C993-4299-84A8-737A3D6D9557}" srcOrd="0" destOrd="0" parTransId="{0B96773C-E991-4662-9359-13820C57F99D}" sibTransId="{904F7A1B-7397-4AA9-B499-448D260B4FD3}"/>
    <dgm:cxn modelId="{EE094486-10A0-489E-B5C7-1D7F3CDE1EB8}" type="presOf" srcId="{C6C15998-2D88-4AA0-AC98-D7ACC5DE514A}" destId="{A395C9D9-4BA5-465F-AABA-78D0FB4D0B74}" srcOrd="0" destOrd="0" presId="urn:microsoft.com/office/officeart/2005/8/layout/vList3"/>
    <dgm:cxn modelId="{89AFC7A0-DC94-4FC0-A662-E16E91C30CCB}" srcId="{AE371840-CA93-449F-83A1-2C7B79746967}" destId="{AF840A3D-20E7-471C-8519-26F5424C447E}" srcOrd="0" destOrd="0" parTransId="{3484503C-808F-4E89-ADF5-E649EB07AA89}" sibTransId="{45C5DED3-11BF-4ED2-9B0D-4D863AC2F2D6}"/>
    <dgm:cxn modelId="{DC42FFAE-6E0E-478D-867D-AFB2E85A05EF}" type="presOf" srcId="{71D89BAB-C993-4299-84A8-737A3D6D9557}" destId="{A395C9D9-4BA5-465F-AABA-78D0FB4D0B74}" srcOrd="0" destOrd="1" presId="urn:microsoft.com/office/officeart/2005/8/layout/vList3"/>
    <dgm:cxn modelId="{77E5A4CD-5673-4408-9FF6-3BF51361CE85}" srcId="{AE371840-CA93-449F-83A1-2C7B79746967}" destId="{6E13101F-54CF-4F60-AE91-7864F11FA0DE}" srcOrd="1" destOrd="0" parTransId="{CB029A54-8BA7-4A40-97EA-8DC1B6861B2C}" sibTransId="{BC5DD1FC-065C-430D-BF90-12BA2F549DA2}"/>
    <dgm:cxn modelId="{D11DA321-B91F-42AC-92F1-5C80EEE347A4}" type="presParOf" srcId="{5E9E1901-972D-4F6B-A877-AD566D784CD2}" destId="{94FF415A-99CC-420D-A1ED-A19E68715113}" srcOrd="0" destOrd="0" presId="urn:microsoft.com/office/officeart/2005/8/layout/vList3"/>
    <dgm:cxn modelId="{642C5D5D-3859-4B5F-92CA-47A29B0E6ECF}" type="presParOf" srcId="{94FF415A-99CC-420D-A1ED-A19E68715113}" destId="{C57B89EC-0FA0-4B3A-A080-2A026BE401F0}" srcOrd="0" destOrd="0" presId="urn:microsoft.com/office/officeart/2005/8/layout/vList3"/>
    <dgm:cxn modelId="{08384516-43EF-4E35-9FA4-9DEC6C7B25E1}" type="presParOf" srcId="{94FF415A-99CC-420D-A1ED-A19E68715113}" destId="{2E2B4686-AB59-4D67-800B-25A52D422660}" srcOrd="1" destOrd="0" presId="urn:microsoft.com/office/officeart/2005/8/layout/vList3"/>
    <dgm:cxn modelId="{B70C666C-A092-43B6-A320-0968FCD0E9BF}" type="presParOf" srcId="{5E9E1901-972D-4F6B-A877-AD566D784CD2}" destId="{36A56C31-D691-44FE-ABB9-0D5DC26EB3F2}" srcOrd="1" destOrd="0" presId="urn:microsoft.com/office/officeart/2005/8/layout/vList3"/>
    <dgm:cxn modelId="{CB016894-6963-4ACC-93A6-F2AA8D0C074C}" type="presParOf" srcId="{5E9E1901-972D-4F6B-A877-AD566D784CD2}" destId="{CBF454E2-F965-40F2-8033-72EF3660B3F2}" srcOrd="2" destOrd="0" presId="urn:microsoft.com/office/officeart/2005/8/layout/vList3"/>
    <dgm:cxn modelId="{59C50B50-0174-4DA9-921C-BA6F2CEC1F09}" type="presParOf" srcId="{CBF454E2-F965-40F2-8033-72EF3660B3F2}" destId="{C6E19EEB-8981-4437-BD42-D8CDF56CE914}" srcOrd="0" destOrd="0" presId="urn:microsoft.com/office/officeart/2005/8/layout/vList3"/>
    <dgm:cxn modelId="{A777D1DC-8FDC-46CB-9D4E-7D98D36AEA52}" type="presParOf" srcId="{CBF454E2-F965-40F2-8033-72EF3660B3F2}" destId="{F4090A7F-5228-4E02-B3B0-7344F71CCDE5}" srcOrd="1" destOrd="0" presId="urn:microsoft.com/office/officeart/2005/8/layout/vList3"/>
    <dgm:cxn modelId="{36302B06-5702-492B-B543-5DCEDA1AD06E}" type="presParOf" srcId="{5E9E1901-972D-4F6B-A877-AD566D784CD2}" destId="{8022B0C9-539C-4A3D-AF1A-9BBC84EEA152}" srcOrd="3" destOrd="0" presId="urn:microsoft.com/office/officeart/2005/8/layout/vList3"/>
    <dgm:cxn modelId="{97750983-B120-436D-A6C2-A5CA8D1E0298}" type="presParOf" srcId="{5E9E1901-972D-4F6B-A877-AD566D784CD2}" destId="{E4AE392E-0DAE-4D0A-87A6-55B7B6BAE14F}" srcOrd="4" destOrd="0" presId="urn:microsoft.com/office/officeart/2005/8/layout/vList3"/>
    <dgm:cxn modelId="{199ADFF6-1A6D-4AA4-B801-962B599B4814}" type="presParOf" srcId="{E4AE392E-0DAE-4D0A-87A6-55B7B6BAE14F}" destId="{2169E0A9-6EBC-4DA0-A82C-BDEDD9C78A00}" srcOrd="0" destOrd="0" presId="urn:microsoft.com/office/officeart/2005/8/layout/vList3"/>
    <dgm:cxn modelId="{1C523DE7-832C-47CB-A0E5-0025720F1849}" type="presParOf" srcId="{E4AE392E-0DAE-4D0A-87A6-55B7B6BAE14F}" destId="{A395C9D9-4BA5-465F-AABA-78D0FB4D0B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AAEB89-7582-43BD-9E4D-6F9FCD15A471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72A55F3F-D092-4566-8D56-13E0C038B472}">
      <dgm:prSet/>
      <dgm:spPr/>
      <dgm:t>
        <a:bodyPr/>
        <a:lstStyle/>
        <a:p>
          <a:r>
            <a:rPr lang="es-AR" b="1">
              <a:solidFill>
                <a:schemeClr val="tx1"/>
              </a:solidFill>
            </a:rPr>
            <a:t>GARANTIA DE FIEL CUMPLIMIENTO:</a:t>
          </a:r>
          <a:endParaRPr lang="es-AR">
            <a:solidFill>
              <a:schemeClr val="tx1"/>
            </a:solidFill>
          </a:endParaRPr>
        </a:p>
      </dgm:t>
    </dgm:pt>
    <dgm:pt modelId="{4493B5C6-5649-4040-A0AB-485C1E19ED16}" type="parTrans" cxnId="{CD12F26B-64BF-40F9-8C4F-708A5CD03FD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759D8B4-1423-4916-961F-22343BACFA88}" type="sibTrans" cxnId="{CD12F26B-64BF-40F9-8C4F-708A5CD03FD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F2BADA6-CE2A-49F3-AEDA-3E0D73F3FDDD}">
      <dgm:prSet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PERMISO EXPLORATORIO</a:t>
          </a:r>
          <a:r>
            <a:rPr lang="es-AR" dirty="0">
              <a:solidFill>
                <a:schemeClr val="tx1"/>
              </a:solidFill>
            </a:rPr>
            <a:t>: </a:t>
          </a:r>
          <a:r>
            <a:rPr lang="es-AR" b="1" dirty="0">
              <a:solidFill>
                <a:schemeClr val="tx1"/>
              </a:solidFill>
            </a:rPr>
            <a:t>100% UT. </a:t>
          </a:r>
          <a:r>
            <a:rPr lang="es-AR" dirty="0">
              <a:solidFill>
                <a:schemeClr val="tx1"/>
              </a:solidFill>
            </a:rPr>
            <a:t>Se reduce con cada acto de certificación de UT.</a:t>
          </a:r>
        </a:p>
      </dgm:t>
    </dgm:pt>
    <dgm:pt modelId="{8FA82B6A-B405-48A6-816C-CEFBE829AAB7}" type="parTrans" cxnId="{AE54D67D-C1C8-4200-97E5-A9D0A6414D7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35ABA61-6368-43E8-83E3-2CF7EBE288CB}" type="sibTrans" cxnId="{AE54D67D-C1C8-4200-97E5-A9D0A6414D7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33F6CFA-0028-4AD4-B962-6B043496A7C7}">
      <dgm:prSet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CONCESIÓN DE EXPLOTACIÓN: 10% </a:t>
          </a:r>
          <a:r>
            <a:rPr lang="es-AR" dirty="0">
              <a:solidFill>
                <a:schemeClr val="tx1"/>
              </a:solidFill>
            </a:rPr>
            <a:t>PLAN INVERSIONES.</a:t>
          </a:r>
        </a:p>
      </dgm:t>
    </dgm:pt>
    <dgm:pt modelId="{A1E7E575-ABA1-4FD5-BEDA-E8EBDC471C71}" type="parTrans" cxnId="{9BE9A5EC-7AD7-40CF-9843-C775E067315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AC215FC-D7D8-4C85-B905-EE8392E351D6}" type="sibTrans" cxnId="{9BE9A5EC-7AD7-40CF-9843-C775E067315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1C6E9A3-3E25-4BBB-94B9-3BEB7F1EF792}">
      <dgm:prSet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SEGURO AMBIENTAL:</a:t>
          </a:r>
          <a:endParaRPr lang="es-AR" dirty="0">
            <a:solidFill>
              <a:schemeClr val="tx1"/>
            </a:solidFill>
          </a:endParaRPr>
        </a:p>
      </dgm:t>
    </dgm:pt>
    <dgm:pt modelId="{96D6C10A-BD19-420B-888A-EE09379AEE6F}" type="parTrans" cxnId="{91BD07E6-1DCE-41A4-9C5E-1747B57173C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0AEB390-AE90-44C0-990E-44B8B33B067F}" type="sibTrans" cxnId="{91BD07E6-1DCE-41A4-9C5E-1747B57173C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3B6DECA-B994-4612-BC29-ED23E0B60BA7}">
      <dgm:prSet/>
      <dgm:spPr/>
      <dgm:t>
        <a:bodyPr/>
        <a:lstStyle/>
        <a:p>
          <a:r>
            <a:rPr lang="es-AR" b="1">
              <a:solidFill>
                <a:schemeClr val="tx1"/>
              </a:solidFill>
            </a:rPr>
            <a:t> </a:t>
          </a:r>
          <a:r>
            <a:rPr lang="es-AR" dirty="0">
              <a:solidFill>
                <a:schemeClr val="tx1"/>
              </a:solidFill>
            </a:rPr>
            <a:t>conforme al Artículo 22 de la Ley General del Ambiente </a:t>
          </a:r>
          <a:r>
            <a:rPr lang="es-AR" dirty="0" err="1">
              <a:solidFill>
                <a:schemeClr val="tx1"/>
              </a:solidFill>
            </a:rPr>
            <a:t>Nº</a:t>
          </a:r>
          <a:r>
            <a:rPr lang="es-AR" dirty="0">
              <a:solidFill>
                <a:schemeClr val="tx1"/>
              </a:solidFill>
            </a:rPr>
            <a:t> 25.675</a:t>
          </a:r>
        </a:p>
      </dgm:t>
    </dgm:pt>
    <dgm:pt modelId="{2CF73B9D-35CB-4DD1-8080-2D18EE44AD81}" type="parTrans" cxnId="{BA027838-A04A-4E91-AEB6-AAED85184D4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2D75E06-7A72-4F54-AC50-47702EAEA1CA}" type="sibTrans" cxnId="{BA027838-A04A-4E91-AEB6-AAED85184D4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5211050-7B76-4DF1-80D1-465A2C496D04}" type="pres">
      <dgm:prSet presAssocID="{A8AAEB89-7582-43BD-9E4D-6F9FCD15A471}" presName="linear" presStyleCnt="0">
        <dgm:presLayoutVars>
          <dgm:animLvl val="lvl"/>
          <dgm:resizeHandles val="exact"/>
        </dgm:presLayoutVars>
      </dgm:prSet>
      <dgm:spPr/>
    </dgm:pt>
    <dgm:pt modelId="{D21A5CC9-EA3F-4093-9AC7-167A23CE5BC4}" type="pres">
      <dgm:prSet presAssocID="{72A55F3F-D092-4566-8D56-13E0C038B47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BC2D0A-222B-46E4-A15C-E7BB186CF764}" type="pres">
      <dgm:prSet presAssocID="{72A55F3F-D092-4566-8D56-13E0C038B472}" presName="childText" presStyleLbl="revTx" presStyleIdx="0" presStyleCnt="2">
        <dgm:presLayoutVars>
          <dgm:bulletEnabled val="1"/>
        </dgm:presLayoutVars>
      </dgm:prSet>
      <dgm:spPr/>
    </dgm:pt>
    <dgm:pt modelId="{3A2EDE80-7243-464C-B96A-2DA3AB969478}" type="pres">
      <dgm:prSet presAssocID="{A1C6E9A3-3E25-4BBB-94B9-3BEB7F1EF79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549E3E-AA7E-40C2-A681-601325C26471}" type="pres">
      <dgm:prSet presAssocID="{A1C6E9A3-3E25-4BBB-94B9-3BEB7F1EF79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4602400-2264-4F2A-807E-B671A1205F24}" type="presOf" srcId="{A1C6E9A3-3E25-4BBB-94B9-3BEB7F1EF792}" destId="{3A2EDE80-7243-464C-B96A-2DA3AB969478}" srcOrd="0" destOrd="0" presId="urn:microsoft.com/office/officeart/2005/8/layout/vList2"/>
    <dgm:cxn modelId="{B6DB0C13-B31E-453D-BE83-8482FF2213C9}" type="presOf" srcId="{73B6DECA-B994-4612-BC29-ED23E0B60BA7}" destId="{08549E3E-AA7E-40C2-A681-601325C26471}" srcOrd="0" destOrd="0" presId="urn:microsoft.com/office/officeart/2005/8/layout/vList2"/>
    <dgm:cxn modelId="{BA027838-A04A-4E91-AEB6-AAED85184D4E}" srcId="{A1C6E9A3-3E25-4BBB-94B9-3BEB7F1EF792}" destId="{73B6DECA-B994-4612-BC29-ED23E0B60BA7}" srcOrd="0" destOrd="0" parTransId="{2CF73B9D-35CB-4DD1-8080-2D18EE44AD81}" sibTransId="{12D75E06-7A72-4F54-AC50-47702EAEA1CA}"/>
    <dgm:cxn modelId="{A59F7E6A-EA04-4FF5-9652-F986D2FDF0E6}" type="presOf" srcId="{B33F6CFA-0028-4AD4-B962-6B043496A7C7}" destId="{72BC2D0A-222B-46E4-A15C-E7BB186CF764}" srcOrd="0" destOrd="1" presId="urn:microsoft.com/office/officeart/2005/8/layout/vList2"/>
    <dgm:cxn modelId="{CD12F26B-64BF-40F9-8C4F-708A5CD03FD9}" srcId="{A8AAEB89-7582-43BD-9E4D-6F9FCD15A471}" destId="{72A55F3F-D092-4566-8D56-13E0C038B472}" srcOrd="0" destOrd="0" parTransId="{4493B5C6-5649-4040-A0AB-485C1E19ED16}" sibTransId="{3759D8B4-1423-4916-961F-22343BACFA88}"/>
    <dgm:cxn modelId="{5D67AD70-6E02-4448-A5C7-3E20A44DECAF}" type="presOf" srcId="{72A55F3F-D092-4566-8D56-13E0C038B472}" destId="{D21A5CC9-EA3F-4093-9AC7-167A23CE5BC4}" srcOrd="0" destOrd="0" presId="urn:microsoft.com/office/officeart/2005/8/layout/vList2"/>
    <dgm:cxn modelId="{AE54D67D-C1C8-4200-97E5-A9D0A6414D74}" srcId="{72A55F3F-D092-4566-8D56-13E0C038B472}" destId="{8F2BADA6-CE2A-49F3-AEDA-3E0D73F3FDDD}" srcOrd="0" destOrd="0" parTransId="{8FA82B6A-B405-48A6-816C-CEFBE829AAB7}" sibTransId="{A35ABA61-6368-43E8-83E3-2CF7EBE288CB}"/>
    <dgm:cxn modelId="{42CF44B4-9FD7-400D-B8E9-BF4F78314C4A}" type="presOf" srcId="{A8AAEB89-7582-43BD-9E4D-6F9FCD15A471}" destId="{45211050-7B76-4DF1-80D1-465A2C496D04}" srcOrd="0" destOrd="0" presId="urn:microsoft.com/office/officeart/2005/8/layout/vList2"/>
    <dgm:cxn modelId="{7AF60BC0-A17A-436F-AC0C-4486EFD9B4C9}" type="presOf" srcId="{8F2BADA6-CE2A-49F3-AEDA-3E0D73F3FDDD}" destId="{72BC2D0A-222B-46E4-A15C-E7BB186CF764}" srcOrd="0" destOrd="0" presId="urn:microsoft.com/office/officeart/2005/8/layout/vList2"/>
    <dgm:cxn modelId="{91BD07E6-1DCE-41A4-9C5E-1747B57173C7}" srcId="{A8AAEB89-7582-43BD-9E4D-6F9FCD15A471}" destId="{A1C6E9A3-3E25-4BBB-94B9-3BEB7F1EF792}" srcOrd="1" destOrd="0" parTransId="{96D6C10A-BD19-420B-888A-EE09379AEE6F}" sibTransId="{60AEB390-AE90-44C0-990E-44B8B33B067F}"/>
    <dgm:cxn modelId="{9BE9A5EC-7AD7-40CF-9843-C775E067315D}" srcId="{72A55F3F-D092-4566-8D56-13E0C038B472}" destId="{B33F6CFA-0028-4AD4-B962-6B043496A7C7}" srcOrd="1" destOrd="0" parTransId="{A1E7E575-ABA1-4FD5-BEDA-E8EBDC471C71}" sibTransId="{7AC215FC-D7D8-4C85-B905-EE8392E351D6}"/>
    <dgm:cxn modelId="{649E7197-F5C2-491D-A49A-BAB5970F83EA}" type="presParOf" srcId="{45211050-7B76-4DF1-80D1-465A2C496D04}" destId="{D21A5CC9-EA3F-4093-9AC7-167A23CE5BC4}" srcOrd="0" destOrd="0" presId="urn:microsoft.com/office/officeart/2005/8/layout/vList2"/>
    <dgm:cxn modelId="{22B9AACA-17CF-4A51-B3E0-E7C21560CCA2}" type="presParOf" srcId="{45211050-7B76-4DF1-80D1-465A2C496D04}" destId="{72BC2D0A-222B-46E4-A15C-E7BB186CF764}" srcOrd="1" destOrd="0" presId="urn:microsoft.com/office/officeart/2005/8/layout/vList2"/>
    <dgm:cxn modelId="{0D1B7F8D-E9AE-4AD7-A8A5-C14585AAC810}" type="presParOf" srcId="{45211050-7B76-4DF1-80D1-465A2C496D04}" destId="{3A2EDE80-7243-464C-B96A-2DA3AB969478}" srcOrd="2" destOrd="0" presId="urn:microsoft.com/office/officeart/2005/8/layout/vList2"/>
    <dgm:cxn modelId="{43BE93E2-D8C8-4FBB-9759-B6354B5599B9}" type="presParOf" srcId="{45211050-7B76-4DF1-80D1-465A2C496D04}" destId="{08549E3E-AA7E-40C2-A681-601325C264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790FD6-CC05-4E22-B762-869DFE51FD00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D41AAA9D-08F3-4EBC-B7BE-77B1A4EFF2C5}">
      <dgm:prSet/>
      <dgm:spPr/>
      <dgm:t>
        <a:bodyPr/>
        <a:lstStyle/>
        <a:p>
          <a:r>
            <a:rPr lang="en-GB">
              <a:solidFill>
                <a:schemeClr val="tx1"/>
              </a:solidFill>
            </a:rPr>
            <a:t>Se puede pedir si hay descubrimiento durante permiso exploratorio</a:t>
          </a:r>
          <a:endParaRPr lang="es-AR">
            <a:solidFill>
              <a:schemeClr val="tx1"/>
            </a:solidFill>
          </a:endParaRPr>
        </a:p>
      </dgm:t>
    </dgm:pt>
    <dgm:pt modelId="{50797654-498B-405F-9421-31DA17BE0A17}" type="parTrans" cxnId="{E447DFBF-9FF5-4975-A232-581ADD250E6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9E1ADDD-7B87-443E-9435-9CD5B221B6B6}" type="sibTrans" cxnId="{E447DFBF-9FF5-4975-A232-581ADD250E6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8AB06F8-F35A-441E-B265-F363170117F3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Se </a:t>
          </a:r>
          <a:r>
            <a:rPr lang="en-GB" dirty="0" err="1">
              <a:solidFill>
                <a:schemeClr val="tx1"/>
              </a:solidFill>
            </a:rPr>
            <a:t>propone</a:t>
          </a:r>
          <a:r>
            <a:rPr lang="en-GB" dirty="0">
              <a:solidFill>
                <a:schemeClr val="tx1"/>
              </a:solidFill>
            </a:rPr>
            <a:t> un plan de </a:t>
          </a:r>
          <a:r>
            <a:rPr lang="en-GB" dirty="0" err="1">
              <a:solidFill>
                <a:schemeClr val="tx1"/>
              </a:solidFill>
            </a:rPr>
            <a:t>inversiones</a:t>
          </a:r>
          <a:r>
            <a:rPr lang="en-GB" dirty="0">
              <a:solidFill>
                <a:schemeClr val="tx1"/>
              </a:solidFill>
            </a:rPr>
            <a:t> (</a:t>
          </a:r>
          <a:r>
            <a:rPr lang="en-GB" dirty="0" err="1">
              <a:solidFill>
                <a:schemeClr val="tx1"/>
              </a:solidFill>
            </a:rPr>
            <a:t>máx</a:t>
          </a:r>
          <a:r>
            <a:rPr lang="en-GB" dirty="0">
              <a:solidFill>
                <a:schemeClr val="tx1"/>
              </a:solidFill>
            </a:rPr>
            <a:t>. 2 </a:t>
          </a:r>
          <a:r>
            <a:rPr lang="en-GB" dirty="0" err="1">
              <a:solidFill>
                <a:schemeClr val="tx1"/>
              </a:solidFill>
            </a:rPr>
            <a:t>años</a:t>
          </a:r>
          <a:r>
            <a:rPr lang="en-GB" dirty="0">
              <a:solidFill>
                <a:schemeClr val="tx1"/>
              </a:solidFill>
            </a:rPr>
            <a:t>?)</a:t>
          </a:r>
          <a:endParaRPr lang="es-AR" dirty="0">
            <a:solidFill>
              <a:schemeClr val="tx1"/>
            </a:solidFill>
          </a:endParaRPr>
        </a:p>
      </dgm:t>
    </dgm:pt>
    <dgm:pt modelId="{9A39CA2F-D595-4CB9-92EE-27B720DA9E27}" type="parTrans" cxnId="{604CE516-78C7-456C-9E37-185D00768E4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358D4E2-1926-4155-99A9-1212EE0CA1FA}" type="sibTrans" cxnId="{604CE516-78C7-456C-9E37-185D00768E4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BA7FE80-24BC-4052-84BD-B4C509276FB5}">
      <dgm:prSet/>
      <dgm:spPr/>
      <dgm:t>
        <a:bodyPr/>
        <a:lstStyle/>
        <a:p>
          <a:r>
            <a:rPr lang="en-GB" b="1" dirty="0" err="1">
              <a:solidFill>
                <a:schemeClr val="tx1"/>
              </a:solidFill>
            </a:rPr>
            <a:t>Objetivo</a:t>
          </a:r>
          <a:r>
            <a:rPr lang="en-GB" b="1" dirty="0">
              <a:solidFill>
                <a:schemeClr val="tx1"/>
              </a:solidFill>
            </a:rPr>
            <a:t>: </a:t>
          </a:r>
          <a:r>
            <a:rPr lang="en-GB" dirty="0" err="1">
              <a:solidFill>
                <a:schemeClr val="tx1"/>
              </a:solidFill>
            </a:rPr>
            <a:t>evaluar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comercialidad</a:t>
          </a:r>
          <a:endParaRPr lang="es-AR" dirty="0">
            <a:solidFill>
              <a:schemeClr val="tx1"/>
            </a:solidFill>
          </a:endParaRPr>
        </a:p>
      </dgm:t>
    </dgm:pt>
    <dgm:pt modelId="{58429260-8C55-4D5E-A8ED-09936BDF0BE6}" type="parTrans" cxnId="{BE7499F0-DAA2-4E46-A346-40A6D0ABCE6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E750E5B-2127-4887-AB77-1974D6D87867}" type="sibTrans" cxnId="{BE7499F0-DAA2-4E46-A346-40A6D0ABCE6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EDF4287-00BB-4821-9F9F-078A888B6B58}">
      <dgm:prSet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Cuando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finaliza</a:t>
          </a:r>
          <a:r>
            <a:rPr lang="en-GB" dirty="0">
              <a:solidFill>
                <a:schemeClr val="tx1"/>
              </a:solidFill>
            </a:rPr>
            <a:t>: </a:t>
          </a:r>
          <a:r>
            <a:rPr lang="en-GB" dirty="0" err="1">
              <a:solidFill>
                <a:schemeClr val="tx1"/>
              </a:solidFill>
            </a:rPr>
            <a:t>reversión</a:t>
          </a:r>
          <a:r>
            <a:rPr lang="en-GB" dirty="0">
              <a:solidFill>
                <a:schemeClr val="tx1"/>
              </a:solidFill>
            </a:rPr>
            <a:t> o </a:t>
          </a:r>
          <a:r>
            <a:rPr lang="en-GB" dirty="0" err="1">
              <a:solidFill>
                <a:schemeClr val="tx1"/>
              </a:solidFill>
            </a:rPr>
            <a:t>pase</a:t>
          </a:r>
          <a:r>
            <a:rPr lang="en-GB" dirty="0">
              <a:solidFill>
                <a:schemeClr val="tx1"/>
              </a:solidFill>
            </a:rPr>
            <a:t> a </a:t>
          </a:r>
          <a:r>
            <a:rPr lang="en-GB" dirty="0" err="1">
              <a:solidFill>
                <a:schemeClr val="tx1"/>
              </a:solidFill>
            </a:rPr>
            <a:t>concesión</a:t>
          </a:r>
          <a:r>
            <a:rPr lang="en-GB" dirty="0">
              <a:solidFill>
                <a:schemeClr val="tx1"/>
              </a:solidFill>
            </a:rPr>
            <a:t> x 25 </a:t>
          </a:r>
          <a:r>
            <a:rPr lang="en-GB" dirty="0" err="1">
              <a:solidFill>
                <a:schemeClr val="tx1"/>
              </a:solidFill>
            </a:rPr>
            <a:t>años</a:t>
          </a:r>
          <a:endParaRPr lang="es-AR" dirty="0">
            <a:solidFill>
              <a:schemeClr val="tx1"/>
            </a:solidFill>
          </a:endParaRPr>
        </a:p>
      </dgm:t>
    </dgm:pt>
    <dgm:pt modelId="{E7BB3699-B425-4E74-B8E9-ED29AD1790BA}" type="parTrans" cxnId="{6C39A2C8-6E7B-42FB-9BB0-7B18B815EB5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B36A8BD-1267-4B9A-9F11-10A841640DC7}" type="sibTrans" cxnId="{6C39A2C8-6E7B-42FB-9BB0-7B18B815EB5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C13DB8E-7CB2-4A4F-B0B4-E084F7BAE1A6}" type="pres">
      <dgm:prSet presAssocID="{58790FD6-CC05-4E22-B762-869DFE51FD00}" presName="linearFlow" presStyleCnt="0">
        <dgm:presLayoutVars>
          <dgm:dir/>
          <dgm:resizeHandles val="exact"/>
        </dgm:presLayoutVars>
      </dgm:prSet>
      <dgm:spPr/>
    </dgm:pt>
    <dgm:pt modelId="{3B8DF0F3-2457-464D-A68C-3AAF727A9EBD}" type="pres">
      <dgm:prSet presAssocID="{D41AAA9D-08F3-4EBC-B7BE-77B1A4EFF2C5}" presName="composite" presStyleCnt="0"/>
      <dgm:spPr/>
    </dgm:pt>
    <dgm:pt modelId="{050C5B28-999F-4CA7-9BFD-BB5A7E4A1294}" type="pres">
      <dgm:prSet presAssocID="{D41AAA9D-08F3-4EBC-B7BE-77B1A4EFF2C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65D0763E-4C91-41B0-8353-6DAF1B42ADE3}" type="pres">
      <dgm:prSet presAssocID="{D41AAA9D-08F3-4EBC-B7BE-77B1A4EFF2C5}" presName="txShp" presStyleLbl="node1" presStyleIdx="0" presStyleCnt="4">
        <dgm:presLayoutVars>
          <dgm:bulletEnabled val="1"/>
        </dgm:presLayoutVars>
      </dgm:prSet>
      <dgm:spPr/>
    </dgm:pt>
    <dgm:pt modelId="{61231A84-CF72-4E1F-BA11-EA17077BCC61}" type="pres">
      <dgm:prSet presAssocID="{E9E1ADDD-7B87-443E-9435-9CD5B221B6B6}" presName="spacing" presStyleCnt="0"/>
      <dgm:spPr/>
    </dgm:pt>
    <dgm:pt modelId="{0C2F6822-3617-410B-9E1B-AC9C95A8EAFF}" type="pres">
      <dgm:prSet presAssocID="{18AB06F8-F35A-441E-B265-F363170117F3}" presName="composite" presStyleCnt="0"/>
      <dgm:spPr/>
    </dgm:pt>
    <dgm:pt modelId="{24B6C832-2AAA-479F-ADCB-089D753303EA}" type="pres">
      <dgm:prSet presAssocID="{18AB06F8-F35A-441E-B265-F363170117F3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Dinero"/>
        </a:ext>
      </dgm:extLst>
    </dgm:pt>
    <dgm:pt modelId="{2FF4B004-FE6A-4DDD-BA8D-4844F06202D0}" type="pres">
      <dgm:prSet presAssocID="{18AB06F8-F35A-441E-B265-F363170117F3}" presName="txShp" presStyleLbl="node1" presStyleIdx="1" presStyleCnt="4">
        <dgm:presLayoutVars>
          <dgm:bulletEnabled val="1"/>
        </dgm:presLayoutVars>
      </dgm:prSet>
      <dgm:spPr/>
    </dgm:pt>
    <dgm:pt modelId="{61E18CC9-7EE5-4842-92F7-3F3020BEF41B}" type="pres">
      <dgm:prSet presAssocID="{D358D4E2-1926-4155-99A9-1212EE0CA1FA}" presName="spacing" presStyleCnt="0"/>
      <dgm:spPr/>
    </dgm:pt>
    <dgm:pt modelId="{E6E0BACE-CAF0-4666-975F-82DD1829D4C3}" type="pres">
      <dgm:prSet presAssocID="{BBA7FE80-24BC-4052-84BD-B4C509276FB5}" presName="composite" presStyleCnt="0"/>
      <dgm:spPr/>
    </dgm:pt>
    <dgm:pt modelId="{E741B153-37A9-4701-BBC0-4D68C86500B2}" type="pres">
      <dgm:prSet presAssocID="{BBA7FE80-24BC-4052-84BD-B4C509276FB5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Investigación"/>
        </a:ext>
      </dgm:extLst>
    </dgm:pt>
    <dgm:pt modelId="{679BBA67-6091-4B8F-8E37-C444262150B6}" type="pres">
      <dgm:prSet presAssocID="{BBA7FE80-24BC-4052-84BD-B4C509276FB5}" presName="txShp" presStyleLbl="node1" presStyleIdx="2" presStyleCnt="4">
        <dgm:presLayoutVars>
          <dgm:bulletEnabled val="1"/>
        </dgm:presLayoutVars>
      </dgm:prSet>
      <dgm:spPr/>
    </dgm:pt>
    <dgm:pt modelId="{FE3A57E1-BD8A-480C-BBDF-F3C5A9F18FBE}" type="pres">
      <dgm:prSet presAssocID="{DE750E5B-2127-4887-AB77-1974D6D87867}" presName="spacing" presStyleCnt="0"/>
      <dgm:spPr/>
    </dgm:pt>
    <dgm:pt modelId="{4C21191C-1F16-4FB6-B2EC-C203EFB65A31}" type="pres">
      <dgm:prSet presAssocID="{CEDF4287-00BB-4821-9F9F-078A888B6B58}" presName="composite" presStyleCnt="0"/>
      <dgm:spPr/>
    </dgm:pt>
    <dgm:pt modelId="{016691E0-A46E-4258-994C-E51219CA0772}" type="pres">
      <dgm:prSet presAssocID="{CEDF4287-00BB-4821-9F9F-078A888B6B58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Bombilla y lápiz"/>
        </a:ext>
      </dgm:extLst>
    </dgm:pt>
    <dgm:pt modelId="{72665629-63B0-4CBA-A703-1C5E688CBB20}" type="pres">
      <dgm:prSet presAssocID="{CEDF4287-00BB-4821-9F9F-078A888B6B58}" presName="txShp" presStyleLbl="node1" presStyleIdx="3" presStyleCnt="4">
        <dgm:presLayoutVars>
          <dgm:bulletEnabled val="1"/>
        </dgm:presLayoutVars>
      </dgm:prSet>
      <dgm:spPr/>
    </dgm:pt>
  </dgm:ptLst>
  <dgm:cxnLst>
    <dgm:cxn modelId="{604CE516-78C7-456C-9E37-185D00768E4D}" srcId="{58790FD6-CC05-4E22-B762-869DFE51FD00}" destId="{18AB06F8-F35A-441E-B265-F363170117F3}" srcOrd="1" destOrd="0" parTransId="{9A39CA2F-D595-4CB9-92EE-27B720DA9E27}" sibTransId="{D358D4E2-1926-4155-99A9-1212EE0CA1FA}"/>
    <dgm:cxn modelId="{8CBE5765-E4CD-4E71-867D-9D062029232D}" type="presOf" srcId="{BBA7FE80-24BC-4052-84BD-B4C509276FB5}" destId="{679BBA67-6091-4B8F-8E37-C444262150B6}" srcOrd="0" destOrd="0" presId="urn:microsoft.com/office/officeart/2005/8/layout/vList3"/>
    <dgm:cxn modelId="{26EA896C-EEEA-4533-881B-FA2025941523}" type="presOf" srcId="{58790FD6-CC05-4E22-B762-869DFE51FD00}" destId="{FC13DB8E-7CB2-4A4F-B0B4-E084F7BAE1A6}" srcOrd="0" destOrd="0" presId="urn:microsoft.com/office/officeart/2005/8/layout/vList3"/>
    <dgm:cxn modelId="{84FC606F-2F82-4FE8-AE46-D1CED21709E6}" type="presOf" srcId="{CEDF4287-00BB-4821-9F9F-078A888B6B58}" destId="{72665629-63B0-4CBA-A703-1C5E688CBB20}" srcOrd="0" destOrd="0" presId="urn:microsoft.com/office/officeart/2005/8/layout/vList3"/>
    <dgm:cxn modelId="{F801E259-7D22-474A-8C3A-501A194450C8}" type="presOf" srcId="{18AB06F8-F35A-441E-B265-F363170117F3}" destId="{2FF4B004-FE6A-4DDD-BA8D-4844F06202D0}" srcOrd="0" destOrd="0" presId="urn:microsoft.com/office/officeart/2005/8/layout/vList3"/>
    <dgm:cxn modelId="{E447DFBF-9FF5-4975-A232-581ADD250E62}" srcId="{58790FD6-CC05-4E22-B762-869DFE51FD00}" destId="{D41AAA9D-08F3-4EBC-B7BE-77B1A4EFF2C5}" srcOrd="0" destOrd="0" parTransId="{50797654-498B-405F-9421-31DA17BE0A17}" sibTransId="{E9E1ADDD-7B87-443E-9435-9CD5B221B6B6}"/>
    <dgm:cxn modelId="{6C39A2C8-6E7B-42FB-9BB0-7B18B815EB51}" srcId="{58790FD6-CC05-4E22-B762-869DFE51FD00}" destId="{CEDF4287-00BB-4821-9F9F-078A888B6B58}" srcOrd="3" destOrd="0" parTransId="{E7BB3699-B425-4E74-B8E9-ED29AD1790BA}" sibTransId="{2B36A8BD-1267-4B9A-9F11-10A841640DC7}"/>
    <dgm:cxn modelId="{FCF4E4DA-DD35-41F5-9757-76B10611E817}" type="presOf" srcId="{D41AAA9D-08F3-4EBC-B7BE-77B1A4EFF2C5}" destId="{65D0763E-4C91-41B0-8353-6DAF1B42ADE3}" srcOrd="0" destOrd="0" presId="urn:microsoft.com/office/officeart/2005/8/layout/vList3"/>
    <dgm:cxn modelId="{BE7499F0-DAA2-4E46-A346-40A6D0ABCE67}" srcId="{58790FD6-CC05-4E22-B762-869DFE51FD00}" destId="{BBA7FE80-24BC-4052-84BD-B4C509276FB5}" srcOrd="2" destOrd="0" parTransId="{58429260-8C55-4D5E-A8ED-09936BDF0BE6}" sibTransId="{DE750E5B-2127-4887-AB77-1974D6D87867}"/>
    <dgm:cxn modelId="{097ACB93-B9ED-4082-A734-C5482D30443D}" type="presParOf" srcId="{FC13DB8E-7CB2-4A4F-B0B4-E084F7BAE1A6}" destId="{3B8DF0F3-2457-464D-A68C-3AAF727A9EBD}" srcOrd="0" destOrd="0" presId="urn:microsoft.com/office/officeart/2005/8/layout/vList3"/>
    <dgm:cxn modelId="{958AFC51-D114-48DA-8130-4401EBB71D70}" type="presParOf" srcId="{3B8DF0F3-2457-464D-A68C-3AAF727A9EBD}" destId="{050C5B28-999F-4CA7-9BFD-BB5A7E4A1294}" srcOrd="0" destOrd="0" presId="urn:microsoft.com/office/officeart/2005/8/layout/vList3"/>
    <dgm:cxn modelId="{DED88905-68BF-466F-B163-321186B703C5}" type="presParOf" srcId="{3B8DF0F3-2457-464D-A68C-3AAF727A9EBD}" destId="{65D0763E-4C91-41B0-8353-6DAF1B42ADE3}" srcOrd="1" destOrd="0" presId="urn:microsoft.com/office/officeart/2005/8/layout/vList3"/>
    <dgm:cxn modelId="{DC874629-5CDD-4276-B79F-1B6C6BC9C40A}" type="presParOf" srcId="{FC13DB8E-7CB2-4A4F-B0B4-E084F7BAE1A6}" destId="{61231A84-CF72-4E1F-BA11-EA17077BCC61}" srcOrd="1" destOrd="0" presId="urn:microsoft.com/office/officeart/2005/8/layout/vList3"/>
    <dgm:cxn modelId="{92BB68BB-7953-42CC-99CF-4EA3867C0120}" type="presParOf" srcId="{FC13DB8E-7CB2-4A4F-B0B4-E084F7BAE1A6}" destId="{0C2F6822-3617-410B-9E1B-AC9C95A8EAFF}" srcOrd="2" destOrd="0" presId="urn:microsoft.com/office/officeart/2005/8/layout/vList3"/>
    <dgm:cxn modelId="{10C8F913-BDDA-4426-8F2C-FD100182F77F}" type="presParOf" srcId="{0C2F6822-3617-410B-9E1B-AC9C95A8EAFF}" destId="{24B6C832-2AAA-479F-ADCB-089D753303EA}" srcOrd="0" destOrd="0" presId="urn:microsoft.com/office/officeart/2005/8/layout/vList3"/>
    <dgm:cxn modelId="{D69B75E3-E3A3-4509-82BD-970E73C7FCD1}" type="presParOf" srcId="{0C2F6822-3617-410B-9E1B-AC9C95A8EAFF}" destId="{2FF4B004-FE6A-4DDD-BA8D-4844F06202D0}" srcOrd="1" destOrd="0" presId="urn:microsoft.com/office/officeart/2005/8/layout/vList3"/>
    <dgm:cxn modelId="{F4A7912A-A781-4B7D-AABA-3AB0A495E988}" type="presParOf" srcId="{FC13DB8E-7CB2-4A4F-B0B4-E084F7BAE1A6}" destId="{61E18CC9-7EE5-4842-92F7-3F3020BEF41B}" srcOrd="3" destOrd="0" presId="urn:microsoft.com/office/officeart/2005/8/layout/vList3"/>
    <dgm:cxn modelId="{24F227D2-E53B-4728-B80A-47B13E1BFC41}" type="presParOf" srcId="{FC13DB8E-7CB2-4A4F-B0B4-E084F7BAE1A6}" destId="{E6E0BACE-CAF0-4666-975F-82DD1829D4C3}" srcOrd="4" destOrd="0" presId="urn:microsoft.com/office/officeart/2005/8/layout/vList3"/>
    <dgm:cxn modelId="{CDC2AC9A-E7F4-4430-9324-065A3FD16AA8}" type="presParOf" srcId="{E6E0BACE-CAF0-4666-975F-82DD1829D4C3}" destId="{E741B153-37A9-4701-BBC0-4D68C86500B2}" srcOrd="0" destOrd="0" presId="urn:microsoft.com/office/officeart/2005/8/layout/vList3"/>
    <dgm:cxn modelId="{4FBF062B-CF6E-4D31-8564-382999A81E54}" type="presParOf" srcId="{E6E0BACE-CAF0-4666-975F-82DD1829D4C3}" destId="{679BBA67-6091-4B8F-8E37-C444262150B6}" srcOrd="1" destOrd="0" presId="urn:microsoft.com/office/officeart/2005/8/layout/vList3"/>
    <dgm:cxn modelId="{026BA105-50F3-49CE-AB14-55891F78EA15}" type="presParOf" srcId="{FC13DB8E-7CB2-4A4F-B0B4-E084F7BAE1A6}" destId="{FE3A57E1-BD8A-480C-BBDF-F3C5A9F18FBE}" srcOrd="5" destOrd="0" presId="urn:microsoft.com/office/officeart/2005/8/layout/vList3"/>
    <dgm:cxn modelId="{9891DC0A-B40F-45B3-8A7C-75CAA772AB5B}" type="presParOf" srcId="{FC13DB8E-7CB2-4A4F-B0B4-E084F7BAE1A6}" destId="{4C21191C-1F16-4FB6-B2EC-C203EFB65A31}" srcOrd="6" destOrd="0" presId="urn:microsoft.com/office/officeart/2005/8/layout/vList3"/>
    <dgm:cxn modelId="{AF597E5D-F943-4B8D-A042-F7819C2EAC66}" type="presParOf" srcId="{4C21191C-1F16-4FB6-B2EC-C203EFB65A31}" destId="{016691E0-A46E-4258-994C-E51219CA0772}" srcOrd="0" destOrd="0" presId="urn:microsoft.com/office/officeart/2005/8/layout/vList3"/>
    <dgm:cxn modelId="{17161FBE-82E9-41D1-8866-05A37AD75430}" type="presParOf" srcId="{4C21191C-1F16-4FB6-B2EC-C203EFB65A31}" destId="{72665629-63B0-4CBA-A703-1C5E688CBB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3D6CD-DD0F-4103-8A32-94C74D6FDAC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EACD67A-4402-4A62-98C0-090CCBA50812}">
      <dgm:prSet/>
      <dgm:spPr/>
      <dgm:t>
        <a:bodyPr/>
        <a:lstStyle/>
        <a:p>
          <a:r>
            <a:rPr lang="es-AR">
              <a:solidFill>
                <a:schemeClr val="tx1"/>
              </a:solidFill>
            </a:rPr>
            <a:t>PLIEGO MODELO de condiciones generales.</a:t>
          </a:r>
        </a:p>
      </dgm:t>
    </dgm:pt>
    <dgm:pt modelId="{98B66651-C5FF-46F8-95F0-F09141025D4C}" type="parTrans" cxnId="{F8A9F187-8C11-45B9-BCE1-4579284021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362B201-7C32-4D5B-B687-A44DBA29DC92}" type="sibTrans" cxnId="{F8A9F187-8C11-45B9-BCE1-4579284021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8ECB92A-A0E1-4F6C-A92A-BF9A01A61505}">
      <dgm:prSet/>
      <dgm:spPr/>
      <dgm:t>
        <a:bodyPr/>
        <a:lstStyle/>
        <a:p>
          <a:r>
            <a:rPr lang="es-AR">
              <a:solidFill>
                <a:schemeClr val="tx1"/>
              </a:solidFill>
            </a:rPr>
            <a:t>LLAMADOS A LICITACION sucesivos, incluyendo áreas que no tengan ofertas en llamado anterior y nuevas áreas que se vayan incorporando.</a:t>
          </a:r>
        </a:p>
      </dgm:t>
    </dgm:pt>
    <dgm:pt modelId="{4DDF912D-F16C-4E25-BBAA-A64DEC328258}" type="parTrans" cxnId="{7C49CD23-A6A4-410E-8F4D-89B10D6170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9966E8C-DA51-476C-A531-B58970A821BA}" type="sibTrans" cxnId="{7C49CD23-A6A4-410E-8F4D-89B10D6170E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6639A3B-4A8B-4B01-8C30-7DD6EA25B69E}">
      <dgm:prSet/>
      <dgm:spPr/>
      <dgm:t>
        <a:bodyPr/>
        <a:lstStyle/>
        <a:p>
          <a:r>
            <a:rPr lang="es-AR" dirty="0">
              <a:solidFill>
                <a:schemeClr val="tx1"/>
              </a:solidFill>
            </a:rPr>
            <a:t>Posibilidad de tener una licitación en forma casi continua a lo largo de 2023.</a:t>
          </a:r>
        </a:p>
      </dgm:t>
    </dgm:pt>
    <dgm:pt modelId="{BC28598B-D738-480B-BC02-344EB475BAA8}" type="parTrans" cxnId="{8F148230-DBA1-4DDB-8941-481EC6E7717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0B26304-0DA1-43AE-A80A-AFB7CFD277BC}" type="sibTrans" cxnId="{8F148230-DBA1-4DDB-8941-481EC6E7717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E299DDC-8DDE-4A17-BD19-DFE5C5F8ACF4}">
      <dgm:prSet/>
      <dgm:spPr/>
      <dgm:t>
        <a:bodyPr/>
        <a:lstStyle/>
        <a:p>
          <a:r>
            <a:rPr lang="es-AR" dirty="0">
              <a:solidFill>
                <a:schemeClr val="tx1"/>
              </a:solidFill>
            </a:rPr>
            <a:t>Fecha estimada de primer llamado: diciembre 2022. Fechas estimadas de presentación de ofertas primer llamado: marzo / abril 2023</a:t>
          </a:r>
        </a:p>
      </dgm:t>
    </dgm:pt>
    <dgm:pt modelId="{3AE81CCF-0339-4B1D-8CBB-5E98C75A6B48}" type="parTrans" cxnId="{25552101-FB54-4D36-B54B-10D7E5E893D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EACDC1D-A077-44F8-A2AE-0C9385BC58CB}" type="sibTrans" cxnId="{25552101-FB54-4D36-B54B-10D7E5E893D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CB94E8E-4B7F-4AFC-9E7F-3F2439785BB2}">
      <dgm:prSet/>
      <dgm:spPr/>
      <dgm:t>
        <a:bodyPr/>
        <a:lstStyle/>
        <a:p>
          <a:r>
            <a:rPr lang="es-AR" dirty="0">
              <a:solidFill>
                <a:schemeClr val="tx1"/>
              </a:solidFill>
            </a:rPr>
            <a:t>Pago único de pliego se accede a todo el DATA ROOM.</a:t>
          </a:r>
        </a:p>
      </dgm:t>
    </dgm:pt>
    <dgm:pt modelId="{960A10B4-538B-402F-8286-621F27C279A5}" type="parTrans" cxnId="{11E20D91-B7B6-427C-A19F-6D9926EECB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E9715F4-9714-410C-A13C-E6A031301A4B}" type="sibTrans" cxnId="{11E20D91-B7B6-427C-A19F-6D9926EECB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C351195-241E-489D-8F2C-F3ECE2C5213B}" type="pres">
      <dgm:prSet presAssocID="{2CA3D6CD-DD0F-4103-8A32-94C74D6FDAC5}" presName="linear" presStyleCnt="0">
        <dgm:presLayoutVars>
          <dgm:animLvl val="lvl"/>
          <dgm:resizeHandles val="exact"/>
        </dgm:presLayoutVars>
      </dgm:prSet>
      <dgm:spPr/>
    </dgm:pt>
    <dgm:pt modelId="{F8661B26-10ED-4369-8194-44E2900C0A1E}" type="pres">
      <dgm:prSet presAssocID="{CEACD67A-4402-4A62-98C0-090CCBA508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E06BF8-9CAD-4B5F-8FE4-2D3FED73F90C}" type="pres">
      <dgm:prSet presAssocID="{0362B201-7C32-4D5B-B687-A44DBA29DC92}" presName="spacer" presStyleCnt="0"/>
      <dgm:spPr/>
    </dgm:pt>
    <dgm:pt modelId="{E56AC718-297A-4EB3-B464-163BA184D85D}" type="pres">
      <dgm:prSet presAssocID="{08ECB92A-A0E1-4F6C-A92A-BF9A01A615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CA7C5AD-DC86-45F0-8DA2-EC6CCCB08D47}" type="pres">
      <dgm:prSet presAssocID="{29966E8C-DA51-476C-A531-B58970A821BA}" presName="spacer" presStyleCnt="0"/>
      <dgm:spPr/>
    </dgm:pt>
    <dgm:pt modelId="{DE1E5B99-7EEE-4608-9739-733172B6578B}" type="pres">
      <dgm:prSet presAssocID="{B6639A3B-4A8B-4B01-8C30-7DD6EA25B6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A66C627-A879-4FDC-BE9B-A80B329A4316}" type="pres">
      <dgm:prSet presAssocID="{E0B26304-0DA1-43AE-A80A-AFB7CFD277BC}" presName="spacer" presStyleCnt="0"/>
      <dgm:spPr/>
    </dgm:pt>
    <dgm:pt modelId="{C99AB9B4-D5BD-4E94-8086-95DA59D2BA24}" type="pres">
      <dgm:prSet presAssocID="{2E299DDC-8DDE-4A17-BD19-DFE5C5F8AC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857A7C1-2D94-409E-9D2B-6E4076E1913E}" type="pres">
      <dgm:prSet presAssocID="{FEACDC1D-A077-44F8-A2AE-0C9385BC58CB}" presName="spacer" presStyleCnt="0"/>
      <dgm:spPr/>
    </dgm:pt>
    <dgm:pt modelId="{1C88DA22-7F4E-4B51-9063-CFA25DA7F57B}" type="pres">
      <dgm:prSet presAssocID="{6CB94E8E-4B7F-4AFC-9E7F-3F2439785BB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5552101-FB54-4D36-B54B-10D7E5E893D6}" srcId="{2CA3D6CD-DD0F-4103-8A32-94C74D6FDAC5}" destId="{2E299DDC-8DDE-4A17-BD19-DFE5C5F8ACF4}" srcOrd="3" destOrd="0" parTransId="{3AE81CCF-0339-4B1D-8CBB-5E98C75A6B48}" sibTransId="{FEACDC1D-A077-44F8-A2AE-0C9385BC58CB}"/>
    <dgm:cxn modelId="{1662F720-3979-49F6-9493-1B53F6E22FF0}" type="presOf" srcId="{2E299DDC-8DDE-4A17-BD19-DFE5C5F8ACF4}" destId="{C99AB9B4-D5BD-4E94-8086-95DA59D2BA24}" srcOrd="0" destOrd="0" presId="urn:microsoft.com/office/officeart/2005/8/layout/vList2"/>
    <dgm:cxn modelId="{7C49CD23-A6A4-410E-8F4D-89B10D6170E5}" srcId="{2CA3D6CD-DD0F-4103-8A32-94C74D6FDAC5}" destId="{08ECB92A-A0E1-4F6C-A92A-BF9A01A61505}" srcOrd="1" destOrd="0" parTransId="{4DDF912D-F16C-4E25-BBAA-A64DEC328258}" sibTransId="{29966E8C-DA51-476C-A531-B58970A821BA}"/>
    <dgm:cxn modelId="{8F148230-DBA1-4DDB-8941-481EC6E7717D}" srcId="{2CA3D6CD-DD0F-4103-8A32-94C74D6FDAC5}" destId="{B6639A3B-4A8B-4B01-8C30-7DD6EA25B69E}" srcOrd="2" destOrd="0" parTransId="{BC28598B-D738-480B-BC02-344EB475BAA8}" sibTransId="{E0B26304-0DA1-43AE-A80A-AFB7CFD277BC}"/>
    <dgm:cxn modelId="{A93EB47C-E816-49D9-87AB-374D562869E2}" type="presOf" srcId="{2CA3D6CD-DD0F-4103-8A32-94C74D6FDAC5}" destId="{1C351195-241E-489D-8F2C-F3ECE2C5213B}" srcOrd="0" destOrd="0" presId="urn:microsoft.com/office/officeart/2005/8/layout/vList2"/>
    <dgm:cxn modelId="{F8A9F187-8C11-45B9-BCE1-457928402140}" srcId="{2CA3D6CD-DD0F-4103-8A32-94C74D6FDAC5}" destId="{CEACD67A-4402-4A62-98C0-090CCBA50812}" srcOrd="0" destOrd="0" parTransId="{98B66651-C5FF-46F8-95F0-F09141025D4C}" sibTransId="{0362B201-7C32-4D5B-B687-A44DBA29DC92}"/>
    <dgm:cxn modelId="{999D818A-0B7B-4E7D-A122-446D32F1F848}" type="presOf" srcId="{6CB94E8E-4B7F-4AFC-9E7F-3F2439785BB2}" destId="{1C88DA22-7F4E-4B51-9063-CFA25DA7F57B}" srcOrd="0" destOrd="0" presId="urn:microsoft.com/office/officeart/2005/8/layout/vList2"/>
    <dgm:cxn modelId="{11E20D91-B7B6-427C-A19F-6D9926EECBBC}" srcId="{2CA3D6CD-DD0F-4103-8A32-94C74D6FDAC5}" destId="{6CB94E8E-4B7F-4AFC-9E7F-3F2439785BB2}" srcOrd="4" destOrd="0" parTransId="{960A10B4-538B-402F-8286-621F27C279A5}" sibTransId="{9E9715F4-9714-410C-A13C-E6A031301A4B}"/>
    <dgm:cxn modelId="{4A53F1A6-250F-4626-B566-AD5152651C5D}" type="presOf" srcId="{08ECB92A-A0E1-4F6C-A92A-BF9A01A61505}" destId="{E56AC718-297A-4EB3-B464-163BA184D85D}" srcOrd="0" destOrd="0" presId="urn:microsoft.com/office/officeart/2005/8/layout/vList2"/>
    <dgm:cxn modelId="{70EE1EBB-156E-49E2-B62E-23DDA655F195}" type="presOf" srcId="{B6639A3B-4A8B-4B01-8C30-7DD6EA25B69E}" destId="{DE1E5B99-7EEE-4608-9739-733172B6578B}" srcOrd="0" destOrd="0" presId="urn:microsoft.com/office/officeart/2005/8/layout/vList2"/>
    <dgm:cxn modelId="{E8DA1BC3-5510-4C4B-80CD-0E1A89D43608}" type="presOf" srcId="{CEACD67A-4402-4A62-98C0-090CCBA50812}" destId="{F8661B26-10ED-4369-8194-44E2900C0A1E}" srcOrd="0" destOrd="0" presId="urn:microsoft.com/office/officeart/2005/8/layout/vList2"/>
    <dgm:cxn modelId="{D522F1C0-3778-4C44-97F5-6C50DAF74234}" type="presParOf" srcId="{1C351195-241E-489D-8F2C-F3ECE2C5213B}" destId="{F8661B26-10ED-4369-8194-44E2900C0A1E}" srcOrd="0" destOrd="0" presId="urn:microsoft.com/office/officeart/2005/8/layout/vList2"/>
    <dgm:cxn modelId="{159DE2E7-6C64-4D1D-8457-10331ADD0BBF}" type="presParOf" srcId="{1C351195-241E-489D-8F2C-F3ECE2C5213B}" destId="{C1E06BF8-9CAD-4B5F-8FE4-2D3FED73F90C}" srcOrd="1" destOrd="0" presId="urn:microsoft.com/office/officeart/2005/8/layout/vList2"/>
    <dgm:cxn modelId="{CC5FB2AE-C9C0-4310-8A70-82C59090FF6A}" type="presParOf" srcId="{1C351195-241E-489D-8F2C-F3ECE2C5213B}" destId="{E56AC718-297A-4EB3-B464-163BA184D85D}" srcOrd="2" destOrd="0" presId="urn:microsoft.com/office/officeart/2005/8/layout/vList2"/>
    <dgm:cxn modelId="{706D9AED-24E2-4120-82B2-A160B0ACC703}" type="presParOf" srcId="{1C351195-241E-489D-8F2C-F3ECE2C5213B}" destId="{6CA7C5AD-DC86-45F0-8DA2-EC6CCCB08D47}" srcOrd="3" destOrd="0" presId="urn:microsoft.com/office/officeart/2005/8/layout/vList2"/>
    <dgm:cxn modelId="{DA1C2E85-BD69-4FB4-BC0B-EE98B467B074}" type="presParOf" srcId="{1C351195-241E-489D-8F2C-F3ECE2C5213B}" destId="{DE1E5B99-7EEE-4608-9739-733172B6578B}" srcOrd="4" destOrd="0" presId="urn:microsoft.com/office/officeart/2005/8/layout/vList2"/>
    <dgm:cxn modelId="{8C759D02-7E4F-4A8B-A93C-3090B1C1F612}" type="presParOf" srcId="{1C351195-241E-489D-8F2C-F3ECE2C5213B}" destId="{5A66C627-A879-4FDC-BE9B-A80B329A4316}" srcOrd="5" destOrd="0" presId="urn:microsoft.com/office/officeart/2005/8/layout/vList2"/>
    <dgm:cxn modelId="{308DC384-B370-454F-B278-868C0DE351C1}" type="presParOf" srcId="{1C351195-241E-489D-8F2C-F3ECE2C5213B}" destId="{C99AB9B4-D5BD-4E94-8086-95DA59D2BA24}" srcOrd="6" destOrd="0" presId="urn:microsoft.com/office/officeart/2005/8/layout/vList2"/>
    <dgm:cxn modelId="{48845F39-4C34-42BE-B102-AA0CE6CAAB76}" type="presParOf" srcId="{1C351195-241E-489D-8F2C-F3ECE2C5213B}" destId="{3857A7C1-2D94-409E-9D2B-6E4076E1913E}" srcOrd="7" destOrd="0" presId="urn:microsoft.com/office/officeart/2005/8/layout/vList2"/>
    <dgm:cxn modelId="{7513FB28-0F2B-4F11-BA40-FCBAECFA47FD}" type="presParOf" srcId="{1C351195-241E-489D-8F2C-F3ECE2C5213B}" destId="{1C88DA22-7F4E-4B51-9063-CFA25DA7F57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5D61B-E420-40A5-9FE7-57A3DBA8370B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F2582D07-C0AA-4A78-AC63-12806EB7AB52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Se </a:t>
          </a:r>
          <a:r>
            <a:rPr lang="es-ES" b="1" dirty="0">
              <a:solidFill>
                <a:schemeClr val="tx1"/>
              </a:solidFill>
            </a:rPr>
            <a:t>suprime</a:t>
          </a:r>
          <a:r>
            <a:rPr lang="es-ES" dirty="0">
              <a:solidFill>
                <a:schemeClr val="tx1"/>
              </a:solidFill>
            </a:rPr>
            <a:t> el concepto de </a:t>
          </a:r>
          <a:r>
            <a:rPr lang="es-ES" b="1" dirty="0">
              <a:solidFill>
                <a:schemeClr val="tx1"/>
              </a:solidFill>
            </a:rPr>
            <a:t>CANON EXTRAORDINARIO DE PRODUCCIÓN </a:t>
          </a:r>
          <a:r>
            <a:rPr lang="es-ES" dirty="0">
              <a:solidFill>
                <a:schemeClr val="tx1"/>
              </a:solidFill>
            </a:rPr>
            <a:t>(regalía “extra”) </a:t>
          </a:r>
          <a:r>
            <a:rPr lang="es-ES" dirty="0">
              <a:solidFill>
                <a:schemeClr val="tx1"/>
              </a:solidFill>
              <a:sym typeface="Wingdings" panose="05000000000000000000" pitchFamily="2" charset="2"/>
            </a:rPr>
            <a:t> se</a:t>
          </a:r>
          <a:r>
            <a:rPr lang="es-ES" dirty="0">
              <a:solidFill>
                <a:schemeClr val="tx1"/>
              </a:solidFill>
            </a:rPr>
            <a:t> deja Regalía del 12% LNH. </a:t>
          </a:r>
          <a:endParaRPr lang="es-AR" dirty="0">
            <a:solidFill>
              <a:schemeClr val="tx1"/>
            </a:solidFill>
          </a:endParaRPr>
        </a:p>
      </dgm:t>
    </dgm:pt>
    <dgm:pt modelId="{8EDF32FD-CAF2-427D-87E5-89B32AC629D5}" type="parTrans" cxnId="{6D4CF615-BAF5-483E-B421-5E105409CC1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B0FBC40-1999-4CF9-A0D3-B2AEEC6296C6}" type="sibTrans" cxnId="{6D4CF615-BAF5-483E-B421-5E105409CC1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7AEA56-4757-49E9-AD93-671B843C2671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Se </a:t>
          </a:r>
          <a:r>
            <a:rPr lang="es-ES" b="1" dirty="0">
              <a:solidFill>
                <a:schemeClr val="tx1"/>
              </a:solidFill>
            </a:rPr>
            <a:t>suprime CANON POR RENTA EXTRAORDINARIA </a:t>
          </a:r>
          <a:r>
            <a:rPr lang="es-ES" dirty="0">
              <a:solidFill>
                <a:schemeClr val="tx1"/>
              </a:solidFill>
            </a:rPr>
            <a:t>(establecía que el % de regalía aumentaba si el precio aumentaba)</a:t>
          </a:r>
          <a:endParaRPr lang="es-AR" dirty="0">
            <a:solidFill>
              <a:schemeClr val="tx1"/>
            </a:solidFill>
          </a:endParaRPr>
        </a:p>
      </dgm:t>
    </dgm:pt>
    <dgm:pt modelId="{EBD48F89-D950-4577-AC9F-FAB97CE5F9FE}" type="parTrans" cxnId="{6AEEE714-40B5-4EEC-BCF3-F5E6B3BA470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714095B-5866-4AC9-8EC9-C74E45ABEFFB}" type="sibTrans" cxnId="{6AEEE714-40B5-4EEC-BCF3-F5E6B3BA470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7B63DF2-97E1-4DC6-BB0C-FE5C807652B8}" type="pres">
      <dgm:prSet presAssocID="{5CD5D61B-E420-40A5-9FE7-57A3DBA8370B}" presName="linear" presStyleCnt="0">
        <dgm:presLayoutVars>
          <dgm:animLvl val="lvl"/>
          <dgm:resizeHandles val="exact"/>
        </dgm:presLayoutVars>
      </dgm:prSet>
      <dgm:spPr/>
    </dgm:pt>
    <dgm:pt modelId="{0C340337-D24C-4C62-83DE-EABFE1B23B8E}" type="pres">
      <dgm:prSet presAssocID="{F2582D07-C0AA-4A78-AC63-12806EB7AB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3E73E8-9D16-4D21-9964-D7A4AAC2CBEE}" type="pres">
      <dgm:prSet presAssocID="{7B0FBC40-1999-4CF9-A0D3-B2AEEC6296C6}" presName="spacer" presStyleCnt="0"/>
      <dgm:spPr/>
    </dgm:pt>
    <dgm:pt modelId="{854D53AC-C8BC-42D8-A143-6158F597EB10}" type="pres">
      <dgm:prSet presAssocID="{FB7AEA56-4757-49E9-AD93-671B843C267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EEE714-40B5-4EEC-BCF3-F5E6B3BA4708}" srcId="{5CD5D61B-E420-40A5-9FE7-57A3DBA8370B}" destId="{FB7AEA56-4757-49E9-AD93-671B843C2671}" srcOrd="1" destOrd="0" parTransId="{EBD48F89-D950-4577-AC9F-FAB97CE5F9FE}" sibTransId="{2714095B-5866-4AC9-8EC9-C74E45ABEFFB}"/>
    <dgm:cxn modelId="{6D4CF615-BAF5-483E-B421-5E105409CC15}" srcId="{5CD5D61B-E420-40A5-9FE7-57A3DBA8370B}" destId="{F2582D07-C0AA-4A78-AC63-12806EB7AB52}" srcOrd="0" destOrd="0" parTransId="{8EDF32FD-CAF2-427D-87E5-89B32AC629D5}" sibTransId="{7B0FBC40-1999-4CF9-A0D3-B2AEEC6296C6}"/>
    <dgm:cxn modelId="{36B61F1D-C0D4-4D7E-92F7-899D96500E9D}" type="presOf" srcId="{F2582D07-C0AA-4A78-AC63-12806EB7AB52}" destId="{0C340337-D24C-4C62-83DE-EABFE1B23B8E}" srcOrd="0" destOrd="0" presId="urn:microsoft.com/office/officeart/2005/8/layout/vList2"/>
    <dgm:cxn modelId="{DF47F283-BF1A-4F3C-91E4-C85D3A961E28}" type="presOf" srcId="{5CD5D61B-E420-40A5-9FE7-57A3DBA8370B}" destId="{07B63DF2-97E1-4DC6-BB0C-FE5C807652B8}" srcOrd="0" destOrd="0" presId="urn:microsoft.com/office/officeart/2005/8/layout/vList2"/>
    <dgm:cxn modelId="{3D12D1BA-F964-4AA9-87FE-AAC74E2D1254}" type="presOf" srcId="{FB7AEA56-4757-49E9-AD93-671B843C2671}" destId="{854D53AC-C8BC-42D8-A143-6158F597EB10}" srcOrd="0" destOrd="0" presId="urn:microsoft.com/office/officeart/2005/8/layout/vList2"/>
    <dgm:cxn modelId="{667C9005-19EE-4F7F-B7B1-4FFB283346F0}" type="presParOf" srcId="{07B63DF2-97E1-4DC6-BB0C-FE5C807652B8}" destId="{0C340337-D24C-4C62-83DE-EABFE1B23B8E}" srcOrd="0" destOrd="0" presId="urn:microsoft.com/office/officeart/2005/8/layout/vList2"/>
    <dgm:cxn modelId="{5A806683-28AA-4E57-976A-7C8C13C0CFC2}" type="presParOf" srcId="{07B63DF2-97E1-4DC6-BB0C-FE5C807652B8}" destId="{FE3E73E8-9D16-4D21-9964-D7A4AAC2CBEE}" srcOrd="1" destOrd="0" presId="urn:microsoft.com/office/officeart/2005/8/layout/vList2"/>
    <dgm:cxn modelId="{3495886C-2404-4BC0-A813-70E90DFF398B}" type="presParOf" srcId="{07B63DF2-97E1-4DC6-BB0C-FE5C807652B8}" destId="{854D53AC-C8BC-42D8-A143-6158F597EB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D5D61B-E420-40A5-9FE7-57A3DBA8370B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9D9F2B7A-1B47-45AD-B551-DC30651B2B6F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CONCESIONES DE EXPLOTACIÓN: </a:t>
          </a:r>
          <a:endParaRPr lang="es-AR" dirty="0">
            <a:solidFill>
              <a:schemeClr val="tx1"/>
            </a:solidFill>
          </a:endParaRPr>
        </a:p>
      </dgm:t>
    </dgm:pt>
    <dgm:pt modelId="{82ACE012-10BC-467A-978A-63C1DAB8B510}" type="parTrans" cxnId="{66497BCD-9818-42DF-9197-252E1CBF69C3}">
      <dgm:prSet/>
      <dgm:spPr/>
      <dgm:t>
        <a:bodyPr/>
        <a:lstStyle/>
        <a:p>
          <a:endParaRPr lang="en-GB"/>
        </a:p>
      </dgm:t>
    </dgm:pt>
    <dgm:pt modelId="{D6CA60A5-7814-4E98-B4D5-1C052158701D}" type="sibTrans" cxnId="{66497BCD-9818-42DF-9197-252E1CBF69C3}">
      <dgm:prSet/>
      <dgm:spPr/>
      <dgm:t>
        <a:bodyPr/>
        <a:lstStyle/>
        <a:p>
          <a:endParaRPr lang="en-GB"/>
        </a:p>
      </dgm:t>
    </dgm:pt>
    <dgm:pt modelId="{D8BBEE30-414B-4FDE-B92C-5B6B24550850}">
      <dgm:prSet/>
      <dgm:spPr/>
      <dgm:t>
        <a:bodyPr/>
        <a:lstStyle/>
        <a:p>
          <a:r>
            <a:rPr lang="es-ES" b="1" dirty="0"/>
            <a:t>Se deja fijo el concepto de PAGO INICIAL </a:t>
          </a:r>
          <a:r>
            <a:rPr lang="es-ES" dirty="0"/>
            <a:t>(valorización de reservas del área), en la FORMULA DE ADJUDICACIÓN (ANTES los oferentes podían ofertar por encima de un mínimo). </a:t>
          </a:r>
          <a:r>
            <a:rPr lang="es-ES" b="1" dirty="0"/>
            <a:t>El objetivo es que concentren esfuerzos en INVERSIONES.</a:t>
          </a:r>
          <a:endParaRPr lang="es-AR" b="1" dirty="0"/>
        </a:p>
      </dgm:t>
    </dgm:pt>
    <dgm:pt modelId="{284DAF9C-3351-4EC8-B0F6-F4FAD4F7327F}" type="parTrans" cxnId="{94D8F541-7D7C-48C3-B829-B7DA156377FB}">
      <dgm:prSet/>
      <dgm:spPr/>
      <dgm:t>
        <a:bodyPr/>
        <a:lstStyle/>
        <a:p>
          <a:endParaRPr lang="en-GB"/>
        </a:p>
      </dgm:t>
    </dgm:pt>
    <dgm:pt modelId="{5B365913-FF48-4002-AEA5-1B7F09065964}" type="sibTrans" cxnId="{94D8F541-7D7C-48C3-B829-B7DA156377FB}">
      <dgm:prSet/>
      <dgm:spPr/>
      <dgm:t>
        <a:bodyPr/>
        <a:lstStyle/>
        <a:p>
          <a:endParaRPr lang="en-GB"/>
        </a:p>
      </dgm:t>
    </dgm:pt>
    <dgm:pt modelId="{920570D5-87E9-4BFB-AF3A-2E38A588C69A}">
      <dgm:prSet/>
      <dgm:spPr/>
      <dgm:t>
        <a:bodyPr/>
        <a:lstStyle/>
        <a:p>
          <a:r>
            <a:rPr lang="es-ES" dirty="0"/>
            <a:t>En la FORMULA DE ADJUDICACION, las inversiones para el primer quinquenio tienen un coeficiente mayor que para el segundo quinquenio. </a:t>
          </a:r>
          <a:r>
            <a:rPr lang="es-ES" b="1" dirty="0"/>
            <a:t>Buscamos que se invierta antes.</a:t>
          </a:r>
          <a:endParaRPr lang="es-AR" b="1" dirty="0"/>
        </a:p>
      </dgm:t>
    </dgm:pt>
    <dgm:pt modelId="{6CF995E1-A052-42E7-A87E-CE32C8050216}" type="parTrans" cxnId="{941DD4E7-69A3-4155-B41D-3A8130A92426}">
      <dgm:prSet/>
      <dgm:spPr/>
      <dgm:t>
        <a:bodyPr/>
        <a:lstStyle/>
        <a:p>
          <a:endParaRPr lang="en-GB"/>
        </a:p>
      </dgm:t>
    </dgm:pt>
    <dgm:pt modelId="{979DA888-5E0C-45E7-8E1F-A65886001EF0}" type="sibTrans" cxnId="{941DD4E7-69A3-4155-B41D-3A8130A92426}">
      <dgm:prSet/>
      <dgm:spPr/>
      <dgm:t>
        <a:bodyPr/>
        <a:lstStyle/>
        <a:p>
          <a:endParaRPr lang="en-GB"/>
        </a:p>
      </dgm:t>
    </dgm:pt>
    <dgm:pt modelId="{4562DC66-AA56-4BD5-B720-5B640ED950F2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AREAS DE EXPLORACION</a:t>
          </a:r>
          <a:r>
            <a:rPr lang="es-ES" dirty="0">
              <a:solidFill>
                <a:schemeClr val="tx1"/>
              </a:solidFill>
            </a:rPr>
            <a:t>: no se fija inversión mínima; se deja abierto a que el mercado decida.</a:t>
          </a:r>
          <a:endParaRPr lang="es-AR" dirty="0">
            <a:solidFill>
              <a:schemeClr val="tx1"/>
            </a:solidFill>
          </a:endParaRPr>
        </a:p>
      </dgm:t>
    </dgm:pt>
    <dgm:pt modelId="{7493130D-5619-4017-8E4D-E2C823EA3D1E}" type="parTrans" cxnId="{621973D5-2011-4652-B07A-78264CA03E33}">
      <dgm:prSet/>
      <dgm:spPr/>
      <dgm:t>
        <a:bodyPr/>
        <a:lstStyle/>
        <a:p>
          <a:endParaRPr lang="en-GB"/>
        </a:p>
      </dgm:t>
    </dgm:pt>
    <dgm:pt modelId="{89A8F4A3-F63D-4C59-B714-EC4C2868EE37}" type="sibTrans" cxnId="{621973D5-2011-4652-B07A-78264CA03E33}">
      <dgm:prSet/>
      <dgm:spPr/>
      <dgm:t>
        <a:bodyPr/>
        <a:lstStyle/>
        <a:p>
          <a:endParaRPr lang="en-GB"/>
        </a:p>
      </dgm:t>
    </dgm:pt>
    <dgm:pt modelId="{07B63DF2-97E1-4DC6-BB0C-FE5C807652B8}" type="pres">
      <dgm:prSet presAssocID="{5CD5D61B-E420-40A5-9FE7-57A3DBA8370B}" presName="linear" presStyleCnt="0">
        <dgm:presLayoutVars>
          <dgm:animLvl val="lvl"/>
          <dgm:resizeHandles val="exact"/>
        </dgm:presLayoutVars>
      </dgm:prSet>
      <dgm:spPr/>
    </dgm:pt>
    <dgm:pt modelId="{946E273C-9DCF-41FB-A80F-80F4D8E5BC91}" type="pres">
      <dgm:prSet presAssocID="{9D9F2B7A-1B47-45AD-B551-DC30651B2B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22DB0A-8D74-4F14-8069-662A336933C8}" type="pres">
      <dgm:prSet presAssocID="{9D9F2B7A-1B47-45AD-B551-DC30651B2B6F}" presName="childText" presStyleLbl="revTx" presStyleIdx="0" presStyleCnt="1">
        <dgm:presLayoutVars>
          <dgm:bulletEnabled val="1"/>
        </dgm:presLayoutVars>
      </dgm:prSet>
      <dgm:spPr/>
    </dgm:pt>
    <dgm:pt modelId="{17C81CB9-4A5B-4B14-A460-6DEDA26B5AEB}" type="pres">
      <dgm:prSet presAssocID="{4562DC66-AA56-4BD5-B720-5B640ED950F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4D8F541-7D7C-48C3-B829-B7DA156377FB}" srcId="{9D9F2B7A-1B47-45AD-B551-DC30651B2B6F}" destId="{D8BBEE30-414B-4FDE-B92C-5B6B24550850}" srcOrd="0" destOrd="0" parTransId="{284DAF9C-3351-4EC8-B0F6-F4FAD4F7327F}" sibTransId="{5B365913-FF48-4002-AEA5-1B7F09065964}"/>
    <dgm:cxn modelId="{B9A0207E-9832-4713-A0AD-E5227337A990}" type="presOf" srcId="{9D9F2B7A-1B47-45AD-B551-DC30651B2B6F}" destId="{946E273C-9DCF-41FB-A80F-80F4D8E5BC91}" srcOrd="0" destOrd="0" presId="urn:microsoft.com/office/officeart/2005/8/layout/vList2"/>
    <dgm:cxn modelId="{DF47F283-BF1A-4F3C-91E4-C85D3A961E28}" type="presOf" srcId="{5CD5D61B-E420-40A5-9FE7-57A3DBA8370B}" destId="{07B63DF2-97E1-4DC6-BB0C-FE5C807652B8}" srcOrd="0" destOrd="0" presId="urn:microsoft.com/office/officeart/2005/8/layout/vList2"/>
    <dgm:cxn modelId="{16458E89-F0FF-404B-8008-C2D26102EB77}" type="presOf" srcId="{920570D5-87E9-4BFB-AF3A-2E38A588C69A}" destId="{6522DB0A-8D74-4F14-8069-662A336933C8}" srcOrd="0" destOrd="1" presId="urn:microsoft.com/office/officeart/2005/8/layout/vList2"/>
    <dgm:cxn modelId="{66497BCD-9818-42DF-9197-252E1CBF69C3}" srcId="{5CD5D61B-E420-40A5-9FE7-57A3DBA8370B}" destId="{9D9F2B7A-1B47-45AD-B551-DC30651B2B6F}" srcOrd="0" destOrd="0" parTransId="{82ACE012-10BC-467A-978A-63C1DAB8B510}" sibTransId="{D6CA60A5-7814-4E98-B4D5-1C052158701D}"/>
    <dgm:cxn modelId="{621973D5-2011-4652-B07A-78264CA03E33}" srcId="{5CD5D61B-E420-40A5-9FE7-57A3DBA8370B}" destId="{4562DC66-AA56-4BD5-B720-5B640ED950F2}" srcOrd="1" destOrd="0" parTransId="{7493130D-5619-4017-8E4D-E2C823EA3D1E}" sibTransId="{89A8F4A3-F63D-4C59-B714-EC4C2868EE37}"/>
    <dgm:cxn modelId="{8312AFE7-BA9C-44E3-8A47-B57BD463058E}" type="presOf" srcId="{4562DC66-AA56-4BD5-B720-5B640ED950F2}" destId="{17C81CB9-4A5B-4B14-A460-6DEDA26B5AEB}" srcOrd="0" destOrd="0" presId="urn:microsoft.com/office/officeart/2005/8/layout/vList2"/>
    <dgm:cxn modelId="{941DD4E7-69A3-4155-B41D-3A8130A92426}" srcId="{9D9F2B7A-1B47-45AD-B551-DC30651B2B6F}" destId="{920570D5-87E9-4BFB-AF3A-2E38A588C69A}" srcOrd="1" destOrd="0" parTransId="{6CF995E1-A052-42E7-A87E-CE32C8050216}" sibTransId="{979DA888-5E0C-45E7-8E1F-A65886001EF0}"/>
    <dgm:cxn modelId="{C544E3FC-1903-4A4A-9E0B-CBBA7C2F5C9F}" type="presOf" srcId="{D8BBEE30-414B-4FDE-B92C-5B6B24550850}" destId="{6522DB0A-8D74-4F14-8069-662A336933C8}" srcOrd="0" destOrd="0" presId="urn:microsoft.com/office/officeart/2005/8/layout/vList2"/>
    <dgm:cxn modelId="{79BF1E4D-809B-4A23-9850-865532879C93}" type="presParOf" srcId="{07B63DF2-97E1-4DC6-BB0C-FE5C807652B8}" destId="{946E273C-9DCF-41FB-A80F-80F4D8E5BC91}" srcOrd="0" destOrd="0" presId="urn:microsoft.com/office/officeart/2005/8/layout/vList2"/>
    <dgm:cxn modelId="{EA946BB4-651D-4B89-A466-9CBE99A7F6C1}" type="presParOf" srcId="{07B63DF2-97E1-4DC6-BB0C-FE5C807652B8}" destId="{6522DB0A-8D74-4F14-8069-662A336933C8}" srcOrd="1" destOrd="0" presId="urn:microsoft.com/office/officeart/2005/8/layout/vList2"/>
    <dgm:cxn modelId="{1434D200-56CD-41E8-8AF6-049BE97E0E7F}" type="presParOf" srcId="{07B63DF2-97E1-4DC6-BB0C-FE5C807652B8}" destId="{17C81CB9-4A5B-4B14-A460-6DEDA26B5AE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8EA7F9-E48B-4A70-8D6A-94C7B44620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87CFC099-5852-40D2-ADD1-50C52D16508C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</a:rPr>
            <a:t>PROPUESTA de persona de jurídica o agrupación empresarial para explorar y/o explotar un área libre +  AA declara de utilidad pública.</a:t>
          </a:r>
          <a:endParaRPr lang="es-AR" sz="1600" dirty="0">
            <a:solidFill>
              <a:schemeClr val="tx1"/>
            </a:solidFill>
          </a:endParaRPr>
        </a:p>
      </dgm:t>
    </dgm:pt>
    <dgm:pt modelId="{0222D0C3-E1DA-44A3-9A15-5E8F3E72DF46}" type="parTrans" cxnId="{674CBBED-705C-43A3-81F9-031C4581274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283D722-580C-48AC-833C-59AFB8B76561}" type="sibTrans" cxnId="{674CBBED-705C-43A3-81F9-031C4581274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8E86CFA-2F7B-4696-99CD-32C4503CB4F2}">
      <dgm:prSet/>
      <dgm:spPr/>
      <dgm:t>
        <a:bodyPr/>
        <a:lstStyle/>
        <a:p>
          <a:r>
            <a:rPr lang="es-AR" b="1" dirty="0">
              <a:solidFill>
                <a:schemeClr val="tx1"/>
              </a:solidFill>
            </a:rPr>
            <a:t>BENEFICIO DE INICIADOR: DERECHO DE PREFERENCIA</a:t>
          </a:r>
          <a:r>
            <a:rPr lang="es-AR" dirty="0">
              <a:solidFill>
                <a:schemeClr val="tx1"/>
              </a:solidFill>
            </a:rPr>
            <a:t>  frente a PARIDAD DE OFERTAS Y EMPATE TECNICO.</a:t>
          </a:r>
        </a:p>
      </dgm:t>
    </dgm:pt>
    <dgm:pt modelId="{597EDBE0-15AC-4205-AE49-0EFB608DE3F5}" type="parTrans" cxnId="{0CC304C7-ADBA-4E26-B9CD-0DA53ED0982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99D93C2-9241-4293-948A-C90F19D2924F}" type="sibTrans" cxnId="{0CC304C7-ADBA-4E26-B9CD-0DA53ED0982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293B1E0-010B-4044-88FB-30095AB30C9E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VIGENCIA: desde publicación BO del PLIEGO y también a cualquier propuesta de iniciativa privada existente, en trámite, que no haya generado un llamado a licitación. </a:t>
          </a:r>
          <a:endParaRPr lang="es-AR" dirty="0">
            <a:solidFill>
              <a:schemeClr val="tx1"/>
            </a:solidFill>
          </a:endParaRPr>
        </a:p>
      </dgm:t>
    </dgm:pt>
    <dgm:pt modelId="{A5E3F5AA-4104-4C42-A370-66609C59AF88}" type="parTrans" cxnId="{61FC4D39-509E-4F17-A16E-48BB03188E6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AA19ED7-D68F-443D-B92D-672D5C88D536}" type="sibTrans" cxnId="{61FC4D39-509E-4F17-A16E-48BB03188E6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DC3102C-0CC8-4811-BD58-A007723960F4}" type="pres">
      <dgm:prSet presAssocID="{5E8EA7F9-E48B-4A70-8D6A-94C7B4462032}" presName="Name0" presStyleCnt="0">
        <dgm:presLayoutVars>
          <dgm:chMax val="7"/>
          <dgm:chPref val="7"/>
          <dgm:dir/>
        </dgm:presLayoutVars>
      </dgm:prSet>
      <dgm:spPr/>
    </dgm:pt>
    <dgm:pt modelId="{AFAF1203-A14B-4E22-A1B3-46C3F509472A}" type="pres">
      <dgm:prSet presAssocID="{5E8EA7F9-E48B-4A70-8D6A-94C7B4462032}" presName="Name1" presStyleCnt="0"/>
      <dgm:spPr/>
    </dgm:pt>
    <dgm:pt modelId="{0AFECABD-C355-4989-9F01-ED0F3AD3997C}" type="pres">
      <dgm:prSet presAssocID="{5E8EA7F9-E48B-4A70-8D6A-94C7B4462032}" presName="cycle" presStyleCnt="0"/>
      <dgm:spPr/>
    </dgm:pt>
    <dgm:pt modelId="{AF4A161D-BE76-484A-989C-0B4F13AD25FA}" type="pres">
      <dgm:prSet presAssocID="{5E8EA7F9-E48B-4A70-8D6A-94C7B4462032}" presName="srcNode" presStyleLbl="node1" presStyleIdx="0" presStyleCnt="3"/>
      <dgm:spPr/>
    </dgm:pt>
    <dgm:pt modelId="{7AA7FD90-48DC-4CB5-9642-127FB59F116C}" type="pres">
      <dgm:prSet presAssocID="{5E8EA7F9-E48B-4A70-8D6A-94C7B4462032}" presName="conn" presStyleLbl="parChTrans1D2" presStyleIdx="0" presStyleCnt="1"/>
      <dgm:spPr/>
    </dgm:pt>
    <dgm:pt modelId="{20CAA328-861A-426C-8438-188D01448CE9}" type="pres">
      <dgm:prSet presAssocID="{5E8EA7F9-E48B-4A70-8D6A-94C7B4462032}" presName="extraNode" presStyleLbl="node1" presStyleIdx="0" presStyleCnt="3"/>
      <dgm:spPr/>
    </dgm:pt>
    <dgm:pt modelId="{68A7AF0D-14B3-4100-B097-AEA40A236A3E}" type="pres">
      <dgm:prSet presAssocID="{5E8EA7F9-E48B-4A70-8D6A-94C7B4462032}" presName="dstNode" presStyleLbl="node1" presStyleIdx="0" presStyleCnt="3"/>
      <dgm:spPr/>
    </dgm:pt>
    <dgm:pt modelId="{F1E0298B-9782-4F98-81E3-1849AF417AC7}" type="pres">
      <dgm:prSet presAssocID="{87CFC099-5852-40D2-ADD1-50C52D16508C}" presName="text_1" presStyleLbl="node1" presStyleIdx="0" presStyleCnt="3">
        <dgm:presLayoutVars>
          <dgm:bulletEnabled val="1"/>
        </dgm:presLayoutVars>
      </dgm:prSet>
      <dgm:spPr/>
    </dgm:pt>
    <dgm:pt modelId="{E12455B9-A6C7-429C-A858-F42723ECDDED}" type="pres">
      <dgm:prSet presAssocID="{87CFC099-5852-40D2-ADD1-50C52D16508C}" presName="accent_1" presStyleCnt="0"/>
      <dgm:spPr/>
    </dgm:pt>
    <dgm:pt modelId="{C43E90AB-9C00-4382-A066-36FE6D4B4D27}" type="pres">
      <dgm:prSet presAssocID="{87CFC099-5852-40D2-ADD1-50C52D16508C}" presName="accentRepeatNode" presStyleLbl="solidFgAcc1" presStyleIdx="0" presStyleCnt="3"/>
      <dgm:spPr/>
    </dgm:pt>
    <dgm:pt modelId="{6ECB7106-A736-47B7-9A5B-56850DAF7062}" type="pres">
      <dgm:prSet presAssocID="{48E86CFA-2F7B-4696-99CD-32C4503CB4F2}" presName="text_2" presStyleLbl="node1" presStyleIdx="1" presStyleCnt="3">
        <dgm:presLayoutVars>
          <dgm:bulletEnabled val="1"/>
        </dgm:presLayoutVars>
      </dgm:prSet>
      <dgm:spPr/>
    </dgm:pt>
    <dgm:pt modelId="{A3C7D073-7A72-4818-976F-0577B9BC9863}" type="pres">
      <dgm:prSet presAssocID="{48E86CFA-2F7B-4696-99CD-32C4503CB4F2}" presName="accent_2" presStyleCnt="0"/>
      <dgm:spPr/>
    </dgm:pt>
    <dgm:pt modelId="{3017CF6C-D69B-4ADF-85F9-942FA5DBE750}" type="pres">
      <dgm:prSet presAssocID="{48E86CFA-2F7B-4696-99CD-32C4503CB4F2}" presName="accentRepeatNode" presStyleLbl="solidFgAcc1" presStyleIdx="1" presStyleCnt="3"/>
      <dgm:spPr/>
    </dgm:pt>
    <dgm:pt modelId="{933A1ED3-63BA-4583-8306-4C71E4C1A7D8}" type="pres">
      <dgm:prSet presAssocID="{3293B1E0-010B-4044-88FB-30095AB30C9E}" presName="text_3" presStyleLbl="node1" presStyleIdx="2" presStyleCnt="3">
        <dgm:presLayoutVars>
          <dgm:bulletEnabled val="1"/>
        </dgm:presLayoutVars>
      </dgm:prSet>
      <dgm:spPr/>
    </dgm:pt>
    <dgm:pt modelId="{69E4D27B-D973-4563-AA30-673D63C98CED}" type="pres">
      <dgm:prSet presAssocID="{3293B1E0-010B-4044-88FB-30095AB30C9E}" presName="accent_3" presStyleCnt="0"/>
      <dgm:spPr/>
    </dgm:pt>
    <dgm:pt modelId="{D1D63BA9-C6AA-4FCB-8930-E86640504BD0}" type="pres">
      <dgm:prSet presAssocID="{3293B1E0-010B-4044-88FB-30095AB30C9E}" presName="accentRepeatNode" presStyleLbl="solidFgAcc1" presStyleIdx="2" presStyleCnt="3"/>
      <dgm:spPr/>
    </dgm:pt>
  </dgm:ptLst>
  <dgm:cxnLst>
    <dgm:cxn modelId="{694F6600-8C73-4373-BB6B-7D01E5CEF807}" type="presOf" srcId="{48E86CFA-2F7B-4696-99CD-32C4503CB4F2}" destId="{6ECB7106-A736-47B7-9A5B-56850DAF7062}" srcOrd="0" destOrd="0" presId="urn:microsoft.com/office/officeart/2008/layout/VerticalCurvedList"/>
    <dgm:cxn modelId="{6F276916-9D2E-4247-BECC-5F8E3A06682D}" type="presOf" srcId="{6283D722-580C-48AC-833C-59AFB8B76561}" destId="{7AA7FD90-48DC-4CB5-9642-127FB59F116C}" srcOrd="0" destOrd="0" presId="urn:microsoft.com/office/officeart/2008/layout/VerticalCurvedList"/>
    <dgm:cxn modelId="{73F4EA28-7E0E-40C8-9CE3-46588DB3AA9E}" type="presOf" srcId="{87CFC099-5852-40D2-ADD1-50C52D16508C}" destId="{F1E0298B-9782-4F98-81E3-1849AF417AC7}" srcOrd="0" destOrd="0" presId="urn:microsoft.com/office/officeart/2008/layout/VerticalCurvedList"/>
    <dgm:cxn modelId="{E8E1632F-0C60-4804-BEAF-FDFB485FD41E}" type="presOf" srcId="{5E8EA7F9-E48B-4A70-8D6A-94C7B4462032}" destId="{7DC3102C-0CC8-4811-BD58-A007723960F4}" srcOrd="0" destOrd="0" presId="urn:microsoft.com/office/officeart/2008/layout/VerticalCurvedList"/>
    <dgm:cxn modelId="{61FC4D39-509E-4F17-A16E-48BB03188E65}" srcId="{5E8EA7F9-E48B-4A70-8D6A-94C7B4462032}" destId="{3293B1E0-010B-4044-88FB-30095AB30C9E}" srcOrd="2" destOrd="0" parTransId="{A5E3F5AA-4104-4C42-A370-66609C59AF88}" sibTransId="{BAA19ED7-D68F-443D-B92D-672D5C88D536}"/>
    <dgm:cxn modelId="{8FE500C4-7D22-4D72-AAB0-48339C815B49}" type="presOf" srcId="{3293B1E0-010B-4044-88FB-30095AB30C9E}" destId="{933A1ED3-63BA-4583-8306-4C71E4C1A7D8}" srcOrd="0" destOrd="0" presId="urn:microsoft.com/office/officeart/2008/layout/VerticalCurvedList"/>
    <dgm:cxn modelId="{0CC304C7-ADBA-4E26-B9CD-0DA53ED09821}" srcId="{5E8EA7F9-E48B-4A70-8D6A-94C7B4462032}" destId="{48E86CFA-2F7B-4696-99CD-32C4503CB4F2}" srcOrd="1" destOrd="0" parTransId="{597EDBE0-15AC-4205-AE49-0EFB608DE3F5}" sibTransId="{599D93C2-9241-4293-948A-C90F19D2924F}"/>
    <dgm:cxn modelId="{674CBBED-705C-43A3-81F9-031C4581274E}" srcId="{5E8EA7F9-E48B-4A70-8D6A-94C7B4462032}" destId="{87CFC099-5852-40D2-ADD1-50C52D16508C}" srcOrd="0" destOrd="0" parTransId="{0222D0C3-E1DA-44A3-9A15-5E8F3E72DF46}" sibTransId="{6283D722-580C-48AC-833C-59AFB8B76561}"/>
    <dgm:cxn modelId="{BD3870F3-3706-4331-8E31-9A0DD36BB193}" type="presParOf" srcId="{7DC3102C-0CC8-4811-BD58-A007723960F4}" destId="{AFAF1203-A14B-4E22-A1B3-46C3F509472A}" srcOrd="0" destOrd="0" presId="urn:microsoft.com/office/officeart/2008/layout/VerticalCurvedList"/>
    <dgm:cxn modelId="{D207E64D-680E-4071-A41A-47C55B52924D}" type="presParOf" srcId="{AFAF1203-A14B-4E22-A1B3-46C3F509472A}" destId="{0AFECABD-C355-4989-9F01-ED0F3AD3997C}" srcOrd="0" destOrd="0" presId="urn:microsoft.com/office/officeart/2008/layout/VerticalCurvedList"/>
    <dgm:cxn modelId="{AFBA596A-782F-4888-8F5F-A8A246C743BC}" type="presParOf" srcId="{0AFECABD-C355-4989-9F01-ED0F3AD3997C}" destId="{AF4A161D-BE76-484A-989C-0B4F13AD25FA}" srcOrd="0" destOrd="0" presId="urn:microsoft.com/office/officeart/2008/layout/VerticalCurvedList"/>
    <dgm:cxn modelId="{06C72EE2-FE2D-4BD0-AD63-6778E10956E4}" type="presParOf" srcId="{0AFECABD-C355-4989-9F01-ED0F3AD3997C}" destId="{7AA7FD90-48DC-4CB5-9642-127FB59F116C}" srcOrd="1" destOrd="0" presId="urn:microsoft.com/office/officeart/2008/layout/VerticalCurvedList"/>
    <dgm:cxn modelId="{BA747BAC-F805-48EB-8139-72C18D846C9E}" type="presParOf" srcId="{0AFECABD-C355-4989-9F01-ED0F3AD3997C}" destId="{20CAA328-861A-426C-8438-188D01448CE9}" srcOrd="2" destOrd="0" presId="urn:microsoft.com/office/officeart/2008/layout/VerticalCurvedList"/>
    <dgm:cxn modelId="{3A0A86CB-3269-43ED-A478-331E00F03DA3}" type="presParOf" srcId="{0AFECABD-C355-4989-9F01-ED0F3AD3997C}" destId="{68A7AF0D-14B3-4100-B097-AEA40A236A3E}" srcOrd="3" destOrd="0" presId="urn:microsoft.com/office/officeart/2008/layout/VerticalCurvedList"/>
    <dgm:cxn modelId="{0E2439AB-E8A9-480D-994D-FAB828D6D180}" type="presParOf" srcId="{AFAF1203-A14B-4E22-A1B3-46C3F509472A}" destId="{F1E0298B-9782-4F98-81E3-1849AF417AC7}" srcOrd="1" destOrd="0" presId="urn:microsoft.com/office/officeart/2008/layout/VerticalCurvedList"/>
    <dgm:cxn modelId="{879ED7A6-2B7E-4D5C-AFA1-9FA4C4A40674}" type="presParOf" srcId="{AFAF1203-A14B-4E22-A1B3-46C3F509472A}" destId="{E12455B9-A6C7-429C-A858-F42723ECDDED}" srcOrd="2" destOrd="0" presId="urn:microsoft.com/office/officeart/2008/layout/VerticalCurvedList"/>
    <dgm:cxn modelId="{C0569D78-1F78-4F97-A98B-E1105176A0D6}" type="presParOf" srcId="{E12455B9-A6C7-429C-A858-F42723ECDDED}" destId="{C43E90AB-9C00-4382-A066-36FE6D4B4D27}" srcOrd="0" destOrd="0" presId="urn:microsoft.com/office/officeart/2008/layout/VerticalCurvedList"/>
    <dgm:cxn modelId="{FE2A4297-CBE6-4C19-99F6-6BBDCBC68F95}" type="presParOf" srcId="{AFAF1203-A14B-4E22-A1B3-46C3F509472A}" destId="{6ECB7106-A736-47B7-9A5B-56850DAF7062}" srcOrd="3" destOrd="0" presId="urn:microsoft.com/office/officeart/2008/layout/VerticalCurvedList"/>
    <dgm:cxn modelId="{D8D36B3E-C0F5-4E7E-A163-C4A447D5684D}" type="presParOf" srcId="{AFAF1203-A14B-4E22-A1B3-46C3F509472A}" destId="{A3C7D073-7A72-4818-976F-0577B9BC9863}" srcOrd="4" destOrd="0" presId="urn:microsoft.com/office/officeart/2008/layout/VerticalCurvedList"/>
    <dgm:cxn modelId="{AFCF8F88-49EB-4D9C-9F7D-BF6D18583A0B}" type="presParOf" srcId="{A3C7D073-7A72-4818-976F-0577B9BC9863}" destId="{3017CF6C-D69B-4ADF-85F9-942FA5DBE750}" srcOrd="0" destOrd="0" presId="urn:microsoft.com/office/officeart/2008/layout/VerticalCurvedList"/>
    <dgm:cxn modelId="{D4222BAF-C68D-4A6B-873B-92CFFE4C0512}" type="presParOf" srcId="{AFAF1203-A14B-4E22-A1B3-46C3F509472A}" destId="{933A1ED3-63BA-4583-8306-4C71E4C1A7D8}" srcOrd="5" destOrd="0" presId="urn:microsoft.com/office/officeart/2008/layout/VerticalCurvedList"/>
    <dgm:cxn modelId="{5C168350-FCB2-49BC-B9BB-62BB9E082C20}" type="presParOf" srcId="{AFAF1203-A14B-4E22-A1B3-46C3F509472A}" destId="{69E4D27B-D973-4563-AA30-673D63C98CED}" srcOrd="6" destOrd="0" presId="urn:microsoft.com/office/officeart/2008/layout/VerticalCurvedList"/>
    <dgm:cxn modelId="{9C6A5D34-6E7E-45BC-BB61-7E79819A727F}" type="presParOf" srcId="{69E4D27B-D973-4563-AA30-673D63C98CED}" destId="{D1D63BA9-C6AA-4FCB-8930-E86640504B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0B2382-3944-4F5D-AAA0-C6512CE77BD5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9D57CD1-C9F2-40AB-9943-58B95E044411}">
      <dgm:prSet custT="1"/>
      <dgm:spPr/>
      <dgm:t>
        <a:bodyPr/>
        <a:lstStyle/>
        <a:p>
          <a:r>
            <a:rPr lang="es-ES" sz="1600" b="1" u="sng" dirty="0">
              <a:solidFill>
                <a:schemeClr val="tx1"/>
              </a:solidFill>
            </a:rPr>
            <a:t>REQUISITOS</a:t>
          </a:r>
        </a:p>
        <a:p>
          <a:r>
            <a:rPr lang="es-ES" sz="1600" b="1" dirty="0">
              <a:solidFill>
                <a:schemeClr val="tx1"/>
              </a:solidFill>
            </a:rPr>
            <a:t> </a:t>
          </a:r>
          <a:r>
            <a:rPr lang="es-ES" sz="1600" dirty="0">
              <a:solidFill>
                <a:schemeClr val="tx1"/>
              </a:solidFill>
            </a:rPr>
            <a:t>Nota a la AA y debe incluir:</a:t>
          </a:r>
          <a:endParaRPr lang="es-AR" sz="1600" dirty="0">
            <a:solidFill>
              <a:schemeClr val="tx1"/>
            </a:solidFill>
          </a:endParaRPr>
        </a:p>
      </dgm:t>
    </dgm:pt>
    <dgm:pt modelId="{F51019B6-0D95-49A6-9CE8-AC33B7DDC66C}" type="parTrans" cxnId="{BF5CCA0C-315A-4228-AB43-6052105E685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A86713C-6E4F-4D78-8B12-747DDBE00007}" type="sibTrans" cxnId="{BF5CCA0C-315A-4228-AB43-6052105E685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A3A3DB2-9B35-4E1B-85AD-E8B776E61B17}">
      <dgm:prSet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aspectos generales que comprenderá el proyecto.</a:t>
          </a:r>
          <a:endParaRPr lang="es-AR" sz="1400" dirty="0">
            <a:solidFill>
              <a:schemeClr val="tx1"/>
            </a:solidFill>
          </a:endParaRPr>
        </a:p>
      </dgm:t>
    </dgm:pt>
    <dgm:pt modelId="{9152041C-2EA8-4200-A2A4-36FA489950C4}" type="parTrans" cxnId="{A08F4365-A023-41F5-9BD6-02F2131B6D1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7210196-E123-4E73-9DA2-B97A58820F05}" type="sibTrans" cxnId="{A08F4365-A023-41F5-9BD6-02F2131B6D1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D4096ED-B4EE-4FB5-ADBB-AD78FD196CCA}">
      <dgm:prSet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actividades a desarrollar + cronograma + inversiones</a:t>
          </a:r>
          <a:endParaRPr lang="es-AR" sz="1400" dirty="0">
            <a:solidFill>
              <a:schemeClr val="tx1"/>
            </a:solidFill>
          </a:endParaRPr>
        </a:p>
      </dgm:t>
    </dgm:pt>
    <dgm:pt modelId="{6C00A172-EEF4-411F-A16F-C338F30478A6}" type="parTrans" cxnId="{7146A4D1-83C2-4BBD-A511-8DF03307388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92CDA79-A7BD-4601-8A51-EAD89E0FB2D5}" type="sibTrans" cxnId="{7146A4D1-83C2-4BBD-A511-8DF03307388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DAE3CCC-8F4F-4B52-801E-1D3B22FEAC40}">
      <dgm:prSet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las coordenadas del área serán definidas por la AA.</a:t>
          </a:r>
          <a:endParaRPr lang="es-AR" sz="1400" dirty="0">
            <a:solidFill>
              <a:schemeClr val="tx1"/>
            </a:solidFill>
          </a:endParaRPr>
        </a:p>
      </dgm:t>
    </dgm:pt>
    <dgm:pt modelId="{6BBA7C60-BCBC-4A67-9737-06972FF1E6FA}" type="parTrans" cxnId="{555A5431-A0D8-4454-AA82-AEA60AF26EB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5288269-7E99-44FF-9C26-4D7A3AA0E56C}" type="sibTrans" cxnId="{555A5431-A0D8-4454-AA82-AEA60AF26EB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906DB70-5354-4C02-8133-F6B93515110B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Si declarada de INTERÉS PÚBLICO, GARANTÍA DE PRESENTACIÓN DE OFERTA</a:t>
          </a:r>
          <a:endParaRPr lang="es-AR" dirty="0">
            <a:solidFill>
              <a:schemeClr val="tx1"/>
            </a:solidFill>
          </a:endParaRPr>
        </a:p>
      </dgm:t>
    </dgm:pt>
    <dgm:pt modelId="{D61D1C12-7D97-445D-847E-654213F7BEDD}" type="parTrans" cxnId="{EB7A620D-8415-4480-BDD6-DD6C0D23A45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FA76741-7E4B-455E-A2D7-AF5A95226C19}" type="sibTrans" cxnId="{EB7A620D-8415-4480-BDD6-DD6C0D23A45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F33AC33-FC2C-4BED-8112-1F5E61E5ACF8}">
      <dgm:prSet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- Coordenadas</a:t>
          </a:r>
          <a:endParaRPr lang="es-AR" sz="1200" dirty="0">
            <a:solidFill>
              <a:schemeClr val="tx1"/>
            </a:solidFill>
          </a:endParaRPr>
        </a:p>
      </dgm:t>
    </dgm:pt>
    <dgm:pt modelId="{FCAAE88D-BAAC-463F-B679-9297C5E11A3C}" type="parTrans" cxnId="{C29438FF-F034-4C42-969E-BE5AC8EC303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AAD442F-167D-4038-866F-0AC05513F759}" type="sibTrans" cxnId="{C29438FF-F034-4C42-969E-BE5AC8EC303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2C31A85-43D9-4052-AB28-DEE8E10CE0D1}" type="pres">
      <dgm:prSet presAssocID="{ED0B2382-3944-4F5D-AAA0-C6512CE77BD5}" presName="Name0" presStyleCnt="0">
        <dgm:presLayoutVars>
          <dgm:dir/>
          <dgm:resizeHandles val="exact"/>
        </dgm:presLayoutVars>
      </dgm:prSet>
      <dgm:spPr/>
    </dgm:pt>
    <dgm:pt modelId="{D705EC8E-DE89-40D8-8543-AFA8A99B0AD0}" type="pres">
      <dgm:prSet presAssocID="{99D57CD1-C9F2-40AB-9943-58B95E044411}" presName="node" presStyleLbl="node1" presStyleIdx="0" presStyleCnt="3">
        <dgm:presLayoutVars>
          <dgm:bulletEnabled val="1"/>
        </dgm:presLayoutVars>
      </dgm:prSet>
      <dgm:spPr/>
    </dgm:pt>
    <dgm:pt modelId="{9205A95C-A6D8-4574-8FF8-EE0729CC6DD6}" type="pres">
      <dgm:prSet presAssocID="{9A86713C-6E4F-4D78-8B12-747DDBE00007}" presName="sibTrans" presStyleCnt="0"/>
      <dgm:spPr/>
    </dgm:pt>
    <dgm:pt modelId="{4C6EF4FB-1826-4ECE-8049-BA5B8F18025B}" type="pres">
      <dgm:prSet presAssocID="{9F33AC33-FC2C-4BED-8112-1F5E61E5ACF8}" presName="node" presStyleLbl="node1" presStyleIdx="1" presStyleCnt="3">
        <dgm:presLayoutVars>
          <dgm:bulletEnabled val="1"/>
        </dgm:presLayoutVars>
      </dgm:prSet>
      <dgm:spPr/>
    </dgm:pt>
    <dgm:pt modelId="{5BB37189-FE9B-4E5B-9CF1-067128AD1346}" type="pres">
      <dgm:prSet presAssocID="{EAAD442F-167D-4038-866F-0AC05513F759}" presName="sibTrans" presStyleCnt="0"/>
      <dgm:spPr/>
    </dgm:pt>
    <dgm:pt modelId="{22B0C838-9982-47FA-B4E3-20FAC81BF7FB}" type="pres">
      <dgm:prSet presAssocID="{F906DB70-5354-4C02-8133-F6B93515110B}" presName="node" presStyleLbl="node1" presStyleIdx="2" presStyleCnt="3">
        <dgm:presLayoutVars>
          <dgm:bulletEnabled val="1"/>
        </dgm:presLayoutVars>
      </dgm:prSet>
      <dgm:spPr/>
    </dgm:pt>
  </dgm:ptLst>
  <dgm:cxnLst>
    <dgm:cxn modelId="{BF5CCA0C-315A-4228-AB43-6052105E685F}" srcId="{ED0B2382-3944-4F5D-AAA0-C6512CE77BD5}" destId="{99D57CD1-C9F2-40AB-9943-58B95E044411}" srcOrd="0" destOrd="0" parTransId="{F51019B6-0D95-49A6-9CE8-AC33B7DDC66C}" sibTransId="{9A86713C-6E4F-4D78-8B12-747DDBE00007}"/>
    <dgm:cxn modelId="{EB7A620D-8415-4480-BDD6-DD6C0D23A458}" srcId="{ED0B2382-3944-4F5D-AAA0-C6512CE77BD5}" destId="{F906DB70-5354-4C02-8133-F6B93515110B}" srcOrd="2" destOrd="0" parTransId="{D61D1C12-7D97-445D-847E-654213F7BEDD}" sibTransId="{5FA76741-7E4B-455E-A2D7-AF5A95226C19}"/>
    <dgm:cxn modelId="{FB83CF1D-2A2E-49AF-A34F-B075ED9058C2}" type="presOf" srcId="{ED0B2382-3944-4F5D-AAA0-C6512CE77BD5}" destId="{22C31A85-43D9-4052-AB28-DEE8E10CE0D1}" srcOrd="0" destOrd="0" presId="urn:microsoft.com/office/officeart/2005/8/layout/hList6"/>
    <dgm:cxn modelId="{555A5431-A0D8-4454-AA82-AEA60AF26EBA}" srcId="{9F33AC33-FC2C-4BED-8112-1F5E61E5ACF8}" destId="{6DAE3CCC-8F4F-4B52-801E-1D3B22FEAC40}" srcOrd="2" destOrd="0" parTransId="{6BBA7C60-BCBC-4A67-9737-06972FF1E6FA}" sibTransId="{55288269-7E99-44FF-9C26-4D7A3AA0E56C}"/>
    <dgm:cxn modelId="{BE568433-4B4D-455C-A490-39E99F8EECEA}" type="presOf" srcId="{F906DB70-5354-4C02-8133-F6B93515110B}" destId="{22B0C838-9982-47FA-B4E3-20FAC81BF7FB}" srcOrd="0" destOrd="0" presId="urn:microsoft.com/office/officeart/2005/8/layout/hList6"/>
    <dgm:cxn modelId="{2CFB253F-E5C6-49B1-B4D6-207045F978C2}" type="presOf" srcId="{9F33AC33-FC2C-4BED-8112-1F5E61E5ACF8}" destId="{4C6EF4FB-1826-4ECE-8049-BA5B8F18025B}" srcOrd="0" destOrd="0" presId="urn:microsoft.com/office/officeart/2005/8/layout/hList6"/>
    <dgm:cxn modelId="{7534615B-CD51-47F3-9F44-1B552066D16E}" type="presOf" srcId="{99D57CD1-C9F2-40AB-9943-58B95E044411}" destId="{D705EC8E-DE89-40D8-8543-AFA8A99B0AD0}" srcOrd="0" destOrd="0" presId="urn:microsoft.com/office/officeart/2005/8/layout/hList6"/>
    <dgm:cxn modelId="{A08F4365-A023-41F5-9BD6-02F2131B6D18}" srcId="{9F33AC33-FC2C-4BED-8112-1F5E61E5ACF8}" destId="{EA3A3DB2-9B35-4E1B-85AD-E8B776E61B17}" srcOrd="0" destOrd="0" parTransId="{9152041C-2EA8-4200-A2A4-36FA489950C4}" sibTransId="{57210196-E123-4E73-9DA2-B97A58820F05}"/>
    <dgm:cxn modelId="{7146A4D1-83C2-4BBD-A511-8DF033073885}" srcId="{9F33AC33-FC2C-4BED-8112-1F5E61E5ACF8}" destId="{6D4096ED-B4EE-4FB5-ADBB-AD78FD196CCA}" srcOrd="1" destOrd="0" parTransId="{6C00A172-EEF4-411F-A16F-C338F30478A6}" sibTransId="{092CDA79-A7BD-4601-8A51-EAD89E0FB2D5}"/>
    <dgm:cxn modelId="{71C6CCD4-9B0D-48BF-886C-7F6CF1F58AD9}" type="presOf" srcId="{6DAE3CCC-8F4F-4B52-801E-1D3B22FEAC40}" destId="{4C6EF4FB-1826-4ECE-8049-BA5B8F18025B}" srcOrd="0" destOrd="3" presId="urn:microsoft.com/office/officeart/2005/8/layout/hList6"/>
    <dgm:cxn modelId="{00D8B0DF-5BE7-44BB-9184-A3DE8DB89ACA}" type="presOf" srcId="{6D4096ED-B4EE-4FB5-ADBB-AD78FD196CCA}" destId="{4C6EF4FB-1826-4ECE-8049-BA5B8F18025B}" srcOrd="0" destOrd="2" presId="urn:microsoft.com/office/officeart/2005/8/layout/hList6"/>
    <dgm:cxn modelId="{20277DF5-18F7-46AC-9979-74EA5D0516AA}" type="presOf" srcId="{EA3A3DB2-9B35-4E1B-85AD-E8B776E61B17}" destId="{4C6EF4FB-1826-4ECE-8049-BA5B8F18025B}" srcOrd="0" destOrd="1" presId="urn:microsoft.com/office/officeart/2005/8/layout/hList6"/>
    <dgm:cxn modelId="{C29438FF-F034-4C42-969E-BE5AC8EC303B}" srcId="{ED0B2382-3944-4F5D-AAA0-C6512CE77BD5}" destId="{9F33AC33-FC2C-4BED-8112-1F5E61E5ACF8}" srcOrd="1" destOrd="0" parTransId="{FCAAE88D-BAAC-463F-B679-9297C5E11A3C}" sibTransId="{EAAD442F-167D-4038-866F-0AC05513F759}"/>
    <dgm:cxn modelId="{0CB74359-E59F-43D8-A438-79DA58942423}" type="presParOf" srcId="{22C31A85-43D9-4052-AB28-DEE8E10CE0D1}" destId="{D705EC8E-DE89-40D8-8543-AFA8A99B0AD0}" srcOrd="0" destOrd="0" presId="urn:microsoft.com/office/officeart/2005/8/layout/hList6"/>
    <dgm:cxn modelId="{0EAF3281-7DD4-430A-ACBD-3FA14EF9285B}" type="presParOf" srcId="{22C31A85-43D9-4052-AB28-DEE8E10CE0D1}" destId="{9205A95C-A6D8-4574-8FF8-EE0729CC6DD6}" srcOrd="1" destOrd="0" presId="urn:microsoft.com/office/officeart/2005/8/layout/hList6"/>
    <dgm:cxn modelId="{79C10B1C-0611-4536-A341-5FE1263FFD09}" type="presParOf" srcId="{22C31A85-43D9-4052-AB28-DEE8E10CE0D1}" destId="{4C6EF4FB-1826-4ECE-8049-BA5B8F18025B}" srcOrd="2" destOrd="0" presId="urn:microsoft.com/office/officeart/2005/8/layout/hList6"/>
    <dgm:cxn modelId="{45F9C4EA-AEE0-4BB0-BD5D-858B3D4800E2}" type="presParOf" srcId="{22C31A85-43D9-4052-AB28-DEE8E10CE0D1}" destId="{5BB37189-FE9B-4E5B-9CF1-067128AD1346}" srcOrd="3" destOrd="0" presId="urn:microsoft.com/office/officeart/2005/8/layout/hList6"/>
    <dgm:cxn modelId="{B32F0515-3D66-415A-B0EB-B56F88B52B27}" type="presParOf" srcId="{22C31A85-43D9-4052-AB28-DEE8E10CE0D1}" destId="{22B0C838-9982-47FA-B4E3-20FAC81BF7F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F1D044-DBB9-42FC-9C09-3461B3F2FB96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45777ACF-324C-4282-8E22-D1A7C65E9D20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LA PETROLERA propone el trabajo a ejecutar, aportando su capacidad financiera, legal, operacional y técnica conforme a las mejores prácticas de la industria.</a:t>
          </a:r>
          <a:endParaRPr lang="es-AR" dirty="0">
            <a:solidFill>
              <a:schemeClr val="tx1"/>
            </a:solidFill>
          </a:endParaRPr>
        </a:p>
      </dgm:t>
    </dgm:pt>
    <dgm:pt modelId="{6C6DA0ED-A61C-4605-8261-8F031A7813A3}" type="parTrans" cxnId="{B909E309-E9BC-4130-8B3A-91FFC0F11FD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AEC4F9C-0342-444C-8890-F6434BB956E3}" type="sibTrans" cxnId="{B909E309-E9BC-4130-8B3A-91FFC0F11FD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5E2A2C6-3992-4DB1-AAA8-01A89435556C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LA PROVINCIA debe proveer toda la información disponible relativa al ÁREA </a:t>
          </a:r>
          <a:endParaRPr lang="es-AR" dirty="0">
            <a:solidFill>
              <a:schemeClr val="tx1"/>
            </a:solidFill>
          </a:endParaRPr>
        </a:p>
      </dgm:t>
    </dgm:pt>
    <dgm:pt modelId="{38FCDD88-4141-46F8-A2AA-B97EA5A0EB05}" type="parTrans" cxnId="{FA28704B-2D68-49A4-8862-CB9CB4381D7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52D8EA8-08A4-4DC0-85F8-A20DB82B2408}" type="sibTrans" cxnId="{FA28704B-2D68-49A4-8862-CB9CB4381D7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CFF5C68-2E84-49B6-B032-A58DA51393BA}">
      <dgm:prSet/>
      <dgm:spPr/>
      <dgm:t>
        <a:bodyPr/>
        <a:lstStyle/>
        <a:p>
          <a:r>
            <a:rPr lang="es-AR" dirty="0">
              <a:solidFill>
                <a:schemeClr val="tx1"/>
              </a:solidFill>
            </a:rPr>
            <a:t>RECONOCIMIENTO SUPERFICIAL. NO DERECHO exploratorio. NO COMPROMISO (saldo pendiente actualizado)</a:t>
          </a:r>
        </a:p>
      </dgm:t>
    </dgm:pt>
    <dgm:pt modelId="{E635F7C0-960D-445C-BB9F-C56580EF5CB4}" type="parTrans" cxnId="{EAF54D78-FC43-4F33-99B1-0A80A2B3683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BC1D1FD-2A12-4855-AE2A-511FD441673D}" type="sibTrans" cxnId="{EAF54D78-FC43-4F33-99B1-0A80A2B3683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E6F0E79-1CE4-4A45-85DB-ADDDA6A96670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NUEVA INFORMACION obtenida c/ TEA: resulte satisfactoria +  EXPRESIÓN DE VOL  P/ PERMISO EXPLORATORIO  P/ 6 MESES.</a:t>
          </a:r>
          <a:endParaRPr lang="es-AR" dirty="0">
            <a:solidFill>
              <a:schemeClr val="tx1"/>
            </a:solidFill>
          </a:endParaRPr>
        </a:p>
      </dgm:t>
    </dgm:pt>
    <dgm:pt modelId="{D4A76D51-4B2F-4E8D-834E-2E7E52E424A8}" type="parTrans" cxnId="{C6B1EFB4-5BA9-42AE-9744-B2678E36D60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D5F2083-66F4-4532-894A-C68A7D3A5FD1}" type="sibTrans" cxnId="{C6B1EFB4-5BA9-42AE-9744-B2678E36D60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42169A5-C491-4B1E-BF13-7BE8E71F135B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LLAMADO A LICITACIÓN  + DERECHO PREFERENCIA + DERECHO REINTEGRO ( 75% de las inversiones ejecutadas y certificadas por la A.A. durante la vigencia del TEA.) </a:t>
          </a:r>
          <a:endParaRPr lang="es-AR" dirty="0">
            <a:solidFill>
              <a:schemeClr val="tx1"/>
            </a:solidFill>
          </a:endParaRPr>
        </a:p>
      </dgm:t>
    </dgm:pt>
    <dgm:pt modelId="{5209FEFD-6E1C-436D-A498-5424D0ED7204}" type="parTrans" cxnId="{B5A26DB4-4333-4BBD-BA73-99B25124FC0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697014A-A91E-454B-A0B1-3401F77DE788}" type="sibTrans" cxnId="{B5A26DB4-4333-4BBD-BA73-99B25124FC0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05E892D-8347-4A14-944E-B450F2AB6386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PAGO PREVIO entrega formal del ÁREA al ADJUDICATARIO.	</a:t>
          </a:r>
          <a:endParaRPr lang="es-AR" dirty="0">
            <a:solidFill>
              <a:schemeClr val="tx1"/>
            </a:solidFill>
          </a:endParaRPr>
        </a:p>
      </dgm:t>
    </dgm:pt>
    <dgm:pt modelId="{B8F2839B-92D2-426B-9175-09D3521C09F2}" type="parTrans" cxnId="{611D69B8-5517-483C-92A1-531843B1E53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5D55835-F067-4374-98D9-EDBFD0B8E2BB}" type="sibTrans" cxnId="{611D69B8-5517-483C-92A1-531843B1E53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6E3CF69-7D8E-4EA8-8C2E-4F0FA37C4B71}" type="pres">
      <dgm:prSet presAssocID="{22F1D044-DBB9-42FC-9C09-3461B3F2FB96}" presName="linear" presStyleCnt="0">
        <dgm:presLayoutVars>
          <dgm:animLvl val="lvl"/>
          <dgm:resizeHandles val="exact"/>
        </dgm:presLayoutVars>
      </dgm:prSet>
      <dgm:spPr/>
    </dgm:pt>
    <dgm:pt modelId="{478114E7-F7A4-433C-8956-AA39D4439CB4}" type="pres">
      <dgm:prSet presAssocID="{45777ACF-324C-4282-8E22-D1A7C65E9D2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3C7692D-0515-468A-93F2-7A2C28DAA240}" type="pres">
      <dgm:prSet presAssocID="{8AEC4F9C-0342-444C-8890-F6434BB956E3}" presName="spacer" presStyleCnt="0"/>
      <dgm:spPr/>
    </dgm:pt>
    <dgm:pt modelId="{38204626-EA26-4E79-BDCD-DB47A7784DC0}" type="pres">
      <dgm:prSet presAssocID="{F5E2A2C6-3992-4DB1-AAA8-01A89435556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CC0E617-B0A5-423F-9911-19D897CF8354}" type="pres">
      <dgm:prSet presAssocID="{A52D8EA8-08A4-4DC0-85F8-A20DB82B2408}" presName="spacer" presStyleCnt="0"/>
      <dgm:spPr/>
    </dgm:pt>
    <dgm:pt modelId="{53E09185-D1A4-4B95-A66B-8CAE59E8C0B5}" type="pres">
      <dgm:prSet presAssocID="{3CFF5C68-2E84-49B6-B032-A58DA51393B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01BC886-ACA2-4F34-8E19-5C5B523CED87}" type="pres">
      <dgm:prSet presAssocID="{7BC1D1FD-2A12-4855-AE2A-511FD441673D}" presName="spacer" presStyleCnt="0"/>
      <dgm:spPr/>
    </dgm:pt>
    <dgm:pt modelId="{72CD749A-651A-439B-8D35-40B25EF3E38A}" type="pres">
      <dgm:prSet presAssocID="{8E6F0E79-1CE4-4A45-85DB-ADDDA6A9667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D31B0EE-D63A-44A9-BB8C-0D28F0612675}" type="pres">
      <dgm:prSet presAssocID="{BD5F2083-66F4-4532-894A-C68A7D3A5FD1}" presName="spacer" presStyleCnt="0"/>
      <dgm:spPr/>
    </dgm:pt>
    <dgm:pt modelId="{B61C5B88-7892-4029-92C3-E1A34E9C5C55}" type="pres">
      <dgm:prSet presAssocID="{642169A5-C491-4B1E-BF13-7BE8E71F135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14D5535-8DA2-4A52-889F-39BB92827709}" type="pres">
      <dgm:prSet presAssocID="{9697014A-A91E-454B-A0B1-3401F77DE788}" presName="spacer" presStyleCnt="0"/>
      <dgm:spPr/>
    </dgm:pt>
    <dgm:pt modelId="{41093EBC-4C24-444F-9FF9-39290230D5C2}" type="pres">
      <dgm:prSet presAssocID="{305E892D-8347-4A14-944E-B450F2AB638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909E309-E9BC-4130-8B3A-91FFC0F11FD2}" srcId="{22F1D044-DBB9-42FC-9C09-3461B3F2FB96}" destId="{45777ACF-324C-4282-8E22-D1A7C65E9D20}" srcOrd="0" destOrd="0" parTransId="{6C6DA0ED-A61C-4605-8261-8F031A7813A3}" sibTransId="{8AEC4F9C-0342-444C-8890-F6434BB956E3}"/>
    <dgm:cxn modelId="{1356403D-A006-46C8-BBA5-2A5348FC6B30}" type="presOf" srcId="{45777ACF-324C-4282-8E22-D1A7C65E9D20}" destId="{478114E7-F7A4-433C-8956-AA39D4439CB4}" srcOrd="0" destOrd="0" presId="urn:microsoft.com/office/officeart/2005/8/layout/vList2"/>
    <dgm:cxn modelId="{7F3BD168-1A2A-419F-B1A5-AB528496FDA3}" type="presOf" srcId="{8E6F0E79-1CE4-4A45-85DB-ADDDA6A96670}" destId="{72CD749A-651A-439B-8D35-40B25EF3E38A}" srcOrd="0" destOrd="0" presId="urn:microsoft.com/office/officeart/2005/8/layout/vList2"/>
    <dgm:cxn modelId="{FA28704B-2D68-49A4-8862-CB9CB4381D72}" srcId="{22F1D044-DBB9-42FC-9C09-3461B3F2FB96}" destId="{F5E2A2C6-3992-4DB1-AAA8-01A89435556C}" srcOrd="1" destOrd="0" parTransId="{38FCDD88-4141-46F8-A2AA-B97EA5A0EB05}" sibTransId="{A52D8EA8-08A4-4DC0-85F8-A20DB82B2408}"/>
    <dgm:cxn modelId="{1EB2614D-BE5F-4F7E-A726-4CCB4D783278}" type="presOf" srcId="{305E892D-8347-4A14-944E-B450F2AB6386}" destId="{41093EBC-4C24-444F-9FF9-39290230D5C2}" srcOrd="0" destOrd="0" presId="urn:microsoft.com/office/officeart/2005/8/layout/vList2"/>
    <dgm:cxn modelId="{EAF54D78-FC43-4F33-99B1-0A80A2B3683D}" srcId="{22F1D044-DBB9-42FC-9C09-3461B3F2FB96}" destId="{3CFF5C68-2E84-49B6-B032-A58DA51393BA}" srcOrd="2" destOrd="0" parTransId="{E635F7C0-960D-445C-BB9F-C56580EF5CB4}" sibTransId="{7BC1D1FD-2A12-4855-AE2A-511FD441673D}"/>
    <dgm:cxn modelId="{B2B21983-13BD-49AB-A384-DD41DCF1ED33}" type="presOf" srcId="{F5E2A2C6-3992-4DB1-AAA8-01A89435556C}" destId="{38204626-EA26-4E79-BDCD-DB47A7784DC0}" srcOrd="0" destOrd="0" presId="urn:microsoft.com/office/officeart/2005/8/layout/vList2"/>
    <dgm:cxn modelId="{2C43B9A3-B79C-4D48-A59D-9DAF3B30D74F}" type="presOf" srcId="{642169A5-C491-4B1E-BF13-7BE8E71F135B}" destId="{B61C5B88-7892-4029-92C3-E1A34E9C5C55}" srcOrd="0" destOrd="0" presId="urn:microsoft.com/office/officeart/2005/8/layout/vList2"/>
    <dgm:cxn modelId="{B5A26DB4-4333-4BBD-BA73-99B25124FC07}" srcId="{22F1D044-DBB9-42FC-9C09-3461B3F2FB96}" destId="{642169A5-C491-4B1E-BF13-7BE8E71F135B}" srcOrd="4" destOrd="0" parTransId="{5209FEFD-6E1C-436D-A498-5424D0ED7204}" sibTransId="{9697014A-A91E-454B-A0B1-3401F77DE788}"/>
    <dgm:cxn modelId="{C6B1EFB4-5BA9-42AE-9744-B2678E36D60C}" srcId="{22F1D044-DBB9-42FC-9C09-3461B3F2FB96}" destId="{8E6F0E79-1CE4-4A45-85DB-ADDDA6A96670}" srcOrd="3" destOrd="0" parTransId="{D4A76D51-4B2F-4E8D-834E-2E7E52E424A8}" sibTransId="{BD5F2083-66F4-4532-894A-C68A7D3A5FD1}"/>
    <dgm:cxn modelId="{611D69B8-5517-483C-92A1-531843B1E532}" srcId="{22F1D044-DBB9-42FC-9C09-3461B3F2FB96}" destId="{305E892D-8347-4A14-944E-B450F2AB6386}" srcOrd="5" destOrd="0" parTransId="{B8F2839B-92D2-426B-9175-09D3521C09F2}" sibTransId="{E5D55835-F067-4374-98D9-EDBFD0B8E2BB}"/>
    <dgm:cxn modelId="{5F4FAFD9-8952-4AAC-90F9-5824D68DF515}" type="presOf" srcId="{3CFF5C68-2E84-49B6-B032-A58DA51393BA}" destId="{53E09185-D1A4-4B95-A66B-8CAE59E8C0B5}" srcOrd="0" destOrd="0" presId="urn:microsoft.com/office/officeart/2005/8/layout/vList2"/>
    <dgm:cxn modelId="{9EB49BEB-6580-4D8F-B974-B798F1CE485A}" type="presOf" srcId="{22F1D044-DBB9-42FC-9C09-3461B3F2FB96}" destId="{F6E3CF69-7D8E-4EA8-8C2E-4F0FA37C4B71}" srcOrd="0" destOrd="0" presId="urn:microsoft.com/office/officeart/2005/8/layout/vList2"/>
    <dgm:cxn modelId="{2A39939C-DE9B-46CB-B7B1-C41BD630E005}" type="presParOf" srcId="{F6E3CF69-7D8E-4EA8-8C2E-4F0FA37C4B71}" destId="{478114E7-F7A4-433C-8956-AA39D4439CB4}" srcOrd="0" destOrd="0" presId="urn:microsoft.com/office/officeart/2005/8/layout/vList2"/>
    <dgm:cxn modelId="{A158D7B5-BE13-40E7-85A5-0329ADCE67B6}" type="presParOf" srcId="{F6E3CF69-7D8E-4EA8-8C2E-4F0FA37C4B71}" destId="{03C7692D-0515-468A-93F2-7A2C28DAA240}" srcOrd="1" destOrd="0" presId="urn:microsoft.com/office/officeart/2005/8/layout/vList2"/>
    <dgm:cxn modelId="{0B5139B4-4672-4EC3-9697-3EBE23F28D77}" type="presParOf" srcId="{F6E3CF69-7D8E-4EA8-8C2E-4F0FA37C4B71}" destId="{38204626-EA26-4E79-BDCD-DB47A7784DC0}" srcOrd="2" destOrd="0" presId="urn:microsoft.com/office/officeart/2005/8/layout/vList2"/>
    <dgm:cxn modelId="{0782DE46-8F5F-453C-9E83-916A912A4A6C}" type="presParOf" srcId="{F6E3CF69-7D8E-4EA8-8C2E-4F0FA37C4B71}" destId="{9CC0E617-B0A5-423F-9911-19D897CF8354}" srcOrd="3" destOrd="0" presId="urn:microsoft.com/office/officeart/2005/8/layout/vList2"/>
    <dgm:cxn modelId="{1E3E436B-1A4D-4409-B69F-93E0BD6B30C0}" type="presParOf" srcId="{F6E3CF69-7D8E-4EA8-8C2E-4F0FA37C4B71}" destId="{53E09185-D1A4-4B95-A66B-8CAE59E8C0B5}" srcOrd="4" destOrd="0" presId="urn:microsoft.com/office/officeart/2005/8/layout/vList2"/>
    <dgm:cxn modelId="{37674DBC-992D-45F9-BB94-3190C40C8AD4}" type="presParOf" srcId="{F6E3CF69-7D8E-4EA8-8C2E-4F0FA37C4B71}" destId="{201BC886-ACA2-4F34-8E19-5C5B523CED87}" srcOrd="5" destOrd="0" presId="urn:microsoft.com/office/officeart/2005/8/layout/vList2"/>
    <dgm:cxn modelId="{E9AF7F93-7144-4BCB-93CC-7813939D7C29}" type="presParOf" srcId="{F6E3CF69-7D8E-4EA8-8C2E-4F0FA37C4B71}" destId="{72CD749A-651A-439B-8D35-40B25EF3E38A}" srcOrd="6" destOrd="0" presId="urn:microsoft.com/office/officeart/2005/8/layout/vList2"/>
    <dgm:cxn modelId="{9BAF0FB0-9DE1-44E1-B997-285462C76DE6}" type="presParOf" srcId="{F6E3CF69-7D8E-4EA8-8C2E-4F0FA37C4B71}" destId="{6D31B0EE-D63A-44A9-BB8C-0D28F0612675}" srcOrd="7" destOrd="0" presId="urn:microsoft.com/office/officeart/2005/8/layout/vList2"/>
    <dgm:cxn modelId="{82E81E3A-0DFC-4D9D-8920-B0BA22EF8A37}" type="presParOf" srcId="{F6E3CF69-7D8E-4EA8-8C2E-4F0FA37C4B71}" destId="{B61C5B88-7892-4029-92C3-E1A34E9C5C55}" srcOrd="8" destOrd="0" presId="urn:microsoft.com/office/officeart/2005/8/layout/vList2"/>
    <dgm:cxn modelId="{379FF319-43F5-4F71-85C9-FBF68D0CC286}" type="presParOf" srcId="{F6E3CF69-7D8E-4EA8-8C2E-4F0FA37C4B71}" destId="{914D5535-8DA2-4A52-889F-39BB92827709}" srcOrd="9" destOrd="0" presId="urn:microsoft.com/office/officeart/2005/8/layout/vList2"/>
    <dgm:cxn modelId="{E259ACE2-CA7D-40B6-8DFE-BF552973E6D9}" type="presParOf" srcId="{F6E3CF69-7D8E-4EA8-8C2E-4F0FA37C4B71}" destId="{41093EBC-4C24-444F-9FF9-39290230D5C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AA8875-16DB-4741-AF89-B92638C1502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659C6BE-5268-4044-ACB8-54FC44FCEA2F}">
      <dgm:prSet phldrT="[Texto]"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Evaluación</a:t>
          </a:r>
          <a:r>
            <a:rPr lang="en-GB" dirty="0">
              <a:solidFill>
                <a:schemeClr val="tx1"/>
              </a:solidFill>
            </a:rPr>
            <a:t> de </a:t>
          </a:r>
          <a:r>
            <a:rPr lang="en-GB" dirty="0" err="1">
              <a:solidFill>
                <a:schemeClr val="tx1"/>
              </a:solidFill>
            </a:rPr>
            <a:t>Calificación</a:t>
          </a:r>
          <a:r>
            <a:rPr lang="en-GB" dirty="0">
              <a:solidFill>
                <a:schemeClr val="tx1"/>
              </a:solidFill>
            </a:rPr>
            <a:t> de </a:t>
          </a:r>
          <a:r>
            <a:rPr lang="en-GB" dirty="0" err="1">
              <a:solidFill>
                <a:schemeClr val="tx1"/>
              </a:solidFill>
            </a:rPr>
            <a:t>Oferentes</a:t>
          </a:r>
          <a:r>
            <a:rPr lang="en-GB" dirty="0">
              <a:solidFill>
                <a:schemeClr val="tx1"/>
              </a:solidFill>
            </a:rPr>
            <a:t> (</a:t>
          </a:r>
          <a:r>
            <a:rPr lang="en-GB" dirty="0" err="1">
              <a:solidFill>
                <a:schemeClr val="tx1"/>
              </a:solidFill>
            </a:rPr>
            <a:t>Sobre</a:t>
          </a:r>
          <a:r>
            <a:rPr lang="en-GB" dirty="0">
              <a:solidFill>
                <a:schemeClr val="tx1"/>
              </a:solidFill>
            </a:rPr>
            <a:t> A)</a:t>
          </a:r>
        </a:p>
      </dgm:t>
    </dgm:pt>
    <dgm:pt modelId="{D206CE0E-A01E-4E7A-9F92-872302D1718F}" type="parTrans" cxnId="{97DD8485-1660-4784-94B1-427021116C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B43666D-60FD-48A3-B839-B27FBCC0189E}" type="sibTrans" cxnId="{97DD8485-1660-4784-94B1-427021116CF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21020EE-D735-4133-8876-743B0869F836}">
      <dgm:prSet phldrT="[Texto]"/>
      <dgm:spPr/>
      <dgm:t>
        <a:bodyPr/>
        <a:lstStyle/>
        <a:p>
          <a:r>
            <a:rPr lang="en-GB" dirty="0" err="1">
              <a:solidFill>
                <a:schemeClr val="tx1"/>
              </a:solidFill>
            </a:rPr>
            <a:t>Evaluación</a:t>
          </a:r>
          <a:r>
            <a:rPr lang="en-GB" dirty="0">
              <a:solidFill>
                <a:schemeClr val="tx1"/>
              </a:solidFill>
            </a:rPr>
            <a:t> de </a:t>
          </a:r>
          <a:r>
            <a:rPr lang="en-GB" dirty="0" err="1">
              <a:solidFill>
                <a:schemeClr val="tx1"/>
              </a:solidFill>
            </a:rPr>
            <a:t>Oferta</a:t>
          </a:r>
          <a:r>
            <a:rPr lang="en-GB" dirty="0">
              <a:solidFill>
                <a:schemeClr val="tx1"/>
              </a:solidFill>
            </a:rPr>
            <a:t> Técnico </a:t>
          </a:r>
          <a:r>
            <a:rPr lang="en-GB" dirty="0" err="1">
              <a:solidFill>
                <a:schemeClr val="tx1"/>
              </a:solidFill>
            </a:rPr>
            <a:t>Económica</a:t>
          </a:r>
          <a:r>
            <a:rPr lang="en-GB" dirty="0">
              <a:solidFill>
                <a:schemeClr val="tx1"/>
              </a:solidFill>
            </a:rPr>
            <a:t> (</a:t>
          </a:r>
          <a:r>
            <a:rPr lang="en-GB" dirty="0" err="1">
              <a:solidFill>
                <a:schemeClr val="tx1"/>
              </a:solidFill>
            </a:rPr>
            <a:t>Sobre</a:t>
          </a:r>
          <a:r>
            <a:rPr lang="en-GB" dirty="0">
              <a:solidFill>
                <a:schemeClr val="tx1"/>
              </a:solidFill>
            </a:rPr>
            <a:t> B)</a:t>
          </a:r>
        </a:p>
      </dgm:t>
    </dgm:pt>
    <dgm:pt modelId="{1AC71824-6DD9-4AE5-ADA9-06208B19E152}" type="parTrans" cxnId="{F5DB1455-4DF9-42F5-9A15-13E4DAD3DEE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A004E79-0335-438D-ACFC-D02E16592E0D}" type="sibTrans" cxnId="{F5DB1455-4DF9-42F5-9A15-13E4DAD3DEE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D65EE9B-8F0D-4815-AD02-BC4E5F5D8C0A}">
      <dgm:prSet phldrT="[Texto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ADJUDICACIÓN</a:t>
          </a:r>
        </a:p>
      </dgm:t>
    </dgm:pt>
    <dgm:pt modelId="{F0D44708-F6C3-4C99-A2DC-3574F2816FF6}" type="parTrans" cxnId="{E7888CF2-D5F9-4A33-BBF1-4B749EF03FD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99156FA-6278-4DDA-8CF6-29B080861395}" type="sibTrans" cxnId="{E7888CF2-D5F9-4A33-BBF1-4B749EF03FD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F8279B7-0B8B-49EF-B24C-F6DB96DD3985}" type="pres">
      <dgm:prSet presAssocID="{49AA8875-16DB-4741-AF89-B92638C15028}" presName="CompostProcess" presStyleCnt="0">
        <dgm:presLayoutVars>
          <dgm:dir/>
          <dgm:resizeHandles val="exact"/>
        </dgm:presLayoutVars>
      </dgm:prSet>
      <dgm:spPr/>
    </dgm:pt>
    <dgm:pt modelId="{496EBBC8-974F-465E-AFCE-3A55131DC21F}" type="pres">
      <dgm:prSet presAssocID="{49AA8875-16DB-4741-AF89-B92638C15028}" presName="arrow" presStyleLbl="bgShp" presStyleIdx="0" presStyleCnt="1"/>
      <dgm:spPr/>
    </dgm:pt>
    <dgm:pt modelId="{94D551AF-BCA9-417C-AF17-B80AA09D2CFF}" type="pres">
      <dgm:prSet presAssocID="{49AA8875-16DB-4741-AF89-B92638C15028}" presName="linearProcess" presStyleCnt="0"/>
      <dgm:spPr/>
    </dgm:pt>
    <dgm:pt modelId="{12B44EB0-9A34-4FCA-91AC-930EAE87B29A}" type="pres">
      <dgm:prSet presAssocID="{7659C6BE-5268-4044-ACB8-54FC44FCEA2F}" presName="textNode" presStyleLbl="node1" presStyleIdx="0" presStyleCnt="3">
        <dgm:presLayoutVars>
          <dgm:bulletEnabled val="1"/>
        </dgm:presLayoutVars>
      </dgm:prSet>
      <dgm:spPr/>
    </dgm:pt>
    <dgm:pt modelId="{974DFD04-E37F-4C38-BA6A-01E01CE725DA}" type="pres">
      <dgm:prSet presAssocID="{BB43666D-60FD-48A3-B839-B27FBCC0189E}" presName="sibTrans" presStyleCnt="0"/>
      <dgm:spPr/>
    </dgm:pt>
    <dgm:pt modelId="{89D7227F-3A40-4E03-AE91-BBEB0ADB4C56}" type="pres">
      <dgm:prSet presAssocID="{121020EE-D735-4133-8876-743B0869F836}" presName="textNode" presStyleLbl="node1" presStyleIdx="1" presStyleCnt="3">
        <dgm:presLayoutVars>
          <dgm:bulletEnabled val="1"/>
        </dgm:presLayoutVars>
      </dgm:prSet>
      <dgm:spPr/>
    </dgm:pt>
    <dgm:pt modelId="{2D0F2477-B4C4-43C5-B659-1CE14B5BB450}" type="pres">
      <dgm:prSet presAssocID="{DA004E79-0335-438D-ACFC-D02E16592E0D}" presName="sibTrans" presStyleCnt="0"/>
      <dgm:spPr/>
    </dgm:pt>
    <dgm:pt modelId="{E96B99D1-5682-4365-95EA-1A49A5CA327B}" type="pres">
      <dgm:prSet presAssocID="{ED65EE9B-8F0D-4815-AD02-BC4E5F5D8C0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A149566-A0BC-4192-839A-6251B7861188}" type="presOf" srcId="{49AA8875-16DB-4741-AF89-B92638C15028}" destId="{5F8279B7-0B8B-49EF-B24C-F6DB96DD3985}" srcOrd="0" destOrd="0" presId="urn:microsoft.com/office/officeart/2005/8/layout/hProcess9"/>
    <dgm:cxn modelId="{F5DB1455-4DF9-42F5-9A15-13E4DAD3DEE6}" srcId="{49AA8875-16DB-4741-AF89-B92638C15028}" destId="{121020EE-D735-4133-8876-743B0869F836}" srcOrd="1" destOrd="0" parTransId="{1AC71824-6DD9-4AE5-ADA9-06208B19E152}" sibTransId="{DA004E79-0335-438D-ACFC-D02E16592E0D}"/>
    <dgm:cxn modelId="{97DD8485-1660-4784-94B1-427021116CFD}" srcId="{49AA8875-16DB-4741-AF89-B92638C15028}" destId="{7659C6BE-5268-4044-ACB8-54FC44FCEA2F}" srcOrd="0" destOrd="0" parTransId="{D206CE0E-A01E-4E7A-9F92-872302D1718F}" sibTransId="{BB43666D-60FD-48A3-B839-B27FBCC0189E}"/>
    <dgm:cxn modelId="{6C4E56AB-C8D2-4210-BB75-187C20E7EBA2}" type="presOf" srcId="{7659C6BE-5268-4044-ACB8-54FC44FCEA2F}" destId="{12B44EB0-9A34-4FCA-91AC-930EAE87B29A}" srcOrd="0" destOrd="0" presId="urn:microsoft.com/office/officeart/2005/8/layout/hProcess9"/>
    <dgm:cxn modelId="{092659AD-DCA5-410D-A5CA-EE2778461D7F}" type="presOf" srcId="{121020EE-D735-4133-8876-743B0869F836}" destId="{89D7227F-3A40-4E03-AE91-BBEB0ADB4C56}" srcOrd="0" destOrd="0" presId="urn:microsoft.com/office/officeart/2005/8/layout/hProcess9"/>
    <dgm:cxn modelId="{3F6F36C0-C012-4A76-B609-15A55CBD3B4B}" type="presOf" srcId="{ED65EE9B-8F0D-4815-AD02-BC4E5F5D8C0A}" destId="{E96B99D1-5682-4365-95EA-1A49A5CA327B}" srcOrd="0" destOrd="0" presId="urn:microsoft.com/office/officeart/2005/8/layout/hProcess9"/>
    <dgm:cxn modelId="{E7888CF2-D5F9-4A33-BBF1-4B749EF03FD0}" srcId="{49AA8875-16DB-4741-AF89-B92638C15028}" destId="{ED65EE9B-8F0D-4815-AD02-BC4E5F5D8C0A}" srcOrd="2" destOrd="0" parTransId="{F0D44708-F6C3-4C99-A2DC-3574F2816FF6}" sibTransId="{D99156FA-6278-4DDA-8CF6-29B080861395}"/>
    <dgm:cxn modelId="{6A5F8284-8838-4036-9C99-8E92F988A6D6}" type="presParOf" srcId="{5F8279B7-0B8B-49EF-B24C-F6DB96DD3985}" destId="{496EBBC8-974F-465E-AFCE-3A55131DC21F}" srcOrd="0" destOrd="0" presId="urn:microsoft.com/office/officeart/2005/8/layout/hProcess9"/>
    <dgm:cxn modelId="{050807EB-5F50-4ADF-B84F-E8AB7C7D070E}" type="presParOf" srcId="{5F8279B7-0B8B-49EF-B24C-F6DB96DD3985}" destId="{94D551AF-BCA9-417C-AF17-B80AA09D2CFF}" srcOrd="1" destOrd="0" presId="urn:microsoft.com/office/officeart/2005/8/layout/hProcess9"/>
    <dgm:cxn modelId="{718ED897-2991-49F5-AA08-FBCFB0CD6EA4}" type="presParOf" srcId="{94D551AF-BCA9-417C-AF17-B80AA09D2CFF}" destId="{12B44EB0-9A34-4FCA-91AC-930EAE87B29A}" srcOrd="0" destOrd="0" presId="urn:microsoft.com/office/officeart/2005/8/layout/hProcess9"/>
    <dgm:cxn modelId="{159B4C71-EED5-4A24-B108-E24387DDB90D}" type="presParOf" srcId="{94D551AF-BCA9-417C-AF17-B80AA09D2CFF}" destId="{974DFD04-E37F-4C38-BA6A-01E01CE725DA}" srcOrd="1" destOrd="0" presId="urn:microsoft.com/office/officeart/2005/8/layout/hProcess9"/>
    <dgm:cxn modelId="{75A00119-32D0-4846-AB71-BAF83E064A4E}" type="presParOf" srcId="{94D551AF-BCA9-417C-AF17-B80AA09D2CFF}" destId="{89D7227F-3A40-4E03-AE91-BBEB0ADB4C56}" srcOrd="2" destOrd="0" presId="urn:microsoft.com/office/officeart/2005/8/layout/hProcess9"/>
    <dgm:cxn modelId="{A4EF6664-9F88-4A7E-9C8D-3313D800223B}" type="presParOf" srcId="{94D551AF-BCA9-417C-AF17-B80AA09D2CFF}" destId="{2D0F2477-B4C4-43C5-B659-1CE14B5BB450}" srcOrd="3" destOrd="0" presId="urn:microsoft.com/office/officeart/2005/8/layout/hProcess9"/>
    <dgm:cxn modelId="{D773777C-3F3B-47D8-9DB1-A25670384424}" type="presParOf" srcId="{94D551AF-BCA9-417C-AF17-B80AA09D2CFF}" destId="{E96B99D1-5682-4365-95EA-1A49A5CA327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8FD679-BC4C-4A77-8BB7-F0CE1B2CE354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262F0BBA-7219-45CB-A580-828C8BD946CF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Existencia y Capacidad Jurídica de la sociedad. </a:t>
          </a:r>
          <a:r>
            <a:rPr lang="es-ES" b="1" dirty="0">
              <a:solidFill>
                <a:schemeClr val="tx1"/>
              </a:solidFill>
            </a:rPr>
            <a:t>Objeto: actividad petrolera</a:t>
          </a:r>
          <a:endParaRPr lang="es-AR" b="1" dirty="0">
            <a:solidFill>
              <a:schemeClr val="tx1"/>
            </a:solidFill>
          </a:endParaRPr>
        </a:p>
      </dgm:t>
    </dgm:pt>
    <dgm:pt modelId="{2B6292C2-0341-48C1-A448-04CAA94F9096}" type="parTrans" cxnId="{B17D6FFF-FD54-4DA7-A611-FEF83F306EF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78B902-1C7E-4CBD-A4DA-ED75ED76D256}" type="sibTrans" cxnId="{B17D6FFF-FD54-4DA7-A611-FEF83F306EF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4101A4C-48F2-4BAF-BE50-73EF0A2E8ECF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Capacidad Técnica</a:t>
          </a:r>
          <a:endParaRPr lang="es-AR">
            <a:solidFill>
              <a:schemeClr val="tx1"/>
            </a:solidFill>
          </a:endParaRPr>
        </a:p>
      </dgm:t>
    </dgm:pt>
    <dgm:pt modelId="{276A54E6-C7F1-4AE8-8382-91F6ED5C7210}" type="parTrans" cxnId="{E202A457-C135-4402-BF33-FE123DCD8AE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CF4233-F3E9-46FA-A524-F457E13C7EB0}" type="sibTrans" cxnId="{E202A457-C135-4402-BF33-FE123DCD8AE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8195EC3-9672-4F4A-A1DA-1263913148A2}">
      <dgm:prSet/>
      <dgm:spPr/>
      <dgm:t>
        <a:bodyPr/>
        <a:lstStyle/>
        <a:p>
          <a:r>
            <a:rPr lang="es-ES" b="0" i="0" dirty="0">
              <a:solidFill>
                <a:schemeClr val="tx1"/>
              </a:solidFill>
            </a:rPr>
            <a:t>Inscripción Registro de Empresas Petroleras como OPERADOR. En caso de UTE, al menos </a:t>
          </a:r>
          <a:r>
            <a:rPr lang="es-ES" dirty="0">
              <a:solidFill>
                <a:schemeClr val="tx1"/>
              </a:solidFill>
            </a:rPr>
            <a:t>el socio operador debe </a:t>
          </a:r>
          <a:r>
            <a:rPr lang="es-ES" b="0" i="0" dirty="0">
              <a:solidFill>
                <a:schemeClr val="tx1"/>
              </a:solidFill>
            </a:rPr>
            <a:t>estar inscripto.</a:t>
          </a:r>
          <a:endParaRPr lang="es-AR" dirty="0">
            <a:solidFill>
              <a:schemeClr val="tx1"/>
            </a:solidFill>
          </a:endParaRPr>
        </a:p>
      </dgm:t>
    </dgm:pt>
    <dgm:pt modelId="{0464788D-6D4D-4357-B529-373F6F4F91AD}" type="parTrans" cxnId="{8EA73F90-C919-424F-9EB0-F3D841ABA74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0BAC31B-4084-40EC-8BA5-7FFE6DF2B4B1}" type="sibTrans" cxnId="{8EA73F90-C919-424F-9EB0-F3D841ABA74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CA63DB-F299-4498-AA2C-2412C5D40E9F}">
      <dgm:prSet/>
      <dgm:spPr/>
      <dgm:t>
        <a:bodyPr/>
        <a:lstStyle/>
        <a:p>
          <a:r>
            <a:rPr lang="es-AR" b="0" i="0" dirty="0">
              <a:solidFill>
                <a:schemeClr val="tx1"/>
              </a:solidFill>
            </a:rPr>
            <a:t>Acreditar e</a:t>
          </a:r>
          <a:r>
            <a:rPr lang="es-ES" b="0" i="0" dirty="0">
              <a:solidFill>
                <a:schemeClr val="tx1"/>
              </a:solidFill>
            </a:rPr>
            <a:t>quipo mínimo (de gestión y técnico) para exploración y explotación (antigüedad 3 meses + disponibilidad)</a:t>
          </a:r>
          <a:endParaRPr lang="es-AR" dirty="0">
            <a:solidFill>
              <a:schemeClr val="tx1"/>
            </a:solidFill>
          </a:endParaRPr>
        </a:p>
      </dgm:t>
    </dgm:pt>
    <dgm:pt modelId="{B5CE61B3-B9B8-48B3-9E40-20BB59D50AE6}" type="parTrans" cxnId="{0AF06765-52D0-4AD3-8343-A393622DB62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0BC30F4-469E-459F-A442-8ABE6D0E0680}" type="sibTrans" cxnId="{0AF06765-52D0-4AD3-8343-A393622DB62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7A62E30-B23B-49E5-AF10-23E45DD47108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Capacidad Económico Financiera</a:t>
          </a:r>
          <a:endParaRPr lang="es-AR">
            <a:solidFill>
              <a:schemeClr val="tx1"/>
            </a:solidFill>
          </a:endParaRPr>
        </a:p>
      </dgm:t>
    </dgm:pt>
    <dgm:pt modelId="{51E2F73D-A1CA-493C-99DA-80C07806784F}" type="parTrans" cxnId="{F2BB3922-D1BC-4CF1-8BA3-6A55D852907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A6E385E-B5F0-4988-A866-48111B1553B0}" type="sibTrans" cxnId="{F2BB3922-D1BC-4CF1-8BA3-6A55D852907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0504975-E957-42A0-92F7-15FAE092329D}">
      <dgm:prSet/>
      <dgm:spPr/>
      <dgm:t>
        <a:bodyPr/>
        <a:lstStyle/>
        <a:p>
          <a:r>
            <a:rPr lang="es-AR" dirty="0">
              <a:solidFill>
                <a:schemeClr val="tx1"/>
              </a:solidFill>
            </a:rPr>
            <a:t>Patrimonio Neto Mínimo: Disposición SE 335/2019 (27 mil </a:t>
          </a:r>
          <a:r>
            <a:rPr lang="es-AR" dirty="0" err="1">
              <a:solidFill>
                <a:schemeClr val="tx1"/>
              </a:solidFill>
            </a:rPr>
            <a:t>Bbl</a:t>
          </a:r>
          <a:r>
            <a:rPr lang="es-AR" dirty="0">
              <a:solidFill>
                <a:schemeClr val="tx1"/>
              </a:solidFill>
            </a:rPr>
            <a:t>)</a:t>
          </a:r>
        </a:p>
      </dgm:t>
    </dgm:pt>
    <dgm:pt modelId="{6128B4F3-542A-4C74-9787-51DBB6C7784B}" type="parTrans" cxnId="{C2B7B345-9F26-43F2-AB18-8463EE4D714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C0FA93-82BF-4309-99BD-CD06DA63450A}" type="sibTrans" cxnId="{C2B7B345-9F26-43F2-AB18-8463EE4D714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78F2CE3-918D-4290-9F61-784FCC32D8ED}">
      <dgm:prSet/>
      <dgm:spPr/>
      <dgm:t>
        <a:bodyPr/>
        <a:lstStyle/>
        <a:p>
          <a:r>
            <a:rPr lang="es-AR">
              <a:solidFill>
                <a:schemeClr val="tx1"/>
              </a:solidFill>
            </a:rPr>
            <a:t>índice de solidez + índice de liquidez + índice de crecimiento EBITDA</a:t>
          </a:r>
        </a:p>
      </dgm:t>
    </dgm:pt>
    <dgm:pt modelId="{D3BBD2CE-8054-4C50-879F-BB36AA2085CF}" type="parTrans" cxnId="{FD4F2EB1-7C95-4CE3-A250-5F1E2EE8C3D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8B1000-7458-4688-AFD8-6A0CF9292575}" type="sibTrans" cxnId="{FD4F2EB1-7C95-4CE3-A250-5F1E2EE8C3D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2B9D340-E785-4675-A89C-961A661890A5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GARANTÍA DE MANTENIMIENTO DE OFERTA, </a:t>
          </a:r>
          <a:r>
            <a:rPr lang="es-ES" b="0">
              <a:solidFill>
                <a:schemeClr val="tx1"/>
              </a:solidFill>
            </a:rPr>
            <a:t> por cada oferta ($ se define en el LLAMADO A LIC)</a:t>
          </a:r>
          <a:endParaRPr lang="es-AR">
            <a:solidFill>
              <a:schemeClr val="tx1"/>
            </a:solidFill>
          </a:endParaRPr>
        </a:p>
      </dgm:t>
    </dgm:pt>
    <dgm:pt modelId="{B0F9A479-7B45-4225-A134-235D71C71299}" type="parTrans" cxnId="{94D99F56-945F-4575-A0FB-BD04D2336C9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886D409-85D6-4904-9562-931896A57E31}" type="sibTrans" cxnId="{94D99F56-945F-4575-A0FB-BD04D2336C9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5A18F48-C671-4A03-A951-C64F4BFF2918}" type="pres">
      <dgm:prSet presAssocID="{128FD679-BC4C-4A77-8BB7-F0CE1B2CE354}" presName="linear" presStyleCnt="0">
        <dgm:presLayoutVars>
          <dgm:animLvl val="lvl"/>
          <dgm:resizeHandles val="exact"/>
        </dgm:presLayoutVars>
      </dgm:prSet>
      <dgm:spPr/>
    </dgm:pt>
    <dgm:pt modelId="{3D7707A5-8FE2-4862-927B-DB8490EE41A0}" type="pres">
      <dgm:prSet presAssocID="{262F0BBA-7219-45CB-A580-828C8BD946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AD24575-F5DA-4C6C-8436-060C16B0551B}" type="pres">
      <dgm:prSet presAssocID="{1F78B902-1C7E-4CBD-A4DA-ED75ED76D256}" presName="spacer" presStyleCnt="0"/>
      <dgm:spPr/>
    </dgm:pt>
    <dgm:pt modelId="{2BA8864C-558C-448F-8E83-563CC826DD33}" type="pres">
      <dgm:prSet presAssocID="{64101A4C-48F2-4BAF-BE50-73EF0A2E8E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7E5E5B-9E9F-4A46-8C87-BD53EBDC346C}" type="pres">
      <dgm:prSet presAssocID="{64101A4C-48F2-4BAF-BE50-73EF0A2E8ECF}" presName="childText" presStyleLbl="revTx" presStyleIdx="0" presStyleCnt="2">
        <dgm:presLayoutVars>
          <dgm:bulletEnabled val="1"/>
        </dgm:presLayoutVars>
      </dgm:prSet>
      <dgm:spPr/>
    </dgm:pt>
    <dgm:pt modelId="{D890D96B-7CDA-421F-B7DD-674BB7B9A032}" type="pres">
      <dgm:prSet presAssocID="{B7A62E30-B23B-49E5-AF10-23E45DD471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4D8F88D-7219-48F2-BC55-4AD837F69801}" type="pres">
      <dgm:prSet presAssocID="{B7A62E30-B23B-49E5-AF10-23E45DD47108}" presName="childText" presStyleLbl="revTx" presStyleIdx="1" presStyleCnt="2">
        <dgm:presLayoutVars>
          <dgm:bulletEnabled val="1"/>
        </dgm:presLayoutVars>
      </dgm:prSet>
      <dgm:spPr/>
    </dgm:pt>
    <dgm:pt modelId="{590D2584-E1E3-4B28-9E32-C332754CFD4C}" type="pres">
      <dgm:prSet presAssocID="{F2B9D340-E785-4675-A89C-961A661890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2BB3922-D1BC-4CF1-8BA3-6A55D852907B}" srcId="{128FD679-BC4C-4A77-8BB7-F0CE1B2CE354}" destId="{B7A62E30-B23B-49E5-AF10-23E45DD47108}" srcOrd="2" destOrd="0" parTransId="{51E2F73D-A1CA-493C-99DA-80C07806784F}" sibTransId="{5A6E385E-B5F0-4988-A866-48111B1553B0}"/>
    <dgm:cxn modelId="{57F50440-F50C-47B8-8B47-CD787622367A}" type="presOf" srcId="{278F2CE3-918D-4290-9F61-784FCC32D8ED}" destId="{C4D8F88D-7219-48F2-BC55-4AD837F69801}" srcOrd="0" destOrd="1" presId="urn:microsoft.com/office/officeart/2005/8/layout/vList2"/>
    <dgm:cxn modelId="{0AF06765-52D0-4AD3-8343-A393622DB629}" srcId="{64101A4C-48F2-4BAF-BE50-73EF0A2E8ECF}" destId="{FBCA63DB-F299-4498-AA2C-2412C5D40E9F}" srcOrd="1" destOrd="0" parTransId="{B5CE61B3-B9B8-48B3-9E40-20BB59D50AE6}" sibTransId="{D0BC30F4-469E-459F-A442-8ABE6D0E0680}"/>
    <dgm:cxn modelId="{C2B7B345-9F26-43F2-AB18-8463EE4D714F}" srcId="{B7A62E30-B23B-49E5-AF10-23E45DD47108}" destId="{20504975-E957-42A0-92F7-15FAE092329D}" srcOrd="0" destOrd="0" parTransId="{6128B4F3-542A-4C74-9787-51DBB6C7784B}" sibTransId="{16C0FA93-82BF-4309-99BD-CD06DA63450A}"/>
    <dgm:cxn modelId="{CD72DD6F-9F16-418D-B7A6-8C765810386F}" type="presOf" srcId="{20504975-E957-42A0-92F7-15FAE092329D}" destId="{C4D8F88D-7219-48F2-BC55-4AD837F69801}" srcOrd="0" destOrd="0" presId="urn:microsoft.com/office/officeart/2005/8/layout/vList2"/>
    <dgm:cxn modelId="{94D99F56-945F-4575-A0FB-BD04D2336C9C}" srcId="{128FD679-BC4C-4A77-8BB7-F0CE1B2CE354}" destId="{F2B9D340-E785-4675-A89C-961A661890A5}" srcOrd="3" destOrd="0" parTransId="{B0F9A479-7B45-4225-A134-235D71C71299}" sibTransId="{2886D409-85D6-4904-9562-931896A57E31}"/>
    <dgm:cxn modelId="{E202A457-C135-4402-BF33-FE123DCD8AEA}" srcId="{128FD679-BC4C-4A77-8BB7-F0CE1B2CE354}" destId="{64101A4C-48F2-4BAF-BE50-73EF0A2E8ECF}" srcOrd="1" destOrd="0" parTransId="{276A54E6-C7F1-4AE8-8382-91F6ED5C7210}" sibTransId="{FBCF4233-F3E9-46FA-A524-F457E13C7EB0}"/>
    <dgm:cxn modelId="{8EA73F90-C919-424F-9EB0-F3D841ABA745}" srcId="{64101A4C-48F2-4BAF-BE50-73EF0A2E8ECF}" destId="{28195EC3-9672-4F4A-A1DA-1263913148A2}" srcOrd="0" destOrd="0" parTransId="{0464788D-6D4D-4357-B529-373F6F4F91AD}" sibTransId="{80BAC31B-4084-40EC-8BA5-7FFE6DF2B4B1}"/>
    <dgm:cxn modelId="{D3141C9D-D5DC-4B65-869B-6EC6633E5A43}" type="presOf" srcId="{B7A62E30-B23B-49E5-AF10-23E45DD47108}" destId="{D890D96B-7CDA-421F-B7DD-674BB7B9A032}" srcOrd="0" destOrd="0" presId="urn:microsoft.com/office/officeart/2005/8/layout/vList2"/>
    <dgm:cxn modelId="{CF7F6D9F-0A21-4BC4-B03C-02AC68BE5F17}" type="presOf" srcId="{FBCA63DB-F299-4498-AA2C-2412C5D40E9F}" destId="{D17E5E5B-9E9F-4A46-8C87-BD53EBDC346C}" srcOrd="0" destOrd="1" presId="urn:microsoft.com/office/officeart/2005/8/layout/vList2"/>
    <dgm:cxn modelId="{FD4F2EB1-7C95-4CE3-A250-5F1E2EE8C3D4}" srcId="{B7A62E30-B23B-49E5-AF10-23E45DD47108}" destId="{278F2CE3-918D-4290-9F61-784FCC32D8ED}" srcOrd="1" destOrd="0" parTransId="{D3BBD2CE-8054-4C50-879F-BB36AA2085CF}" sibTransId="{0C8B1000-7458-4688-AFD8-6A0CF9292575}"/>
    <dgm:cxn modelId="{C1C8FAB3-147E-4A9F-816C-967DA37B639F}" type="presOf" srcId="{64101A4C-48F2-4BAF-BE50-73EF0A2E8ECF}" destId="{2BA8864C-558C-448F-8E83-563CC826DD33}" srcOrd="0" destOrd="0" presId="urn:microsoft.com/office/officeart/2005/8/layout/vList2"/>
    <dgm:cxn modelId="{929526C0-0D8E-4F7F-8333-266A98386512}" type="presOf" srcId="{128FD679-BC4C-4A77-8BB7-F0CE1B2CE354}" destId="{25A18F48-C671-4A03-A951-C64F4BFF2918}" srcOrd="0" destOrd="0" presId="urn:microsoft.com/office/officeart/2005/8/layout/vList2"/>
    <dgm:cxn modelId="{647E1CCB-F01B-4B35-BF37-9AA7B202EFDD}" type="presOf" srcId="{28195EC3-9672-4F4A-A1DA-1263913148A2}" destId="{D17E5E5B-9E9F-4A46-8C87-BD53EBDC346C}" srcOrd="0" destOrd="0" presId="urn:microsoft.com/office/officeart/2005/8/layout/vList2"/>
    <dgm:cxn modelId="{239180E1-8384-4D8F-A74E-E7C239B57235}" type="presOf" srcId="{262F0BBA-7219-45CB-A580-828C8BD946CF}" destId="{3D7707A5-8FE2-4862-927B-DB8490EE41A0}" srcOrd="0" destOrd="0" presId="urn:microsoft.com/office/officeart/2005/8/layout/vList2"/>
    <dgm:cxn modelId="{42FC44F9-BD2D-4DB5-B93D-C66C074801E5}" type="presOf" srcId="{F2B9D340-E785-4675-A89C-961A661890A5}" destId="{590D2584-E1E3-4B28-9E32-C332754CFD4C}" srcOrd="0" destOrd="0" presId="urn:microsoft.com/office/officeart/2005/8/layout/vList2"/>
    <dgm:cxn modelId="{B17D6FFF-FD54-4DA7-A611-FEF83F306EFF}" srcId="{128FD679-BC4C-4A77-8BB7-F0CE1B2CE354}" destId="{262F0BBA-7219-45CB-A580-828C8BD946CF}" srcOrd="0" destOrd="0" parTransId="{2B6292C2-0341-48C1-A448-04CAA94F9096}" sibTransId="{1F78B902-1C7E-4CBD-A4DA-ED75ED76D256}"/>
    <dgm:cxn modelId="{D93D994A-D1AD-490B-A03E-441ECC6C355D}" type="presParOf" srcId="{25A18F48-C671-4A03-A951-C64F4BFF2918}" destId="{3D7707A5-8FE2-4862-927B-DB8490EE41A0}" srcOrd="0" destOrd="0" presId="urn:microsoft.com/office/officeart/2005/8/layout/vList2"/>
    <dgm:cxn modelId="{53A10DD4-22A3-43A7-B526-40D94D18CA6D}" type="presParOf" srcId="{25A18F48-C671-4A03-A951-C64F4BFF2918}" destId="{1AD24575-F5DA-4C6C-8436-060C16B0551B}" srcOrd="1" destOrd="0" presId="urn:microsoft.com/office/officeart/2005/8/layout/vList2"/>
    <dgm:cxn modelId="{0EF02551-BABD-4957-8311-2B71884B31D5}" type="presParOf" srcId="{25A18F48-C671-4A03-A951-C64F4BFF2918}" destId="{2BA8864C-558C-448F-8E83-563CC826DD33}" srcOrd="2" destOrd="0" presId="urn:microsoft.com/office/officeart/2005/8/layout/vList2"/>
    <dgm:cxn modelId="{AC5D569A-276C-4F69-917E-6DBDEF2AB437}" type="presParOf" srcId="{25A18F48-C671-4A03-A951-C64F4BFF2918}" destId="{D17E5E5B-9E9F-4A46-8C87-BD53EBDC346C}" srcOrd="3" destOrd="0" presId="urn:microsoft.com/office/officeart/2005/8/layout/vList2"/>
    <dgm:cxn modelId="{AABCF8EF-1364-4555-8A48-F70E0038DF6A}" type="presParOf" srcId="{25A18F48-C671-4A03-A951-C64F4BFF2918}" destId="{D890D96B-7CDA-421F-B7DD-674BB7B9A032}" srcOrd="4" destOrd="0" presId="urn:microsoft.com/office/officeart/2005/8/layout/vList2"/>
    <dgm:cxn modelId="{7E008A3E-1F24-4EAE-ABBE-EFD947E6C660}" type="presParOf" srcId="{25A18F48-C671-4A03-A951-C64F4BFF2918}" destId="{C4D8F88D-7219-48F2-BC55-4AD837F69801}" srcOrd="5" destOrd="0" presId="urn:microsoft.com/office/officeart/2005/8/layout/vList2"/>
    <dgm:cxn modelId="{E5675743-C73C-4311-AA29-73C3AB5F56D7}" type="presParOf" srcId="{25A18F48-C671-4A03-A951-C64F4BFF2918}" destId="{590D2584-E1E3-4B28-9E32-C332754CFD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DA751-EC06-4C1E-AF24-1110764EC700}">
      <dsp:nvSpPr>
        <dsp:cNvPr id="0" name=""/>
        <dsp:cNvSpPr/>
      </dsp:nvSpPr>
      <dsp:spPr>
        <a:xfrm>
          <a:off x="0" y="336260"/>
          <a:ext cx="7920880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Atraer compañías e inversiones a la Provincia incrementando nuestra producción de hidrocarburos.</a:t>
          </a:r>
          <a:endParaRPr lang="es-AR" sz="2100" kern="1200" dirty="0">
            <a:solidFill>
              <a:schemeClr val="tx1"/>
            </a:solidFill>
          </a:endParaRPr>
        </a:p>
      </dsp:txBody>
      <dsp:txXfrm>
        <a:off x="40780" y="377040"/>
        <a:ext cx="7839320" cy="753819"/>
      </dsp:txXfrm>
    </dsp:sp>
    <dsp:sp modelId="{08B2D38D-F384-400D-860C-E8481BCF34EE}">
      <dsp:nvSpPr>
        <dsp:cNvPr id="0" name=""/>
        <dsp:cNvSpPr/>
      </dsp:nvSpPr>
      <dsp:spPr>
        <a:xfrm>
          <a:off x="0" y="1232120"/>
          <a:ext cx="7920880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>
              <a:solidFill>
                <a:schemeClr val="tx1"/>
              </a:solidFill>
            </a:rPr>
            <a:t>Definir potencial no convencional en la Provincia en formaciones como Vaca Muerta. Shale oil / shale gas / tight gas / Crudos Pesados.</a:t>
          </a:r>
          <a:endParaRPr lang="es-AR" sz="2100" kern="1200">
            <a:solidFill>
              <a:schemeClr val="tx1"/>
            </a:solidFill>
          </a:endParaRPr>
        </a:p>
      </dsp:txBody>
      <dsp:txXfrm>
        <a:off x="40780" y="1272900"/>
        <a:ext cx="7839320" cy="753819"/>
      </dsp:txXfrm>
    </dsp:sp>
    <dsp:sp modelId="{AAAB87AE-7AF1-4165-8A6B-746D292AED75}">
      <dsp:nvSpPr>
        <dsp:cNvPr id="0" name=""/>
        <dsp:cNvSpPr/>
      </dsp:nvSpPr>
      <dsp:spPr>
        <a:xfrm>
          <a:off x="0" y="2127980"/>
          <a:ext cx="7920880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>
              <a:solidFill>
                <a:schemeClr val="tx1"/>
              </a:solidFill>
            </a:rPr>
            <a:t>Continuar con la exploración y explotación convencional.</a:t>
          </a:r>
          <a:endParaRPr lang="es-AR" sz="2100" kern="1200">
            <a:solidFill>
              <a:schemeClr val="tx1"/>
            </a:solidFill>
          </a:endParaRPr>
        </a:p>
      </dsp:txBody>
      <dsp:txXfrm>
        <a:off x="40780" y="2168760"/>
        <a:ext cx="7839320" cy="753819"/>
      </dsp:txXfrm>
    </dsp:sp>
    <dsp:sp modelId="{D5C60DE1-3467-4B85-87A3-6C40C81887DB}">
      <dsp:nvSpPr>
        <dsp:cNvPr id="0" name=""/>
        <dsp:cNvSpPr/>
      </dsp:nvSpPr>
      <dsp:spPr>
        <a:xfrm>
          <a:off x="0" y="3023840"/>
          <a:ext cx="7920880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Instrumentar el proceso conocido como PROPUESTAS DE INICIATIVA PRIVADA.</a:t>
          </a:r>
          <a:endParaRPr lang="es-AR" sz="2100" kern="1200" dirty="0">
            <a:solidFill>
              <a:schemeClr val="tx1"/>
            </a:solidFill>
          </a:endParaRPr>
        </a:p>
      </dsp:txBody>
      <dsp:txXfrm>
        <a:off x="40780" y="3064620"/>
        <a:ext cx="7839320" cy="7538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17B05-76E1-4E72-8B9E-C22927C589C5}">
      <dsp:nvSpPr>
        <dsp:cNvPr id="0" name=""/>
        <dsp:cNvSpPr/>
      </dsp:nvSpPr>
      <dsp:spPr>
        <a:xfrm rot="5400000">
          <a:off x="4567587" y="-1511367"/>
          <a:ext cx="1637220" cy="506936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900" kern="1200" dirty="0"/>
            <a:t>COMPROMISO EXPLORATORIO (UT + cronograma)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900" kern="1200" dirty="0"/>
            <a:t>Para esta licitación no habrá inversiones mínimas </a:t>
          </a:r>
          <a:r>
            <a:rPr lang="es-AR" sz="1900" kern="1200" dirty="0">
              <a:sym typeface="Wingdings" panose="05000000000000000000" pitchFamily="2" charset="2"/>
            </a:rPr>
            <a:t> define mercado.</a:t>
          </a:r>
          <a:endParaRPr lang="es-AR" sz="1900" kern="1200" dirty="0"/>
        </a:p>
      </dsp:txBody>
      <dsp:txXfrm rot="-5400000">
        <a:off x="2851516" y="284626"/>
        <a:ext cx="4989441" cy="1477376"/>
      </dsp:txXfrm>
    </dsp:sp>
    <dsp:sp modelId="{5A4FD336-6AD7-4A96-92F7-D58C9659EB2A}">
      <dsp:nvSpPr>
        <dsp:cNvPr id="0" name=""/>
        <dsp:cNvSpPr/>
      </dsp:nvSpPr>
      <dsp:spPr>
        <a:xfrm>
          <a:off x="0" y="51"/>
          <a:ext cx="2851516" cy="2046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100" kern="1200"/>
            <a:t>AREAS EXPLORACIÓN</a:t>
          </a:r>
        </a:p>
      </dsp:txBody>
      <dsp:txXfrm>
        <a:off x="99903" y="99954"/>
        <a:ext cx="2651710" cy="1846720"/>
      </dsp:txXfrm>
    </dsp:sp>
    <dsp:sp modelId="{7147DA8A-5DC5-4141-8E1B-0E65DBCA7279}">
      <dsp:nvSpPr>
        <dsp:cNvPr id="0" name=""/>
        <dsp:cNvSpPr/>
      </dsp:nvSpPr>
      <dsp:spPr>
        <a:xfrm rot="5400000">
          <a:off x="4567587" y="637485"/>
          <a:ext cx="1637220" cy="506936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900" kern="1200" dirty="0"/>
            <a:t>PAGO INICIAL (fijado según reservas) + 	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900" kern="1200" dirty="0"/>
            <a:t>PLAN RACIONAL EXPLOTACIÓN:  A 10 AÑOS: 2 quinquenios: inversiones en primer quinquenio tienen mayor coeficiente que en segundo.</a:t>
          </a:r>
        </a:p>
      </dsp:txBody>
      <dsp:txXfrm rot="-5400000">
        <a:off x="2851516" y="2433478"/>
        <a:ext cx="4989441" cy="1477376"/>
      </dsp:txXfrm>
    </dsp:sp>
    <dsp:sp modelId="{77B75D8C-82BC-44C4-B3E8-53F71B820EAA}">
      <dsp:nvSpPr>
        <dsp:cNvPr id="0" name=""/>
        <dsp:cNvSpPr/>
      </dsp:nvSpPr>
      <dsp:spPr>
        <a:xfrm>
          <a:off x="0" y="2148903"/>
          <a:ext cx="2851516" cy="2046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100" kern="1200"/>
            <a:t>AREAS EXPLOTACIÓN</a:t>
          </a:r>
        </a:p>
      </dsp:txBody>
      <dsp:txXfrm>
        <a:off x="99903" y="2248806"/>
        <a:ext cx="2651710" cy="18467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B4686-AB59-4D67-800B-25A52D422660}">
      <dsp:nvSpPr>
        <dsp:cNvPr id="0" name=""/>
        <dsp:cNvSpPr/>
      </dsp:nvSpPr>
      <dsp:spPr>
        <a:xfrm rot="10800000">
          <a:off x="1825903" y="4"/>
          <a:ext cx="6080760" cy="11771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8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PARIDAD DE OFERTAS: cuando entre 2 o más F.A., diferencia igual o menor al 10%  con respecto al mayor FACTOR DE ADJUDICACIÓN</a:t>
          </a:r>
          <a:endParaRPr lang="es-AR" sz="2000" kern="1200" dirty="0">
            <a:solidFill>
              <a:schemeClr val="tx1"/>
            </a:solidFill>
          </a:endParaRPr>
        </a:p>
      </dsp:txBody>
      <dsp:txXfrm rot="10800000">
        <a:off x="2120186" y="4"/>
        <a:ext cx="5786477" cy="1177133"/>
      </dsp:txXfrm>
    </dsp:sp>
    <dsp:sp modelId="{C57B89EC-0FA0-4B3A-A080-2A026BE401F0}">
      <dsp:nvSpPr>
        <dsp:cNvPr id="0" name=""/>
        <dsp:cNvSpPr/>
      </dsp:nvSpPr>
      <dsp:spPr>
        <a:xfrm>
          <a:off x="1237336" y="4"/>
          <a:ext cx="1177133" cy="11771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90A7F-5228-4E02-B3B0-7344F71CCDE5}">
      <dsp:nvSpPr>
        <dsp:cNvPr id="0" name=""/>
        <dsp:cNvSpPr/>
      </dsp:nvSpPr>
      <dsp:spPr>
        <a:xfrm rot="10800000">
          <a:off x="1825903" y="1528521"/>
          <a:ext cx="6080760" cy="11771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8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el INICIADOR y/o TITULAR DE TEA tendrá DERECHO DE PREFERENCIA.</a:t>
          </a:r>
          <a:endParaRPr lang="es-AR" sz="2000" kern="1200" dirty="0">
            <a:solidFill>
              <a:schemeClr val="tx1"/>
            </a:solidFill>
          </a:endParaRPr>
        </a:p>
      </dsp:txBody>
      <dsp:txXfrm rot="10800000">
        <a:off x="2120186" y="1528521"/>
        <a:ext cx="5786477" cy="1177133"/>
      </dsp:txXfrm>
    </dsp:sp>
    <dsp:sp modelId="{C6E19EEB-8981-4437-BD42-D8CDF56CE914}">
      <dsp:nvSpPr>
        <dsp:cNvPr id="0" name=""/>
        <dsp:cNvSpPr/>
      </dsp:nvSpPr>
      <dsp:spPr>
        <a:xfrm>
          <a:off x="1237336" y="1528521"/>
          <a:ext cx="1177133" cy="117713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5C9D9-4BA5-465F-AABA-78D0FB4D0B74}">
      <dsp:nvSpPr>
        <dsp:cNvPr id="0" name=""/>
        <dsp:cNvSpPr/>
      </dsp:nvSpPr>
      <dsp:spPr>
        <a:xfrm rot="10800000">
          <a:off x="1825903" y="3057038"/>
          <a:ext cx="6080760" cy="11771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83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podrá igualar la mejor OFERTA en el plazo de 5 días desde que se le notifique orden de OFERTAS.</a:t>
          </a:r>
          <a:endParaRPr lang="es-AR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600" kern="1200">
            <a:solidFill>
              <a:schemeClr val="tx1"/>
            </a:solidFill>
          </a:endParaRPr>
        </a:p>
      </dsp:txBody>
      <dsp:txXfrm rot="10800000">
        <a:off x="2120186" y="3057038"/>
        <a:ext cx="5786477" cy="1177133"/>
      </dsp:txXfrm>
    </dsp:sp>
    <dsp:sp modelId="{2169E0A9-6EBC-4DA0-A82C-BDEDD9C78A00}">
      <dsp:nvSpPr>
        <dsp:cNvPr id="0" name=""/>
        <dsp:cNvSpPr/>
      </dsp:nvSpPr>
      <dsp:spPr>
        <a:xfrm>
          <a:off x="1237336" y="3057038"/>
          <a:ext cx="1177133" cy="117713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B4686-AB59-4D67-800B-25A52D422660}">
      <dsp:nvSpPr>
        <dsp:cNvPr id="0" name=""/>
        <dsp:cNvSpPr/>
      </dsp:nvSpPr>
      <dsp:spPr>
        <a:xfrm rot="10800000">
          <a:off x="1825903" y="4"/>
          <a:ext cx="6080760" cy="11771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8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EMPATE TÉCNICO: cuando entre 2 o más F.A., diferencia igual o menor al 3%  con respecto al mayor FACTOR DE ADJUDICACIÓN</a:t>
          </a:r>
          <a:endParaRPr lang="es-AR" sz="2100" kern="1200" dirty="0">
            <a:solidFill>
              <a:schemeClr val="tx1"/>
            </a:solidFill>
          </a:endParaRPr>
        </a:p>
      </dsp:txBody>
      <dsp:txXfrm rot="10800000">
        <a:off x="2120186" y="4"/>
        <a:ext cx="5786477" cy="1177133"/>
      </dsp:txXfrm>
    </dsp:sp>
    <dsp:sp modelId="{C57B89EC-0FA0-4B3A-A080-2A026BE401F0}">
      <dsp:nvSpPr>
        <dsp:cNvPr id="0" name=""/>
        <dsp:cNvSpPr/>
      </dsp:nvSpPr>
      <dsp:spPr>
        <a:xfrm>
          <a:off x="1237336" y="4"/>
          <a:ext cx="1177133" cy="11771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90A7F-5228-4E02-B3B0-7344F71CCDE5}">
      <dsp:nvSpPr>
        <dsp:cNvPr id="0" name=""/>
        <dsp:cNvSpPr/>
      </dsp:nvSpPr>
      <dsp:spPr>
        <a:xfrm rot="10800000">
          <a:off x="1825903" y="1528521"/>
          <a:ext cx="6080760" cy="11771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8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100" kern="1200" dirty="0">
              <a:solidFill>
                <a:schemeClr val="tx1"/>
              </a:solidFill>
            </a:rPr>
            <a:t>OFERENTES EMPATADOS </a:t>
          </a:r>
          <a:r>
            <a:rPr lang="es-AR" sz="2100" b="1" kern="1200" dirty="0">
              <a:solidFill>
                <a:schemeClr val="tx1"/>
              </a:solidFill>
            </a:rPr>
            <a:t>DERECHO A MEJORA DE OFERTA</a:t>
          </a:r>
          <a:r>
            <a:rPr lang="es-AR" sz="2100" kern="1200" dirty="0">
              <a:solidFill>
                <a:schemeClr val="tx1"/>
              </a:solidFill>
            </a:rPr>
            <a:t> EN PLAZO DEFINIDO (5 A 10 DÍAS)</a:t>
          </a:r>
        </a:p>
      </dsp:txBody>
      <dsp:txXfrm rot="10800000">
        <a:off x="2120186" y="1528521"/>
        <a:ext cx="5786477" cy="1177133"/>
      </dsp:txXfrm>
    </dsp:sp>
    <dsp:sp modelId="{C6E19EEB-8981-4437-BD42-D8CDF56CE914}">
      <dsp:nvSpPr>
        <dsp:cNvPr id="0" name=""/>
        <dsp:cNvSpPr/>
      </dsp:nvSpPr>
      <dsp:spPr>
        <a:xfrm>
          <a:off x="1237336" y="1528521"/>
          <a:ext cx="1177133" cy="117713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5C9D9-4BA5-465F-AABA-78D0FB4D0B74}">
      <dsp:nvSpPr>
        <dsp:cNvPr id="0" name=""/>
        <dsp:cNvSpPr/>
      </dsp:nvSpPr>
      <dsp:spPr>
        <a:xfrm rot="10800000">
          <a:off x="1825903" y="3057038"/>
          <a:ext cx="6080760" cy="11771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83" tIns="80010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Excepción: prioridad INICIADOR o TITULAR DE TEA</a:t>
          </a:r>
          <a:endParaRPr lang="es-AR" sz="21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600" kern="1200">
            <a:solidFill>
              <a:schemeClr val="tx1"/>
            </a:solidFill>
          </a:endParaRPr>
        </a:p>
      </dsp:txBody>
      <dsp:txXfrm rot="10800000">
        <a:off x="2120186" y="3057038"/>
        <a:ext cx="5786477" cy="1177133"/>
      </dsp:txXfrm>
    </dsp:sp>
    <dsp:sp modelId="{2169E0A9-6EBC-4DA0-A82C-BDEDD9C78A00}">
      <dsp:nvSpPr>
        <dsp:cNvPr id="0" name=""/>
        <dsp:cNvSpPr/>
      </dsp:nvSpPr>
      <dsp:spPr>
        <a:xfrm>
          <a:off x="1237336" y="3057038"/>
          <a:ext cx="1177133" cy="117713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A5CC9-EA3F-4093-9AC7-167A23CE5BC4}">
      <dsp:nvSpPr>
        <dsp:cNvPr id="0" name=""/>
        <dsp:cNvSpPr/>
      </dsp:nvSpPr>
      <dsp:spPr>
        <a:xfrm>
          <a:off x="0" y="15410"/>
          <a:ext cx="792088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b="1" kern="1200">
              <a:solidFill>
                <a:schemeClr val="tx1"/>
              </a:solidFill>
            </a:rPr>
            <a:t>GARANTIA DE FIEL CUMPLIMIENTO:</a:t>
          </a:r>
          <a:endParaRPr lang="es-AR" sz="3400" kern="1200">
            <a:solidFill>
              <a:schemeClr val="tx1"/>
            </a:solidFill>
          </a:endParaRPr>
        </a:p>
      </dsp:txBody>
      <dsp:txXfrm>
        <a:off x="39809" y="55219"/>
        <a:ext cx="7841262" cy="735872"/>
      </dsp:txXfrm>
    </dsp:sp>
    <dsp:sp modelId="{72BC2D0A-222B-46E4-A15C-E7BB186CF764}">
      <dsp:nvSpPr>
        <dsp:cNvPr id="0" name=""/>
        <dsp:cNvSpPr/>
      </dsp:nvSpPr>
      <dsp:spPr>
        <a:xfrm>
          <a:off x="0" y="830900"/>
          <a:ext cx="7920880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2700" b="1" kern="1200" dirty="0">
              <a:solidFill>
                <a:schemeClr val="tx1"/>
              </a:solidFill>
            </a:rPr>
            <a:t>PERMISO EXPLORATORIO</a:t>
          </a:r>
          <a:r>
            <a:rPr lang="es-AR" sz="2700" kern="1200" dirty="0">
              <a:solidFill>
                <a:schemeClr val="tx1"/>
              </a:solidFill>
            </a:rPr>
            <a:t>: </a:t>
          </a:r>
          <a:r>
            <a:rPr lang="es-AR" sz="2700" b="1" kern="1200" dirty="0">
              <a:solidFill>
                <a:schemeClr val="tx1"/>
              </a:solidFill>
            </a:rPr>
            <a:t>100% UT. </a:t>
          </a:r>
          <a:r>
            <a:rPr lang="es-AR" sz="2700" kern="1200" dirty="0">
              <a:solidFill>
                <a:schemeClr val="tx1"/>
              </a:solidFill>
            </a:rPr>
            <a:t>Se reduce con cada acto de certificación de UT.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2700" b="1" kern="1200" dirty="0">
              <a:solidFill>
                <a:schemeClr val="tx1"/>
              </a:solidFill>
            </a:rPr>
            <a:t>CONCESIÓN DE EXPLOTACIÓN: 10% </a:t>
          </a:r>
          <a:r>
            <a:rPr lang="es-AR" sz="2700" kern="1200" dirty="0">
              <a:solidFill>
                <a:schemeClr val="tx1"/>
              </a:solidFill>
            </a:rPr>
            <a:t>PLAN INVERSIONES.</a:t>
          </a:r>
        </a:p>
      </dsp:txBody>
      <dsp:txXfrm>
        <a:off x="0" y="830900"/>
        <a:ext cx="7920880" cy="1689120"/>
      </dsp:txXfrm>
    </dsp:sp>
    <dsp:sp modelId="{3A2EDE80-7243-464C-B96A-2DA3AB969478}">
      <dsp:nvSpPr>
        <dsp:cNvPr id="0" name=""/>
        <dsp:cNvSpPr/>
      </dsp:nvSpPr>
      <dsp:spPr>
        <a:xfrm>
          <a:off x="0" y="2520020"/>
          <a:ext cx="792088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b="1" kern="1200" dirty="0">
              <a:solidFill>
                <a:schemeClr val="tx1"/>
              </a:solidFill>
            </a:rPr>
            <a:t>SEGURO AMBIENTAL:</a:t>
          </a:r>
          <a:endParaRPr lang="es-AR" sz="3400" kern="1200" dirty="0">
            <a:solidFill>
              <a:schemeClr val="tx1"/>
            </a:solidFill>
          </a:endParaRPr>
        </a:p>
      </dsp:txBody>
      <dsp:txXfrm>
        <a:off x="39809" y="2559829"/>
        <a:ext cx="7841262" cy="735872"/>
      </dsp:txXfrm>
    </dsp:sp>
    <dsp:sp modelId="{08549E3E-AA7E-40C2-A681-601325C26471}">
      <dsp:nvSpPr>
        <dsp:cNvPr id="0" name=""/>
        <dsp:cNvSpPr/>
      </dsp:nvSpPr>
      <dsp:spPr>
        <a:xfrm>
          <a:off x="0" y="3335510"/>
          <a:ext cx="792088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2700" b="1" kern="1200">
              <a:solidFill>
                <a:schemeClr val="tx1"/>
              </a:solidFill>
            </a:rPr>
            <a:t> </a:t>
          </a:r>
          <a:r>
            <a:rPr lang="es-AR" sz="2700" kern="1200" dirty="0">
              <a:solidFill>
                <a:schemeClr val="tx1"/>
              </a:solidFill>
            </a:rPr>
            <a:t>conforme al Artículo 22 de la Ley General del Ambiente </a:t>
          </a:r>
          <a:r>
            <a:rPr lang="es-AR" sz="2700" kern="1200" dirty="0" err="1">
              <a:solidFill>
                <a:schemeClr val="tx1"/>
              </a:solidFill>
            </a:rPr>
            <a:t>Nº</a:t>
          </a:r>
          <a:r>
            <a:rPr lang="es-AR" sz="2700" kern="1200" dirty="0">
              <a:solidFill>
                <a:schemeClr val="tx1"/>
              </a:solidFill>
            </a:rPr>
            <a:t> 25.675</a:t>
          </a:r>
        </a:p>
      </dsp:txBody>
      <dsp:txXfrm>
        <a:off x="0" y="3335510"/>
        <a:ext cx="7920880" cy="8445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0763E-4C91-41B0-8353-6DAF1B42ADE3}">
      <dsp:nvSpPr>
        <dsp:cNvPr id="0" name=""/>
        <dsp:cNvSpPr/>
      </dsp:nvSpPr>
      <dsp:spPr>
        <a:xfrm rot="10800000">
          <a:off x="2014323" y="1217"/>
          <a:ext cx="7134912" cy="8687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8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Se puede pedir si hay descubrimiento durante permiso exploratorio</a:t>
          </a:r>
          <a:endParaRPr lang="es-AR" sz="2400" kern="1200">
            <a:solidFill>
              <a:schemeClr val="tx1"/>
            </a:solidFill>
          </a:endParaRPr>
        </a:p>
      </dsp:txBody>
      <dsp:txXfrm rot="10800000">
        <a:off x="2231506" y="1217"/>
        <a:ext cx="6917729" cy="868734"/>
      </dsp:txXfrm>
    </dsp:sp>
    <dsp:sp modelId="{050C5B28-999F-4CA7-9BFD-BB5A7E4A1294}">
      <dsp:nvSpPr>
        <dsp:cNvPr id="0" name=""/>
        <dsp:cNvSpPr/>
      </dsp:nvSpPr>
      <dsp:spPr>
        <a:xfrm>
          <a:off x="1579956" y="1217"/>
          <a:ext cx="868734" cy="8687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B004-FE6A-4DDD-BA8D-4844F06202D0}">
      <dsp:nvSpPr>
        <dsp:cNvPr id="0" name=""/>
        <dsp:cNvSpPr/>
      </dsp:nvSpPr>
      <dsp:spPr>
        <a:xfrm rot="10800000">
          <a:off x="2014323" y="1126594"/>
          <a:ext cx="7134912" cy="8687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8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</a:rPr>
            <a:t>Se </a:t>
          </a:r>
          <a:r>
            <a:rPr lang="en-GB" sz="2400" kern="1200" dirty="0" err="1">
              <a:solidFill>
                <a:schemeClr val="tx1"/>
              </a:solidFill>
            </a:rPr>
            <a:t>propone</a:t>
          </a:r>
          <a:r>
            <a:rPr lang="en-GB" sz="2400" kern="1200" dirty="0">
              <a:solidFill>
                <a:schemeClr val="tx1"/>
              </a:solidFill>
            </a:rPr>
            <a:t> un plan de </a:t>
          </a:r>
          <a:r>
            <a:rPr lang="en-GB" sz="2400" kern="1200" dirty="0" err="1">
              <a:solidFill>
                <a:schemeClr val="tx1"/>
              </a:solidFill>
            </a:rPr>
            <a:t>inversiones</a:t>
          </a:r>
          <a:r>
            <a:rPr lang="en-GB" sz="2400" kern="1200" dirty="0">
              <a:solidFill>
                <a:schemeClr val="tx1"/>
              </a:solidFill>
            </a:rPr>
            <a:t> (</a:t>
          </a:r>
          <a:r>
            <a:rPr lang="en-GB" sz="2400" kern="1200" dirty="0" err="1">
              <a:solidFill>
                <a:schemeClr val="tx1"/>
              </a:solidFill>
            </a:rPr>
            <a:t>máx</a:t>
          </a:r>
          <a:r>
            <a:rPr lang="en-GB" sz="2400" kern="1200" dirty="0">
              <a:solidFill>
                <a:schemeClr val="tx1"/>
              </a:solidFill>
            </a:rPr>
            <a:t>. 2 </a:t>
          </a:r>
          <a:r>
            <a:rPr lang="en-GB" sz="2400" kern="1200" dirty="0" err="1">
              <a:solidFill>
                <a:schemeClr val="tx1"/>
              </a:solidFill>
            </a:rPr>
            <a:t>años</a:t>
          </a:r>
          <a:r>
            <a:rPr lang="en-GB" sz="2400" kern="1200" dirty="0">
              <a:solidFill>
                <a:schemeClr val="tx1"/>
              </a:solidFill>
            </a:rPr>
            <a:t>?)</a:t>
          </a:r>
          <a:endParaRPr lang="es-AR" sz="2400" kern="1200" dirty="0">
            <a:solidFill>
              <a:schemeClr val="tx1"/>
            </a:solidFill>
          </a:endParaRPr>
        </a:p>
      </dsp:txBody>
      <dsp:txXfrm rot="10800000">
        <a:off x="2231506" y="1126594"/>
        <a:ext cx="6917729" cy="868734"/>
      </dsp:txXfrm>
    </dsp:sp>
    <dsp:sp modelId="{24B6C832-2AAA-479F-ADCB-089D753303EA}">
      <dsp:nvSpPr>
        <dsp:cNvPr id="0" name=""/>
        <dsp:cNvSpPr/>
      </dsp:nvSpPr>
      <dsp:spPr>
        <a:xfrm>
          <a:off x="1579956" y="1126594"/>
          <a:ext cx="868734" cy="8687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BBA67-6091-4B8F-8E37-C444262150B6}">
      <dsp:nvSpPr>
        <dsp:cNvPr id="0" name=""/>
        <dsp:cNvSpPr/>
      </dsp:nvSpPr>
      <dsp:spPr>
        <a:xfrm rot="10800000">
          <a:off x="2014323" y="2251971"/>
          <a:ext cx="7134912" cy="8687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8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chemeClr val="tx1"/>
              </a:solidFill>
            </a:rPr>
            <a:t>Objetivo</a:t>
          </a:r>
          <a:r>
            <a:rPr lang="en-GB" sz="2400" b="1" kern="1200" dirty="0">
              <a:solidFill>
                <a:schemeClr val="tx1"/>
              </a:solidFill>
            </a:rPr>
            <a:t>: </a:t>
          </a:r>
          <a:r>
            <a:rPr lang="en-GB" sz="2400" kern="1200" dirty="0" err="1">
              <a:solidFill>
                <a:schemeClr val="tx1"/>
              </a:solidFill>
            </a:rPr>
            <a:t>evaluar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comercialidad</a:t>
          </a:r>
          <a:endParaRPr lang="es-AR" sz="2400" kern="1200" dirty="0">
            <a:solidFill>
              <a:schemeClr val="tx1"/>
            </a:solidFill>
          </a:endParaRPr>
        </a:p>
      </dsp:txBody>
      <dsp:txXfrm rot="10800000">
        <a:off x="2231506" y="2251971"/>
        <a:ext cx="6917729" cy="868734"/>
      </dsp:txXfrm>
    </dsp:sp>
    <dsp:sp modelId="{E741B153-37A9-4701-BBC0-4D68C86500B2}">
      <dsp:nvSpPr>
        <dsp:cNvPr id="0" name=""/>
        <dsp:cNvSpPr/>
      </dsp:nvSpPr>
      <dsp:spPr>
        <a:xfrm>
          <a:off x="1579956" y="2251971"/>
          <a:ext cx="868734" cy="8687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65629-63B0-4CBA-A703-1C5E688CBB20}">
      <dsp:nvSpPr>
        <dsp:cNvPr id="0" name=""/>
        <dsp:cNvSpPr/>
      </dsp:nvSpPr>
      <dsp:spPr>
        <a:xfrm rot="10800000">
          <a:off x="2014323" y="3377347"/>
          <a:ext cx="7134912" cy="8687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08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solidFill>
                <a:schemeClr val="tx1"/>
              </a:solidFill>
            </a:rPr>
            <a:t>Cuando</a:t>
          </a:r>
          <a:r>
            <a:rPr lang="en-GB" sz="2400" kern="1200" dirty="0">
              <a:solidFill>
                <a:schemeClr val="tx1"/>
              </a:solidFill>
            </a:rPr>
            <a:t> </a:t>
          </a:r>
          <a:r>
            <a:rPr lang="en-GB" sz="2400" kern="1200" dirty="0" err="1">
              <a:solidFill>
                <a:schemeClr val="tx1"/>
              </a:solidFill>
            </a:rPr>
            <a:t>finaliza</a:t>
          </a:r>
          <a:r>
            <a:rPr lang="en-GB" sz="2400" kern="1200" dirty="0">
              <a:solidFill>
                <a:schemeClr val="tx1"/>
              </a:solidFill>
            </a:rPr>
            <a:t>: </a:t>
          </a:r>
          <a:r>
            <a:rPr lang="en-GB" sz="2400" kern="1200" dirty="0" err="1">
              <a:solidFill>
                <a:schemeClr val="tx1"/>
              </a:solidFill>
            </a:rPr>
            <a:t>reversión</a:t>
          </a:r>
          <a:r>
            <a:rPr lang="en-GB" sz="2400" kern="1200" dirty="0">
              <a:solidFill>
                <a:schemeClr val="tx1"/>
              </a:solidFill>
            </a:rPr>
            <a:t> o </a:t>
          </a:r>
          <a:r>
            <a:rPr lang="en-GB" sz="2400" kern="1200" dirty="0" err="1">
              <a:solidFill>
                <a:schemeClr val="tx1"/>
              </a:solidFill>
            </a:rPr>
            <a:t>pase</a:t>
          </a:r>
          <a:r>
            <a:rPr lang="en-GB" sz="2400" kern="1200" dirty="0">
              <a:solidFill>
                <a:schemeClr val="tx1"/>
              </a:solidFill>
            </a:rPr>
            <a:t> a </a:t>
          </a:r>
          <a:r>
            <a:rPr lang="en-GB" sz="2400" kern="1200" dirty="0" err="1">
              <a:solidFill>
                <a:schemeClr val="tx1"/>
              </a:solidFill>
            </a:rPr>
            <a:t>concesión</a:t>
          </a:r>
          <a:r>
            <a:rPr lang="en-GB" sz="2400" kern="1200" dirty="0">
              <a:solidFill>
                <a:schemeClr val="tx1"/>
              </a:solidFill>
            </a:rPr>
            <a:t> x 25 </a:t>
          </a:r>
          <a:r>
            <a:rPr lang="en-GB" sz="2400" kern="1200" dirty="0" err="1">
              <a:solidFill>
                <a:schemeClr val="tx1"/>
              </a:solidFill>
            </a:rPr>
            <a:t>años</a:t>
          </a:r>
          <a:endParaRPr lang="es-AR" sz="2400" kern="1200" dirty="0">
            <a:solidFill>
              <a:schemeClr val="tx1"/>
            </a:solidFill>
          </a:endParaRPr>
        </a:p>
      </dsp:txBody>
      <dsp:txXfrm rot="10800000">
        <a:off x="2231506" y="3377347"/>
        <a:ext cx="6917729" cy="868734"/>
      </dsp:txXfrm>
    </dsp:sp>
    <dsp:sp modelId="{016691E0-A46E-4258-994C-E51219CA0772}">
      <dsp:nvSpPr>
        <dsp:cNvPr id="0" name=""/>
        <dsp:cNvSpPr/>
      </dsp:nvSpPr>
      <dsp:spPr>
        <a:xfrm>
          <a:off x="1579956" y="3377347"/>
          <a:ext cx="868734" cy="86873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61B26-10ED-4369-8194-44E2900C0A1E}">
      <dsp:nvSpPr>
        <dsp:cNvPr id="0" name=""/>
        <dsp:cNvSpPr/>
      </dsp:nvSpPr>
      <dsp:spPr>
        <a:xfrm>
          <a:off x="0" y="101355"/>
          <a:ext cx="8136904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>
              <a:solidFill>
                <a:schemeClr val="tx1"/>
              </a:solidFill>
            </a:rPr>
            <a:t>PLIEGO MODELO de condiciones generales.</a:t>
          </a:r>
        </a:p>
      </dsp:txBody>
      <dsp:txXfrm>
        <a:off x="36845" y="138200"/>
        <a:ext cx="8063214" cy="681087"/>
      </dsp:txXfrm>
    </dsp:sp>
    <dsp:sp modelId="{E56AC718-297A-4EB3-B464-163BA184D85D}">
      <dsp:nvSpPr>
        <dsp:cNvPr id="0" name=""/>
        <dsp:cNvSpPr/>
      </dsp:nvSpPr>
      <dsp:spPr>
        <a:xfrm>
          <a:off x="0" y="910853"/>
          <a:ext cx="8136904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>
              <a:solidFill>
                <a:schemeClr val="tx1"/>
              </a:solidFill>
            </a:rPr>
            <a:t>LLAMADOS A LICITACION sucesivos, incluyendo áreas que no tengan ofertas en llamado anterior y nuevas áreas que se vayan incorporando.</a:t>
          </a:r>
        </a:p>
      </dsp:txBody>
      <dsp:txXfrm>
        <a:off x="36845" y="947698"/>
        <a:ext cx="8063214" cy="681087"/>
      </dsp:txXfrm>
    </dsp:sp>
    <dsp:sp modelId="{DE1E5B99-7EEE-4608-9739-733172B6578B}">
      <dsp:nvSpPr>
        <dsp:cNvPr id="0" name=""/>
        <dsp:cNvSpPr/>
      </dsp:nvSpPr>
      <dsp:spPr>
        <a:xfrm>
          <a:off x="0" y="1720351"/>
          <a:ext cx="8136904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>
              <a:solidFill>
                <a:schemeClr val="tx1"/>
              </a:solidFill>
            </a:rPr>
            <a:t>Posibilidad de tener una licitación en forma casi continua a lo largo de 2023.</a:t>
          </a:r>
        </a:p>
      </dsp:txBody>
      <dsp:txXfrm>
        <a:off x="36845" y="1757196"/>
        <a:ext cx="8063214" cy="681087"/>
      </dsp:txXfrm>
    </dsp:sp>
    <dsp:sp modelId="{C99AB9B4-D5BD-4E94-8086-95DA59D2BA24}">
      <dsp:nvSpPr>
        <dsp:cNvPr id="0" name=""/>
        <dsp:cNvSpPr/>
      </dsp:nvSpPr>
      <dsp:spPr>
        <a:xfrm>
          <a:off x="0" y="2529849"/>
          <a:ext cx="8136904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>
              <a:solidFill>
                <a:schemeClr val="tx1"/>
              </a:solidFill>
            </a:rPr>
            <a:t>Fecha estimada de primer llamado: diciembre 2022. Fechas estimadas de presentación de ofertas primer llamado: marzo / abril 2023</a:t>
          </a:r>
        </a:p>
      </dsp:txBody>
      <dsp:txXfrm>
        <a:off x="36845" y="2566694"/>
        <a:ext cx="8063214" cy="681087"/>
      </dsp:txXfrm>
    </dsp:sp>
    <dsp:sp modelId="{1C88DA22-7F4E-4B51-9063-CFA25DA7F57B}">
      <dsp:nvSpPr>
        <dsp:cNvPr id="0" name=""/>
        <dsp:cNvSpPr/>
      </dsp:nvSpPr>
      <dsp:spPr>
        <a:xfrm>
          <a:off x="0" y="3339347"/>
          <a:ext cx="8136904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>
              <a:solidFill>
                <a:schemeClr val="tx1"/>
              </a:solidFill>
            </a:rPr>
            <a:t>Pago único de pliego se accede a todo el DATA ROOM.</a:t>
          </a:r>
        </a:p>
      </dsp:txBody>
      <dsp:txXfrm>
        <a:off x="36845" y="3376192"/>
        <a:ext cx="8063214" cy="681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40337-D24C-4C62-83DE-EABFE1B23B8E}">
      <dsp:nvSpPr>
        <dsp:cNvPr id="0" name=""/>
        <dsp:cNvSpPr/>
      </dsp:nvSpPr>
      <dsp:spPr>
        <a:xfrm>
          <a:off x="0" y="291980"/>
          <a:ext cx="792088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Se </a:t>
          </a:r>
          <a:r>
            <a:rPr lang="es-ES" sz="3200" b="1" kern="1200" dirty="0">
              <a:solidFill>
                <a:schemeClr val="tx1"/>
              </a:solidFill>
            </a:rPr>
            <a:t>suprime</a:t>
          </a:r>
          <a:r>
            <a:rPr lang="es-ES" sz="3200" kern="1200" dirty="0">
              <a:solidFill>
                <a:schemeClr val="tx1"/>
              </a:solidFill>
            </a:rPr>
            <a:t> el concepto de </a:t>
          </a:r>
          <a:r>
            <a:rPr lang="es-ES" sz="3200" b="1" kern="1200" dirty="0">
              <a:solidFill>
                <a:schemeClr val="tx1"/>
              </a:solidFill>
            </a:rPr>
            <a:t>CANON EXTRAORDINARIO DE PRODUCCIÓN </a:t>
          </a:r>
          <a:r>
            <a:rPr lang="es-ES" sz="3200" kern="1200" dirty="0">
              <a:solidFill>
                <a:schemeClr val="tx1"/>
              </a:solidFill>
            </a:rPr>
            <a:t>(regalía “extra”) </a:t>
          </a:r>
          <a:r>
            <a:rPr lang="es-ES" sz="3200" kern="1200" dirty="0">
              <a:solidFill>
                <a:schemeClr val="tx1"/>
              </a:solidFill>
              <a:sym typeface="Wingdings" panose="05000000000000000000" pitchFamily="2" charset="2"/>
            </a:rPr>
            <a:t> se</a:t>
          </a:r>
          <a:r>
            <a:rPr lang="es-ES" sz="3200" kern="1200" dirty="0">
              <a:solidFill>
                <a:schemeClr val="tx1"/>
              </a:solidFill>
            </a:rPr>
            <a:t> deja Regalía del 12% LNH. </a:t>
          </a:r>
          <a:endParaRPr lang="es-AR" sz="3200" kern="1200" dirty="0">
            <a:solidFill>
              <a:schemeClr val="tx1"/>
            </a:solidFill>
          </a:endParaRPr>
        </a:p>
      </dsp:txBody>
      <dsp:txXfrm>
        <a:off x="85900" y="377880"/>
        <a:ext cx="7749080" cy="1587880"/>
      </dsp:txXfrm>
    </dsp:sp>
    <dsp:sp modelId="{854D53AC-C8BC-42D8-A143-6158F597EB10}">
      <dsp:nvSpPr>
        <dsp:cNvPr id="0" name=""/>
        <dsp:cNvSpPr/>
      </dsp:nvSpPr>
      <dsp:spPr>
        <a:xfrm>
          <a:off x="0" y="2143820"/>
          <a:ext cx="792088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Se </a:t>
          </a:r>
          <a:r>
            <a:rPr lang="es-ES" sz="3200" b="1" kern="1200" dirty="0">
              <a:solidFill>
                <a:schemeClr val="tx1"/>
              </a:solidFill>
            </a:rPr>
            <a:t>suprime CANON POR RENTA EXTRAORDINARIA </a:t>
          </a:r>
          <a:r>
            <a:rPr lang="es-ES" sz="3200" kern="1200" dirty="0">
              <a:solidFill>
                <a:schemeClr val="tx1"/>
              </a:solidFill>
            </a:rPr>
            <a:t>(establecía que el % de regalía aumentaba si el precio aumentaba)</a:t>
          </a:r>
          <a:endParaRPr lang="es-AR" sz="3200" kern="1200" dirty="0">
            <a:solidFill>
              <a:schemeClr val="tx1"/>
            </a:solidFill>
          </a:endParaRPr>
        </a:p>
      </dsp:txBody>
      <dsp:txXfrm>
        <a:off x="85900" y="2229720"/>
        <a:ext cx="7749080" cy="1587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E273C-9DCF-41FB-A80F-80F4D8E5BC91}">
      <dsp:nvSpPr>
        <dsp:cNvPr id="0" name=""/>
        <dsp:cNvSpPr/>
      </dsp:nvSpPr>
      <dsp:spPr>
        <a:xfrm>
          <a:off x="0" y="15396"/>
          <a:ext cx="792088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solidFill>
                <a:schemeClr val="tx1"/>
              </a:solidFill>
            </a:rPr>
            <a:t>CONCESIONES DE EXPLOTACIÓN: </a:t>
          </a:r>
          <a:endParaRPr lang="es-AR" sz="2600" kern="1200" dirty="0">
            <a:solidFill>
              <a:schemeClr val="tx1"/>
            </a:solidFill>
          </a:endParaRPr>
        </a:p>
      </dsp:txBody>
      <dsp:txXfrm>
        <a:off x="50420" y="65816"/>
        <a:ext cx="7820040" cy="932014"/>
      </dsp:txXfrm>
    </dsp:sp>
    <dsp:sp modelId="{6522DB0A-8D74-4F14-8069-662A336933C8}">
      <dsp:nvSpPr>
        <dsp:cNvPr id="0" name=""/>
        <dsp:cNvSpPr/>
      </dsp:nvSpPr>
      <dsp:spPr>
        <a:xfrm>
          <a:off x="0" y="1048250"/>
          <a:ext cx="7920880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/>
            <a:t>Se deja fijo el concepto de PAGO INICIAL </a:t>
          </a:r>
          <a:r>
            <a:rPr lang="es-ES" sz="2000" kern="1200" dirty="0"/>
            <a:t>(valorización de reservas del área), en la FORMULA DE ADJUDICACIÓN (ANTES los oferentes podían ofertar por encima de un mínimo). </a:t>
          </a:r>
          <a:r>
            <a:rPr lang="es-ES" sz="2000" b="1" kern="1200" dirty="0"/>
            <a:t>El objetivo es que concentren esfuerzos en INVERSIONES.</a:t>
          </a:r>
          <a:endParaRPr lang="es-A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En la FORMULA DE ADJUDICACION, las inversiones para el primer quinquenio tienen un coeficiente mayor que para el segundo quinquenio. </a:t>
          </a:r>
          <a:r>
            <a:rPr lang="es-ES" sz="2000" b="1" kern="1200" dirty="0"/>
            <a:t>Buscamos que se invierta antes.</a:t>
          </a:r>
          <a:endParaRPr lang="es-AR" sz="2000" b="1" kern="1200" dirty="0"/>
        </a:p>
      </dsp:txBody>
      <dsp:txXfrm>
        <a:off x="0" y="1048250"/>
        <a:ext cx="7920880" cy="2098980"/>
      </dsp:txXfrm>
    </dsp:sp>
    <dsp:sp modelId="{17C81CB9-4A5B-4B14-A460-6DEDA26B5AEB}">
      <dsp:nvSpPr>
        <dsp:cNvPr id="0" name=""/>
        <dsp:cNvSpPr/>
      </dsp:nvSpPr>
      <dsp:spPr>
        <a:xfrm>
          <a:off x="0" y="3147230"/>
          <a:ext cx="792088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chemeClr val="tx1"/>
              </a:solidFill>
            </a:rPr>
            <a:t>AREAS DE EXPLORACION</a:t>
          </a:r>
          <a:r>
            <a:rPr lang="es-ES" sz="2600" kern="1200" dirty="0">
              <a:solidFill>
                <a:schemeClr val="tx1"/>
              </a:solidFill>
            </a:rPr>
            <a:t>: no se fija inversión mínima; se deja abierto a que el mercado decida.</a:t>
          </a:r>
          <a:endParaRPr lang="es-AR" sz="2600" kern="1200" dirty="0">
            <a:solidFill>
              <a:schemeClr val="tx1"/>
            </a:solidFill>
          </a:endParaRPr>
        </a:p>
      </dsp:txBody>
      <dsp:txXfrm>
        <a:off x="50420" y="3197650"/>
        <a:ext cx="7820040" cy="932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7FD90-48DC-4CB5-9642-127FB59F116C}">
      <dsp:nvSpPr>
        <dsp:cNvPr id="0" name=""/>
        <dsp:cNvSpPr/>
      </dsp:nvSpPr>
      <dsp:spPr>
        <a:xfrm>
          <a:off x="-2684860" y="-414117"/>
          <a:ext cx="3204497" cy="3204497"/>
        </a:xfrm>
        <a:prstGeom prst="blockArc">
          <a:avLst>
            <a:gd name="adj1" fmla="val 18900000"/>
            <a:gd name="adj2" fmla="val 2700000"/>
            <a:gd name="adj3" fmla="val 674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0298B-9782-4F98-81E3-1849AF417AC7}">
      <dsp:nvSpPr>
        <dsp:cNvPr id="0" name=""/>
        <dsp:cNvSpPr/>
      </dsp:nvSpPr>
      <dsp:spPr>
        <a:xfrm>
          <a:off x="334087" y="237626"/>
          <a:ext cx="7990310" cy="4752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23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PROPUESTA de persona de jurídica o agrupación empresarial para explorar y/o explotar un área libre +  AA declara de utilidad pública.</a:t>
          </a:r>
          <a:endParaRPr lang="es-AR" sz="1600" kern="1200" dirty="0">
            <a:solidFill>
              <a:schemeClr val="tx1"/>
            </a:solidFill>
          </a:endParaRPr>
        </a:p>
      </dsp:txBody>
      <dsp:txXfrm>
        <a:off x="334087" y="237626"/>
        <a:ext cx="7990310" cy="475252"/>
      </dsp:txXfrm>
    </dsp:sp>
    <dsp:sp modelId="{C43E90AB-9C00-4382-A066-36FE6D4B4D27}">
      <dsp:nvSpPr>
        <dsp:cNvPr id="0" name=""/>
        <dsp:cNvSpPr/>
      </dsp:nvSpPr>
      <dsp:spPr>
        <a:xfrm>
          <a:off x="37054" y="178219"/>
          <a:ext cx="594065" cy="594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B7106-A736-47B7-9A5B-56850DAF7062}">
      <dsp:nvSpPr>
        <dsp:cNvPr id="0" name=""/>
        <dsp:cNvSpPr/>
      </dsp:nvSpPr>
      <dsp:spPr>
        <a:xfrm>
          <a:off x="506841" y="950505"/>
          <a:ext cx="7817555" cy="4752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23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solidFill>
                <a:schemeClr val="tx1"/>
              </a:solidFill>
            </a:rPr>
            <a:t>BENEFICIO DE INICIADOR: DERECHO DE PREFERENCIA</a:t>
          </a:r>
          <a:r>
            <a:rPr lang="es-AR" sz="1400" kern="1200" dirty="0">
              <a:solidFill>
                <a:schemeClr val="tx1"/>
              </a:solidFill>
            </a:rPr>
            <a:t>  frente a PARIDAD DE OFERTAS Y EMPATE TECNICO.</a:t>
          </a:r>
        </a:p>
      </dsp:txBody>
      <dsp:txXfrm>
        <a:off x="506841" y="950505"/>
        <a:ext cx="7817555" cy="475252"/>
      </dsp:txXfrm>
    </dsp:sp>
    <dsp:sp modelId="{3017CF6C-D69B-4ADF-85F9-942FA5DBE750}">
      <dsp:nvSpPr>
        <dsp:cNvPr id="0" name=""/>
        <dsp:cNvSpPr/>
      </dsp:nvSpPr>
      <dsp:spPr>
        <a:xfrm>
          <a:off x="209808" y="891098"/>
          <a:ext cx="594065" cy="594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A1ED3-63BA-4583-8306-4C71E4C1A7D8}">
      <dsp:nvSpPr>
        <dsp:cNvPr id="0" name=""/>
        <dsp:cNvSpPr/>
      </dsp:nvSpPr>
      <dsp:spPr>
        <a:xfrm>
          <a:off x="334087" y="1663384"/>
          <a:ext cx="7990310" cy="4752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23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VIGENCIA: desde publicación BO del PLIEGO y también a cualquier propuesta de iniciativa privada existente, en trámite, que no haya generado un llamado a licitación. </a:t>
          </a:r>
          <a:endParaRPr lang="es-AR" sz="1400" kern="1200" dirty="0">
            <a:solidFill>
              <a:schemeClr val="tx1"/>
            </a:solidFill>
          </a:endParaRPr>
        </a:p>
      </dsp:txBody>
      <dsp:txXfrm>
        <a:off x="334087" y="1663384"/>
        <a:ext cx="7990310" cy="475252"/>
      </dsp:txXfrm>
    </dsp:sp>
    <dsp:sp modelId="{D1D63BA9-C6AA-4FCB-8930-E86640504BD0}">
      <dsp:nvSpPr>
        <dsp:cNvPr id="0" name=""/>
        <dsp:cNvSpPr/>
      </dsp:nvSpPr>
      <dsp:spPr>
        <a:xfrm>
          <a:off x="37054" y="1603977"/>
          <a:ext cx="594065" cy="594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5EC8E-DE89-40D8-8543-AFA8A99B0AD0}">
      <dsp:nvSpPr>
        <dsp:cNvPr id="0" name=""/>
        <dsp:cNvSpPr/>
      </dsp:nvSpPr>
      <dsp:spPr>
        <a:xfrm rot="16200000">
          <a:off x="157352" y="-156375"/>
          <a:ext cx="2227684" cy="254043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u="sng" kern="1200" dirty="0">
              <a:solidFill>
                <a:schemeClr val="tx1"/>
              </a:solidFill>
            </a:rPr>
            <a:t>REQUISITOS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 </a:t>
          </a:r>
          <a:r>
            <a:rPr lang="es-ES" sz="1600" kern="1200" dirty="0">
              <a:solidFill>
                <a:schemeClr val="tx1"/>
              </a:solidFill>
            </a:rPr>
            <a:t>Nota a la AA y debe incluir:</a:t>
          </a:r>
          <a:endParaRPr lang="es-AR" sz="1600" kern="1200" dirty="0">
            <a:solidFill>
              <a:schemeClr val="tx1"/>
            </a:solidFill>
          </a:endParaRPr>
        </a:p>
      </dsp:txBody>
      <dsp:txXfrm rot="5400000">
        <a:off x="977" y="445537"/>
        <a:ext cx="2540434" cy="1336610"/>
      </dsp:txXfrm>
    </dsp:sp>
    <dsp:sp modelId="{4C6EF4FB-1826-4ECE-8049-BA5B8F18025B}">
      <dsp:nvSpPr>
        <dsp:cNvPr id="0" name=""/>
        <dsp:cNvSpPr/>
      </dsp:nvSpPr>
      <dsp:spPr>
        <a:xfrm rot="16200000">
          <a:off x="2888319" y="-156375"/>
          <a:ext cx="2227684" cy="2540434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- Coordenadas</a:t>
          </a:r>
          <a:endParaRPr lang="es-AR" sz="12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tx1"/>
              </a:solidFill>
            </a:rPr>
            <a:t>aspectos generales que comprenderá el proyecto.</a:t>
          </a:r>
          <a:endParaRPr lang="es-AR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tx1"/>
              </a:solidFill>
            </a:rPr>
            <a:t>actividades a desarrollar + cronograma + inversiones</a:t>
          </a:r>
          <a:endParaRPr lang="es-AR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tx1"/>
              </a:solidFill>
            </a:rPr>
            <a:t>las coordenadas del área serán definidas por la AA.</a:t>
          </a:r>
          <a:endParaRPr lang="es-AR" sz="1400" kern="1200" dirty="0">
            <a:solidFill>
              <a:schemeClr val="tx1"/>
            </a:solidFill>
          </a:endParaRPr>
        </a:p>
      </dsp:txBody>
      <dsp:txXfrm rot="5400000">
        <a:off x="2731944" y="445537"/>
        <a:ext cx="2540434" cy="1336610"/>
      </dsp:txXfrm>
    </dsp:sp>
    <dsp:sp modelId="{22B0C838-9982-47FA-B4E3-20FAC81BF7FB}">
      <dsp:nvSpPr>
        <dsp:cNvPr id="0" name=""/>
        <dsp:cNvSpPr/>
      </dsp:nvSpPr>
      <dsp:spPr>
        <a:xfrm rot="16200000">
          <a:off x="5619286" y="-156375"/>
          <a:ext cx="2227684" cy="2540434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tx1"/>
              </a:solidFill>
            </a:rPr>
            <a:t>Si declarada de INTERÉS PÚBLICO, GARANTÍA DE PRESENTACIÓN DE OFERTA</a:t>
          </a:r>
          <a:endParaRPr lang="es-AR" sz="1900" kern="1200" dirty="0">
            <a:solidFill>
              <a:schemeClr val="tx1"/>
            </a:solidFill>
          </a:endParaRPr>
        </a:p>
      </dsp:txBody>
      <dsp:txXfrm rot="5400000">
        <a:off x="5462911" y="445537"/>
        <a:ext cx="2540434" cy="13366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114E7-F7A4-433C-8956-AA39D4439CB4}">
      <dsp:nvSpPr>
        <dsp:cNvPr id="0" name=""/>
        <dsp:cNvSpPr/>
      </dsp:nvSpPr>
      <dsp:spPr>
        <a:xfrm>
          <a:off x="0" y="73100"/>
          <a:ext cx="8352928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LA PETROLERA propone el trabajo a ejecutar, aportando su capacidad financiera, legal, operacional y técnica conforme a las mejores prácticas de la industria.</a:t>
          </a:r>
          <a:endParaRPr lang="es-AR" sz="1600" kern="1200" dirty="0">
            <a:solidFill>
              <a:schemeClr val="tx1"/>
            </a:solidFill>
          </a:endParaRPr>
        </a:p>
      </dsp:txBody>
      <dsp:txXfrm>
        <a:off x="31070" y="104170"/>
        <a:ext cx="8290788" cy="574340"/>
      </dsp:txXfrm>
    </dsp:sp>
    <dsp:sp modelId="{38204626-EA26-4E79-BDCD-DB47A7784DC0}">
      <dsp:nvSpPr>
        <dsp:cNvPr id="0" name=""/>
        <dsp:cNvSpPr/>
      </dsp:nvSpPr>
      <dsp:spPr>
        <a:xfrm>
          <a:off x="0" y="755660"/>
          <a:ext cx="8352928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LA PROVINCIA debe proveer toda la información disponible relativa al ÁREA </a:t>
          </a:r>
          <a:endParaRPr lang="es-AR" sz="1600" kern="1200" dirty="0">
            <a:solidFill>
              <a:schemeClr val="tx1"/>
            </a:solidFill>
          </a:endParaRPr>
        </a:p>
      </dsp:txBody>
      <dsp:txXfrm>
        <a:off x="31070" y="786730"/>
        <a:ext cx="8290788" cy="574340"/>
      </dsp:txXfrm>
    </dsp:sp>
    <dsp:sp modelId="{53E09185-D1A4-4B95-A66B-8CAE59E8C0B5}">
      <dsp:nvSpPr>
        <dsp:cNvPr id="0" name=""/>
        <dsp:cNvSpPr/>
      </dsp:nvSpPr>
      <dsp:spPr>
        <a:xfrm>
          <a:off x="0" y="1438220"/>
          <a:ext cx="8352928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tx1"/>
              </a:solidFill>
            </a:rPr>
            <a:t>RECONOCIMIENTO SUPERFICIAL. NO DERECHO exploratorio. NO COMPROMISO (saldo pendiente actualizado)</a:t>
          </a:r>
        </a:p>
      </dsp:txBody>
      <dsp:txXfrm>
        <a:off x="31070" y="1469290"/>
        <a:ext cx="8290788" cy="574340"/>
      </dsp:txXfrm>
    </dsp:sp>
    <dsp:sp modelId="{72CD749A-651A-439B-8D35-40B25EF3E38A}">
      <dsp:nvSpPr>
        <dsp:cNvPr id="0" name=""/>
        <dsp:cNvSpPr/>
      </dsp:nvSpPr>
      <dsp:spPr>
        <a:xfrm>
          <a:off x="0" y="2120780"/>
          <a:ext cx="8352928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NUEVA INFORMACION obtenida c/ TEA: resulte satisfactoria +  EXPRESIÓN DE VOL  P/ PERMISO EXPLORATORIO  P/ 6 MESES.</a:t>
          </a:r>
          <a:endParaRPr lang="es-AR" sz="1600" kern="1200" dirty="0">
            <a:solidFill>
              <a:schemeClr val="tx1"/>
            </a:solidFill>
          </a:endParaRPr>
        </a:p>
      </dsp:txBody>
      <dsp:txXfrm>
        <a:off x="31070" y="2151850"/>
        <a:ext cx="8290788" cy="574340"/>
      </dsp:txXfrm>
    </dsp:sp>
    <dsp:sp modelId="{B61C5B88-7892-4029-92C3-E1A34E9C5C55}">
      <dsp:nvSpPr>
        <dsp:cNvPr id="0" name=""/>
        <dsp:cNvSpPr/>
      </dsp:nvSpPr>
      <dsp:spPr>
        <a:xfrm>
          <a:off x="0" y="2803340"/>
          <a:ext cx="8352928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LLAMADO A LICITACIÓN  + DERECHO PREFERENCIA + DERECHO REINTEGRO ( 75% de las inversiones ejecutadas y certificadas por la A.A. durante la vigencia del TEA.) </a:t>
          </a:r>
          <a:endParaRPr lang="es-AR" sz="1600" kern="1200" dirty="0">
            <a:solidFill>
              <a:schemeClr val="tx1"/>
            </a:solidFill>
          </a:endParaRPr>
        </a:p>
      </dsp:txBody>
      <dsp:txXfrm>
        <a:off x="31070" y="2834410"/>
        <a:ext cx="8290788" cy="574340"/>
      </dsp:txXfrm>
    </dsp:sp>
    <dsp:sp modelId="{41093EBC-4C24-444F-9FF9-39290230D5C2}">
      <dsp:nvSpPr>
        <dsp:cNvPr id="0" name=""/>
        <dsp:cNvSpPr/>
      </dsp:nvSpPr>
      <dsp:spPr>
        <a:xfrm>
          <a:off x="0" y="3485900"/>
          <a:ext cx="8352928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PAGO PREVIO entrega formal del ÁREA al ADJUDICATARIO.	</a:t>
          </a:r>
          <a:endParaRPr lang="es-AR" sz="1600" kern="1200" dirty="0">
            <a:solidFill>
              <a:schemeClr val="tx1"/>
            </a:solidFill>
          </a:endParaRPr>
        </a:p>
      </dsp:txBody>
      <dsp:txXfrm>
        <a:off x="31070" y="3516970"/>
        <a:ext cx="8290788" cy="574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EBBC8-974F-465E-AFCE-3A55131DC21F}">
      <dsp:nvSpPr>
        <dsp:cNvPr id="0" name=""/>
        <dsp:cNvSpPr/>
      </dsp:nvSpPr>
      <dsp:spPr>
        <a:xfrm>
          <a:off x="594065" y="0"/>
          <a:ext cx="6732748" cy="393586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44EB0-9A34-4FCA-91AC-930EAE87B29A}">
      <dsp:nvSpPr>
        <dsp:cNvPr id="0" name=""/>
        <dsp:cNvSpPr/>
      </dsp:nvSpPr>
      <dsp:spPr>
        <a:xfrm>
          <a:off x="268412" y="1180758"/>
          <a:ext cx="2376264" cy="15743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solidFill>
                <a:schemeClr val="tx1"/>
              </a:solidFill>
            </a:rPr>
            <a:t>Evaluación</a:t>
          </a:r>
          <a:r>
            <a:rPr lang="en-GB" sz="2200" kern="1200" dirty="0">
              <a:solidFill>
                <a:schemeClr val="tx1"/>
              </a:solidFill>
            </a:rPr>
            <a:t> de </a:t>
          </a:r>
          <a:r>
            <a:rPr lang="en-GB" sz="2200" kern="1200" dirty="0" err="1">
              <a:solidFill>
                <a:schemeClr val="tx1"/>
              </a:solidFill>
            </a:rPr>
            <a:t>Calificación</a:t>
          </a:r>
          <a:r>
            <a:rPr lang="en-GB" sz="2200" kern="1200" dirty="0">
              <a:solidFill>
                <a:schemeClr val="tx1"/>
              </a:solidFill>
            </a:rPr>
            <a:t> de </a:t>
          </a:r>
          <a:r>
            <a:rPr lang="en-GB" sz="2200" kern="1200" dirty="0" err="1">
              <a:solidFill>
                <a:schemeClr val="tx1"/>
              </a:solidFill>
            </a:rPr>
            <a:t>Oferentes</a:t>
          </a:r>
          <a:r>
            <a:rPr lang="en-GB" sz="2200" kern="1200" dirty="0">
              <a:solidFill>
                <a:schemeClr val="tx1"/>
              </a:solidFill>
            </a:rPr>
            <a:t> (</a:t>
          </a:r>
          <a:r>
            <a:rPr lang="en-GB" sz="2200" kern="1200" dirty="0" err="1">
              <a:solidFill>
                <a:schemeClr val="tx1"/>
              </a:solidFill>
            </a:rPr>
            <a:t>Sobre</a:t>
          </a:r>
          <a:r>
            <a:rPr lang="en-GB" sz="2200" kern="1200" dirty="0">
              <a:solidFill>
                <a:schemeClr val="tx1"/>
              </a:solidFill>
            </a:rPr>
            <a:t> A)</a:t>
          </a:r>
        </a:p>
      </dsp:txBody>
      <dsp:txXfrm>
        <a:off x="345265" y="1257611"/>
        <a:ext cx="2222558" cy="1420638"/>
      </dsp:txXfrm>
    </dsp:sp>
    <dsp:sp modelId="{89D7227F-3A40-4E03-AE91-BBEB0ADB4C56}">
      <dsp:nvSpPr>
        <dsp:cNvPr id="0" name=""/>
        <dsp:cNvSpPr/>
      </dsp:nvSpPr>
      <dsp:spPr>
        <a:xfrm>
          <a:off x="2772307" y="1180758"/>
          <a:ext cx="2376264" cy="157434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>
              <a:solidFill>
                <a:schemeClr val="tx1"/>
              </a:solidFill>
            </a:rPr>
            <a:t>Evaluación</a:t>
          </a:r>
          <a:r>
            <a:rPr lang="en-GB" sz="2200" kern="1200" dirty="0">
              <a:solidFill>
                <a:schemeClr val="tx1"/>
              </a:solidFill>
            </a:rPr>
            <a:t> de </a:t>
          </a:r>
          <a:r>
            <a:rPr lang="en-GB" sz="2200" kern="1200" dirty="0" err="1">
              <a:solidFill>
                <a:schemeClr val="tx1"/>
              </a:solidFill>
            </a:rPr>
            <a:t>Oferta</a:t>
          </a:r>
          <a:r>
            <a:rPr lang="en-GB" sz="2200" kern="1200" dirty="0">
              <a:solidFill>
                <a:schemeClr val="tx1"/>
              </a:solidFill>
            </a:rPr>
            <a:t> Técnico </a:t>
          </a:r>
          <a:r>
            <a:rPr lang="en-GB" sz="2200" kern="1200" dirty="0" err="1">
              <a:solidFill>
                <a:schemeClr val="tx1"/>
              </a:solidFill>
            </a:rPr>
            <a:t>Económica</a:t>
          </a:r>
          <a:r>
            <a:rPr lang="en-GB" sz="2200" kern="1200" dirty="0">
              <a:solidFill>
                <a:schemeClr val="tx1"/>
              </a:solidFill>
            </a:rPr>
            <a:t> (</a:t>
          </a:r>
          <a:r>
            <a:rPr lang="en-GB" sz="2200" kern="1200" dirty="0" err="1">
              <a:solidFill>
                <a:schemeClr val="tx1"/>
              </a:solidFill>
            </a:rPr>
            <a:t>Sobre</a:t>
          </a:r>
          <a:r>
            <a:rPr lang="en-GB" sz="2200" kern="1200" dirty="0">
              <a:solidFill>
                <a:schemeClr val="tx1"/>
              </a:solidFill>
            </a:rPr>
            <a:t> B)</a:t>
          </a:r>
        </a:p>
      </dsp:txBody>
      <dsp:txXfrm>
        <a:off x="2849160" y="1257611"/>
        <a:ext cx="2222558" cy="1420638"/>
      </dsp:txXfrm>
    </dsp:sp>
    <dsp:sp modelId="{E96B99D1-5682-4365-95EA-1A49A5CA327B}">
      <dsp:nvSpPr>
        <dsp:cNvPr id="0" name=""/>
        <dsp:cNvSpPr/>
      </dsp:nvSpPr>
      <dsp:spPr>
        <a:xfrm>
          <a:off x="5276203" y="1180758"/>
          <a:ext cx="2376264" cy="157434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ADJUDICACIÓN</a:t>
          </a:r>
        </a:p>
      </dsp:txBody>
      <dsp:txXfrm>
        <a:off x="5353056" y="1257611"/>
        <a:ext cx="2222558" cy="14206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707A5-8FE2-4862-927B-DB8490EE41A0}">
      <dsp:nvSpPr>
        <dsp:cNvPr id="0" name=""/>
        <dsp:cNvSpPr/>
      </dsp:nvSpPr>
      <dsp:spPr>
        <a:xfrm>
          <a:off x="0" y="181558"/>
          <a:ext cx="8496944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Existencia y Capacidad Jurídica de la sociedad. </a:t>
          </a:r>
          <a:r>
            <a:rPr lang="es-ES" sz="1700" b="1" kern="1200" dirty="0">
              <a:solidFill>
                <a:schemeClr val="tx1"/>
              </a:solidFill>
            </a:rPr>
            <a:t>Objeto: actividad petrolera</a:t>
          </a:r>
          <a:endParaRPr lang="es-AR" sz="1700" b="1" kern="1200" dirty="0">
            <a:solidFill>
              <a:schemeClr val="tx1"/>
            </a:solidFill>
          </a:endParaRPr>
        </a:p>
      </dsp:txBody>
      <dsp:txXfrm>
        <a:off x="32967" y="214525"/>
        <a:ext cx="8431010" cy="609393"/>
      </dsp:txXfrm>
    </dsp:sp>
    <dsp:sp modelId="{2BA8864C-558C-448F-8E83-563CC826DD33}">
      <dsp:nvSpPr>
        <dsp:cNvPr id="0" name=""/>
        <dsp:cNvSpPr/>
      </dsp:nvSpPr>
      <dsp:spPr>
        <a:xfrm>
          <a:off x="0" y="905846"/>
          <a:ext cx="8496944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>
              <a:solidFill>
                <a:schemeClr val="tx1"/>
              </a:solidFill>
            </a:rPr>
            <a:t>Capacidad Técnica</a:t>
          </a:r>
          <a:endParaRPr lang="es-AR" sz="1700" kern="1200">
            <a:solidFill>
              <a:schemeClr val="tx1"/>
            </a:solidFill>
          </a:endParaRPr>
        </a:p>
      </dsp:txBody>
      <dsp:txXfrm>
        <a:off x="32967" y="938813"/>
        <a:ext cx="8431010" cy="609393"/>
      </dsp:txXfrm>
    </dsp:sp>
    <dsp:sp modelId="{D17E5E5B-9E9F-4A46-8C87-BD53EBDC346C}">
      <dsp:nvSpPr>
        <dsp:cNvPr id="0" name=""/>
        <dsp:cNvSpPr/>
      </dsp:nvSpPr>
      <dsp:spPr>
        <a:xfrm>
          <a:off x="0" y="1581174"/>
          <a:ext cx="8496944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b="0" i="0" kern="1200" dirty="0">
              <a:solidFill>
                <a:schemeClr val="tx1"/>
              </a:solidFill>
            </a:rPr>
            <a:t>Inscripción Registro de Empresas Petroleras como OPERADOR. En caso de UTE, al menos </a:t>
          </a:r>
          <a:r>
            <a:rPr lang="es-ES" sz="1300" kern="1200" dirty="0">
              <a:solidFill>
                <a:schemeClr val="tx1"/>
              </a:solidFill>
            </a:rPr>
            <a:t>el socio operador debe </a:t>
          </a:r>
          <a:r>
            <a:rPr lang="es-ES" sz="1300" b="0" i="0" kern="1200" dirty="0">
              <a:solidFill>
                <a:schemeClr val="tx1"/>
              </a:solidFill>
            </a:rPr>
            <a:t>estar inscripto.</a:t>
          </a:r>
          <a:endParaRPr lang="es-AR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300" b="0" i="0" kern="1200" dirty="0">
              <a:solidFill>
                <a:schemeClr val="tx1"/>
              </a:solidFill>
            </a:rPr>
            <a:t>Acreditar e</a:t>
          </a:r>
          <a:r>
            <a:rPr lang="es-ES" sz="1300" b="0" i="0" kern="1200" dirty="0">
              <a:solidFill>
                <a:schemeClr val="tx1"/>
              </a:solidFill>
            </a:rPr>
            <a:t>quipo mínimo (de gestión y técnico) para exploración y explotación (antigüedad 3 meses + disponibilidad)</a:t>
          </a:r>
          <a:endParaRPr lang="es-AR" sz="1300" kern="1200" dirty="0">
            <a:solidFill>
              <a:schemeClr val="tx1"/>
            </a:solidFill>
          </a:endParaRPr>
        </a:p>
      </dsp:txBody>
      <dsp:txXfrm>
        <a:off x="0" y="1581174"/>
        <a:ext cx="8496944" cy="633420"/>
      </dsp:txXfrm>
    </dsp:sp>
    <dsp:sp modelId="{D890D96B-7CDA-421F-B7DD-674BB7B9A032}">
      <dsp:nvSpPr>
        <dsp:cNvPr id="0" name=""/>
        <dsp:cNvSpPr/>
      </dsp:nvSpPr>
      <dsp:spPr>
        <a:xfrm>
          <a:off x="0" y="2214594"/>
          <a:ext cx="8496944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>
              <a:solidFill>
                <a:schemeClr val="tx1"/>
              </a:solidFill>
            </a:rPr>
            <a:t>Capacidad Económico Financiera</a:t>
          </a:r>
          <a:endParaRPr lang="es-AR" sz="1700" kern="1200">
            <a:solidFill>
              <a:schemeClr val="tx1"/>
            </a:solidFill>
          </a:endParaRPr>
        </a:p>
      </dsp:txBody>
      <dsp:txXfrm>
        <a:off x="32967" y="2247561"/>
        <a:ext cx="8431010" cy="609393"/>
      </dsp:txXfrm>
    </dsp:sp>
    <dsp:sp modelId="{C4D8F88D-7219-48F2-BC55-4AD837F69801}">
      <dsp:nvSpPr>
        <dsp:cNvPr id="0" name=""/>
        <dsp:cNvSpPr/>
      </dsp:nvSpPr>
      <dsp:spPr>
        <a:xfrm>
          <a:off x="0" y="2889921"/>
          <a:ext cx="8496944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300" kern="1200" dirty="0">
              <a:solidFill>
                <a:schemeClr val="tx1"/>
              </a:solidFill>
            </a:rPr>
            <a:t>Patrimonio Neto Mínimo: Disposición SE 335/2019 (27 mil </a:t>
          </a:r>
          <a:r>
            <a:rPr lang="es-AR" sz="1300" kern="1200" dirty="0" err="1">
              <a:solidFill>
                <a:schemeClr val="tx1"/>
              </a:solidFill>
            </a:rPr>
            <a:t>Bbl</a:t>
          </a:r>
          <a:r>
            <a:rPr lang="es-AR" sz="1300" kern="1200" dirty="0">
              <a:solidFill>
                <a:schemeClr val="tx1"/>
              </a:solidFill>
            </a:rPr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300" kern="1200">
              <a:solidFill>
                <a:schemeClr val="tx1"/>
              </a:solidFill>
            </a:rPr>
            <a:t>índice de solidez + índice de liquidez + índice de crecimiento EBITDA</a:t>
          </a:r>
        </a:p>
      </dsp:txBody>
      <dsp:txXfrm>
        <a:off x="0" y="2889921"/>
        <a:ext cx="8496944" cy="448672"/>
      </dsp:txXfrm>
    </dsp:sp>
    <dsp:sp modelId="{590D2584-E1E3-4B28-9E32-C332754CFD4C}">
      <dsp:nvSpPr>
        <dsp:cNvPr id="0" name=""/>
        <dsp:cNvSpPr/>
      </dsp:nvSpPr>
      <dsp:spPr>
        <a:xfrm>
          <a:off x="0" y="3338594"/>
          <a:ext cx="8496944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>
              <a:solidFill>
                <a:schemeClr val="tx1"/>
              </a:solidFill>
            </a:rPr>
            <a:t>GARANTÍA DE MANTENIMIENTO DE OFERTA, </a:t>
          </a:r>
          <a:r>
            <a:rPr lang="es-ES" sz="1700" b="0" kern="1200">
              <a:solidFill>
                <a:schemeClr val="tx1"/>
              </a:solidFill>
            </a:rPr>
            <a:t> por cada oferta ($ se define en el LLAMADO A LIC)</a:t>
          </a:r>
          <a:endParaRPr lang="es-AR" sz="1700" kern="1200">
            <a:solidFill>
              <a:schemeClr val="tx1"/>
            </a:solidFill>
          </a:endParaRPr>
        </a:p>
      </dsp:txBody>
      <dsp:txXfrm>
        <a:off x="32967" y="3371561"/>
        <a:ext cx="8431010" cy="60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2713E62-F0D7-B0C7-01CB-5FDEBC2929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759702-3351-9FD2-8AC6-1F18D3499B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225BA-E11B-4A9A-84D3-8A496E47E6A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408110-4278-F94B-B10B-764B81A1CA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0A4C50-7F51-4C1D-94B0-31F9986166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E2BA2-493D-4465-BFD9-E7584AB663D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2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10EE6-31D2-49E3-A6F8-CF1327930B02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64510-E3B5-4E1C-8518-C00083A5384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64510-E3B5-4E1C-8518-C00083A53841}" type="slidenum">
              <a:rPr lang="es-AR" smtClean="0"/>
              <a:pPr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091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100 Imagen" descr="color.png">
            <a:extLst>
              <a:ext uri="{FF2B5EF4-FFF2-40B4-BE49-F238E27FC236}">
                <a16:creationId xmlns:a16="http://schemas.microsoft.com/office/drawing/2014/main" id="{6E40CF58-4488-A8E9-25F0-9A51DB952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9144000" cy="116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100 Imagen" descr="color.png">
            <a:extLst>
              <a:ext uri="{FF2B5EF4-FFF2-40B4-BE49-F238E27FC236}">
                <a16:creationId xmlns:a16="http://schemas.microsoft.com/office/drawing/2014/main" id="{3569C9DE-321F-84E1-CAF0-72D1981B2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9144000" cy="116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100 Imagen" descr="color.png">
            <a:extLst>
              <a:ext uri="{FF2B5EF4-FFF2-40B4-BE49-F238E27FC236}">
                <a16:creationId xmlns:a16="http://schemas.microsoft.com/office/drawing/2014/main" id="{2D79AC7D-04CF-5513-D2CA-38535F0C2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9144000" cy="116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100 Imagen" descr="color.png">
            <a:extLst>
              <a:ext uri="{FF2B5EF4-FFF2-40B4-BE49-F238E27FC236}">
                <a16:creationId xmlns:a16="http://schemas.microsoft.com/office/drawing/2014/main" id="{524FECCB-F962-1867-5703-C05A752BD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9144000" cy="116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8" name="100 Imagen" descr="color.png">
            <a:extLst>
              <a:ext uri="{FF2B5EF4-FFF2-40B4-BE49-F238E27FC236}">
                <a16:creationId xmlns:a16="http://schemas.microsoft.com/office/drawing/2014/main" id="{978B7049-EF11-FB82-72C4-D20944BFE3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9144000" cy="116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10" name="100 Imagen" descr="color.png">
            <a:extLst>
              <a:ext uri="{FF2B5EF4-FFF2-40B4-BE49-F238E27FC236}">
                <a16:creationId xmlns:a16="http://schemas.microsoft.com/office/drawing/2014/main" id="{BD80C798-6B97-DBCD-D5A5-BB7A535647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9144000" cy="116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6" name="100 Imagen" descr="color.png">
            <a:extLst>
              <a:ext uri="{FF2B5EF4-FFF2-40B4-BE49-F238E27FC236}">
                <a16:creationId xmlns:a16="http://schemas.microsoft.com/office/drawing/2014/main" id="{74395DBB-4066-52FD-2F31-F08073570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9144000" cy="116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5" name="100 Imagen" descr="color.png">
            <a:extLst>
              <a:ext uri="{FF2B5EF4-FFF2-40B4-BE49-F238E27FC236}">
                <a16:creationId xmlns:a16="http://schemas.microsoft.com/office/drawing/2014/main" id="{7BCD2E07-1604-0767-62DC-D973805F9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9144000" cy="1163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64BC7D-DBEA-19BE-58D9-D88F773E2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8" name="100 Imagen" descr="color.png">
            <a:extLst>
              <a:ext uri="{FF2B5EF4-FFF2-40B4-BE49-F238E27FC236}">
                <a16:creationId xmlns:a16="http://schemas.microsoft.com/office/drawing/2014/main" id="{AA051244-94BC-3C78-3529-80918BF6C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9144000" cy="116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8" name="100 Imagen" descr="color.png">
            <a:extLst>
              <a:ext uri="{FF2B5EF4-FFF2-40B4-BE49-F238E27FC236}">
                <a16:creationId xmlns:a16="http://schemas.microsoft.com/office/drawing/2014/main" id="{219828B0-4926-8A81-EAB6-E7074809F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41368"/>
            <a:ext cx="9144000" cy="11637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527ED-193A-4221-A238-B08F85C8C564}" type="datetimeFigureOut">
              <a:rPr lang="es-AR" smtClean="0"/>
              <a:pPr/>
              <a:t>22/11/2022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BFF6-C273-4DDB-89D1-A589FECB5FA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2185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b="30566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3 Imagen" descr="g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643182"/>
            <a:ext cx="6429420" cy="12342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2915816" y="1412776"/>
            <a:ext cx="381642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ct val="0"/>
              </a:spcBef>
            </a:pPr>
            <a:endParaRPr lang="es-AR" sz="22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AR" sz="29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SOBRE A - CALIFICACIÓN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ED275171-B937-3BEB-00F6-04CEA3DA6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802960"/>
              </p:ext>
            </p:extLst>
          </p:nvPr>
        </p:nvGraphicFramePr>
        <p:xfrm>
          <a:off x="323528" y="2330946"/>
          <a:ext cx="849694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373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1403648" y="1536620"/>
            <a:ext cx="583264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SOBRE B – OFERTA TÉCNICO ECONÓMICA</a:t>
            </a:r>
            <a:endParaRPr lang="es-AR" sz="29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2622B5F8-9C91-2F7F-D9FE-A63AC818F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153674"/>
              </p:ext>
            </p:extLst>
          </p:nvPr>
        </p:nvGraphicFramePr>
        <p:xfrm>
          <a:off x="611560" y="2420888"/>
          <a:ext cx="7920880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503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2843808" y="1431617"/>
            <a:ext cx="32403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PARIDAD DE OFERTAS</a:t>
            </a:r>
            <a:endParaRPr lang="es-AR" sz="29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3FCA5239-393E-F4AE-DFA6-620C61EF4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748137"/>
              </p:ext>
            </p:extLst>
          </p:nvPr>
        </p:nvGraphicFramePr>
        <p:xfrm>
          <a:off x="-179512" y="2382194"/>
          <a:ext cx="9144000" cy="423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666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2915816" y="1412776"/>
            <a:ext cx="273630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ct val="0"/>
              </a:spcBef>
            </a:pPr>
            <a:endParaRPr lang="es-AR" sz="22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AR" sz="29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EMPATE TÉCNICO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19E94951-2448-4BEF-DFEC-7C54915BA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54507"/>
              </p:ext>
            </p:extLst>
          </p:nvPr>
        </p:nvGraphicFramePr>
        <p:xfrm>
          <a:off x="-288032" y="2364086"/>
          <a:ext cx="9144000" cy="423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21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971599" y="1484784"/>
            <a:ext cx="7200801" cy="72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GARANTÍAS - SEGUROS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31DBF28D-5D74-44D4-514C-AF9F88430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703769"/>
              </p:ext>
            </p:extLst>
          </p:nvPr>
        </p:nvGraphicFramePr>
        <p:xfrm>
          <a:off x="611560" y="2249694"/>
          <a:ext cx="7920880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366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971599" y="1484784"/>
            <a:ext cx="7200801" cy="72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LOTE DE EVALUACIÓN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55AFF32-571C-33CE-4D73-B588C4CB2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698532"/>
              </p:ext>
            </p:extLst>
          </p:nvPr>
        </p:nvGraphicFramePr>
        <p:xfrm>
          <a:off x="-792597" y="2276872"/>
          <a:ext cx="10729192" cy="424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087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1490"/>
            <a:ext cx="878497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9 Marcador de contenido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3659" y="4437112"/>
            <a:ext cx="2736304" cy="1998692"/>
          </a:xfrm>
          <a:prstGeom prst="rect">
            <a:avLst/>
          </a:prstGeom>
        </p:spPr>
      </p:pic>
      <p:sp>
        <p:nvSpPr>
          <p:cNvPr id="8" name="object 19"/>
          <p:cNvSpPr txBox="1">
            <a:spLocks/>
          </p:cNvSpPr>
          <p:nvPr/>
        </p:nvSpPr>
        <p:spPr>
          <a:xfrm>
            <a:off x="1295636" y="1632476"/>
            <a:ext cx="6264696" cy="1149424"/>
          </a:xfrm>
          <a:prstGeom prst="rect">
            <a:avLst/>
          </a:prstGeom>
        </p:spPr>
        <p:txBody>
          <a:bodyPr vert="horz" wrap="square" lIns="0" tIns="10548" rIns="0" bIns="0" rtlCol="0" anchor="ctr">
            <a:spAutoFit/>
          </a:bodyPr>
          <a:lstStyle/>
          <a:p>
            <a:pPr algn="ctr"/>
            <a:br>
              <a:rPr lang="es-MX" b="1" spc="105" dirty="0">
                <a:solidFill>
                  <a:schemeClr val="bg1"/>
                </a:solidFill>
                <a:latin typeface="Verdana"/>
                <a:ea typeface="+mj-ea"/>
                <a:cs typeface="Verdana"/>
              </a:rPr>
            </a:br>
            <a:r>
              <a:rPr lang="es-ES" sz="2800" b="1" dirty="0">
                <a:solidFill>
                  <a:srgbClr val="FFFFFF"/>
                </a:solidFill>
                <a:latin typeface="Montserrat"/>
              </a:rPr>
              <a:t>Descripción de cada área </a:t>
            </a:r>
            <a:r>
              <a:rPr lang="es-ES" sz="2800" b="1" dirty="0" err="1">
                <a:solidFill>
                  <a:srgbClr val="FFFFFF"/>
                </a:solidFill>
                <a:latin typeface="Montserrat"/>
              </a:rPr>
              <a:t>hidrocarburífera</a:t>
            </a:r>
            <a:r>
              <a:rPr lang="es-ES" sz="2800" b="1" dirty="0">
                <a:solidFill>
                  <a:srgbClr val="FFFFFF"/>
                </a:solidFill>
                <a:latin typeface="Montserrat"/>
              </a:rPr>
              <a:t> – Licitación 2022</a:t>
            </a:r>
            <a:endParaRPr lang="es-AR" sz="2000" dirty="0">
              <a:solidFill>
                <a:srgbClr val="FFFFFF"/>
              </a:solidFill>
              <a:latin typeface="Montserrat"/>
            </a:endParaRPr>
          </a:p>
        </p:txBody>
      </p:sp>
      <p:grpSp>
        <p:nvGrpSpPr>
          <p:cNvPr id="2" name="object 33"/>
          <p:cNvGrpSpPr/>
          <p:nvPr/>
        </p:nvGrpSpPr>
        <p:grpSpPr>
          <a:xfrm>
            <a:off x="3078079" y="3763878"/>
            <a:ext cx="2861432" cy="38419"/>
            <a:chOff x="3603917" y="5124577"/>
            <a:chExt cx="3350260" cy="42545"/>
          </a:xfrm>
        </p:grpSpPr>
        <p:sp>
          <p:nvSpPr>
            <p:cNvPr id="10" name="object 34"/>
            <p:cNvSpPr/>
            <p:nvPr/>
          </p:nvSpPr>
          <p:spPr>
            <a:xfrm>
              <a:off x="3603917" y="5143627"/>
              <a:ext cx="1690370" cy="0"/>
            </a:xfrm>
            <a:custGeom>
              <a:avLst/>
              <a:gdLst/>
              <a:ahLst/>
              <a:cxnLst/>
              <a:rect l="l" t="t" r="r" b="b"/>
              <a:pathLst>
                <a:path w="1690370">
                  <a:moveTo>
                    <a:pt x="0" y="0"/>
                  </a:moveTo>
                  <a:lnTo>
                    <a:pt x="1689823" y="0"/>
                  </a:lnTo>
                </a:path>
              </a:pathLst>
            </a:custGeom>
            <a:ln w="38100">
              <a:solidFill>
                <a:srgbClr val="92C0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5"/>
            <p:cNvSpPr/>
            <p:nvPr/>
          </p:nvSpPr>
          <p:spPr>
            <a:xfrm>
              <a:off x="5308701" y="5147894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991" y="0"/>
                  </a:lnTo>
                </a:path>
              </a:pathLst>
            </a:custGeom>
            <a:ln w="38100">
              <a:solidFill>
                <a:srgbClr val="F8C4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6"/>
            <p:cNvSpPr/>
            <p:nvPr/>
          </p:nvSpPr>
          <p:spPr>
            <a:xfrm>
              <a:off x="6033985" y="5147894"/>
              <a:ext cx="920115" cy="0"/>
            </a:xfrm>
            <a:custGeom>
              <a:avLst/>
              <a:gdLst/>
              <a:ahLst/>
              <a:cxnLst/>
              <a:rect l="l" t="t" r="r" b="b"/>
              <a:pathLst>
                <a:path w="920115">
                  <a:moveTo>
                    <a:pt x="0" y="0"/>
                  </a:moveTo>
                  <a:lnTo>
                    <a:pt x="919683" y="0"/>
                  </a:lnTo>
                </a:path>
              </a:pathLst>
            </a:custGeom>
            <a:ln w="25400">
              <a:solidFill>
                <a:srgbClr val="8CCC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69165E-0BF4-28FF-FF22-8093C4E85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1339596"/>
            <a:ext cx="3312368" cy="50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1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2682827-4D7F-E79E-DBA0-D2CC7CE51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06" y="1339596"/>
            <a:ext cx="8145012" cy="50775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E8BD02-C98D-176D-19D2-BA4F2BB3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36" y="1371023"/>
            <a:ext cx="8259328" cy="50299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0" y="3356992"/>
            <a:ext cx="9144000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6915191" cy="142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3356992"/>
          </a:xfrm>
          <a:prstGeom prst="rect">
            <a:avLst/>
          </a:prstGeom>
          <a:solidFill>
            <a:srgbClr val="007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/>
              <a:t>Licitación de Áreas Hidrocarburíferas Mendoza 2022</a:t>
            </a:r>
          </a:p>
          <a:p>
            <a:pPr algn="ctr"/>
            <a:endParaRPr lang="es-AR" sz="3200" dirty="0"/>
          </a:p>
          <a:p>
            <a:pPr algn="ctr"/>
            <a:r>
              <a:rPr lang="es-AR" sz="3200" b="1" dirty="0"/>
              <a:t>Modelo de licitación y potencial de cada área</a:t>
            </a:r>
          </a:p>
          <a:p>
            <a:pPr algn="ctr"/>
            <a:endParaRPr lang="es-AR" sz="2400" dirty="0"/>
          </a:p>
          <a:p>
            <a:pPr algn="ctr"/>
            <a:r>
              <a:rPr lang="es-AR" sz="2400" dirty="0"/>
              <a:t>Noviembre 2022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890458"/>
            <a:ext cx="936104" cy="170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0E217D-DB57-C7BF-B6B9-1A3076DE26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22895" y="5389848"/>
            <a:ext cx="2952328" cy="12961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198504-712E-8155-853D-060FABE9E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832548"/>
            <a:ext cx="2676897" cy="4429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A50A4A7-C471-BD36-9CAB-323FC062D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31" y="1537364"/>
            <a:ext cx="7611537" cy="46583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DFE2906-9A38-8212-91F1-BDE3732EAFAD}"/>
              </a:ext>
            </a:extLst>
          </p:cNvPr>
          <p:cNvSpPr/>
          <p:nvPr/>
        </p:nvSpPr>
        <p:spPr>
          <a:xfrm>
            <a:off x="4283968" y="4293096"/>
            <a:ext cx="4320480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1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D54798C-5A5D-E7CB-76F6-14B83A5B0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78" y="1559068"/>
            <a:ext cx="7649643" cy="494416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8553BE2-842E-01E0-DE9A-C8AC9D9EDADB}"/>
              </a:ext>
            </a:extLst>
          </p:cNvPr>
          <p:cNvSpPr/>
          <p:nvPr/>
        </p:nvSpPr>
        <p:spPr>
          <a:xfrm>
            <a:off x="5438460" y="4000838"/>
            <a:ext cx="3237996" cy="265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3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ED0EEF-5A88-49A3-6B39-C8EEECCE6CEF}"/>
              </a:ext>
            </a:extLst>
          </p:cNvPr>
          <p:cNvSpPr/>
          <p:nvPr/>
        </p:nvSpPr>
        <p:spPr>
          <a:xfrm>
            <a:off x="4665563" y="4204512"/>
            <a:ext cx="4320480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AA098E0-8965-ED05-C677-598AA0E184C2}"/>
              </a:ext>
            </a:extLst>
          </p:cNvPr>
          <p:cNvGrpSpPr/>
          <p:nvPr/>
        </p:nvGrpSpPr>
        <p:grpSpPr>
          <a:xfrm>
            <a:off x="627788" y="1518036"/>
            <a:ext cx="7472604" cy="5142195"/>
            <a:chOff x="627788" y="1518037"/>
            <a:chExt cx="7182208" cy="4777844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87F1976-B8B8-3237-415E-DCA88EC3E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788" y="1518037"/>
              <a:ext cx="7105650" cy="4600575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08E50AD-354D-19C9-91E1-A5B7510144B4}"/>
                </a:ext>
              </a:extLst>
            </p:cNvPr>
            <p:cNvSpPr/>
            <p:nvPr/>
          </p:nvSpPr>
          <p:spPr>
            <a:xfrm>
              <a:off x="4478438" y="4558664"/>
              <a:ext cx="3331558" cy="1737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6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23A8E7-238F-595E-7537-9180CF47EE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5"/>
          <a:stretch/>
        </p:blipFill>
        <p:spPr>
          <a:xfrm>
            <a:off x="251520" y="1384774"/>
            <a:ext cx="7156680" cy="49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71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482268BD-0197-9C21-E30E-3E631D039FC3}"/>
              </a:ext>
            </a:extLst>
          </p:cNvPr>
          <p:cNvGrpSpPr/>
          <p:nvPr/>
        </p:nvGrpSpPr>
        <p:grpSpPr>
          <a:xfrm>
            <a:off x="467544" y="1351924"/>
            <a:ext cx="7832077" cy="4897716"/>
            <a:chOff x="75079" y="1339596"/>
            <a:chExt cx="7832077" cy="489771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9E0F6C4-5FC4-6E75-AE5B-BC6C83810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079" y="1339596"/>
              <a:ext cx="7832077" cy="4897716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6C8D22F-9ACE-5CB3-ACDD-6FC34A6B9487}"/>
                </a:ext>
              </a:extLst>
            </p:cNvPr>
            <p:cNvSpPr/>
            <p:nvPr/>
          </p:nvSpPr>
          <p:spPr>
            <a:xfrm>
              <a:off x="5438460" y="3429000"/>
              <a:ext cx="2468696" cy="2808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23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9D0ED28-AFB0-BF2D-0E76-9C422A2D3CFD}"/>
              </a:ext>
            </a:extLst>
          </p:cNvPr>
          <p:cNvSpPr/>
          <p:nvPr/>
        </p:nvSpPr>
        <p:spPr>
          <a:xfrm>
            <a:off x="5292080" y="4689544"/>
            <a:ext cx="2664296" cy="170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78E52E2-87E8-67ED-9464-C51BEB5AAAD1}"/>
              </a:ext>
            </a:extLst>
          </p:cNvPr>
          <p:cNvGrpSpPr/>
          <p:nvPr/>
        </p:nvGrpSpPr>
        <p:grpSpPr>
          <a:xfrm>
            <a:off x="164154" y="1406127"/>
            <a:ext cx="8515350" cy="5196325"/>
            <a:chOff x="164154" y="1406127"/>
            <a:chExt cx="8515350" cy="519632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F50FAD1-435A-6FA4-B63B-7EA450EDD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10" b="972"/>
            <a:stretch/>
          </p:blipFill>
          <p:spPr>
            <a:xfrm>
              <a:off x="164154" y="1406127"/>
              <a:ext cx="8515350" cy="5119217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B48A525-EAC7-2AB1-175B-5EFA21042DC1}"/>
                </a:ext>
              </a:extLst>
            </p:cNvPr>
            <p:cNvSpPr/>
            <p:nvPr/>
          </p:nvSpPr>
          <p:spPr>
            <a:xfrm>
              <a:off x="5689190" y="5085184"/>
              <a:ext cx="2843250" cy="1517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55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EB91A8-62BE-303D-D371-34663A291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526257"/>
            <a:ext cx="8058150" cy="51339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10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6C7410-CDEA-F2B4-3838-C08C3C0FC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526257"/>
            <a:ext cx="8162925" cy="51339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83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8147004-B022-8232-CE74-9AA1A333E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59294"/>
            <a:ext cx="8337110" cy="53009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26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886480-50AB-639D-FB6F-6995DDCF5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44217"/>
            <a:ext cx="8352928" cy="53599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F8F569-4FB9-4FD0-8EEE-3E84599E0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7313500" y="6001475"/>
            <a:ext cx="16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9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Objetivos de la licitación 2022</a:t>
            </a:r>
            <a:b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</a:br>
            <a:endParaRPr lang="es-AR" sz="22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8415B6FD-5D40-8892-11B6-06E996357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593427"/>
              </p:ext>
            </p:extLst>
          </p:nvPr>
        </p:nvGraphicFramePr>
        <p:xfrm>
          <a:off x="395536" y="2226022"/>
          <a:ext cx="7920880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3218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556792"/>
            <a:ext cx="3253219" cy="237626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3B0F137-28BC-CE12-01F3-859B41178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7594" r="11713" b="26524"/>
          <a:stretch/>
        </p:blipFill>
        <p:spPr>
          <a:xfrm>
            <a:off x="60674" y="5025419"/>
            <a:ext cx="2952328" cy="12961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D5B2FC-4D88-D8B6-F51D-11F5CB02E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00" y="5452038"/>
            <a:ext cx="2676897" cy="442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Nuevo modelo de licitación continuo</a:t>
            </a:r>
            <a:b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</a:br>
            <a:endParaRPr lang="es-AR" sz="22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AE958AE3-98F4-4B73-CBE7-F8394D32A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16044"/>
              </p:ext>
            </p:extLst>
          </p:nvPr>
        </p:nvGraphicFramePr>
        <p:xfrm>
          <a:off x="431540" y="2382193"/>
          <a:ext cx="813690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Modificaciones al pliego para hacer más atractiva la licitación</a:t>
            </a:r>
            <a:b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</a:br>
            <a:endParaRPr lang="es-AR" sz="22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B65AFD86-FC9A-CF57-90F6-65A3A0DF1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63454"/>
              </p:ext>
            </p:extLst>
          </p:nvPr>
        </p:nvGraphicFramePr>
        <p:xfrm>
          <a:off x="395536" y="2198731"/>
          <a:ext cx="7920880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716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Modificaciones al pliego para hacer más atractiva la licitación</a:t>
            </a:r>
            <a:b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</a:br>
            <a:endParaRPr lang="es-AR" sz="22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B65AFD86-FC9A-CF57-90F6-65A3A0DF1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765709"/>
              </p:ext>
            </p:extLst>
          </p:nvPr>
        </p:nvGraphicFramePr>
        <p:xfrm>
          <a:off x="395536" y="2198731"/>
          <a:ext cx="7920880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821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2915816" y="1412776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0"/>
              </a:spcBef>
            </a:pPr>
            <a:endParaRPr lang="es-AR" sz="22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AR" sz="29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INICIATIVA PRIVADA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D3FACA21-145C-1CAE-3FB8-585DB9103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327761"/>
              </p:ext>
            </p:extLst>
          </p:nvPr>
        </p:nvGraphicFramePr>
        <p:xfrm>
          <a:off x="262955" y="2132856"/>
          <a:ext cx="8352928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A0A0171-1B7F-FD6D-7D72-00000150C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284080"/>
              </p:ext>
            </p:extLst>
          </p:nvPr>
        </p:nvGraphicFramePr>
        <p:xfrm>
          <a:off x="611559" y="4509120"/>
          <a:ext cx="8004323" cy="222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2929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1259632" y="1412776"/>
            <a:ext cx="67687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ct val="0"/>
              </a:spcBef>
            </a:pPr>
            <a:endParaRPr lang="es-AR" sz="22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AR" sz="29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ACUERDOS DE EVALUACIÓN TÉCNICA (TEA)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E5864831-C0DF-46DB-16E7-10CEA5C9F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39213"/>
              </p:ext>
            </p:extLst>
          </p:nvPr>
        </p:nvGraphicFramePr>
        <p:xfrm>
          <a:off x="395536" y="2204864"/>
          <a:ext cx="8352928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032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1520" y="836712"/>
            <a:ext cx="8496944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4" y="0"/>
            <a:ext cx="9063392" cy="13395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197768"/>
            <a:ext cx="4826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Dirección de Hidrocarburos</a:t>
            </a:r>
            <a:b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</a:b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ea typeface="+mj-ea"/>
                <a:cs typeface="+mj-cs"/>
              </a:rPr>
              <a:t>Ministerio de Economía y Energía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566"/>
          <a:stretch>
            <a:fillRect/>
          </a:stretch>
        </p:blipFill>
        <p:spPr bwMode="auto">
          <a:xfrm>
            <a:off x="0" y="0"/>
            <a:ext cx="91440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A4DAF48-0654-41B2-8854-97C33B3A881B}"/>
              </a:ext>
            </a:extLst>
          </p:cNvPr>
          <p:cNvSpPr txBox="1">
            <a:spLocks/>
          </p:cNvSpPr>
          <p:nvPr/>
        </p:nvSpPr>
        <p:spPr>
          <a:xfrm>
            <a:off x="1115616" y="1488802"/>
            <a:ext cx="7344816" cy="64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s-AR" sz="2200" b="1" dirty="0">
                <a:solidFill>
                  <a:srgbClr val="028693"/>
                </a:solidFill>
                <a:latin typeface="Lato" pitchFamily="34" charset="0"/>
                <a:ea typeface="+mj-ea"/>
                <a:cs typeface="+mj-cs"/>
              </a:rPr>
              <a:t>PROCESO LICITATORIO EVALUACIÓN DE OFERTAS</a:t>
            </a:r>
            <a:endParaRPr lang="es-AR" sz="2900" b="1" dirty="0">
              <a:solidFill>
                <a:srgbClr val="028693"/>
              </a:solidFill>
              <a:latin typeface="Lato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srgbClr val="028693"/>
              </a:solidFill>
              <a:effectLst/>
              <a:uLnTx/>
              <a:uFillTx/>
              <a:latin typeface="Lato" pitchFamily="34" charset="0"/>
              <a:ea typeface="+mj-ea"/>
              <a:cs typeface="+mj-cs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2161364-FA8B-386D-D59F-40C43067B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013678"/>
              </p:ext>
            </p:extLst>
          </p:nvPr>
        </p:nvGraphicFramePr>
        <p:xfrm>
          <a:off x="539552" y="2367384"/>
          <a:ext cx="7920880" cy="393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569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1191</Words>
  <Application>Microsoft Office PowerPoint</Application>
  <PresentationFormat>Presentación en pantalla (4:3)</PresentationFormat>
  <Paragraphs>113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Lato</vt:lpstr>
      <vt:lpstr>Montserrat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Belen</dc:creator>
  <cp:lastModifiedBy>Lucas Erio</cp:lastModifiedBy>
  <cp:revision>42</cp:revision>
  <dcterms:created xsi:type="dcterms:W3CDTF">2020-03-28T16:25:22Z</dcterms:created>
  <dcterms:modified xsi:type="dcterms:W3CDTF">2022-11-22T16:55:38Z</dcterms:modified>
</cp:coreProperties>
</file>