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6" r:id="rId3"/>
    <p:sldId id="277" r:id="rId4"/>
    <p:sldId id="278" r:id="rId5"/>
    <p:sldId id="258" r:id="rId6"/>
    <p:sldId id="259" r:id="rId7"/>
    <p:sldId id="280" r:id="rId8"/>
    <p:sldId id="281" r:id="rId9"/>
    <p:sldId id="274" r:id="rId10"/>
  </p:sldIdLst>
  <p:sldSz cx="12192000" cy="6858000"/>
  <p:notesSz cx="7053263" cy="93091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67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p:cNvSpPr>
            <a:spLocks noGrp="1"/>
          </p:cNvSpPr>
          <p:nvPr>
            <p:ph type="dt" sz="half" idx="10"/>
          </p:nvPr>
        </p:nvSpPr>
        <p:spPr/>
        <p:txBody>
          <a:bodyPr/>
          <a:lstStyle/>
          <a:p>
            <a:fld id="{21AA9969-7552-4A1C-9F24-EAA7AD74E19E}" type="datetimeFigureOut">
              <a:rPr lang="es-AR" smtClean="0"/>
              <a:t>22/9/2023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66616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21AA9969-7552-4A1C-9F24-EAA7AD74E19E}" type="datetimeFigureOut">
              <a:rPr lang="es-AR" smtClean="0"/>
              <a:t>22/9/2023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1112059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21AA9969-7552-4A1C-9F24-EAA7AD74E19E}" type="datetimeFigureOut">
              <a:rPr lang="es-AR" smtClean="0"/>
              <a:t>22/9/2023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123584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21AA9969-7552-4A1C-9F24-EAA7AD74E19E}" type="datetimeFigureOut">
              <a:rPr lang="es-AR" smtClean="0"/>
              <a:t>22/9/2023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1235380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21AA9969-7552-4A1C-9F24-EAA7AD74E19E}" type="datetimeFigureOut">
              <a:rPr lang="es-AR" smtClean="0"/>
              <a:t>22/9/2023</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4199706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p:cNvSpPr>
            <a:spLocks noGrp="1"/>
          </p:cNvSpPr>
          <p:nvPr>
            <p:ph type="dt" sz="half" idx="10"/>
          </p:nvPr>
        </p:nvSpPr>
        <p:spPr/>
        <p:txBody>
          <a:bodyPr/>
          <a:lstStyle/>
          <a:p>
            <a:fld id="{21AA9969-7552-4A1C-9F24-EAA7AD74E19E}" type="datetimeFigureOut">
              <a:rPr lang="es-AR" smtClean="0"/>
              <a:t>22/9/2023</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3465367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p:cNvSpPr>
            <a:spLocks noGrp="1"/>
          </p:cNvSpPr>
          <p:nvPr>
            <p:ph type="dt" sz="half" idx="10"/>
          </p:nvPr>
        </p:nvSpPr>
        <p:spPr/>
        <p:txBody>
          <a:bodyPr/>
          <a:lstStyle/>
          <a:p>
            <a:fld id="{21AA9969-7552-4A1C-9F24-EAA7AD74E19E}" type="datetimeFigureOut">
              <a:rPr lang="es-AR" smtClean="0"/>
              <a:t>22/9/2023</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220883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fecha 2"/>
          <p:cNvSpPr>
            <a:spLocks noGrp="1"/>
          </p:cNvSpPr>
          <p:nvPr>
            <p:ph type="dt" sz="half" idx="10"/>
          </p:nvPr>
        </p:nvSpPr>
        <p:spPr/>
        <p:txBody>
          <a:bodyPr/>
          <a:lstStyle/>
          <a:p>
            <a:fld id="{21AA9969-7552-4A1C-9F24-EAA7AD74E19E}" type="datetimeFigureOut">
              <a:rPr lang="es-AR" smtClean="0"/>
              <a:t>22/9/2023</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366162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1AA9969-7552-4A1C-9F24-EAA7AD74E19E}" type="datetimeFigureOut">
              <a:rPr lang="es-AR" smtClean="0"/>
              <a:t>22/9/2023</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3930658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1AA9969-7552-4A1C-9F24-EAA7AD74E19E}" type="datetimeFigureOut">
              <a:rPr lang="es-AR" smtClean="0"/>
              <a:t>22/9/2023</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939167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1AA9969-7552-4A1C-9F24-EAA7AD74E19E}" type="datetimeFigureOut">
              <a:rPr lang="es-AR" smtClean="0"/>
              <a:t>22/9/2023</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7F2547DF-7FF8-49F0-8087-F222D828604B}" type="slidenum">
              <a:rPr lang="es-AR" smtClean="0"/>
              <a:t>‹Nº›</a:t>
            </a:fld>
            <a:endParaRPr lang="es-AR"/>
          </a:p>
        </p:txBody>
      </p:sp>
    </p:spTree>
    <p:extLst>
      <p:ext uri="{BB962C8B-B14F-4D97-AF65-F5344CB8AC3E}">
        <p14:creationId xmlns:p14="http://schemas.microsoft.com/office/powerpoint/2010/main" val="86378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9969-7552-4A1C-9F24-EAA7AD74E19E}" type="datetimeFigureOut">
              <a:rPr lang="es-AR" smtClean="0"/>
              <a:t>22/9/2023</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547DF-7FF8-49F0-8087-F222D828604B}" type="slidenum">
              <a:rPr lang="es-AR" smtClean="0"/>
              <a:t>‹Nº›</a:t>
            </a:fld>
            <a:endParaRPr lang="es-AR"/>
          </a:p>
        </p:txBody>
      </p:sp>
    </p:spTree>
    <p:extLst>
      <p:ext uri="{BB962C8B-B14F-4D97-AF65-F5344CB8AC3E}">
        <p14:creationId xmlns:p14="http://schemas.microsoft.com/office/powerpoint/2010/main" val="4113743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5.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6" name="Marcador de conteni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1487" y="3405981"/>
            <a:ext cx="3629025" cy="1190625"/>
          </a:xfrm>
        </p:spPr>
      </p:pic>
      <p:pic>
        <p:nvPicPr>
          <p:cNvPr id="4" name="Picture 2"/>
          <p:cNvPicPr>
            <a:picLocks noChangeAspect="1" noChangeArrowheads="1"/>
          </p:cNvPicPr>
          <p:nvPr/>
        </p:nvPicPr>
        <p:blipFill>
          <a:blip r:embed="rId3" cstate="print">
            <a:duotone>
              <a:schemeClr val="accent2">
                <a:shade val="45000"/>
                <a:satMod val="135000"/>
              </a:schemeClr>
              <a:prstClr val="white"/>
            </a:duotone>
            <a:extLst>
              <a:ext uri="{BEBA8EAE-BF5A-486C-A8C5-ECC9F3942E4B}">
                <a14:imgProps xmlns:a14="http://schemas.microsoft.com/office/drawing/2010/main">
                  <a14:imgLayer r:embed="rId4">
                    <a14:imgEffect>
                      <a14:colorTemperature colorTemp="4700"/>
                    </a14:imgEffect>
                  </a14:imgLayer>
                </a14:imgProps>
              </a:ext>
            </a:extLst>
          </a:blip>
          <a:srcRect b="2185"/>
          <a:stretch>
            <a:fillRect/>
          </a:stretch>
        </p:blipFill>
        <p:spPr bwMode="auto">
          <a:xfrm>
            <a:off x="112624" y="-4165"/>
            <a:ext cx="12192000" cy="6858000"/>
          </a:xfrm>
          <a:prstGeom prst="rect">
            <a:avLst/>
          </a:prstGeom>
          <a:solidFill>
            <a:schemeClr val="accent2">
              <a:lumMod val="40000"/>
              <a:lumOff val="60000"/>
            </a:schemeClr>
          </a:solidFill>
          <a:ln w="9525">
            <a:noFill/>
            <a:miter lim="800000"/>
            <a:headEnd/>
            <a:tailEnd/>
          </a:ln>
          <a:effectLst/>
        </p:spPr>
      </p:pic>
      <p:sp>
        <p:nvSpPr>
          <p:cNvPr id="3" name="Rectángulo 2"/>
          <p:cNvSpPr/>
          <p:nvPr/>
        </p:nvSpPr>
        <p:spPr>
          <a:xfrm>
            <a:off x="4556080" y="4006392"/>
            <a:ext cx="6124489" cy="923330"/>
          </a:xfrm>
          <a:prstGeom prst="rect">
            <a:avLst/>
          </a:prstGeom>
        </p:spPr>
        <p:txBody>
          <a:bodyPr wrap="square">
            <a:spAutoFit/>
          </a:bodyPr>
          <a:lstStyle/>
          <a:p>
            <a:r>
              <a:rPr lang="es-MX" spc="600" dirty="0">
                <a:solidFill>
                  <a:srgbClr val="FFC000"/>
                </a:solidFill>
              </a:rPr>
              <a:t>  </a:t>
            </a:r>
            <a:r>
              <a:rPr lang="es-MX" spc="600" dirty="0"/>
              <a:t>CONVOCATORIA APERTURA22 DE AGOSTO A LAS 9 HORAS HASTA EL 22 DE SEPTIEMBRE 18:00- DEL 2023</a:t>
            </a:r>
            <a:endParaRPr lang="en-US" spc="600" dirty="0"/>
          </a:p>
        </p:txBody>
      </p:sp>
      <p:pic>
        <p:nvPicPr>
          <p:cNvPr id="8" name="Imagen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0374" y="5244306"/>
            <a:ext cx="685800" cy="1085850"/>
          </a:xfrm>
          <a:prstGeom prst="rect">
            <a:avLst/>
          </a:prstGeom>
        </p:spPr>
      </p:pic>
      <p:cxnSp>
        <p:nvCxnSpPr>
          <p:cNvPr id="13" name="Conector recto 12"/>
          <p:cNvCxnSpPr/>
          <p:nvPr/>
        </p:nvCxnSpPr>
        <p:spPr>
          <a:xfrm>
            <a:off x="5432670" y="3841097"/>
            <a:ext cx="3511825"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Imagen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63726" y="5341669"/>
            <a:ext cx="2951795" cy="1020106"/>
          </a:xfrm>
          <a:prstGeom prst="rect">
            <a:avLst/>
          </a:prstGeom>
        </p:spPr>
      </p:pic>
      <p:sp>
        <p:nvSpPr>
          <p:cNvPr id="7" name="CuadroTexto 6">
            <a:extLst>
              <a:ext uri="{FF2B5EF4-FFF2-40B4-BE49-F238E27FC236}">
                <a16:creationId xmlns:a16="http://schemas.microsoft.com/office/drawing/2014/main" id="{CBE49F37-7D12-4CFD-8724-C4587580F253}"/>
              </a:ext>
            </a:extLst>
          </p:cNvPr>
          <p:cNvSpPr txBox="1"/>
          <p:nvPr/>
        </p:nvSpPr>
        <p:spPr>
          <a:xfrm>
            <a:off x="4975124" y="2375555"/>
            <a:ext cx="4131170" cy="1077218"/>
          </a:xfrm>
          <a:prstGeom prst="rect">
            <a:avLst/>
          </a:prstGeom>
          <a:noFill/>
        </p:spPr>
        <p:txBody>
          <a:bodyPr wrap="square" rtlCol="0">
            <a:spAutoFit/>
          </a:bodyPr>
          <a:lstStyle/>
          <a:p>
            <a:pPr algn="ctr"/>
            <a:r>
              <a:rPr lang="es-ES" sz="3200" b="1" dirty="0"/>
              <a:t>MENDOZA EMPRENDE PRE ACELERA</a:t>
            </a:r>
            <a:endParaRPr lang="es-AR" sz="3200" b="1" dirty="0"/>
          </a:p>
        </p:txBody>
      </p:sp>
    </p:spTree>
    <p:extLst>
      <p:ext uri="{BB962C8B-B14F-4D97-AF65-F5344CB8AC3E}">
        <p14:creationId xmlns:p14="http://schemas.microsoft.com/office/powerpoint/2010/main" val="2740901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374552"/>
            <a:ext cx="10964159" cy="1325563"/>
          </a:xfrm>
        </p:spPr>
        <p:txBody>
          <a:bodyPr>
            <a:normAutofit/>
          </a:bodyPr>
          <a:lstStyle/>
          <a:p>
            <a:r>
              <a:rPr lang="es-AR" sz="3000" b="1" dirty="0">
                <a:solidFill>
                  <a:srgbClr val="FFC000"/>
                </a:solidFill>
                <a:cs typeface="Arial" pitchFamily="34" charset="0"/>
              </a:rPr>
              <a:t>Convocatoria Mendoza Emprende Pre Acelera</a:t>
            </a:r>
            <a:br>
              <a:rPr lang="es-AR" sz="3000" b="1" dirty="0">
                <a:solidFill>
                  <a:srgbClr val="FFC000"/>
                </a:solidFill>
                <a:cs typeface="Arial" pitchFamily="34" charset="0"/>
              </a:rPr>
            </a:br>
            <a:r>
              <a:rPr lang="es-AR" sz="3500" b="1" dirty="0">
                <a:solidFill>
                  <a:schemeClr val="accent1"/>
                </a:solidFill>
                <a:cs typeface="Arial" pitchFamily="34" charset="0"/>
              </a:rPr>
              <a:t>Objetivo</a:t>
            </a:r>
          </a:p>
        </p:txBody>
      </p:sp>
      <p:sp>
        <p:nvSpPr>
          <p:cNvPr id="3" name="Subtítulo 2"/>
          <p:cNvSpPr>
            <a:spLocks noGrp="1"/>
          </p:cNvSpPr>
          <p:nvPr>
            <p:ph idx="1"/>
          </p:nvPr>
        </p:nvSpPr>
        <p:spPr>
          <a:xfrm>
            <a:off x="1046018" y="1998323"/>
            <a:ext cx="7449589" cy="4477898"/>
          </a:xfrm>
        </p:spPr>
        <p:txBody>
          <a:bodyPr>
            <a:normAutofit/>
          </a:bodyPr>
          <a:lstStyle/>
          <a:p>
            <a:pPr algn="just"/>
            <a:endParaRPr lang="es-ES" sz="1800" dirty="0">
              <a:effectLst/>
              <a:latin typeface="Calibri" panose="020F0502020204030204" pitchFamily="34" charset="0"/>
              <a:ea typeface="Calibri" panose="020F0502020204030204" pitchFamily="34" charset="0"/>
            </a:endParaRPr>
          </a:p>
          <a:p>
            <a:pPr algn="just">
              <a:lnSpc>
                <a:spcPct val="115000"/>
              </a:lnSpc>
            </a:pPr>
            <a:r>
              <a:rPr lang="es-ES" sz="1800" dirty="0">
                <a:effectLst/>
                <a:latin typeface="Calibri" panose="020F0502020204030204" pitchFamily="34" charset="0"/>
                <a:ea typeface="Calibri" panose="020F0502020204030204" pitchFamily="34" charset="0"/>
              </a:rPr>
              <a:t>El objetivo de la convocatoria es el de invitar a aceleradoras que puedan brindar el proceso de pre aceleración a emprendimientos dinámicos e innovadores que posean productos, servicios o procesos innovadores validados </a:t>
            </a:r>
            <a:r>
              <a:rPr lang="es-ES" sz="1800" dirty="0">
                <a:effectLst/>
                <a:latin typeface="Calibri" panose="020F0502020204030204" pitchFamily="34" charset="0"/>
                <a:ea typeface="Times New Roman" panose="02020603050405020304" pitchFamily="18" charset="0"/>
              </a:rPr>
              <a:t>y necesitan seguir fortaleciéndose para lograr un mayor crecimiento comercial, poder internacionalizarse y acceder a rondas de financiamiento. </a:t>
            </a:r>
            <a:endParaRPr lang="es-AR" sz="1800" dirty="0">
              <a:effectLst/>
              <a:latin typeface="Times New Roman" panose="02020603050405020304" pitchFamily="18" charset="0"/>
              <a:ea typeface="Times New Roman" panose="02020603050405020304" pitchFamily="18" charset="0"/>
            </a:endParaRPr>
          </a:p>
          <a:p>
            <a:pPr algn="just">
              <a:lnSpc>
                <a:spcPct val="115000"/>
              </a:lnSpc>
            </a:pPr>
            <a:r>
              <a:rPr lang="es-ES" sz="1800" dirty="0">
                <a:effectLst/>
                <a:latin typeface="Calibri" panose="020F0502020204030204" pitchFamily="34" charset="0"/>
                <a:ea typeface="Calibri" panose="020F0502020204030204" pitchFamily="34" charset="0"/>
              </a:rPr>
              <a:t>Para ello las aceleradoras deberán brindar un proceso de acompañamiento en el cual pongan a disposición su capital humano, su proceso de escalamiento y su red de mentores generando vinculaciones nacionales e internacionales, de manera tal que logren impulsar al emprendimiento a nuevos estadios. </a:t>
            </a:r>
            <a:endParaRPr lang="es-AR" sz="1800" dirty="0">
              <a:effectLst/>
              <a:latin typeface="Times New Roman" panose="02020603050405020304" pitchFamily="18" charset="0"/>
              <a:ea typeface="Times New Roman" panose="02020603050405020304" pitchFamily="18" charset="0"/>
            </a:endParaRPr>
          </a:p>
          <a:p>
            <a:pPr marL="0" indent="0">
              <a:buNone/>
            </a:pPr>
            <a:endParaRPr lang="es-AR" dirty="0">
              <a:latin typeface="+mj-lt"/>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2309" y="5275484"/>
            <a:ext cx="2955240" cy="1021296"/>
          </a:xfrm>
          <a:prstGeom prst="rect">
            <a:avLst/>
          </a:prstGeom>
        </p:spPr>
      </p:pic>
      <p:pic>
        <p:nvPicPr>
          <p:cNvPr id="5" name="Picture 6"/>
          <p:cNvPicPr>
            <a:picLocks noChangeAspect="1" noChangeArrowheads="1"/>
          </p:cNvPicPr>
          <p:nvPr/>
        </p:nvPicPr>
        <p:blipFill>
          <a:blip r:embed="rId3" cstate="print"/>
          <a:srcRect/>
          <a:stretch>
            <a:fillRect/>
          </a:stretch>
        </p:blipFill>
        <p:spPr bwMode="auto">
          <a:xfrm>
            <a:off x="0" y="1834910"/>
            <a:ext cx="6915191" cy="142876"/>
          </a:xfrm>
          <a:prstGeom prst="rect">
            <a:avLst/>
          </a:prstGeom>
          <a:noFill/>
          <a:ln w="9525">
            <a:noFill/>
            <a:round/>
            <a:headEnd/>
            <a:tailEnd/>
          </a:ln>
        </p:spPr>
      </p:pic>
      <p:sp>
        <p:nvSpPr>
          <p:cNvPr id="9" name="CuadroTexto 8">
            <a:extLst>
              <a:ext uri="{FF2B5EF4-FFF2-40B4-BE49-F238E27FC236}">
                <a16:creationId xmlns:a16="http://schemas.microsoft.com/office/drawing/2014/main" id="{16FB4A27-DBF2-4219-8949-8CD3C0D0CD12}"/>
              </a:ext>
            </a:extLst>
          </p:cNvPr>
          <p:cNvSpPr txBox="1"/>
          <p:nvPr/>
        </p:nvSpPr>
        <p:spPr>
          <a:xfrm>
            <a:off x="9247249" y="367532"/>
            <a:ext cx="2667786" cy="707886"/>
          </a:xfrm>
          <a:prstGeom prst="rect">
            <a:avLst/>
          </a:prstGeom>
          <a:noFill/>
        </p:spPr>
        <p:txBody>
          <a:bodyPr wrap="square" rtlCol="0">
            <a:spAutoFit/>
          </a:bodyPr>
          <a:lstStyle/>
          <a:p>
            <a:pPr algn="ctr"/>
            <a:r>
              <a:rPr lang="es-ES" sz="2000" b="1" dirty="0">
                <a:solidFill>
                  <a:srgbClr val="FFC000"/>
                </a:solidFill>
              </a:rPr>
              <a:t>MENDOZA EMPRENDE PRE ACELERA</a:t>
            </a:r>
            <a:endParaRPr lang="es-AR" sz="2000" b="1" dirty="0">
              <a:solidFill>
                <a:srgbClr val="FFC000"/>
              </a:solidFill>
            </a:endParaRPr>
          </a:p>
        </p:txBody>
      </p:sp>
      <p:pic>
        <p:nvPicPr>
          <p:cNvPr id="10" name="Imagen 9">
            <a:extLst>
              <a:ext uri="{FF2B5EF4-FFF2-40B4-BE49-F238E27FC236}">
                <a16:creationId xmlns:a16="http://schemas.microsoft.com/office/drawing/2014/main" id="{63CC7638-253E-483B-BB50-8829EE28C0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19468" y="1122067"/>
            <a:ext cx="706199" cy="876256"/>
          </a:xfrm>
          <a:prstGeom prst="rect">
            <a:avLst/>
          </a:prstGeom>
        </p:spPr>
      </p:pic>
    </p:spTree>
    <p:extLst>
      <p:ext uri="{BB962C8B-B14F-4D97-AF65-F5344CB8AC3E}">
        <p14:creationId xmlns:p14="http://schemas.microsoft.com/office/powerpoint/2010/main" val="334025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365125"/>
            <a:ext cx="10964159" cy="1325563"/>
          </a:xfrm>
        </p:spPr>
        <p:txBody>
          <a:bodyPr>
            <a:normAutofit/>
          </a:bodyPr>
          <a:lstStyle/>
          <a:p>
            <a:r>
              <a:rPr lang="es-AR" sz="3000" b="1" dirty="0">
                <a:solidFill>
                  <a:srgbClr val="FFC000"/>
                </a:solidFill>
                <a:cs typeface="Arial" pitchFamily="34" charset="0"/>
              </a:rPr>
              <a:t>Convocatoria Mendoza Emprende Pre Acelera</a:t>
            </a:r>
            <a:br>
              <a:rPr lang="es-AR" sz="3000" b="1" dirty="0">
                <a:solidFill>
                  <a:srgbClr val="FFC000"/>
                </a:solidFill>
                <a:cs typeface="Arial" pitchFamily="34" charset="0"/>
              </a:rPr>
            </a:br>
            <a:r>
              <a:rPr lang="es-AR" sz="3500" b="1" dirty="0">
                <a:solidFill>
                  <a:schemeClr val="accent1"/>
                </a:solidFill>
                <a:cs typeface="Arial" pitchFamily="34" charset="0"/>
              </a:rPr>
              <a:t>Postulantes</a:t>
            </a:r>
          </a:p>
        </p:txBody>
      </p:sp>
      <p:sp>
        <p:nvSpPr>
          <p:cNvPr id="3" name="Subtítulo 2"/>
          <p:cNvSpPr>
            <a:spLocks noGrp="1"/>
          </p:cNvSpPr>
          <p:nvPr>
            <p:ph idx="1"/>
          </p:nvPr>
        </p:nvSpPr>
        <p:spPr>
          <a:xfrm>
            <a:off x="1046018" y="2124883"/>
            <a:ext cx="7449589" cy="4351338"/>
          </a:xfrm>
        </p:spPr>
        <p:txBody>
          <a:bodyPr>
            <a:normAutofit/>
          </a:bodyPr>
          <a:lstStyle/>
          <a:p>
            <a:pPr algn="just"/>
            <a:endParaRPr lang="es-ES" sz="1800" dirty="0">
              <a:effectLst/>
              <a:latin typeface="Calibri" panose="020F0502020204030204" pitchFamily="34" charset="0"/>
              <a:ea typeface="Calibri" panose="020F0502020204030204" pitchFamily="34" charset="0"/>
            </a:endParaRPr>
          </a:p>
          <a:p>
            <a:pPr algn="just">
              <a:lnSpc>
                <a:spcPct val="115000"/>
              </a:lnSpc>
            </a:pPr>
            <a:r>
              <a:rPr lang="es-ES" sz="1800" b="1" dirty="0">
                <a:effectLst/>
                <a:latin typeface="Calibri" panose="020F0502020204030204" pitchFamily="34" charset="0"/>
                <a:ea typeface="Calibri" panose="020F0502020204030204" pitchFamily="34" charset="0"/>
              </a:rPr>
              <a:t>Aceleradoras debidamente inscriptas en la Dirección de personas Jurídicas de la Provincia de Mendoza que cuenten con personería jurídica</a:t>
            </a:r>
            <a:r>
              <a:rPr lang="es-ES" sz="1800" dirty="0">
                <a:effectLst/>
                <a:latin typeface="Calibri" panose="020F0502020204030204" pitchFamily="34" charset="0"/>
                <a:ea typeface="Calibri" panose="020F0502020204030204" pitchFamily="34" charset="0"/>
              </a:rPr>
              <a:t>, e inscriptas impositivamente en AFIP y ATM (o Convenio Multilateral).</a:t>
            </a:r>
            <a:endParaRPr lang="es-AR" sz="1800" dirty="0">
              <a:latin typeface="Times New Roman" panose="02020603050405020304" pitchFamily="18" charset="0"/>
              <a:ea typeface="Calibri" panose="020F0502020204030204" pitchFamily="34" charset="0"/>
            </a:endParaRPr>
          </a:p>
          <a:p>
            <a:pPr algn="just">
              <a:lnSpc>
                <a:spcPct val="115000"/>
              </a:lnSpc>
            </a:pPr>
            <a:r>
              <a:rPr lang="es-ES" sz="1800" b="1" dirty="0">
                <a:effectLst/>
                <a:latin typeface="Calibri" panose="020F0502020204030204" pitchFamily="34" charset="0"/>
                <a:ea typeface="Calibri" panose="020F0502020204030204" pitchFamily="34" charset="0"/>
              </a:rPr>
              <a:t>Deben encontrarse inscriptas en el Registro Provincial de Incubadoras y Aceleradoras de Mendoza</a:t>
            </a:r>
            <a:endParaRPr lang="es-AR" sz="1800" b="1" dirty="0">
              <a:latin typeface="Times New Roman" panose="02020603050405020304" pitchFamily="18" charset="0"/>
              <a:ea typeface="Calibri" panose="020F0502020204030204" pitchFamily="34" charset="0"/>
            </a:endParaRPr>
          </a:p>
          <a:p>
            <a:pPr algn="just">
              <a:lnSpc>
                <a:spcPct val="115000"/>
              </a:lnSpc>
            </a:pPr>
            <a:r>
              <a:rPr lang="es-ES" sz="1800" dirty="0">
                <a:effectLst/>
                <a:latin typeface="Calibri" panose="020F0502020204030204" pitchFamily="34" charset="0"/>
                <a:ea typeface="Calibri" panose="020F0502020204030204" pitchFamily="34" charset="0"/>
              </a:rPr>
              <a:t>Presentar la propuesta de pre aceleración con uno o más emprendimientos dinámicos e innovadores </a:t>
            </a:r>
            <a:r>
              <a:rPr lang="es-ES" sz="1800" b="1" dirty="0">
                <a:effectLst/>
                <a:latin typeface="Calibri" panose="020F0502020204030204" pitchFamily="34" charset="0"/>
                <a:ea typeface="Calibri" panose="020F0502020204030204" pitchFamily="34" charset="0"/>
              </a:rPr>
              <a:t>radicados en la Provincia de Mendoza</a:t>
            </a:r>
            <a:endParaRPr lang="es-AR" sz="1800" dirty="0">
              <a:effectLst/>
              <a:latin typeface="Times New Roman" panose="02020603050405020304" pitchFamily="18" charset="0"/>
              <a:ea typeface="Times New Roman" panose="02020603050405020304" pitchFamily="18" charset="0"/>
            </a:endParaRPr>
          </a:p>
          <a:p>
            <a:pPr marL="0" indent="0">
              <a:buNone/>
            </a:pPr>
            <a:endParaRPr lang="es-AR" dirty="0">
              <a:latin typeface="+mj-lt"/>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2309" y="5275484"/>
            <a:ext cx="2955240" cy="1021296"/>
          </a:xfrm>
          <a:prstGeom prst="rect">
            <a:avLst/>
          </a:prstGeom>
        </p:spPr>
      </p:pic>
      <p:pic>
        <p:nvPicPr>
          <p:cNvPr id="5" name="Picture 6"/>
          <p:cNvPicPr>
            <a:picLocks noChangeAspect="1" noChangeArrowheads="1"/>
          </p:cNvPicPr>
          <p:nvPr/>
        </p:nvPicPr>
        <p:blipFill>
          <a:blip r:embed="rId3" cstate="print"/>
          <a:srcRect/>
          <a:stretch>
            <a:fillRect/>
          </a:stretch>
        </p:blipFill>
        <p:spPr bwMode="auto">
          <a:xfrm>
            <a:off x="0" y="1834910"/>
            <a:ext cx="6915191" cy="142876"/>
          </a:xfrm>
          <a:prstGeom prst="rect">
            <a:avLst/>
          </a:prstGeom>
          <a:noFill/>
          <a:ln w="9525">
            <a:noFill/>
            <a:round/>
            <a:headEnd/>
            <a:tailEnd/>
          </a:ln>
        </p:spPr>
      </p:pic>
      <p:sp>
        <p:nvSpPr>
          <p:cNvPr id="9" name="CuadroTexto 8">
            <a:extLst>
              <a:ext uri="{FF2B5EF4-FFF2-40B4-BE49-F238E27FC236}">
                <a16:creationId xmlns:a16="http://schemas.microsoft.com/office/drawing/2014/main" id="{16FB4A27-DBF2-4219-8949-8CD3C0D0CD12}"/>
              </a:ext>
            </a:extLst>
          </p:cNvPr>
          <p:cNvSpPr txBox="1"/>
          <p:nvPr/>
        </p:nvSpPr>
        <p:spPr>
          <a:xfrm>
            <a:off x="9247249" y="367532"/>
            <a:ext cx="2667786" cy="707886"/>
          </a:xfrm>
          <a:prstGeom prst="rect">
            <a:avLst/>
          </a:prstGeom>
          <a:noFill/>
        </p:spPr>
        <p:txBody>
          <a:bodyPr wrap="square" rtlCol="0">
            <a:spAutoFit/>
          </a:bodyPr>
          <a:lstStyle/>
          <a:p>
            <a:pPr algn="ctr"/>
            <a:r>
              <a:rPr lang="es-ES" sz="2000" b="1" dirty="0">
                <a:solidFill>
                  <a:srgbClr val="FFC000"/>
                </a:solidFill>
              </a:rPr>
              <a:t>MENDOZA EMPRENDE PRE ACELERA</a:t>
            </a:r>
            <a:endParaRPr lang="es-AR" sz="2000" b="1" dirty="0">
              <a:solidFill>
                <a:srgbClr val="FFC000"/>
              </a:solidFill>
            </a:endParaRPr>
          </a:p>
        </p:txBody>
      </p:sp>
      <p:pic>
        <p:nvPicPr>
          <p:cNvPr id="7" name="Imagen 6">
            <a:extLst>
              <a:ext uri="{FF2B5EF4-FFF2-40B4-BE49-F238E27FC236}">
                <a16:creationId xmlns:a16="http://schemas.microsoft.com/office/drawing/2014/main" id="{E2E611D0-FA93-4497-9D17-8CF58004C4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28042" y="1248627"/>
            <a:ext cx="706199" cy="876256"/>
          </a:xfrm>
          <a:prstGeom prst="rect">
            <a:avLst/>
          </a:prstGeom>
        </p:spPr>
      </p:pic>
    </p:spTree>
    <p:extLst>
      <p:ext uri="{BB962C8B-B14F-4D97-AF65-F5344CB8AC3E}">
        <p14:creationId xmlns:p14="http://schemas.microsoft.com/office/powerpoint/2010/main" val="274341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365125"/>
            <a:ext cx="10964159" cy="1325563"/>
          </a:xfrm>
        </p:spPr>
        <p:txBody>
          <a:bodyPr>
            <a:normAutofit/>
          </a:bodyPr>
          <a:lstStyle/>
          <a:p>
            <a:r>
              <a:rPr lang="es-AR" sz="3000" b="1" dirty="0">
                <a:solidFill>
                  <a:srgbClr val="FFC000"/>
                </a:solidFill>
                <a:cs typeface="Arial" pitchFamily="34" charset="0"/>
              </a:rPr>
              <a:t>Convocatoria Mendoza Emprende Pre Acelera</a:t>
            </a:r>
            <a:br>
              <a:rPr lang="es-AR" sz="3000" b="1" dirty="0">
                <a:solidFill>
                  <a:srgbClr val="FFC000"/>
                </a:solidFill>
                <a:cs typeface="Arial" pitchFamily="34" charset="0"/>
              </a:rPr>
            </a:br>
            <a:r>
              <a:rPr lang="es-AR" sz="3500" b="1" dirty="0">
                <a:solidFill>
                  <a:schemeClr val="accent1"/>
                </a:solidFill>
                <a:cs typeface="Arial" pitchFamily="34" charset="0"/>
              </a:rPr>
              <a:t>Emprendimientos dinámicos e innovadores</a:t>
            </a:r>
          </a:p>
        </p:txBody>
      </p:sp>
      <p:sp>
        <p:nvSpPr>
          <p:cNvPr id="3" name="Subtítulo 2"/>
          <p:cNvSpPr>
            <a:spLocks noGrp="1"/>
          </p:cNvSpPr>
          <p:nvPr>
            <p:ph idx="1"/>
          </p:nvPr>
        </p:nvSpPr>
        <p:spPr>
          <a:xfrm>
            <a:off x="1046018" y="2124883"/>
            <a:ext cx="7449589" cy="4351338"/>
          </a:xfrm>
        </p:spPr>
        <p:txBody>
          <a:bodyPr>
            <a:normAutofit/>
          </a:bodyPr>
          <a:lstStyle/>
          <a:p>
            <a:pPr algn="just"/>
            <a:endParaRPr lang="es-ES" sz="1800" dirty="0">
              <a:effectLst/>
              <a:latin typeface="Calibri" panose="020F0502020204030204" pitchFamily="34" charset="0"/>
              <a:ea typeface="Calibri" panose="020F0502020204030204" pitchFamily="34" charset="0"/>
            </a:endParaRPr>
          </a:p>
          <a:p>
            <a:pPr marL="0" indent="0" algn="just">
              <a:buNone/>
            </a:pPr>
            <a:r>
              <a:rPr lang="es-ES" sz="1800" b="1" dirty="0">
                <a:solidFill>
                  <a:srgbClr val="0070C0"/>
                </a:solidFill>
                <a:latin typeface="Calibri" panose="020F0502020204030204" pitchFamily="34" charset="0"/>
                <a:ea typeface="Calibri" panose="020F0502020204030204" pitchFamily="34" charset="0"/>
              </a:rPr>
              <a:t>EMPRENDIMIENTO DINÁMICO E INNOVADOR</a:t>
            </a:r>
          </a:p>
          <a:p>
            <a:pPr marL="0" indent="0" algn="just">
              <a:buNone/>
            </a:pPr>
            <a:r>
              <a:rPr lang="es-ES" sz="1800" dirty="0">
                <a:latin typeface="Calibri" panose="020F0502020204030204" pitchFamily="34" charset="0"/>
                <a:ea typeface="Calibri" panose="020F0502020204030204" pitchFamily="34" charset="0"/>
              </a:rPr>
              <a:t>Es</a:t>
            </a:r>
            <a:r>
              <a:rPr lang="es-ES" sz="1800" dirty="0">
                <a:effectLst/>
                <a:latin typeface="Calibri" panose="020F0502020204030204" pitchFamily="34" charset="0"/>
                <a:ea typeface="Calibri" panose="020F0502020204030204" pitchFamily="34" charset="0"/>
              </a:rPr>
              <a:t> aquel emprendimiento con productos, servicios o procesos innovadores validados, que sean susceptibles de recibir financiamiento privado, que tengan potencial de crecimiento y escalamiento. </a:t>
            </a:r>
          </a:p>
          <a:p>
            <a:pPr marL="0" indent="0" algn="just">
              <a:buNone/>
            </a:pPr>
            <a:r>
              <a:rPr lang="es-ES" sz="1800" dirty="0">
                <a:effectLst/>
                <a:latin typeface="Calibri" panose="020F0502020204030204" pitchFamily="34" charset="0"/>
                <a:ea typeface="Calibri" panose="020F0502020204030204" pitchFamily="34" charset="0"/>
              </a:rPr>
              <a:t>Se valorará si además generan algún impacto ambiental y/o social. Debe ser un emprendimiento con hasta 7 años de antigüedad contados desde su primera venta o constitución. </a:t>
            </a:r>
          </a:p>
          <a:p>
            <a:pPr marL="0" indent="0" algn="just">
              <a:buNone/>
            </a:pPr>
            <a:r>
              <a:rPr lang="es-ES" sz="1800" dirty="0">
                <a:effectLst/>
                <a:latin typeface="Calibri" panose="020F0502020204030204" pitchFamily="34" charset="0"/>
                <a:ea typeface="Calibri" panose="020F0502020204030204" pitchFamily="34" charset="0"/>
              </a:rPr>
              <a:t>El emprendimiento debe estar radicado en la Provincia de Mendoza, es decir que realice sus actividades en la Provincia.</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2309" y="5275484"/>
            <a:ext cx="2955240" cy="1021296"/>
          </a:xfrm>
          <a:prstGeom prst="rect">
            <a:avLst/>
          </a:prstGeom>
        </p:spPr>
      </p:pic>
      <p:pic>
        <p:nvPicPr>
          <p:cNvPr id="5" name="Picture 6"/>
          <p:cNvPicPr>
            <a:picLocks noChangeAspect="1" noChangeArrowheads="1"/>
          </p:cNvPicPr>
          <p:nvPr/>
        </p:nvPicPr>
        <p:blipFill>
          <a:blip r:embed="rId3" cstate="print"/>
          <a:srcRect/>
          <a:stretch>
            <a:fillRect/>
          </a:stretch>
        </p:blipFill>
        <p:spPr bwMode="auto">
          <a:xfrm>
            <a:off x="0" y="1834910"/>
            <a:ext cx="6915191" cy="142876"/>
          </a:xfrm>
          <a:prstGeom prst="rect">
            <a:avLst/>
          </a:prstGeom>
          <a:noFill/>
          <a:ln w="9525">
            <a:noFill/>
            <a:round/>
            <a:headEnd/>
            <a:tailEnd/>
          </a:ln>
        </p:spPr>
      </p:pic>
      <p:sp>
        <p:nvSpPr>
          <p:cNvPr id="9" name="CuadroTexto 8">
            <a:extLst>
              <a:ext uri="{FF2B5EF4-FFF2-40B4-BE49-F238E27FC236}">
                <a16:creationId xmlns:a16="http://schemas.microsoft.com/office/drawing/2014/main" id="{16FB4A27-DBF2-4219-8949-8CD3C0D0CD12}"/>
              </a:ext>
            </a:extLst>
          </p:cNvPr>
          <p:cNvSpPr txBox="1"/>
          <p:nvPr/>
        </p:nvSpPr>
        <p:spPr>
          <a:xfrm>
            <a:off x="9247249" y="367532"/>
            <a:ext cx="2667786" cy="707886"/>
          </a:xfrm>
          <a:prstGeom prst="rect">
            <a:avLst/>
          </a:prstGeom>
          <a:noFill/>
        </p:spPr>
        <p:txBody>
          <a:bodyPr wrap="square" rtlCol="0">
            <a:spAutoFit/>
          </a:bodyPr>
          <a:lstStyle/>
          <a:p>
            <a:pPr algn="ctr"/>
            <a:r>
              <a:rPr lang="es-ES" sz="2000" b="1" dirty="0">
                <a:solidFill>
                  <a:srgbClr val="FFC000"/>
                </a:solidFill>
              </a:rPr>
              <a:t>MENDOZA EMPRENDE PRE ACELERA</a:t>
            </a:r>
            <a:endParaRPr lang="es-AR" sz="2000" b="1" dirty="0">
              <a:solidFill>
                <a:srgbClr val="FFC000"/>
              </a:solidFill>
            </a:endParaRPr>
          </a:p>
        </p:txBody>
      </p:sp>
      <p:pic>
        <p:nvPicPr>
          <p:cNvPr id="7" name="Imagen 6">
            <a:extLst>
              <a:ext uri="{FF2B5EF4-FFF2-40B4-BE49-F238E27FC236}">
                <a16:creationId xmlns:a16="http://schemas.microsoft.com/office/drawing/2014/main" id="{FA78CADB-39EC-4C55-8621-11D048C75F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13735" y="1252560"/>
            <a:ext cx="706199" cy="876256"/>
          </a:xfrm>
          <a:prstGeom prst="rect">
            <a:avLst/>
          </a:prstGeom>
        </p:spPr>
      </p:pic>
    </p:spTree>
    <p:extLst>
      <p:ext uri="{BB962C8B-B14F-4D97-AF65-F5344CB8AC3E}">
        <p14:creationId xmlns:p14="http://schemas.microsoft.com/office/powerpoint/2010/main" val="128607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3600" b="1" dirty="0">
                <a:solidFill>
                  <a:srgbClr val="FFC000"/>
                </a:solidFill>
                <a:cs typeface="Arial" pitchFamily="34" charset="0"/>
              </a:rPr>
              <a:t>Convocatoria Mendoza Emprende Pre Acelera</a:t>
            </a:r>
            <a:br>
              <a:rPr lang="es-AR" sz="3600" b="1" dirty="0">
                <a:solidFill>
                  <a:srgbClr val="FFC000"/>
                </a:solidFill>
                <a:cs typeface="Arial" pitchFamily="34" charset="0"/>
              </a:rPr>
            </a:br>
            <a:r>
              <a:rPr lang="es-AR" sz="4000" b="1" dirty="0">
                <a:solidFill>
                  <a:schemeClr val="accent1"/>
                </a:solidFill>
                <a:cs typeface="Arial" pitchFamily="34" charset="0"/>
              </a:rPr>
              <a:t>Financiamiento</a:t>
            </a:r>
            <a:endParaRPr lang="es-AR" sz="3500" b="1" dirty="0">
              <a:solidFill>
                <a:schemeClr val="accent1"/>
              </a:solidFill>
              <a:cs typeface="Arial" pitchFamily="34" charset="0"/>
            </a:endParaRPr>
          </a:p>
        </p:txBody>
      </p:sp>
      <p:sp>
        <p:nvSpPr>
          <p:cNvPr id="3" name="Subtítulo 2"/>
          <p:cNvSpPr>
            <a:spLocks noGrp="1"/>
          </p:cNvSpPr>
          <p:nvPr>
            <p:ph idx="1"/>
          </p:nvPr>
        </p:nvSpPr>
        <p:spPr>
          <a:xfrm>
            <a:off x="997526" y="2122008"/>
            <a:ext cx="10356273" cy="4021703"/>
          </a:xfrm>
        </p:spPr>
        <p:txBody>
          <a:bodyPr>
            <a:normAutofit/>
          </a:bodyPr>
          <a:lstStyle/>
          <a:p>
            <a:pPr indent="270510" algn="just">
              <a:lnSpc>
                <a:spcPct val="115000"/>
              </a:lnSpc>
            </a:pPr>
            <a:endParaRPr lang="es-ES" sz="1800" dirty="0">
              <a:effectLst/>
              <a:latin typeface="Calibri" panose="020F0502020204030204" pitchFamily="34" charset="0"/>
              <a:ea typeface="Calibri" panose="020F0502020204030204" pitchFamily="34" charset="0"/>
            </a:endParaRPr>
          </a:p>
          <a:p>
            <a:pPr indent="270510" algn="just">
              <a:lnSpc>
                <a:spcPct val="115000"/>
              </a:lnSpc>
            </a:pPr>
            <a:r>
              <a:rPr lang="es-ES" sz="1800" dirty="0">
                <a:effectLst/>
                <a:latin typeface="Calibri" panose="020F0502020204030204" pitchFamily="34" charset="0"/>
                <a:ea typeface="Calibri" panose="020F0502020204030204" pitchFamily="34" charset="0"/>
              </a:rPr>
              <a:t>Los Postulantes podrán acceder a una ASISTENCIA FINANCIERA en PESOS ARGENTINOS de acuerdo a la cantidad de emprendimientos a pre acelerar: hasta 3 emprendimientos el ANR podrá ser de hasta $1.900.000, hasta 6 emprendimientos de hasta $2.500.000, hasta 10 emprendimientos de hasta $3.000.000, si son 11 o más emprendimientos el ANR podrá ser de hasta $3.500.000</a:t>
            </a:r>
            <a:endParaRPr lang="es-AR" sz="1800" dirty="0">
              <a:effectLst/>
              <a:latin typeface="Times New Roman" panose="02020603050405020304" pitchFamily="18" charset="0"/>
              <a:ea typeface="Times New Roman" panose="02020603050405020304" pitchFamily="18" charset="0"/>
            </a:endParaRPr>
          </a:p>
          <a:p>
            <a:pPr indent="270510" algn="just">
              <a:lnSpc>
                <a:spcPct val="115000"/>
              </a:lnSpc>
            </a:pPr>
            <a:r>
              <a:rPr lang="es-ES" sz="1800" dirty="0">
                <a:effectLst/>
                <a:latin typeface="Calibri" panose="020F0502020204030204" pitchFamily="34" charset="0"/>
                <a:ea typeface="Calibri" panose="020F0502020204030204" pitchFamily="34" charset="0"/>
              </a:rPr>
              <a:t>El financiamiento cubrirá hasta el ochenta por ciento (80%) del monto total sin IVA del proceso de pre aceleración.</a:t>
            </a:r>
            <a:endParaRPr lang="es-AR" sz="1800" dirty="0">
              <a:effectLst/>
              <a:latin typeface="Times New Roman" panose="02020603050405020304" pitchFamily="18" charset="0"/>
              <a:ea typeface="Times New Roman" panose="02020603050405020304" pitchFamily="18" charset="0"/>
            </a:endParaRPr>
          </a:p>
          <a:p>
            <a:pPr indent="270510" algn="just">
              <a:lnSpc>
                <a:spcPct val="115000"/>
              </a:lnSpc>
            </a:pPr>
            <a:r>
              <a:rPr lang="es-ES" sz="1800" b="1" dirty="0">
                <a:effectLst/>
                <a:latin typeface="Calibri" panose="020F0502020204030204" pitchFamily="34" charset="0"/>
                <a:ea typeface="Calibri" panose="020F0502020204030204" pitchFamily="34" charset="0"/>
              </a:rPr>
              <a:t>El postulante deberá cubrir como mínimo la contraparte por el veinte por ciento (20%) de los componentes financiables</a:t>
            </a:r>
            <a:r>
              <a:rPr lang="es-ES" sz="1800" dirty="0">
                <a:effectLst/>
                <a:latin typeface="Calibri" panose="020F0502020204030204" pitchFamily="34" charset="0"/>
                <a:ea typeface="Calibri" panose="020F0502020204030204" pitchFamily="34" charset="0"/>
              </a:rPr>
              <a:t>.</a:t>
            </a:r>
            <a:endParaRPr lang="es-AR" sz="1800" dirty="0">
              <a:effectLst/>
              <a:latin typeface="Times New Roman" panose="02020603050405020304" pitchFamily="18" charset="0"/>
              <a:ea typeface="Times New Roman" panose="02020603050405020304" pitchFamily="18" charset="0"/>
            </a:endParaRPr>
          </a:p>
          <a:p>
            <a:endParaRPr lang="es-AR" sz="2000" dirty="0">
              <a:solidFill>
                <a:schemeClr val="tx1">
                  <a:lumMod val="50000"/>
                  <a:lumOff val="50000"/>
                </a:schemeClr>
              </a:solidFill>
            </a:endParaRPr>
          </a:p>
          <a:p>
            <a:endParaRPr lang="es-AR" dirty="0"/>
          </a:p>
          <a:p>
            <a:pPr marL="0" indent="0">
              <a:buNone/>
            </a:pPr>
            <a:endParaRPr lang="es-AR" dirty="0"/>
          </a:p>
        </p:txBody>
      </p:sp>
      <p:pic>
        <p:nvPicPr>
          <p:cNvPr id="4" name="Picture 6"/>
          <p:cNvPicPr>
            <a:picLocks noChangeAspect="1" noChangeArrowheads="1"/>
          </p:cNvPicPr>
          <p:nvPr/>
        </p:nvPicPr>
        <p:blipFill>
          <a:blip r:embed="rId2" cstate="print"/>
          <a:srcRect/>
          <a:stretch>
            <a:fillRect/>
          </a:stretch>
        </p:blipFill>
        <p:spPr bwMode="auto">
          <a:xfrm>
            <a:off x="0" y="1834910"/>
            <a:ext cx="6915191" cy="142876"/>
          </a:xfrm>
          <a:prstGeom prst="rect">
            <a:avLst/>
          </a:prstGeom>
          <a:noFill/>
          <a:ln w="9525">
            <a:noFill/>
            <a:round/>
            <a:headEnd/>
            <a:tailEnd/>
          </a:ln>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7941" y="5431112"/>
            <a:ext cx="2955240" cy="1021296"/>
          </a:xfrm>
          <a:prstGeom prst="rect">
            <a:avLst/>
          </a:prstGeom>
        </p:spPr>
      </p:pic>
      <p:sp>
        <p:nvSpPr>
          <p:cNvPr id="9" name="CuadroTexto 8">
            <a:extLst>
              <a:ext uri="{FF2B5EF4-FFF2-40B4-BE49-F238E27FC236}">
                <a16:creationId xmlns:a16="http://schemas.microsoft.com/office/drawing/2014/main" id="{47554CA9-C083-40F2-90A8-80AF85B5A27E}"/>
              </a:ext>
            </a:extLst>
          </p:cNvPr>
          <p:cNvSpPr txBox="1"/>
          <p:nvPr/>
        </p:nvSpPr>
        <p:spPr>
          <a:xfrm>
            <a:off x="9545403" y="353178"/>
            <a:ext cx="2375555" cy="646331"/>
          </a:xfrm>
          <a:prstGeom prst="rect">
            <a:avLst/>
          </a:prstGeom>
          <a:noFill/>
        </p:spPr>
        <p:txBody>
          <a:bodyPr wrap="square">
            <a:spAutoFit/>
          </a:bodyPr>
          <a:lstStyle/>
          <a:p>
            <a:pPr algn="ctr"/>
            <a:r>
              <a:rPr lang="es-ES" sz="1800" b="1" dirty="0">
                <a:solidFill>
                  <a:srgbClr val="FFC000"/>
                </a:solidFill>
              </a:rPr>
              <a:t>MENDOZA EMPRENDE </a:t>
            </a:r>
            <a:r>
              <a:rPr lang="es-ES" b="1" dirty="0">
                <a:solidFill>
                  <a:srgbClr val="FFC000"/>
                </a:solidFill>
              </a:rPr>
              <a:t>PRE ACELERA</a:t>
            </a:r>
            <a:endParaRPr lang="es-AR" sz="1800" b="1" dirty="0">
              <a:solidFill>
                <a:srgbClr val="FFC000"/>
              </a:solidFill>
            </a:endParaRPr>
          </a:p>
        </p:txBody>
      </p:sp>
      <p:pic>
        <p:nvPicPr>
          <p:cNvPr id="10" name="Imagen 9">
            <a:extLst>
              <a:ext uri="{FF2B5EF4-FFF2-40B4-BE49-F238E27FC236}">
                <a16:creationId xmlns:a16="http://schemas.microsoft.com/office/drawing/2014/main" id="{E664406E-68DA-457F-8B31-1529331131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80080" y="975415"/>
            <a:ext cx="706199" cy="876256"/>
          </a:xfrm>
          <a:prstGeom prst="rect">
            <a:avLst/>
          </a:prstGeom>
        </p:spPr>
      </p:pic>
    </p:spTree>
    <p:extLst>
      <p:ext uri="{BB962C8B-B14F-4D97-AF65-F5344CB8AC3E}">
        <p14:creationId xmlns:p14="http://schemas.microsoft.com/office/powerpoint/2010/main" val="1749844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4764" y="288263"/>
            <a:ext cx="10515600" cy="1325563"/>
          </a:xfrm>
        </p:spPr>
        <p:txBody>
          <a:bodyPr>
            <a:normAutofit/>
          </a:bodyPr>
          <a:lstStyle/>
          <a:p>
            <a:r>
              <a:rPr lang="es-AR" sz="3200" b="1" dirty="0">
                <a:solidFill>
                  <a:srgbClr val="FFC000"/>
                </a:solidFill>
                <a:cs typeface="Arial" pitchFamily="34" charset="0"/>
              </a:rPr>
              <a:t>Convocatoria Mendoza Emprende Pre Acelera</a:t>
            </a:r>
            <a:br>
              <a:rPr lang="es-AR" sz="3200" b="1" dirty="0">
                <a:solidFill>
                  <a:srgbClr val="FFC000"/>
                </a:solidFill>
                <a:cs typeface="Arial" pitchFamily="34" charset="0"/>
              </a:rPr>
            </a:br>
            <a:r>
              <a:rPr lang="es-AR" sz="3600" b="1" dirty="0">
                <a:solidFill>
                  <a:schemeClr val="accent1"/>
                </a:solidFill>
                <a:cs typeface="Arial" pitchFamily="34" charset="0"/>
              </a:rPr>
              <a:t>Componentes Financiables</a:t>
            </a:r>
            <a:endParaRPr lang="es-AR" sz="3500" b="1" dirty="0">
              <a:solidFill>
                <a:schemeClr val="accent1"/>
              </a:solidFill>
              <a:cs typeface="Arial" pitchFamily="34" charset="0"/>
            </a:endParaRPr>
          </a:p>
        </p:txBody>
      </p:sp>
      <p:sp>
        <p:nvSpPr>
          <p:cNvPr id="3" name="Subtítulo 2"/>
          <p:cNvSpPr>
            <a:spLocks noGrp="1"/>
          </p:cNvSpPr>
          <p:nvPr>
            <p:ph idx="1"/>
          </p:nvPr>
        </p:nvSpPr>
        <p:spPr>
          <a:xfrm>
            <a:off x="871452" y="2261064"/>
            <a:ext cx="9662224" cy="3974090"/>
          </a:xfrm>
        </p:spPr>
        <p:txBody>
          <a:bodyPr>
            <a:normAutofit/>
          </a:bodyPr>
          <a:lstStyle/>
          <a:p>
            <a:pPr indent="0" algn="just">
              <a:lnSpc>
                <a:spcPct val="115000"/>
              </a:lnSpc>
              <a:buNone/>
            </a:pPr>
            <a:r>
              <a:rPr lang="es-ES" sz="1800" dirty="0">
                <a:effectLst/>
                <a:latin typeface="Calibri" panose="020F0502020204030204" pitchFamily="34" charset="0"/>
                <a:ea typeface="Calibri" panose="020F0502020204030204" pitchFamily="34" charset="0"/>
              </a:rPr>
              <a:t>La Asistencia Financiera podrá ser utilizada para financiar </a:t>
            </a:r>
            <a:endParaRPr lang="es-AR"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Symbol" panose="05050102010706020507" pitchFamily="18" charset="2"/>
              <a:buChar char=""/>
            </a:pPr>
            <a:r>
              <a:rPr lang="es-AR" sz="1800" dirty="0">
                <a:effectLst/>
                <a:latin typeface="Calibri" panose="020F0502020204030204" pitchFamily="34" charset="0"/>
                <a:ea typeface="Calibri" panose="020F0502020204030204" pitchFamily="34" charset="0"/>
              </a:rPr>
              <a:t>Los gastos o costos del proceso propio de pre aceleración con recursos humanos propios y contratados.</a:t>
            </a:r>
            <a:endParaRPr lang="es-AR"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Corbel" panose="020B0503020204020204" pitchFamily="34" charset="0"/>
              <a:buChar char="•"/>
              <a:tabLst>
                <a:tab pos="457200" algn="l"/>
              </a:tabLst>
            </a:pPr>
            <a:r>
              <a:rPr lang="es-AR" sz="1800" dirty="0">
                <a:effectLst/>
                <a:latin typeface="Calibri" panose="020F0502020204030204" pitchFamily="34" charset="0"/>
                <a:ea typeface="Calibri" panose="020F0502020204030204" pitchFamily="34" charset="0"/>
              </a:rPr>
              <a:t>Gastos relacionados con la propuesta de pre aceleración que no sea en capital humano. </a:t>
            </a:r>
            <a:endParaRPr lang="es-AR"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Corbel" panose="020B0503020204020204" pitchFamily="34" charset="0"/>
              <a:buChar char="•"/>
              <a:tabLst>
                <a:tab pos="457200" algn="l"/>
              </a:tabLst>
            </a:pPr>
            <a:r>
              <a:rPr lang="es-ES" sz="1800" dirty="0">
                <a:effectLst/>
                <a:latin typeface="Calibri" panose="020F0502020204030204" pitchFamily="34" charset="0"/>
                <a:ea typeface="Times New Roman" panose="02020603050405020304" pitchFamily="18" charset="0"/>
              </a:rPr>
              <a:t>Cualquier otro gasto relacionado con el proceso de pre aceleración el cual se considerará elegible sólo con la previa aprobación de </a:t>
            </a:r>
            <a:r>
              <a:rPr lang="es-ES" sz="1800" spc="-285" dirty="0">
                <a:effectLst/>
                <a:latin typeface="Calibri" panose="020F0502020204030204" pitchFamily="34" charset="0"/>
                <a:ea typeface="Times New Roman" panose="02020603050405020304" pitchFamily="18" charset="0"/>
              </a:rPr>
              <a:t> </a:t>
            </a:r>
            <a:r>
              <a:rPr lang="es-ES" sz="1800" dirty="0">
                <a:effectLst/>
                <a:latin typeface="Calibri" panose="020F0502020204030204" pitchFamily="34" charset="0"/>
                <a:ea typeface="Times New Roman" panose="02020603050405020304" pitchFamily="18" charset="0"/>
              </a:rPr>
              <a:t>Mendoza</a:t>
            </a:r>
            <a:r>
              <a:rPr lang="es-ES" sz="1800" spc="-10" dirty="0">
                <a:effectLst/>
                <a:latin typeface="Calibri" panose="020F0502020204030204" pitchFamily="34" charset="0"/>
                <a:ea typeface="Times New Roman" panose="02020603050405020304" pitchFamily="18" charset="0"/>
              </a:rPr>
              <a:t> </a:t>
            </a:r>
            <a:r>
              <a:rPr lang="es-ES" sz="1800" dirty="0">
                <a:effectLst/>
                <a:latin typeface="Calibri" panose="020F0502020204030204" pitchFamily="34" charset="0"/>
                <a:ea typeface="Times New Roman" panose="02020603050405020304" pitchFamily="18" charset="0"/>
              </a:rPr>
              <a:t>Fiduciaria</a:t>
            </a:r>
            <a:r>
              <a:rPr lang="es-ES" sz="1800" spc="-5" dirty="0">
                <a:effectLst/>
                <a:latin typeface="Calibri" panose="020F0502020204030204" pitchFamily="34" charset="0"/>
                <a:ea typeface="Times New Roman" panose="02020603050405020304" pitchFamily="18" charset="0"/>
              </a:rPr>
              <a:t> </a:t>
            </a:r>
            <a:r>
              <a:rPr lang="es-ES" sz="1800" dirty="0">
                <a:effectLst/>
                <a:latin typeface="Calibri" panose="020F0502020204030204" pitchFamily="34" charset="0"/>
                <a:ea typeface="Times New Roman" panose="02020603050405020304" pitchFamily="18" charset="0"/>
              </a:rPr>
              <a:t>o del Comité Ejecutivo.</a:t>
            </a:r>
            <a:endParaRPr lang="es-AR" sz="1800" dirty="0">
              <a:latin typeface="Times New Roman" panose="02020603050405020304" pitchFamily="18" charset="0"/>
              <a:ea typeface="Times New Roman" panose="02020603050405020304" pitchFamily="18" charset="0"/>
            </a:endParaRPr>
          </a:p>
          <a:p>
            <a:pPr marL="342900" lvl="0" indent="-342900" algn="just">
              <a:lnSpc>
                <a:spcPct val="115000"/>
              </a:lnSpc>
              <a:buFont typeface="Corbel" panose="020B0503020204020204" pitchFamily="34" charset="0"/>
              <a:buChar char="•"/>
              <a:tabLst>
                <a:tab pos="457200" algn="l"/>
              </a:tabLst>
            </a:pPr>
            <a:endParaRPr lang="es-AR" sz="1800" dirty="0">
              <a:effectLst/>
              <a:latin typeface="Times New Roman" panose="02020603050405020304" pitchFamily="18" charset="0"/>
              <a:ea typeface="Calibri" panose="020F0502020204030204" pitchFamily="34" charset="0"/>
            </a:endParaRPr>
          </a:p>
          <a:p>
            <a:pPr marL="0" lvl="0" indent="0" algn="just">
              <a:lnSpc>
                <a:spcPct val="115000"/>
              </a:lnSpc>
              <a:buNone/>
              <a:tabLst>
                <a:tab pos="457200" algn="l"/>
              </a:tabLst>
            </a:pPr>
            <a:r>
              <a:rPr lang="es-AR" sz="1800" dirty="0">
                <a:effectLst/>
                <a:latin typeface="Calibri" panose="020F0502020204030204" pitchFamily="34" charset="0"/>
                <a:ea typeface="Calibri" panose="020F0502020204030204" pitchFamily="34" charset="0"/>
              </a:rPr>
              <a:t>Para el cálculo de la asistencia financiera se considerarán los valores sin IVA, salvo que el postulante revista la calidad de IVA EXENTO. La contraparte deberá ser aportada por el postulante. </a:t>
            </a:r>
            <a:endParaRPr lang="es-AR" sz="1800" dirty="0">
              <a:effectLst/>
              <a:latin typeface="Times New Roman" panose="02020603050405020304" pitchFamily="18" charset="0"/>
              <a:ea typeface="Times New Roman" panose="02020603050405020304" pitchFamily="18" charset="0"/>
            </a:endParaRPr>
          </a:p>
          <a:p>
            <a:pPr indent="-186690" algn="just">
              <a:lnSpc>
                <a:spcPct val="115000"/>
              </a:lnSpc>
            </a:pPr>
            <a:endParaRPr lang="es-AR" sz="1800" dirty="0">
              <a:effectLst/>
              <a:latin typeface="Times New Roman" panose="02020603050405020304" pitchFamily="18" charset="0"/>
              <a:ea typeface="Times New Roman" panose="02020603050405020304" pitchFamily="18" charset="0"/>
            </a:endParaRPr>
          </a:p>
          <a:p>
            <a:pPr algn="just"/>
            <a:endParaRPr lang="es-AR" sz="1500" dirty="0">
              <a:solidFill>
                <a:schemeClr val="tx1">
                  <a:lumMod val="50000"/>
                  <a:lumOff val="50000"/>
                </a:schemeClr>
              </a:solidFill>
            </a:endParaRPr>
          </a:p>
          <a:p>
            <a:pPr algn="just"/>
            <a:endParaRPr lang="es-AR" sz="1500" dirty="0">
              <a:solidFill>
                <a:schemeClr val="tx1">
                  <a:lumMod val="50000"/>
                  <a:lumOff val="50000"/>
                </a:schemeClr>
              </a:solidFill>
            </a:endParaRPr>
          </a:p>
          <a:p>
            <a:pPr algn="just"/>
            <a:endParaRPr lang="es-AR" sz="1500" dirty="0">
              <a:solidFill>
                <a:schemeClr val="tx1">
                  <a:lumMod val="50000"/>
                  <a:lumOff val="50000"/>
                </a:schemeClr>
              </a:solidFill>
            </a:endParaRPr>
          </a:p>
          <a:p>
            <a:endParaRPr lang="es-AR" sz="1500" dirty="0">
              <a:solidFill>
                <a:schemeClr val="tx1">
                  <a:lumMod val="50000"/>
                  <a:lumOff val="50000"/>
                </a:schemeClr>
              </a:solidFill>
            </a:endParaRPr>
          </a:p>
          <a:p>
            <a:pPr marL="0" indent="0">
              <a:buNone/>
            </a:pPr>
            <a:endParaRPr lang="es-AR" sz="15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6056" y="5769203"/>
            <a:ext cx="2955240" cy="903879"/>
          </a:xfrm>
          <a:prstGeom prst="rect">
            <a:avLst/>
          </a:prstGeom>
        </p:spPr>
      </p:pic>
      <p:pic>
        <p:nvPicPr>
          <p:cNvPr id="7" name="Picture 6"/>
          <p:cNvPicPr>
            <a:picLocks noChangeAspect="1" noChangeArrowheads="1"/>
          </p:cNvPicPr>
          <p:nvPr/>
        </p:nvPicPr>
        <p:blipFill>
          <a:blip r:embed="rId3" cstate="print"/>
          <a:srcRect/>
          <a:stretch>
            <a:fillRect/>
          </a:stretch>
        </p:blipFill>
        <p:spPr bwMode="auto">
          <a:xfrm>
            <a:off x="0" y="1834910"/>
            <a:ext cx="6915191" cy="142876"/>
          </a:xfrm>
          <a:prstGeom prst="rect">
            <a:avLst/>
          </a:prstGeom>
          <a:noFill/>
          <a:ln w="9525">
            <a:noFill/>
            <a:round/>
            <a:headEnd/>
            <a:tailEnd/>
          </a:ln>
        </p:spPr>
      </p:pic>
      <p:sp>
        <p:nvSpPr>
          <p:cNvPr id="10" name="CuadroTexto 9">
            <a:extLst>
              <a:ext uri="{FF2B5EF4-FFF2-40B4-BE49-F238E27FC236}">
                <a16:creationId xmlns:a16="http://schemas.microsoft.com/office/drawing/2014/main" id="{077BA32E-AB5F-4D23-B964-DD1EA865336F}"/>
              </a:ext>
            </a:extLst>
          </p:cNvPr>
          <p:cNvSpPr txBox="1"/>
          <p:nvPr/>
        </p:nvSpPr>
        <p:spPr>
          <a:xfrm>
            <a:off x="9545403" y="288263"/>
            <a:ext cx="2375555" cy="646331"/>
          </a:xfrm>
          <a:prstGeom prst="rect">
            <a:avLst/>
          </a:prstGeom>
          <a:noFill/>
        </p:spPr>
        <p:txBody>
          <a:bodyPr wrap="square">
            <a:spAutoFit/>
          </a:bodyPr>
          <a:lstStyle/>
          <a:p>
            <a:pPr algn="ctr"/>
            <a:r>
              <a:rPr lang="es-ES" sz="1800" b="1" dirty="0">
                <a:solidFill>
                  <a:srgbClr val="FFC000"/>
                </a:solidFill>
              </a:rPr>
              <a:t>MENDOZA EMPRENDE </a:t>
            </a:r>
            <a:r>
              <a:rPr lang="es-ES" b="1" dirty="0">
                <a:solidFill>
                  <a:srgbClr val="FFC000"/>
                </a:solidFill>
              </a:rPr>
              <a:t>PRE ACELERA</a:t>
            </a:r>
            <a:endParaRPr lang="es-AR" sz="1800" b="1" dirty="0">
              <a:solidFill>
                <a:srgbClr val="FFC000"/>
              </a:solidFill>
            </a:endParaRPr>
          </a:p>
        </p:txBody>
      </p:sp>
      <p:pic>
        <p:nvPicPr>
          <p:cNvPr id="11" name="Imagen 10">
            <a:extLst>
              <a:ext uri="{FF2B5EF4-FFF2-40B4-BE49-F238E27FC236}">
                <a16:creationId xmlns:a16="http://schemas.microsoft.com/office/drawing/2014/main" id="{94E16CB8-85AD-4843-9F9B-C6413C6AE58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8425" y="1003110"/>
            <a:ext cx="688157" cy="876256"/>
          </a:xfrm>
          <a:prstGeom prst="rect">
            <a:avLst/>
          </a:prstGeom>
        </p:spPr>
      </p:pic>
    </p:spTree>
    <p:extLst>
      <p:ext uri="{BB962C8B-B14F-4D97-AF65-F5344CB8AC3E}">
        <p14:creationId xmlns:p14="http://schemas.microsoft.com/office/powerpoint/2010/main" val="221190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4764" y="288263"/>
            <a:ext cx="10515600" cy="1325563"/>
          </a:xfrm>
        </p:spPr>
        <p:txBody>
          <a:bodyPr>
            <a:normAutofit/>
          </a:bodyPr>
          <a:lstStyle/>
          <a:p>
            <a:r>
              <a:rPr lang="es-AR" sz="3200" b="1" dirty="0">
                <a:solidFill>
                  <a:srgbClr val="FFC000"/>
                </a:solidFill>
                <a:cs typeface="Arial" pitchFamily="34" charset="0"/>
              </a:rPr>
              <a:t>Convocatoria Mendoza Emprende Pre Acelera</a:t>
            </a:r>
            <a:br>
              <a:rPr lang="es-AR" sz="3200" b="1" dirty="0">
                <a:solidFill>
                  <a:srgbClr val="FFC000"/>
                </a:solidFill>
                <a:cs typeface="Arial" pitchFamily="34" charset="0"/>
              </a:rPr>
            </a:br>
            <a:r>
              <a:rPr lang="es-AR" sz="3600" b="1" dirty="0">
                <a:solidFill>
                  <a:schemeClr val="accent1"/>
                </a:solidFill>
                <a:cs typeface="Arial" pitchFamily="34" charset="0"/>
              </a:rPr>
              <a:t>Desembolsos y plazo ejecución propuesta</a:t>
            </a:r>
            <a:endParaRPr lang="es-AR" sz="3500" b="1" dirty="0">
              <a:solidFill>
                <a:schemeClr val="accent1"/>
              </a:solidFill>
              <a:cs typeface="Arial" pitchFamily="34" charset="0"/>
            </a:endParaRPr>
          </a:p>
        </p:txBody>
      </p:sp>
      <p:sp>
        <p:nvSpPr>
          <p:cNvPr id="3" name="Subtítulo 2"/>
          <p:cNvSpPr>
            <a:spLocks noGrp="1"/>
          </p:cNvSpPr>
          <p:nvPr>
            <p:ph idx="1"/>
          </p:nvPr>
        </p:nvSpPr>
        <p:spPr>
          <a:xfrm>
            <a:off x="871452" y="2261064"/>
            <a:ext cx="9662224" cy="3974090"/>
          </a:xfrm>
        </p:spPr>
        <p:txBody>
          <a:bodyPr>
            <a:normAutofit/>
          </a:bodyPr>
          <a:lstStyle/>
          <a:p>
            <a:pPr indent="0" algn="just">
              <a:lnSpc>
                <a:spcPct val="115000"/>
              </a:lnSpc>
              <a:buNone/>
            </a:pPr>
            <a:r>
              <a:rPr lang="es-AR" sz="1800" dirty="0">
                <a:effectLst/>
                <a:latin typeface="Calibri" panose="020F0502020204030204" pitchFamily="34" charset="0"/>
                <a:ea typeface="Calibri" panose="020F0502020204030204" pitchFamily="34" charset="0"/>
              </a:rPr>
              <a:t>. </a:t>
            </a:r>
            <a:endParaRPr lang="es-AR" sz="1800" dirty="0">
              <a:effectLst/>
              <a:latin typeface="Times New Roman" panose="02020603050405020304" pitchFamily="18" charset="0"/>
              <a:ea typeface="Times New Roman" panose="02020603050405020304" pitchFamily="18" charset="0"/>
            </a:endParaRPr>
          </a:p>
          <a:p>
            <a:pPr algn="just"/>
            <a:endParaRPr lang="es-AR" sz="1500" dirty="0">
              <a:solidFill>
                <a:schemeClr val="tx1">
                  <a:lumMod val="50000"/>
                  <a:lumOff val="50000"/>
                </a:schemeClr>
              </a:solidFill>
            </a:endParaRPr>
          </a:p>
          <a:p>
            <a:pPr algn="just"/>
            <a:endParaRPr lang="es-AR" sz="1500" dirty="0">
              <a:solidFill>
                <a:schemeClr val="tx1">
                  <a:lumMod val="50000"/>
                  <a:lumOff val="50000"/>
                </a:schemeClr>
              </a:solidFill>
            </a:endParaRPr>
          </a:p>
          <a:p>
            <a:pPr algn="just"/>
            <a:endParaRPr lang="es-AR" sz="1500" dirty="0">
              <a:solidFill>
                <a:schemeClr val="tx1">
                  <a:lumMod val="50000"/>
                  <a:lumOff val="50000"/>
                </a:schemeClr>
              </a:solidFill>
            </a:endParaRPr>
          </a:p>
          <a:p>
            <a:endParaRPr lang="es-AR" sz="1500" dirty="0">
              <a:solidFill>
                <a:schemeClr val="tx1">
                  <a:lumMod val="50000"/>
                  <a:lumOff val="50000"/>
                </a:schemeClr>
              </a:solidFill>
            </a:endParaRPr>
          </a:p>
          <a:p>
            <a:pPr marL="0" indent="0">
              <a:buNone/>
            </a:pPr>
            <a:endParaRPr lang="es-AR" sz="15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6056" y="5769203"/>
            <a:ext cx="2955240" cy="903879"/>
          </a:xfrm>
          <a:prstGeom prst="rect">
            <a:avLst/>
          </a:prstGeom>
        </p:spPr>
      </p:pic>
      <p:pic>
        <p:nvPicPr>
          <p:cNvPr id="7" name="Picture 6"/>
          <p:cNvPicPr>
            <a:picLocks noChangeAspect="1" noChangeArrowheads="1"/>
          </p:cNvPicPr>
          <p:nvPr/>
        </p:nvPicPr>
        <p:blipFill>
          <a:blip r:embed="rId3" cstate="print"/>
          <a:srcRect/>
          <a:stretch>
            <a:fillRect/>
          </a:stretch>
        </p:blipFill>
        <p:spPr bwMode="auto">
          <a:xfrm>
            <a:off x="0" y="1834910"/>
            <a:ext cx="6915191" cy="142876"/>
          </a:xfrm>
          <a:prstGeom prst="rect">
            <a:avLst/>
          </a:prstGeom>
          <a:noFill/>
          <a:ln w="9525">
            <a:noFill/>
            <a:round/>
            <a:headEnd/>
            <a:tailEnd/>
          </a:ln>
        </p:spPr>
      </p:pic>
      <p:sp>
        <p:nvSpPr>
          <p:cNvPr id="10" name="CuadroTexto 9">
            <a:extLst>
              <a:ext uri="{FF2B5EF4-FFF2-40B4-BE49-F238E27FC236}">
                <a16:creationId xmlns:a16="http://schemas.microsoft.com/office/drawing/2014/main" id="{077BA32E-AB5F-4D23-B964-DD1EA865336F}"/>
              </a:ext>
            </a:extLst>
          </p:cNvPr>
          <p:cNvSpPr txBox="1"/>
          <p:nvPr/>
        </p:nvSpPr>
        <p:spPr>
          <a:xfrm>
            <a:off x="9545403" y="288263"/>
            <a:ext cx="2375555" cy="646331"/>
          </a:xfrm>
          <a:prstGeom prst="rect">
            <a:avLst/>
          </a:prstGeom>
          <a:noFill/>
        </p:spPr>
        <p:txBody>
          <a:bodyPr wrap="square">
            <a:spAutoFit/>
          </a:bodyPr>
          <a:lstStyle/>
          <a:p>
            <a:pPr algn="ctr"/>
            <a:r>
              <a:rPr lang="es-ES" sz="1800" b="1" dirty="0">
                <a:solidFill>
                  <a:srgbClr val="FFC000"/>
                </a:solidFill>
              </a:rPr>
              <a:t>MENDOZA EMPRENDE PRE</a:t>
            </a:r>
            <a:r>
              <a:rPr lang="es-ES" b="1" dirty="0">
                <a:solidFill>
                  <a:srgbClr val="FFC000"/>
                </a:solidFill>
              </a:rPr>
              <a:t> ACELERA</a:t>
            </a:r>
            <a:endParaRPr lang="es-AR" sz="1800" b="1" dirty="0">
              <a:solidFill>
                <a:srgbClr val="FFC000"/>
              </a:solidFill>
            </a:endParaRPr>
          </a:p>
        </p:txBody>
      </p:sp>
      <p:sp>
        <p:nvSpPr>
          <p:cNvPr id="8" name="CuadroTexto 7">
            <a:extLst>
              <a:ext uri="{FF2B5EF4-FFF2-40B4-BE49-F238E27FC236}">
                <a16:creationId xmlns:a16="http://schemas.microsoft.com/office/drawing/2014/main" id="{2E3C28D8-A693-40E7-8FB8-4561A863C5CF}"/>
              </a:ext>
            </a:extLst>
          </p:cNvPr>
          <p:cNvSpPr txBox="1"/>
          <p:nvPr/>
        </p:nvSpPr>
        <p:spPr>
          <a:xfrm>
            <a:off x="609750" y="2198870"/>
            <a:ext cx="8708009" cy="4214744"/>
          </a:xfrm>
          <a:prstGeom prst="rect">
            <a:avLst/>
          </a:prstGeom>
          <a:noFill/>
        </p:spPr>
        <p:txBody>
          <a:bodyPr wrap="square">
            <a:spAutoFit/>
          </a:bodyPr>
          <a:lstStyle/>
          <a:p>
            <a:pPr marL="285750" indent="-285750" algn="just">
              <a:lnSpc>
                <a:spcPct val="115000"/>
              </a:lnSpc>
              <a:buFont typeface="Arial" panose="020B0604020202020204" pitchFamily="34" charset="0"/>
              <a:buChar char="•"/>
            </a:pPr>
            <a:r>
              <a:rPr lang="es-ES" sz="1800" dirty="0">
                <a:effectLst/>
                <a:latin typeface="Calibri" panose="020F0502020204030204" pitchFamily="34" charset="0"/>
                <a:ea typeface="Calibri" panose="020F0502020204030204" pitchFamily="34" charset="0"/>
              </a:rPr>
              <a:t>Los fondos serán desembolsados al adjudicatario del financiamiento en PESOS ARGENTINOS </a:t>
            </a:r>
            <a:r>
              <a:rPr lang="es-ES" sz="1800" b="1" dirty="0">
                <a:effectLst/>
                <a:latin typeface="Calibri" panose="020F0502020204030204" pitchFamily="34" charset="0"/>
                <a:ea typeface="Calibri" panose="020F0502020204030204" pitchFamily="34" charset="0"/>
              </a:rPr>
              <a:t>en hasta dos (2) desembolsos resultantes de la propuesta aprobada</a:t>
            </a:r>
          </a:p>
          <a:p>
            <a:pPr marL="285750" indent="-285750" algn="just">
              <a:lnSpc>
                <a:spcPct val="115000"/>
              </a:lnSpc>
              <a:buFont typeface="Arial" panose="020B0604020202020204" pitchFamily="34" charset="0"/>
              <a:buChar char="•"/>
            </a:pPr>
            <a:endParaRPr lang="es-ES" sz="1800" dirty="0">
              <a:effectLst/>
              <a:latin typeface="Calibri" panose="020F0502020204030204" pitchFamily="34" charset="0"/>
              <a:ea typeface="Calibri" panose="020F0502020204030204" pitchFamily="34" charset="0"/>
            </a:endParaRPr>
          </a:p>
          <a:p>
            <a:pPr marL="285750" indent="-285750" algn="just">
              <a:lnSpc>
                <a:spcPct val="115000"/>
              </a:lnSpc>
              <a:buFont typeface="Arial" panose="020B0604020202020204" pitchFamily="34" charset="0"/>
              <a:buChar char="•"/>
            </a:pPr>
            <a:r>
              <a:rPr lang="es-ES" sz="1800" dirty="0">
                <a:effectLst/>
                <a:latin typeface="Calibri" panose="020F0502020204030204" pitchFamily="34" charset="0"/>
                <a:ea typeface="Calibri" panose="020F0502020204030204" pitchFamily="34" charset="0"/>
              </a:rPr>
              <a:t>El primer desembolso consistirá en un adelanto de la asistencia financiera del treinta y cinco por ciento (35%) del ANR aprobado para poder comenzar con el proceso de </a:t>
            </a:r>
            <a:r>
              <a:rPr lang="es-ES" dirty="0">
                <a:latin typeface="Calibri" panose="020F0502020204030204" pitchFamily="34" charset="0"/>
                <a:ea typeface="Calibri" panose="020F0502020204030204" pitchFamily="34" charset="0"/>
              </a:rPr>
              <a:t>pre aceleración</a:t>
            </a:r>
            <a:r>
              <a:rPr lang="es-ES" sz="1800" dirty="0">
                <a:effectLst/>
                <a:latin typeface="Calibri" panose="020F0502020204030204" pitchFamily="34" charset="0"/>
                <a:ea typeface="Calibri" panose="020F0502020204030204" pitchFamily="34" charset="0"/>
              </a:rPr>
              <a:t>. El segundo desembolso consistirá en un pago del sesenta y cinco (65%) restante una vez cumplimentada la rendición del mismo. El Postulant</a:t>
            </a:r>
            <a:r>
              <a:rPr lang="es-ES" dirty="0">
                <a:latin typeface="Calibri" panose="020F0502020204030204" pitchFamily="34" charset="0"/>
                <a:ea typeface="Calibri" panose="020F0502020204030204" pitchFamily="34" charset="0"/>
              </a:rPr>
              <a:t>e deberá rendir los desembolsos (ANR y contraparte)  de acuerdo a lo establecido en el pliego. </a:t>
            </a:r>
            <a:endParaRPr lang="es-ES" sz="1800" i="1" dirty="0">
              <a:effectLst/>
              <a:latin typeface="Calibri" panose="020F0502020204030204" pitchFamily="34" charset="0"/>
              <a:ea typeface="Calibri" panose="020F0502020204030204" pitchFamily="34" charset="0"/>
            </a:endParaRPr>
          </a:p>
          <a:p>
            <a:pPr algn="just">
              <a:lnSpc>
                <a:spcPct val="115000"/>
              </a:lnSpc>
            </a:pPr>
            <a:r>
              <a:rPr lang="es-ES" sz="1800" i="1" dirty="0">
                <a:effectLst/>
                <a:latin typeface="Calibri" panose="020F0502020204030204" pitchFamily="34" charset="0"/>
                <a:ea typeface="Calibri" panose="020F0502020204030204" pitchFamily="34" charset="0"/>
              </a:rPr>
              <a:t> </a:t>
            </a:r>
          </a:p>
          <a:p>
            <a:pPr marL="285750" indent="-285750" algn="just">
              <a:lnSpc>
                <a:spcPct val="115000"/>
              </a:lnSpc>
              <a:buFont typeface="Arial" panose="020B0604020202020204" pitchFamily="34" charset="0"/>
              <a:buChar char="•"/>
            </a:pPr>
            <a:r>
              <a:rPr lang="es-ES" sz="1800" i="1" dirty="0">
                <a:effectLst/>
                <a:latin typeface="Calibri" panose="020F0502020204030204" pitchFamily="34" charset="0"/>
                <a:ea typeface="Calibri" panose="020F0502020204030204" pitchFamily="34" charset="0"/>
              </a:rPr>
              <a:t>El plazo de ejecución de la propuesta de </a:t>
            </a:r>
            <a:r>
              <a:rPr lang="es-ES" i="1" dirty="0">
                <a:latin typeface="Calibri" panose="020F0502020204030204" pitchFamily="34" charset="0"/>
                <a:ea typeface="Calibri" panose="020F0502020204030204" pitchFamily="34" charset="0"/>
              </a:rPr>
              <a:t>pre aceleración</a:t>
            </a:r>
            <a:r>
              <a:rPr lang="es-ES" sz="1800" i="1" dirty="0">
                <a:effectLst/>
                <a:latin typeface="Calibri" panose="020F0502020204030204" pitchFamily="34" charset="0"/>
                <a:ea typeface="Calibri" panose="020F0502020204030204" pitchFamily="34" charset="0"/>
              </a:rPr>
              <a:t> deberá tener una duración mínima de 4 meses y un plazo máximo de ejecución de hasta seis (6) meses desde la firma del contrato.</a:t>
            </a:r>
            <a:endParaRPr lang="es-AR" sz="1800" i="1" dirty="0">
              <a:effectLst/>
              <a:latin typeface="Times New Roman" panose="02020603050405020304" pitchFamily="18" charset="0"/>
              <a:ea typeface="Times New Roman" panose="02020603050405020304" pitchFamily="18" charset="0"/>
            </a:endParaRPr>
          </a:p>
          <a:p>
            <a:pPr marL="285750" indent="-285750" algn="just">
              <a:lnSpc>
                <a:spcPct val="115000"/>
              </a:lnSpc>
              <a:buFont typeface="Arial" panose="020B0604020202020204" pitchFamily="34" charset="0"/>
              <a:buChar char="•"/>
            </a:pPr>
            <a:endParaRPr lang="es-AR" dirty="0"/>
          </a:p>
        </p:txBody>
      </p:sp>
      <p:pic>
        <p:nvPicPr>
          <p:cNvPr id="9" name="Imagen 8">
            <a:extLst>
              <a:ext uri="{FF2B5EF4-FFF2-40B4-BE49-F238E27FC236}">
                <a16:creationId xmlns:a16="http://schemas.microsoft.com/office/drawing/2014/main" id="{BA66BB0C-FBAA-44F4-B5B5-C4DB174ECC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81362" y="1030092"/>
            <a:ext cx="706199" cy="876256"/>
          </a:xfrm>
          <a:prstGeom prst="rect">
            <a:avLst/>
          </a:prstGeom>
        </p:spPr>
      </p:pic>
    </p:spTree>
    <p:extLst>
      <p:ext uri="{BB962C8B-B14F-4D97-AF65-F5344CB8AC3E}">
        <p14:creationId xmlns:p14="http://schemas.microsoft.com/office/powerpoint/2010/main" val="1390398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4764" y="288263"/>
            <a:ext cx="10515600" cy="1325563"/>
          </a:xfrm>
        </p:spPr>
        <p:txBody>
          <a:bodyPr>
            <a:normAutofit/>
          </a:bodyPr>
          <a:lstStyle/>
          <a:p>
            <a:r>
              <a:rPr lang="es-AR" sz="3200" b="1" dirty="0">
                <a:solidFill>
                  <a:srgbClr val="FFC000"/>
                </a:solidFill>
                <a:cs typeface="Arial" pitchFamily="34" charset="0"/>
              </a:rPr>
              <a:t>Convocatoria Mendoza Emprende Pre Acelera</a:t>
            </a:r>
            <a:br>
              <a:rPr lang="es-AR" sz="3200" b="1" dirty="0">
                <a:solidFill>
                  <a:srgbClr val="FFC000"/>
                </a:solidFill>
                <a:cs typeface="Arial" pitchFamily="34" charset="0"/>
              </a:rPr>
            </a:br>
            <a:r>
              <a:rPr lang="es-AR" sz="3600" b="1" dirty="0">
                <a:solidFill>
                  <a:schemeClr val="accent1"/>
                </a:solidFill>
                <a:cs typeface="Arial" pitchFamily="34" charset="0"/>
              </a:rPr>
              <a:t>Proceso de evaluación de las propuestas</a:t>
            </a:r>
            <a:endParaRPr lang="es-AR" sz="3500" b="1" dirty="0">
              <a:solidFill>
                <a:schemeClr val="accent1"/>
              </a:solidFill>
              <a:cs typeface="Arial" pitchFamily="34" charset="0"/>
            </a:endParaRPr>
          </a:p>
        </p:txBody>
      </p:sp>
      <p:sp>
        <p:nvSpPr>
          <p:cNvPr id="3" name="Subtítulo 2"/>
          <p:cNvSpPr>
            <a:spLocks noGrp="1"/>
          </p:cNvSpPr>
          <p:nvPr>
            <p:ph idx="1"/>
          </p:nvPr>
        </p:nvSpPr>
        <p:spPr>
          <a:xfrm>
            <a:off x="871452" y="2261064"/>
            <a:ext cx="9662224" cy="3974090"/>
          </a:xfrm>
        </p:spPr>
        <p:txBody>
          <a:bodyPr>
            <a:normAutofit/>
          </a:bodyPr>
          <a:lstStyle/>
          <a:p>
            <a:pPr indent="0" algn="just">
              <a:lnSpc>
                <a:spcPct val="115000"/>
              </a:lnSpc>
              <a:buNone/>
            </a:pPr>
            <a:r>
              <a:rPr lang="es-AR" sz="1800" dirty="0">
                <a:effectLst/>
                <a:latin typeface="Calibri" panose="020F0502020204030204" pitchFamily="34" charset="0"/>
                <a:ea typeface="Calibri" panose="020F0502020204030204" pitchFamily="34" charset="0"/>
              </a:rPr>
              <a:t>. </a:t>
            </a:r>
            <a:endParaRPr lang="es-AR" sz="1800" dirty="0">
              <a:effectLst/>
              <a:latin typeface="Times New Roman" panose="02020603050405020304" pitchFamily="18" charset="0"/>
              <a:ea typeface="Times New Roman" panose="02020603050405020304" pitchFamily="18" charset="0"/>
            </a:endParaRPr>
          </a:p>
          <a:p>
            <a:pPr algn="just"/>
            <a:endParaRPr lang="es-AR" sz="1500" dirty="0">
              <a:solidFill>
                <a:schemeClr val="tx1">
                  <a:lumMod val="50000"/>
                  <a:lumOff val="50000"/>
                </a:schemeClr>
              </a:solidFill>
            </a:endParaRPr>
          </a:p>
          <a:p>
            <a:pPr algn="just"/>
            <a:endParaRPr lang="es-AR" sz="1500" dirty="0">
              <a:solidFill>
                <a:schemeClr val="tx1">
                  <a:lumMod val="50000"/>
                  <a:lumOff val="50000"/>
                </a:schemeClr>
              </a:solidFill>
            </a:endParaRPr>
          </a:p>
          <a:p>
            <a:pPr algn="just"/>
            <a:endParaRPr lang="es-AR" sz="1500" dirty="0">
              <a:solidFill>
                <a:schemeClr val="tx1">
                  <a:lumMod val="50000"/>
                  <a:lumOff val="50000"/>
                </a:schemeClr>
              </a:solidFill>
            </a:endParaRPr>
          </a:p>
          <a:p>
            <a:endParaRPr lang="es-AR" sz="1500" dirty="0">
              <a:solidFill>
                <a:schemeClr val="tx1">
                  <a:lumMod val="50000"/>
                  <a:lumOff val="50000"/>
                </a:schemeClr>
              </a:solidFill>
            </a:endParaRPr>
          </a:p>
          <a:p>
            <a:pPr marL="0" indent="0">
              <a:buNone/>
            </a:pPr>
            <a:endParaRPr lang="es-AR" sz="15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6056" y="5769203"/>
            <a:ext cx="2955240" cy="903879"/>
          </a:xfrm>
          <a:prstGeom prst="rect">
            <a:avLst/>
          </a:prstGeom>
        </p:spPr>
      </p:pic>
      <p:pic>
        <p:nvPicPr>
          <p:cNvPr id="7" name="Picture 6"/>
          <p:cNvPicPr>
            <a:picLocks noChangeAspect="1" noChangeArrowheads="1"/>
          </p:cNvPicPr>
          <p:nvPr/>
        </p:nvPicPr>
        <p:blipFill>
          <a:blip r:embed="rId3" cstate="print"/>
          <a:srcRect/>
          <a:stretch>
            <a:fillRect/>
          </a:stretch>
        </p:blipFill>
        <p:spPr bwMode="auto">
          <a:xfrm>
            <a:off x="0" y="1834910"/>
            <a:ext cx="6915191" cy="142876"/>
          </a:xfrm>
          <a:prstGeom prst="rect">
            <a:avLst/>
          </a:prstGeom>
          <a:noFill/>
          <a:ln w="9525">
            <a:noFill/>
            <a:round/>
            <a:headEnd/>
            <a:tailEnd/>
          </a:ln>
        </p:spPr>
      </p:pic>
      <p:sp>
        <p:nvSpPr>
          <p:cNvPr id="10" name="CuadroTexto 9">
            <a:extLst>
              <a:ext uri="{FF2B5EF4-FFF2-40B4-BE49-F238E27FC236}">
                <a16:creationId xmlns:a16="http://schemas.microsoft.com/office/drawing/2014/main" id="{077BA32E-AB5F-4D23-B964-DD1EA865336F}"/>
              </a:ext>
            </a:extLst>
          </p:cNvPr>
          <p:cNvSpPr txBox="1"/>
          <p:nvPr/>
        </p:nvSpPr>
        <p:spPr>
          <a:xfrm>
            <a:off x="9545403" y="288263"/>
            <a:ext cx="2375555" cy="923330"/>
          </a:xfrm>
          <a:prstGeom prst="rect">
            <a:avLst/>
          </a:prstGeom>
          <a:noFill/>
        </p:spPr>
        <p:txBody>
          <a:bodyPr wrap="square">
            <a:spAutoFit/>
          </a:bodyPr>
          <a:lstStyle/>
          <a:p>
            <a:pPr algn="ctr"/>
            <a:r>
              <a:rPr lang="es-ES" sz="1800" b="1" dirty="0">
                <a:solidFill>
                  <a:srgbClr val="FFC000"/>
                </a:solidFill>
              </a:rPr>
              <a:t>MENDOZA EMPRENDE </a:t>
            </a:r>
            <a:endParaRPr lang="es-ES" b="1" dirty="0">
              <a:solidFill>
                <a:srgbClr val="FFC000"/>
              </a:solidFill>
            </a:endParaRPr>
          </a:p>
          <a:p>
            <a:pPr algn="ctr"/>
            <a:r>
              <a:rPr lang="es-ES" b="1" dirty="0">
                <a:solidFill>
                  <a:srgbClr val="FFC000"/>
                </a:solidFill>
              </a:rPr>
              <a:t>PRE ACELERA</a:t>
            </a:r>
            <a:endParaRPr lang="es-ES" sz="1800" b="1" dirty="0">
              <a:solidFill>
                <a:srgbClr val="FFC000"/>
              </a:solidFill>
            </a:endParaRPr>
          </a:p>
          <a:p>
            <a:pPr algn="ctr"/>
            <a:endParaRPr lang="es-AR" sz="1800" b="1" dirty="0">
              <a:solidFill>
                <a:srgbClr val="FFC000"/>
              </a:solidFill>
            </a:endParaRPr>
          </a:p>
        </p:txBody>
      </p:sp>
      <p:sp>
        <p:nvSpPr>
          <p:cNvPr id="8" name="CuadroTexto 7">
            <a:extLst>
              <a:ext uri="{FF2B5EF4-FFF2-40B4-BE49-F238E27FC236}">
                <a16:creationId xmlns:a16="http://schemas.microsoft.com/office/drawing/2014/main" id="{2E3C28D8-A693-40E7-8FB8-4561A863C5CF}"/>
              </a:ext>
            </a:extLst>
          </p:cNvPr>
          <p:cNvSpPr txBox="1"/>
          <p:nvPr/>
        </p:nvSpPr>
        <p:spPr>
          <a:xfrm>
            <a:off x="615099" y="2198870"/>
            <a:ext cx="8708009" cy="1664879"/>
          </a:xfrm>
          <a:prstGeom prst="rect">
            <a:avLst/>
          </a:prstGeom>
          <a:noFill/>
        </p:spPr>
        <p:txBody>
          <a:bodyPr wrap="square">
            <a:spAutoFit/>
          </a:bodyPr>
          <a:lstStyle/>
          <a:p>
            <a:pPr marL="342900" lvl="3" indent="-342900" algn="just">
              <a:lnSpc>
                <a:spcPct val="115000"/>
              </a:lnSpc>
              <a:buFont typeface="+mj-lt"/>
              <a:buAutoNum type="arabicPeriod"/>
            </a:pPr>
            <a:r>
              <a:rPr lang="es-ES" dirty="0">
                <a:latin typeface="Calibri" panose="020F0502020204030204" pitchFamily="34" charset="0"/>
                <a:ea typeface="Calibri" panose="020F0502020204030204" pitchFamily="34" charset="0"/>
              </a:rPr>
              <a:t>Se e</a:t>
            </a:r>
            <a:r>
              <a:rPr lang="es-ES" dirty="0">
                <a:effectLst/>
                <a:latin typeface="Calibri" panose="020F0502020204030204" pitchFamily="34" charset="0"/>
                <a:ea typeface="Calibri" panose="020F0502020204030204" pitchFamily="34" charset="0"/>
              </a:rPr>
              <a:t>valuará </a:t>
            </a:r>
            <a:r>
              <a:rPr lang="es-ES" dirty="0">
                <a:latin typeface="Calibri" panose="020F0502020204030204" pitchFamily="34" charset="0"/>
                <a:ea typeface="Calibri" panose="020F0502020204030204" pitchFamily="34" charset="0"/>
              </a:rPr>
              <a:t>que el postulante no revista la calidad de postulante excluido</a:t>
            </a:r>
          </a:p>
          <a:p>
            <a:pPr marL="342900" lvl="3" indent="-342900" algn="just">
              <a:lnSpc>
                <a:spcPct val="115000"/>
              </a:lnSpc>
              <a:buFont typeface="+mj-lt"/>
              <a:buAutoNum type="arabicPeriod"/>
            </a:pPr>
            <a:r>
              <a:rPr lang="es-ES" sz="1800" dirty="0">
                <a:effectLst/>
                <a:latin typeface="Calibri" panose="020F0502020204030204" pitchFamily="34" charset="0"/>
                <a:ea typeface="Calibri" panose="020F0502020204030204" pitchFamily="34" charset="0"/>
              </a:rPr>
              <a:t>Se evaluará que la propuesta cumpla los objetivos de la convocatoria</a:t>
            </a:r>
          </a:p>
          <a:p>
            <a:pPr marL="342900" lvl="3" indent="-342900" algn="just">
              <a:lnSpc>
                <a:spcPct val="115000"/>
              </a:lnSpc>
              <a:buFont typeface="+mj-lt"/>
              <a:buAutoNum type="arabicPeriod"/>
            </a:pPr>
            <a:r>
              <a:rPr lang="es-ES" dirty="0">
                <a:latin typeface="Calibri" panose="020F0502020204030204" pitchFamily="34" charset="0"/>
                <a:ea typeface="Calibri" panose="020F0502020204030204" pitchFamily="34" charset="0"/>
              </a:rPr>
              <a:t>Se analizará la propuesta en función de los siguientes criterios de evaluación</a:t>
            </a:r>
          </a:p>
          <a:p>
            <a:pPr marL="342900" lvl="3" indent="-342900" algn="just">
              <a:lnSpc>
                <a:spcPct val="115000"/>
              </a:lnSpc>
              <a:buFont typeface="+mj-lt"/>
              <a:buAutoNum type="arabicPeriod"/>
            </a:pPr>
            <a:endParaRPr lang="es-AR" sz="1800" dirty="0">
              <a:effectLst/>
              <a:latin typeface="Times New Roman" panose="02020603050405020304" pitchFamily="18" charset="0"/>
              <a:ea typeface="Times New Roman" panose="02020603050405020304" pitchFamily="18" charset="0"/>
            </a:endParaRPr>
          </a:p>
          <a:p>
            <a:pPr indent="270510" algn="just">
              <a:lnSpc>
                <a:spcPct val="115000"/>
              </a:lnSpc>
            </a:pPr>
            <a:r>
              <a:rPr lang="es-ES" sz="1800" b="1" dirty="0">
                <a:effectLst/>
                <a:latin typeface="Calibri" panose="020F0502020204030204" pitchFamily="34" charset="0"/>
                <a:ea typeface="Calibri" panose="020F0502020204030204" pitchFamily="34" charset="0"/>
              </a:rPr>
              <a:t> </a:t>
            </a:r>
            <a:endParaRPr lang="es-AR" sz="1800" dirty="0">
              <a:effectLst/>
              <a:latin typeface="Times New Roman" panose="02020603050405020304" pitchFamily="18" charset="0"/>
              <a:ea typeface="Times New Roman" panose="02020603050405020304" pitchFamily="18" charset="0"/>
            </a:endParaRPr>
          </a:p>
        </p:txBody>
      </p:sp>
      <p:pic>
        <p:nvPicPr>
          <p:cNvPr id="9" name="Imagen 8">
            <a:extLst>
              <a:ext uri="{FF2B5EF4-FFF2-40B4-BE49-F238E27FC236}">
                <a16:creationId xmlns:a16="http://schemas.microsoft.com/office/drawing/2014/main" id="{005523AA-FCA1-4784-9FE4-8806BC8BB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6444" y="989549"/>
            <a:ext cx="706199" cy="876256"/>
          </a:xfrm>
          <a:prstGeom prst="rect">
            <a:avLst/>
          </a:prstGeom>
        </p:spPr>
      </p:pic>
      <p:graphicFrame>
        <p:nvGraphicFramePr>
          <p:cNvPr id="6" name="Tabla 5">
            <a:extLst>
              <a:ext uri="{FF2B5EF4-FFF2-40B4-BE49-F238E27FC236}">
                <a16:creationId xmlns:a16="http://schemas.microsoft.com/office/drawing/2014/main" id="{C288FABA-9432-401E-B065-68EEDA7F1934}"/>
              </a:ext>
            </a:extLst>
          </p:cNvPr>
          <p:cNvGraphicFramePr>
            <a:graphicFrameLocks noGrp="1"/>
          </p:cNvGraphicFramePr>
          <p:nvPr>
            <p:extLst>
              <p:ext uri="{D42A27DB-BD31-4B8C-83A1-F6EECF244321}">
                <p14:modId xmlns:p14="http://schemas.microsoft.com/office/powerpoint/2010/main" val="1966079538"/>
              </p:ext>
            </p:extLst>
          </p:nvPr>
        </p:nvGraphicFramePr>
        <p:xfrm>
          <a:off x="2795332" y="3629205"/>
          <a:ext cx="4654550" cy="2038985"/>
        </p:xfrm>
        <a:graphic>
          <a:graphicData uri="http://schemas.openxmlformats.org/drawingml/2006/table">
            <a:tbl>
              <a:tblPr firstRow="1" firstCol="1" lastRow="1" lastCol="1" bandRow="1" bandCol="1">
                <a:tableStyleId>{5C22544A-7EE6-4342-B048-85BDC9FD1C3A}</a:tableStyleId>
              </a:tblPr>
              <a:tblGrid>
                <a:gridCol w="3155315">
                  <a:extLst>
                    <a:ext uri="{9D8B030D-6E8A-4147-A177-3AD203B41FA5}">
                      <a16:colId xmlns:a16="http://schemas.microsoft.com/office/drawing/2014/main" val="512266875"/>
                    </a:ext>
                  </a:extLst>
                </a:gridCol>
                <a:gridCol w="1499235">
                  <a:extLst>
                    <a:ext uri="{9D8B030D-6E8A-4147-A177-3AD203B41FA5}">
                      <a16:colId xmlns:a16="http://schemas.microsoft.com/office/drawing/2014/main" val="546214283"/>
                    </a:ext>
                  </a:extLst>
                </a:gridCol>
              </a:tblGrid>
              <a:tr h="250825">
                <a:tc>
                  <a:txBody>
                    <a:bodyPr/>
                    <a:lstStyle/>
                    <a:p>
                      <a:pPr marL="25400" marR="1287145" algn="ctr">
                        <a:spcBef>
                          <a:spcPts val="455"/>
                        </a:spcBef>
                        <a:spcAft>
                          <a:spcPts val="0"/>
                        </a:spcAft>
                      </a:pPr>
                      <a:r>
                        <a:rPr lang="es-ES" sz="1200">
                          <a:effectLst/>
                        </a:rPr>
                        <a:t>CRITERIOS DE EVALUACIÓN</a:t>
                      </a:r>
                      <a:endParaRPr lang="es-AR" sz="1100">
                        <a:effectLst/>
                        <a:latin typeface="Times New Roman" panose="02020603050405020304" pitchFamily="18" charset="0"/>
                        <a:ea typeface="Times New Roman" panose="02020603050405020304" pitchFamily="18" charset="0"/>
                      </a:endParaRPr>
                    </a:p>
                  </a:txBody>
                  <a:tcPr marL="0" marR="0" marT="0" marB="0"/>
                </a:tc>
                <a:tc>
                  <a:txBody>
                    <a:bodyPr/>
                    <a:lstStyle/>
                    <a:p>
                      <a:pPr marL="132080" algn="ctr">
                        <a:spcBef>
                          <a:spcPts val="455"/>
                        </a:spcBef>
                        <a:spcAft>
                          <a:spcPts val="0"/>
                        </a:spcAft>
                      </a:pPr>
                      <a:r>
                        <a:rPr lang="es-ES" sz="1200">
                          <a:effectLst/>
                        </a:rPr>
                        <a:t>PUNTAJE</a:t>
                      </a:r>
                      <a:endParaRPr lang="es-AR"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37606893"/>
                  </a:ext>
                </a:extLst>
              </a:tr>
              <a:tr h="250825">
                <a:tc>
                  <a:txBody>
                    <a:bodyPr/>
                    <a:lstStyle/>
                    <a:p>
                      <a:pPr marL="25400">
                        <a:spcBef>
                          <a:spcPts val="430"/>
                        </a:spcBef>
                      </a:pPr>
                      <a:r>
                        <a:rPr lang="es-ES" sz="1200" dirty="0">
                          <a:effectLst/>
                        </a:rPr>
                        <a:t>Equipo</a:t>
                      </a:r>
                      <a:r>
                        <a:rPr lang="es-ES" sz="1200" spc="-5" dirty="0">
                          <a:effectLst/>
                        </a:rPr>
                        <a:t> </a:t>
                      </a:r>
                      <a:r>
                        <a:rPr lang="es-ES" sz="1200" dirty="0">
                          <a:effectLst/>
                        </a:rPr>
                        <a:t>y</a:t>
                      </a:r>
                      <a:r>
                        <a:rPr lang="es-ES" sz="1200" spc="-30" dirty="0">
                          <a:effectLst/>
                        </a:rPr>
                        <a:t> </a:t>
                      </a:r>
                      <a:r>
                        <a:rPr lang="es-ES" sz="1200" dirty="0">
                          <a:effectLst/>
                        </a:rPr>
                        <a:t>experiencia del capital humano que pre acelera</a:t>
                      </a:r>
                      <a:endParaRPr lang="es-AR"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25400" marR="14605" algn="r">
                        <a:spcBef>
                          <a:spcPts val="430"/>
                        </a:spcBef>
                        <a:spcAft>
                          <a:spcPts val="0"/>
                        </a:spcAft>
                      </a:pPr>
                      <a:r>
                        <a:rPr lang="es-ES" sz="1200">
                          <a:effectLst/>
                        </a:rPr>
                        <a:t>HASTA 30 PUNTOS</a:t>
                      </a:r>
                      <a:endParaRPr lang="es-AR"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45223759"/>
                  </a:ext>
                </a:extLst>
              </a:tr>
              <a:tr h="304165">
                <a:tc>
                  <a:txBody>
                    <a:bodyPr/>
                    <a:lstStyle/>
                    <a:p>
                      <a:pPr marL="25400">
                        <a:spcBef>
                          <a:spcPts val="850"/>
                        </a:spcBef>
                      </a:pPr>
                      <a:r>
                        <a:rPr lang="es-ES" sz="1200" dirty="0">
                          <a:effectLst/>
                        </a:rPr>
                        <a:t>Propuesta</a:t>
                      </a:r>
                      <a:r>
                        <a:rPr lang="es-ES" sz="1200" spc="-20" dirty="0">
                          <a:effectLst/>
                        </a:rPr>
                        <a:t> </a:t>
                      </a:r>
                      <a:r>
                        <a:rPr lang="es-ES" sz="1200" dirty="0">
                          <a:effectLst/>
                        </a:rPr>
                        <a:t>de</a:t>
                      </a:r>
                      <a:r>
                        <a:rPr lang="es-ES" sz="1200" spc="-10" dirty="0">
                          <a:effectLst/>
                        </a:rPr>
                        <a:t> </a:t>
                      </a:r>
                      <a:r>
                        <a:rPr lang="es-ES" sz="1200" dirty="0">
                          <a:effectLst/>
                        </a:rPr>
                        <a:t>Valor  </a:t>
                      </a:r>
                      <a:endParaRPr lang="es-AR"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25400" marR="14605" algn="r">
                        <a:spcBef>
                          <a:spcPts val="850"/>
                        </a:spcBef>
                        <a:spcAft>
                          <a:spcPts val="0"/>
                        </a:spcAft>
                      </a:pPr>
                      <a:r>
                        <a:rPr lang="es-ES" sz="1200">
                          <a:effectLst/>
                        </a:rPr>
                        <a:t>HASTA 25 PUNTOS</a:t>
                      </a:r>
                      <a:endParaRPr lang="es-AR"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96405129"/>
                  </a:ext>
                </a:extLst>
              </a:tr>
              <a:tr h="250825">
                <a:tc>
                  <a:txBody>
                    <a:bodyPr/>
                    <a:lstStyle/>
                    <a:p>
                      <a:pPr marL="25400">
                        <a:spcBef>
                          <a:spcPts val="430"/>
                        </a:spcBef>
                      </a:pPr>
                      <a:r>
                        <a:rPr lang="es-ES" sz="1200" dirty="0">
                          <a:effectLst/>
                        </a:rPr>
                        <a:t>Emprendedores y Emprendimientos a pre acelerar</a:t>
                      </a:r>
                      <a:endParaRPr lang="es-AR"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25400" marR="14605" algn="r">
                        <a:spcBef>
                          <a:spcPts val="430"/>
                        </a:spcBef>
                        <a:spcAft>
                          <a:spcPts val="0"/>
                        </a:spcAft>
                      </a:pPr>
                      <a:r>
                        <a:rPr lang="es-ES" sz="1200">
                          <a:effectLst/>
                        </a:rPr>
                        <a:t>HASTA 35 PUNTOS</a:t>
                      </a:r>
                      <a:endParaRPr lang="es-AR"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28511451"/>
                  </a:ext>
                </a:extLst>
              </a:tr>
              <a:tr h="250825">
                <a:tc>
                  <a:txBody>
                    <a:bodyPr/>
                    <a:lstStyle/>
                    <a:p>
                      <a:pPr marL="25400">
                        <a:spcBef>
                          <a:spcPts val="430"/>
                        </a:spcBef>
                      </a:pPr>
                      <a:r>
                        <a:rPr lang="es-ES" sz="1200" dirty="0">
                          <a:effectLst/>
                        </a:rPr>
                        <a:t>Red</a:t>
                      </a:r>
                      <a:r>
                        <a:rPr lang="es-ES" sz="1200" spc="-10" dirty="0">
                          <a:effectLst/>
                        </a:rPr>
                        <a:t> </a:t>
                      </a:r>
                      <a:r>
                        <a:rPr lang="es-ES" sz="1200" dirty="0">
                          <a:effectLst/>
                        </a:rPr>
                        <a:t>de</a:t>
                      </a:r>
                      <a:r>
                        <a:rPr lang="es-ES" sz="1200" spc="-15" dirty="0">
                          <a:effectLst/>
                        </a:rPr>
                        <a:t> </a:t>
                      </a:r>
                      <a:r>
                        <a:rPr lang="es-ES" sz="1200" dirty="0">
                          <a:effectLst/>
                        </a:rPr>
                        <a:t>Mentores y</a:t>
                      </a:r>
                      <a:r>
                        <a:rPr lang="es-ES" sz="1200" spc="-20" dirty="0">
                          <a:effectLst/>
                        </a:rPr>
                        <a:t> </a:t>
                      </a:r>
                      <a:r>
                        <a:rPr lang="es-ES" sz="1200" dirty="0">
                          <a:effectLst/>
                        </a:rPr>
                        <a:t>Asociaciones. </a:t>
                      </a:r>
                      <a:endParaRPr lang="es-AR"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25400" marR="14605" algn="r">
                        <a:spcBef>
                          <a:spcPts val="430"/>
                        </a:spcBef>
                        <a:spcAft>
                          <a:spcPts val="0"/>
                        </a:spcAft>
                      </a:pPr>
                      <a:r>
                        <a:rPr lang="es-ES" sz="1200">
                          <a:effectLst/>
                        </a:rPr>
                        <a:t>HASTA 10 PUNTOS </a:t>
                      </a:r>
                      <a:endParaRPr lang="es-AR"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60098380"/>
                  </a:ext>
                </a:extLst>
              </a:tr>
              <a:tr h="250825">
                <a:tc>
                  <a:txBody>
                    <a:bodyPr/>
                    <a:lstStyle/>
                    <a:p>
                      <a:pPr marL="25400">
                        <a:spcBef>
                          <a:spcPts val="430"/>
                        </a:spcBef>
                      </a:pPr>
                      <a:r>
                        <a:rPr lang="es-ES" sz="1200" dirty="0">
                          <a:effectLst/>
                        </a:rPr>
                        <a:t>TOTAL PUNTAJE MÁXIMO</a:t>
                      </a:r>
                      <a:endParaRPr lang="es-AR"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25400" marR="12700" algn="r">
                        <a:spcBef>
                          <a:spcPts val="430"/>
                        </a:spcBef>
                        <a:spcAft>
                          <a:spcPts val="0"/>
                        </a:spcAft>
                      </a:pPr>
                      <a:r>
                        <a:rPr lang="es-ES" sz="1200">
                          <a:effectLst/>
                        </a:rPr>
                        <a:t>100 PUNTOS</a:t>
                      </a:r>
                      <a:endParaRPr lang="es-AR"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96492396"/>
                  </a:ext>
                </a:extLst>
              </a:tr>
              <a:tr h="250825">
                <a:tc>
                  <a:txBody>
                    <a:bodyPr/>
                    <a:lstStyle/>
                    <a:p>
                      <a:pPr marL="25400">
                        <a:spcBef>
                          <a:spcPts val="430"/>
                        </a:spcBef>
                      </a:pPr>
                      <a:r>
                        <a:rPr lang="es-ES" sz="1200">
                          <a:effectLst/>
                        </a:rPr>
                        <a:t>TOTAL PUNTAJE MÍNIMO</a:t>
                      </a:r>
                      <a:endParaRPr lang="es-AR" sz="1100">
                        <a:effectLst/>
                        <a:latin typeface="Times New Roman" panose="02020603050405020304" pitchFamily="18" charset="0"/>
                        <a:ea typeface="Times New Roman" panose="02020603050405020304" pitchFamily="18" charset="0"/>
                      </a:endParaRPr>
                    </a:p>
                  </a:txBody>
                  <a:tcPr marL="0" marR="0" marT="0" marB="0"/>
                </a:tc>
                <a:tc>
                  <a:txBody>
                    <a:bodyPr/>
                    <a:lstStyle/>
                    <a:p>
                      <a:pPr marL="25400" marR="12700" algn="r">
                        <a:spcBef>
                          <a:spcPts val="430"/>
                        </a:spcBef>
                        <a:spcAft>
                          <a:spcPts val="0"/>
                        </a:spcAft>
                      </a:pPr>
                      <a:r>
                        <a:rPr lang="es-ES" sz="1200" dirty="0">
                          <a:effectLst/>
                        </a:rPr>
                        <a:t>60 PUNTOS</a:t>
                      </a:r>
                      <a:endParaRPr lang="es-AR"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70174653"/>
                  </a:ext>
                </a:extLst>
              </a:tr>
            </a:tbl>
          </a:graphicData>
        </a:graphic>
      </p:graphicFrame>
    </p:spTree>
    <p:extLst>
      <p:ext uri="{BB962C8B-B14F-4D97-AF65-F5344CB8AC3E}">
        <p14:creationId xmlns:p14="http://schemas.microsoft.com/office/powerpoint/2010/main" val="4286706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6" name="Marcador de conteni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1487" y="3405981"/>
            <a:ext cx="3629025" cy="1190625"/>
          </a:xfrm>
        </p:spPr>
      </p:pic>
      <p:pic>
        <p:nvPicPr>
          <p:cNvPr id="4" name="Picture 2"/>
          <p:cNvPicPr>
            <a:picLocks noChangeAspect="1" noChangeArrowheads="1"/>
          </p:cNvPicPr>
          <p:nvPr/>
        </p:nvPicPr>
        <p:blipFill>
          <a:blip r:embed="rId3" cstate="print">
            <a:duotone>
              <a:schemeClr val="accent2">
                <a:shade val="45000"/>
                <a:satMod val="135000"/>
              </a:schemeClr>
              <a:prstClr val="white"/>
            </a:duotone>
            <a:extLst>
              <a:ext uri="{BEBA8EAE-BF5A-486C-A8C5-ECC9F3942E4B}">
                <a14:imgProps xmlns:a14="http://schemas.microsoft.com/office/drawing/2010/main">
                  <a14:imgLayer r:embed="rId4">
                    <a14:imgEffect>
                      <a14:colorTemperature colorTemp="4700"/>
                    </a14:imgEffect>
                  </a14:imgLayer>
                </a14:imgProps>
              </a:ext>
            </a:extLst>
          </a:blip>
          <a:srcRect b="2185"/>
          <a:stretch>
            <a:fillRect/>
          </a:stretch>
        </p:blipFill>
        <p:spPr bwMode="auto">
          <a:xfrm>
            <a:off x="0" y="-1738312"/>
            <a:ext cx="12192000" cy="6858000"/>
          </a:xfrm>
          <a:prstGeom prst="rect">
            <a:avLst/>
          </a:prstGeom>
          <a:noFill/>
          <a:ln w="9525">
            <a:noFill/>
            <a:miter lim="800000"/>
            <a:headEnd/>
            <a:tailEnd/>
          </a:ln>
          <a:effectLst/>
        </p:spPr>
      </p:pic>
      <p:sp>
        <p:nvSpPr>
          <p:cNvPr id="11" name="Título 1"/>
          <p:cNvSpPr txBox="1">
            <a:spLocks/>
          </p:cNvSpPr>
          <p:nvPr/>
        </p:nvSpPr>
        <p:spPr>
          <a:xfrm>
            <a:off x="4888315" y="2388909"/>
            <a:ext cx="5388985"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AR" dirty="0"/>
              <a:t>Muchas gracias!</a:t>
            </a:r>
          </a:p>
        </p:txBody>
      </p:sp>
      <p:pic>
        <p:nvPicPr>
          <p:cNvPr id="20" name="Imagen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88224" y="5446566"/>
            <a:ext cx="2886467" cy="997529"/>
          </a:xfrm>
          <a:prstGeom prst="rect">
            <a:avLst/>
          </a:prstGeom>
        </p:spPr>
      </p:pic>
      <p:pic>
        <p:nvPicPr>
          <p:cNvPr id="21" name="Imagen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26818" y="5503325"/>
            <a:ext cx="594171" cy="940770"/>
          </a:xfrm>
          <a:prstGeom prst="rect">
            <a:avLst/>
          </a:prstGeom>
        </p:spPr>
      </p:pic>
      <p:sp>
        <p:nvSpPr>
          <p:cNvPr id="13" name="CuadroTexto 12">
            <a:extLst>
              <a:ext uri="{FF2B5EF4-FFF2-40B4-BE49-F238E27FC236}">
                <a16:creationId xmlns:a16="http://schemas.microsoft.com/office/drawing/2014/main" id="{F8D0250E-7E4D-491D-B5E2-7DEF8408A88B}"/>
              </a:ext>
            </a:extLst>
          </p:cNvPr>
          <p:cNvSpPr txBox="1"/>
          <p:nvPr/>
        </p:nvSpPr>
        <p:spPr>
          <a:xfrm>
            <a:off x="5312768" y="2087374"/>
            <a:ext cx="2375555" cy="646331"/>
          </a:xfrm>
          <a:prstGeom prst="rect">
            <a:avLst/>
          </a:prstGeom>
          <a:noFill/>
        </p:spPr>
        <p:txBody>
          <a:bodyPr wrap="square">
            <a:spAutoFit/>
          </a:bodyPr>
          <a:lstStyle/>
          <a:p>
            <a:pPr algn="ctr"/>
            <a:r>
              <a:rPr lang="es-ES" sz="1800" b="1" dirty="0"/>
              <a:t>MENDOZA EMPRENDE </a:t>
            </a:r>
            <a:r>
              <a:rPr lang="es-ES" b="1" dirty="0"/>
              <a:t>PRE ACELERA</a:t>
            </a:r>
            <a:endParaRPr lang="es-AR" sz="1800" b="1" dirty="0"/>
          </a:p>
        </p:txBody>
      </p:sp>
    </p:spTree>
    <p:extLst>
      <p:ext uri="{BB962C8B-B14F-4D97-AF65-F5344CB8AC3E}">
        <p14:creationId xmlns:p14="http://schemas.microsoft.com/office/powerpoint/2010/main" val="16321182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614</TotalTime>
  <Words>801</Words>
  <Application>Microsoft Office PowerPoint</Application>
  <PresentationFormat>Panorámica</PresentationFormat>
  <Paragraphs>78</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Arial</vt:lpstr>
      <vt:lpstr>Calibri</vt:lpstr>
      <vt:lpstr>Calibri Light</vt:lpstr>
      <vt:lpstr>Corbel</vt:lpstr>
      <vt:lpstr>Symbol</vt:lpstr>
      <vt:lpstr>Times New Roman</vt:lpstr>
      <vt:lpstr>Tema de Office</vt:lpstr>
      <vt:lpstr>Presentación de PowerPoint</vt:lpstr>
      <vt:lpstr>Convocatoria Mendoza Emprende Pre Acelera Objetivo</vt:lpstr>
      <vt:lpstr>Convocatoria Mendoza Emprende Pre Acelera Postulantes</vt:lpstr>
      <vt:lpstr>Convocatoria Mendoza Emprende Pre Acelera Emprendimientos dinámicos e innovadores</vt:lpstr>
      <vt:lpstr>Convocatoria Mendoza Emprende Pre Acelera Financiamiento</vt:lpstr>
      <vt:lpstr>Convocatoria Mendoza Emprende Pre Acelera Componentes Financiables</vt:lpstr>
      <vt:lpstr>Convocatoria Mendoza Emprende Pre Acelera Desembolsos y plazo ejecución propuesta</vt:lpstr>
      <vt:lpstr>Convocatoria Mendoza Emprende Pre Acelera Proceso de evaluación de las propuestas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Paula</dc:creator>
  <cp:lastModifiedBy>Paula Cohen</cp:lastModifiedBy>
  <cp:revision>78</cp:revision>
  <cp:lastPrinted>2023-09-22T13:16:51Z</cp:lastPrinted>
  <dcterms:created xsi:type="dcterms:W3CDTF">2023-03-12T17:32:56Z</dcterms:created>
  <dcterms:modified xsi:type="dcterms:W3CDTF">2023-09-22T14:01:18Z</dcterms:modified>
</cp:coreProperties>
</file>