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6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>
        <p:scale>
          <a:sx n="78" d="100"/>
          <a:sy n="78" d="100"/>
        </p:scale>
        <p:origin x="3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104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405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0559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40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018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914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698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161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591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168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991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77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18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157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220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532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719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261FAB-4021-426F-A17C-51A62EF4090D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1EC61F-86EB-4832-BC5B-BFD139350D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520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4" y="3348103"/>
            <a:ext cx="4953000" cy="31432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712871"/>
          </a:xfrm>
        </p:spPr>
        <p:txBody>
          <a:bodyPr/>
          <a:lstStyle/>
          <a:p>
            <a:r>
              <a:rPr lang="es-AR" dirty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FENOLOGÍA </a:t>
            </a:r>
            <a:r>
              <a:rPr lang="es-AR" dirty="0" smtClean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De la vid</a:t>
            </a:r>
            <a:r>
              <a:rPr lang="es-AR" dirty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es-AR" dirty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es-AR" dirty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2024 – 2025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Dirección de agricultura</a:t>
            </a:r>
          </a:p>
          <a:p>
            <a:endParaRPr lang="es-AR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21015"/>
          <a:stretch/>
        </p:blipFill>
        <p:spPr>
          <a:xfrm>
            <a:off x="7993503" y="3490175"/>
            <a:ext cx="4056293" cy="265976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0456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r="13200"/>
          <a:stretch/>
        </p:blipFill>
        <p:spPr>
          <a:xfrm>
            <a:off x="995890" y="915775"/>
            <a:ext cx="4132164" cy="3054152"/>
          </a:xfrm>
          <a:prstGeom prst="rect">
            <a:avLst/>
          </a:prstGeom>
        </p:spPr>
      </p:pic>
      <p:pic>
        <p:nvPicPr>
          <p:cNvPr id="1026" name="Picture 2" descr="https://cdn.portalfruticola.com/2017/11/7d6c5d4f-3_vid_c_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1" r="9149" b="15514"/>
          <a:stretch/>
        </p:blipFill>
        <p:spPr bwMode="auto">
          <a:xfrm>
            <a:off x="5584797" y="965200"/>
            <a:ext cx="5421870" cy="50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995890" y="4114801"/>
            <a:ext cx="4253441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Estadío c – punta verde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Primer estadío </a:t>
            </a:r>
            <a:r>
              <a:rPr lang="es-AR" dirty="0" smtClean="0"/>
              <a:t>medido - </a:t>
            </a:r>
            <a:r>
              <a:rPr lang="es-ES" dirty="0"/>
              <a:t>La yema se abre </a:t>
            </a:r>
            <a:r>
              <a:rPr lang="es-ES" dirty="0" smtClean="0"/>
              <a:t>y aparece </a:t>
            </a:r>
            <a:r>
              <a:rPr lang="es-ES" dirty="0"/>
              <a:t>el primer brote verde claramente </a:t>
            </a:r>
            <a:r>
              <a:rPr lang="es-ES" dirty="0" smtClean="0"/>
              <a:t>visible</a:t>
            </a:r>
            <a:endParaRPr lang="es-A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811756" y="370776"/>
            <a:ext cx="2194911" cy="527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 smtClean="0">
                <a:solidFill>
                  <a:schemeClr val="accent1">
                    <a:lumMod val="75000"/>
                  </a:schemeClr>
                </a:solidFill>
              </a:rPr>
              <a:t>cuantitativo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40875"/>
          <a:stretch/>
        </p:blipFill>
        <p:spPr>
          <a:xfrm>
            <a:off x="995890" y="939114"/>
            <a:ext cx="4132164" cy="3002691"/>
          </a:xfrm>
          <a:prstGeom prst="rect">
            <a:avLst/>
          </a:prstGeom>
        </p:spPr>
      </p:pic>
      <p:pic>
        <p:nvPicPr>
          <p:cNvPr id="2050" name="Picture 2" descr="https://cdn.portalfruticola.com/2017/11/5bc95bd2-9_vid_i_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4366" b="9634"/>
          <a:stretch/>
        </p:blipFill>
        <p:spPr bwMode="auto">
          <a:xfrm>
            <a:off x="5609967" y="976184"/>
            <a:ext cx="53966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995890" y="4114801"/>
            <a:ext cx="4253441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Estadío i – floración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segundo </a:t>
            </a:r>
            <a:r>
              <a:rPr lang="es-AR" dirty="0" smtClean="0"/>
              <a:t>estadío </a:t>
            </a:r>
            <a:r>
              <a:rPr lang="es-AR" dirty="0" smtClean="0"/>
              <a:t>medido - </a:t>
            </a:r>
            <a:r>
              <a:rPr lang="es-ES" dirty="0"/>
              <a:t>Se desprende la caliptra del botón floral del 50% de las flores del racimo y </a:t>
            </a:r>
            <a:r>
              <a:rPr lang="es-ES" dirty="0" smtClean="0"/>
              <a:t>se ven </a:t>
            </a:r>
            <a:r>
              <a:rPr lang="es-ES" dirty="0"/>
              <a:t>los </a:t>
            </a:r>
            <a:r>
              <a:rPr lang="es-ES" dirty="0" smtClean="0"/>
              <a:t>estambres</a:t>
            </a:r>
            <a:endParaRPr lang="es-A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811756" y="370776"/>
            <a:ext cx="2194911" cy="527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 smtClean="0">
                <a:solidFill>
                  <a:schemeClr val="accent1">
                    <a:lumMod val="75000"/>
                  </a:schemeClr>
                </a:solidFill>
              </a:rPr>
              <a:t>cuantitativo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9925" r="-299" b="49369"/>
          <a:stretch/>
        </p:blipFill>
        <p:spPr>
          <a:xfrm>
            <a:off x="1037968" y="939114"/>
            <a:ext cx="4090086" cy="31119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6" b="24312"/>
          <a:stretch/>
        </p:blipFill>
        <p:spPr>
          <a:xfrm>
            <a:off x="5609967" y="976185"/>
            <a:ext cx="5396699" cy="5004486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995890" y="4114801"/>
            <a:ext cx="4253441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Estadío J – cuajado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tercer </a:t>
            </a:r>
            <a:r>
              <a:rPr lang="es-AR" dirty="0" smtClean="0"/>
              <a:t>estadío </a:t>
            </a:r>
            <a:r>
              <a:rPr lang="es-AR" dirty="0" smtClean="0"/>
              <a:t>medido - </a:t>
            </a:r>
            <a:r>
              <a:rPr lang="es-ES" dirty="0"/>
              <a:t>cuando al </a:t>
            </a:r>
            <a:r>
              <a:rPr lang="es-ES" dirty="0" smtClean="0"/>
              <a:t>menos el </a:t>
            </a:r>
            <a:r>
              <a:rPr lang="es-ES" dirty="0"/>
              <a:t>50 % de sus flores han sido fecundadas y </a:t>
            </a:r>
            <a:r>
              <a:rPr lang="es-ES" dirty="0" smtClean="0"/>
              <a:t>han cuajado</a:t>
            </a:r>
            <a:endParaRPr lang="es-A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811756" y="370776"/>
            <a:ext cx="2194911" cy="527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 smtClean="0">
                <a:solidFill>
                  <a:schemeClr val="accent1">
                    <a:lumMod val="75000"/>
                  </a:schemeClr>
                </a:solidFill>
              </a:rPr>
              <a:t>cuantitativo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19460" r="1654" b="32973"/>
          <a:stretch/>
        </p:blipFill>
        <p:spPr>
          <a:xfrm>
            <a:off x="5609967" y="976185"/>
            <a:ext cx="5399903" cy="50044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r="2759" b="1334"/>
          <a:stretch/>
        </p:blipFill>
        <p:spPr>
          <a:xfrm>
            <a:off x="1037969" y="939114"/>
            <a:ext cx="4090086" cy="3243695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995890" y="4114801"/>
            <a:ext cx="4253441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Estadío M – envero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cuarto </a:t>
            </a:r>
            <a:r>
              <a:rPr lang="es-AR" dirty="0" smtClean="0"/>
              <a:t>estadío </a:t>
            </a:r>
            <a:r>
              <a:rPr lang="es-AR" dirty="0" smtClean="0"/>
              <a:t>medido - </a:t>
            </a:r>
            <a:r>
              <a:rPr lang="es-ES" dirty="0"/>
              <a:t>cuando al </a:t>
            </a:r>
            <a:r>
              <a:rPr lang="es-ES" dirty="0" smtClean="0"/>
              <a:t>menos el </a:t>
            </a:r>
            <a:r>
              <a:rPr lang="es-ES" dirty="0"/>
              <a:t>50 % de sus </a:t>
            </a:r>
            <a:r>
              <a:rPr lang="es-ES" dirty="0" smtClean="0"/>
              <a:t>bayas muestran cambio de color</a:t>
            </a:r>
            <a:endParaRPr lang="es-A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811756" y="370776"/>
            <a:ext cx="2194911" cy="527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 smtClean="0">
                <a:solidFill>
                  <a:schemeClr val="accent1">
                    <a:lumMod val="75000"/>
                  </a:schemeClr>
                </a:solidFill>
              </a:rPr>
              <a:t>cuantitativo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950791" y="4300152"/>
            <a:ext cx="3304261" cy="203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400" b="1" dirty="0" smtClean="0"/>
              <a:t>Estadío o – agostamiento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quinto </a:t>
            </a:r>
            <a:r>
              <a:rPr lang="es-AR" dirty="0" smtClean="0"/>
              <a:t>estadío </a:t>
            </a:r>
            <a:r>
              <a:rPr lang="es-AR" dirty="0" smtClean="0"/>
              <a:t>medido - </a:t>
            </a:r>
            <a:r>
              <a:rPr lang="es-ES" dirty="0"/>
              <a:t>cuando </a:t>
            </a:r>
            <a:r>
              <a:rPr lang="es-ES" dirty="0" smtClean="0"/>
              <a:t>se observa inicio de agostamiento</a:t>
            </a:r>
            <a:endParaRPr lang="es-A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811756" y="370776"/>
            <a:ext cx="2194911" cy="527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 smtClean="0">
                <a:solidFill>
                  <a:srgbClr val="AE691E"/>
                </a:solidFill>
              </a:rPr>
              <a:t>cualitativo</a:t>
            </a:r>
            <a:endParaRPr lang="es-AR" dirty="0">
              <a:solidFill>
                <a:srgbClr val="AE691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57" b="44350"/>
          <a:stretch/>
        </p:blipFill>
        <p:spPr>
          <a:xfrm>
            <a:off x="995890" y="969276"/>
            <a:ext cx="3118910" cy="3145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>
          <a:xfrm>
            <a:off x="4435386" y="969276"/>
            <a:ext cx="3942495" cy="54826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t="11532" r="25788" b="16036"/>
          <a:stretch/>
        </p:blipFill>
        <p:spPr>
          <a:xfrm>
            <a:off x="8738549" y="969276"/>
            <a:ext cx="2604953" cy="54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995890" y="4114801"/>
            <a:ext cx="4253441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cosecha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sexto dato – fecha que se obtiene consultando al productor </a:t>
            </a:r>
            <a:endParaRPr lang="es-AR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811756" y="370776"/>
            <a:ext cx="2194911" cy="527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 smtClean="0">
                <a:solidFill>
                  <a:srgbClr val="AE691E"/>
                </a:solidFill>
              </a:rPr>
              <a:t>cualitativo</a:t>
            </a:r>
            <a:endParaRPr lang="es-AR" dirty="0">
              <a:solidFill>
                <a:srgbClr val="AE691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" y="939114"/>
            <a:ext cx="4448432" cy="29656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r="7621"/>
          <a:stretch/>
        </p:blipFill>
        <p:spPr>
          <a:xfrm>
            <a:off x="5609967" y="976185"/>
            <a:ext cx="5396699" cy="44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950791" y="4300152"/>
            <a:ext cx="3304261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Estadío p – caída de hojas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séptimo </a:t>
            </a:r>
            <a:r>
              <a:rPr lang="es-AR" dirty="0" smtClean="0"/>
              <a:t>estadío </a:t>
            </a:r>
            <a:r>
              <a:rPr lang="es-AR" dirty="0" smtClean="0"/>
              <a:t>medido – </a:t>
            </a:r>
            <a:r>
              <a:rPr lang="es-ES" dirty="0" smtClean="0"/>
              <a:t>inicio de caída de hojas</a:t>
            </a:r>
            <a:endParaRPr lang="es-A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811756" y="370776"/>
            <a:ext cx="2194911" cy="527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 smtClean="0">
                <a:solidFill>
                  <a:srgbClr val="AE691E"/>
                </a:solidFill>
              </a:rPr>
              <a:t>cualitativo</a:t>
            </a:r>
            <a:endParaRPr lang="es-AR" dirty="0">
              <a:solidFill>
                <a:srgbClr val="AE691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16" y="897997"/>
            <a:ext cx="3203033" cy="32538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9"/>
          <a:stretch/>
        </p:blipFill>
        <p:spPr>
          <a:xfrm>
            <a:off x="4720280" y="897996"/>
            <a:ext cx="6504885" cy="49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214" y="910825"/>
            <a:ext cx="10364451" cy="1596177"/>
          </a:xfrm>
        </p:spPr>
        <p:txBody>
          <a:bodyPr>
            <a:normAutofit/>
          </a:bodyPr>
          <a:lstStyle/>
          <a:p>
            <a:r>
              <a:rPr lang="es-AR" sz="48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Fin</a:t>
            </a:r>
            <a:endParaRPr lang="es-AR" sz="4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944220" y="5364292"/>
            <a:ext cx="2303559" cy="494641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Muchas gracias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28" y="2639252"/>
            <a:ext cx="9530021" cy="259279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305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1104274" y="882645"/>
            <a:ext cx="5605620" cy="424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Debido </a:t>
            </a:r>
            <a:r>
              <a:rPr lang="es-ES" dirty="0"/>
              <a:t>a la importancia que tiene el cultivo de la vid en la Provincia de Mendoza, es </a:t>
            </a:r>
            <a:r>
              <a:rPr lang="es-ES" dirty="0" smtClean="0"/>
              <a:t>importante monitorear </a:t>
            </a:r>
            <a:r>
              <a:rPr lang="es-ES" dirty="0"/>
              <a:t>la marcha del ciclo fenológico de cada temporada, ya que es indicativa de los </a:t>
            </a:r>
            <a:r>
              <a:rPr lang="es-ES" dirty="0" smtClean="0"/>
              <a:t>daños que </a:t>
            </a:r>
            <a:r>
              <a:rPr lang="es-ES" dirty="0"/>
              <a:t>pudiesen producirse en casos de contingencias tales como las heladas tardías y </a:t>
            </a:r>
            <a:r>
              <a:rPr lang="es-ES" dirty="0" smtClean="0"/>
              <a:t>para registrar </a:t>
            </a:r>
            <a:r>
              <a:rPr lang="es-ES" dirty="0"/>
              <a:t>las fechas de los momentos más representativos en cuanto a manejo y protección </a:t>
            </a:r>
            <a:r>
              <a:rPr lang="es-ES" dirty="0" smtClean="0"/>
              <a:t>de cultivo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8859" b="10322"/>
          <a:stretch/>
        </p:blipFill>
        <p:spPr>
          <a:xfrm>
            <a:off x="6130343" y="3103808"/>
            <a:ext cx="5456852" cy="31517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0997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13149" y="1069278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metodología</a:t>
            </a:r>
            <a:endParaRPr lang="es-AR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913774" y="1765300"/>
            <a:ext cx="10363826" cy="4597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smtClean="0"/>
              <a:t>Debe realizarse sobre plantas adultas de al menos 5 años y que se encuentren en producción.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                           </a:t>
            </a:r>
            <a:r>
              <a:rPr lang="es-AR" i="1" dirty="0" smtClean="0">
                <a:solidFill>
                  <a:schemeClr val="accent5">
                    <a:lumMod val="75000"/>
                  </a:schemeClr>
                </a:solidFill>
              </a:rPr>
              <a:t>( descartar cultivos en estado de abandono )</a:t>
            </a:r>
          </a:p>
          <a:p>
            <a:r>
              <a:rPr lang="es-AR" dirty="0" smtClean="0"/>
              <a:t>Es importante corroborar, en la propiedad, que la parcela corresponda a la especie y variedad asignada. (consultar con propietario o encargado en caso de dudas)</a:t>
            </a:r>
          </a:p>
          <a:p>
            <a:r>
              <a:rPr lang="es-AR" dirty="0" smtClean="0"/>
              <a:t>Al igual que en otras especies, se realiza una estimación de la fenología observando el cuartel en general y se consignan los valores elegidos en el formulario de la app.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31776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913774" y="558800"/>
            <a:ext cx="10363826" cy="5829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smtClean="0"/>
              <a:t>Para las mediciones se eligen 3 plantas por cuartel teniendo en cuenta que:</a:t>
            </a:r>
          </a:p>
          <a:p>
            <a:pPr lvl="1"/>
            <a:r>
              <a:rPr lang="es-AR" dirty="0" smtClean="0"/>
              <a:t>No sean de la periferia (en viña a partir del tercer claro)</a:t>
            </a:r>
          </a:p>
          <a:p>
            <a:pPr lvl="1"/>
            <a:r>
              <a:rPr lang="es-AR" dirty="0" smtClean="0"/>
              <a:t>Sean plantas sanas</a:t>
            </a:r>
          </a:p>
          <a:p>
            <a:pPr lvl="1"/>
            <a:r>
              <a:rPr lang="es-AR" dirty="0" smtClean="0"/>
              <a:t>Sean plantas representativas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AR" dirty="0" smtClean="0"/>
              <a:t>    según la parcela</a:t>
            </a:r>
          </a:p>
          <a:p>
            <a:pPr lvl="1"/>
            <a:r>
              <a:rPr lang="es-AR" dirty="0" smtClean="0"/>
              <a:t>No presenten elementos que generen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AR" dirty="0" smtClean="0"/>
              <a:t>    distorsión en las proximidades</a:t>
            </a:r>
          </a:p>
          <a:p>
            <a:r>
              <a:rPr lang="es-AR" dirty="0" smtClean="0"/>
              <a:t>En cada planta se cuenta el total de yemas o racimos (según el estadío)</a:t>
            </a:r>
          </a:p>
          <a:p>
            <a:r>
              <a:rPr lang="es-AR" dirty="0" smtClean="0"/>
              <a:t>Se realizan visitas con frecuencia semanal</a:t>
            </a:r>
          </a:p>
          <a:p>
            <a:r>
              <a:rPr lang="es-AR" dirty="0" smtClean="0"/>
              <a:t>Se monitorean los estadíos (según codificación </a:t>
            </a:r>
            <a:r>
              <a:rPr lang="es-AR" dirty="0" err="1" smtClean="0"/>
              <a:t>Baggiolini</a:t>
            </a:r>
            <a:r>
              <a:rPr lang="es-AR" dirty="0" smtClean="0"/>
              <a:t>):</a:t>
            </a:r>
          </a:p>
          <a:p>
            <a:pPr lvl="1"/>
            <a:r>
              <a:rPr lang="es-AR" dirty="0" smtClean="0"/>
              <a:t>C – </a:t>
            </a:r>
            <a:r>
              <a:rPr lang="es-AR" dirty="0"/>
              <a:t>punta verde </a:t>
            </a:r>
            <a:r>
              <a:rPr lang="es-AR" dirty="0" smtClean="0"/>
              <a:t>– apertura de la yema, aparece </a:t>
            </a:r>
            <a:r>
              <a:rPr lang="es-AR" dirty="0"/>
              <a:t>el primer brote</a:t>
            </a:r>
            <a:endParaRPr lang="es-AR" dirty="0" smtClean="0"/>
          </a:p>
          <a:p>
            <a:pPr lvl="1"/>
            <a:r>
              <a:rPr lang="es-AR" dirty="0" smtClean="0"/>
              <a:t>I  –  floración   – </a:t>
            </a:r>
            <a:r>
              <a:rPr lang="es-AR" dirty="0" err="1" smtClean="0"/>
              <a:t>caliptra</a:t>
            </a:r>
            <a:r>
              <a:rPr lang="es-AR" dirty="0" smtClean="0"/>
              <a:t> desprendida en 50% o más de las flores</a:t>
            </a:r>
          </a:p>
          <a:p>
            <a:pPr lvl="1"/>
            <a:r>
              <a:rPr lang="es-AR" dirty="0" smtClean="0"/>
              <a:t>J  – cuaje            – al menos 50% de las flores se han convertido en fruto</a:t>
            </a:r>
          </a:p>
          <a:p>
            <a:pPr lvl="1"/>
            <a:r>
              <a:rPr lang="es-AR" dirty="0" smtClean="0"/>
              <a:t>M – envero        – al menos 50% de las bayas muestran cambio de color</a:t>
            </a:r>
          </a:p>
          <a:p>
            <a:pPr lvl="1"/>
            <a:r>
              <a:rPr lang="es-AR" dirty="0" smtClean="0"/>
              <a:t>O – agostamiento – inicio</a:t>
            </a:r>
          </a:p>
          <a:p>
            <a:pPr lvl="1"/>
            <a:r>
              <a:rPr lang="es-AR" dirty="0" smtClean="0"/>
              <a:t>Fecha de cosecha (consultando al productor)</a:t>
            </a:r>
          </a:p>
          <a:p>
            <a:pPr lvl="1"/>
            <a:r>
              <a:rPr lang="es-AR" dirty="0" smtClean="0"/>
              <a:t>P – caída de hojas – inicio 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02" y="1002012"/>
            <a:ext cx="2590800" cy="1876425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9004300" y="3789429"/>
            <a:ext cx="2946400" cy="1587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detallarán los estadíos fenológicos más adelante</a:t>
            </a:r>
            <a:endParaRPr lang="es-AR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89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78545"/>
          </a:xfrm>
        </p:spPr>
        <p:txBody>
          <a:bodyPr/>
          <a:lstStyle/>
          <a:p>
            <a:r>
              <a:rPr lang="es-AR" dirty="0" smtClean="0"/>
              <a:t>¿cómo ir completando el formulario?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897062"/>
            <a:ext cx="3702290" cy="427513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34" y="1897063"/>
            <a:ext cx="3897592" cy="427513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59767" y="2050069"/>
            <a:ext cx="2159000" cy="112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cap="all" dirty="0">
                <a:solidFill>
                  <a:schemeClr val="tx1"/>
                </a:solidFill>
              </a:rPr>
              <a:t>El inicio es igual a los otros cultivos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71600" y="5524500"/>
            <a:ext cx="876300" cy="6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5139267" y="3548365"/>
            <a:ext cx="2383367" cy="112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cap="all" dirty="0" smtClean="0">
                <a:solidFill>
                  <a:schemeClr val="tx1"/>
                </a:solidFill>
              </a:rPr>
              <a:t>Debe escogerse </a:t>
            </a:r>
            <a:r>
              <a:rPr lang="es-AR" sz="1600" cap="all" dirty="0" smtClean="0">
                <a:solidFill>
                  <a:schemeClr val="tx1"/>
                </a:solidFill>
              </a:rPr>
              <a:t>VID</a:t>
            </a:r>
            <a:r>
              <a:rPr lang="es-AR" sz="1600" cap="all" dirty="0" smtClean="0">
                <a:solidFill>
                  <a:schemeClr val="tx1"/>
                </a:solidFill>
              </a:rPr>
              <a:t> </a:t>
            </a:r>
            <a:r>
              <a:rPr lang="es-AR" sz="1600" cap="all" dirty="0" smtClean="0">
                <a:solidFill>
                  <a:schemeClr val="tx1"/>
                </a:solidFill>
              </a:rPr>
              <a:t>para que aparezcan los siguientes campos a rellenar</a:t>
            </a:r>
            <a:endParaRPr lang="es-AR" sz="1600" cap="all" dirty="0">
              <a:solidFill>
                <a:schemeClr val="tx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 rot="20281881">
            <a:off x="7069485" y="4562125"/>
            <a:ext cx="622300" cy="2321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82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43" y="882644"/>
            <a:ext cx="6104161" cy="4711700"/>
          </a:xfr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104274" y="882644"/>
            <a:ext cx="4051926" cy="5162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Las opciones del formulario se van desplegando de acuerdo a las elecciones que vayan realizando. Esto es para que solo se muestren los campos relevantes para cada caso.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Dependiendo del cultivo seleccionado serán los datos a completar luego.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Además debe marcarse “si” en la opción “es necesario evaluar fenología” para que esa parte del formulario se haga visible en el punto 4.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3" r="5096" b="25554"/>
          <a:stretch/>
        </p:blipFill>
        <p:spPr>
          <a:xfrm>
            <a:off x="5481434" y="5112597"/>
            <a:ext cx="5655489" cy="4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29" y="2951004"/>
            <a:ext cx="3619624" cy="34752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5" y="601663"/>
            <a:ext cx="2863336" cy="4052001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3479801" y="601663"/>
            <a:ext cx="7988300" cy="242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Lo primero a completar es la </a:t>
            </a:r>
            <a:r>
              <a:rPr lang="es-AR" dirty="0" smtClean="0">
                <a:solidFill>
                  <a:schemeClr val="accent6">
                    <a:lumMod val="50000"/>
                  </a:schemeClr>
                </a:solidFill>
              </a:rPr>
              <a:t>estimación sobre la parcela</a:t>
            </a:r>
            <a:r>
              <a:rPr lang="es-AR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Sobre las barras se pueden escoger valores que van creciendo de 10% en 10%.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800" dirty="0" smtClean="0"/>
              <a:t>El total de las barras no debe superar el 100%, pero si puede ser inferior en caso de que se observe (a simple vista) que parte del escenario no corresponde a ninguno de los estadíos consignados .</a:t>
            </a:r>
            <a:endParaRPr lang="es-AR" sz="1800" dirty="0"/>
          </a:p>
        </p:txBody>
      </p:sp>
      <p:sp>
        <p:nvSpPr>
          <p:cNvPr id="7" name="Flecha derecha 6"/>
          <p:cNvSpPr/>
          <p:nvPr/>
        </p:nvSpPr>
        <p:spPr>
          <a:xfrm>
            <a:off x="3959196" y="2951004"/>
            <a:ext cx="3344333" cy="2070100"/>
          </a:xfrm>
          <a:prstGeom prst="rightArrow">
            <a:avLst>
              <a:gd name="adj1" fmla="val 66360"/>
              <a:gd name="adj2" fmla="val 6963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Al completar la estimación, aparece la sección para cargar las mediciones individuales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176294" y="5089149"/>
            <a:ext cx="6597135" cy="1262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En esta sección se cargan los valores obtenidos por el conteo en cada medición. Los ítems a completar para las 3 plantas se encuentran ya desplegados, una a continuación de la otra. </a:t>
            </a:r>
          </a:p>
        </p:txBody>
      </p:sp>
      <p:sp>
        <p:nvSpPr>
          <p:cNvPr id="10" name="Elipse 9"/>
          <p:cNvSpPr/>
          <p:nvPr/>
        </p:nvSpPr>
        <p:spPr>
          <a:xfrm>
            <a:off x="2925233" y="491332"/>
            <a:ext cx="469900" cy="469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rgbClr val="C00000"/>
                </a:solidFill>
              </a:rPr>
              <a:t>1</a:t>
            </a:r>
            <a:endParaRPr lang="es-AR" sz="3200" dirty="0">
              <a:solidFill>
                <a:srgbClr val="C0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303529" y="4079479"/>
            <a:ext cx="469900" cy="469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42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2" y="423862"/>
            <a:ext cx="4467225" cy="4238625"/>
          </a:xfrm>
          <a:prstGeom prst="rect">
            <a:avLst/>
          </a:prstGeom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5495564" y="4778771"/>
            <a:ext cx="6206701" cy="1659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Para los estadíos cualitativos se consignan las fechas reales de acuerdo al formato Año – mes – día. Se puede colocar directamente los valores o al hacer clic en el cuadro se despliega el calendario para escoger la fecha</a:t>
            </a:r>
            <a:endParaRPr lang="es-AR" dirty="0" smtClean="0"/>
          </a:p>
        </p:txBody>
      </p:sp>
      <p:sp>
        <p:nvSpPr>
          <p:cNvPr id="4" name="Elipse 3"/>
          <p:cNvSpPr/>
          <p:nvPr/>
        </p:nvSpPr>
        <p:spPr>
          <a:xfrm>
            <a:off x="4540810" y="463754"/>
            <a:ext cx="469900" cy="469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>
                <a:solidFill>
                  <a:srgbClr val="C00000"/>
                </a:solidFill>
              </a:rPr>
              <a:t>3</a:t>
            </a:r>
            <a:endParaRPr lang="es-AR" sz="3200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94" y="1824037"/>
            <a:ext cx="4448175" cy="2838450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3768937" y="2708671"/>
            <a:ext cx="3344333" cy="2070100"/>
          </a:xfrm>
          <a:prstGeom prst="rightArrow">
            <a:avLst>
              <a:gd name="adj1" fmla="val 66360"/>
              <a:gd name="adj2" fmla="val 6963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Al completar la estimación, aparece la sección para cargar las mediciones individuales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/>
          <a:stretch/>
        </p:blipFill>
        <p:spPr>
          <a:xfrm>
            <a:off x="9991999" y="2208647"/>
            <a:ext cx="1371600" cy="173944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5495564" y="698307"/>
            <a:ext cx="6065005" cy="11876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Luego de completar con los resultados del conteo por planta, la app muestra un cálculo de los porcentajes respecto del total</a:t>
            </a:r>
            <a:endParaRPr lang="es-AR" dirty="0" smtClean="0"/>
          </a:p>
        </p:txBody>
      </p:sp>
      <p:sp>
        <p:nvSpPr>
          <p:cNvPr id="9" name="Elipse 8"/>
          <p:cNvSpPr/>
          <p:nvPr/>
        </p:nvSpPr>
        <p:spPr>
          <a:xfrm>
            <a:off x="6789694" y="2479421"/>
            <a:ext cx="469900" cy="469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rgbClr val="C00000"/>
                </a:solidFill>
              </a:rPr>
              <a:t>4</a:t>
            </a:r>
            <a:endParaRPr lang="es-AR" sz="3200" dirty="0">
              <a:solidFill>
                <a:srgbClr val="C00000"/>
              </a:solidFill>
            </a:endParaRPr>
          </a:p>
        </p:txBody>
      </p:sp>
      <p:cxnSp>
        <p:nvCxnSpPr>
          <p:cNvPr id="18" name="Conector angular 17"/>
          <p:cNvCxnSpPr/>
          <p:nvPr/>
        </p:nvCxnSpPr>
        <p:spPr>
          <a:xfrm flipV="1">
            <a:off x="9377107" y="3373807"/>
            <a:ext cx="614892" cy="472980"/>
          </a:xfrm>
          <a:prstGeom prst="bentConnector3">
            <a:avLst/>
          </a:prstGeom>
          <a:ln w="41275" cmpd="dbl"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lamada de flecha hacia abajo 20"/>
          <p:cNvSpPr/>
          <p:nvPr/>
        </p:nvSpPr>
        <p:spPr>
          <a:xfrm>
            <a:off x="617220" y="3497580"/>
            <a:ext cx="1577340" cy="1760220"/>
          </a:xfrm>
          <a:prstGeom prst="down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528532" y="5247599"/>
            <a:ext cx="2420408" cy="764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Porcentajes calculados: comprobar que se trate de valores coherentes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68400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Estadíos fenológicos </a:t>
            </a:r>
            <a:r>
              <a:rPr lang="es-AR" dirty="0" smtClean="0"/>
              <a:t>de la vid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99247" y="2424685"/>
            <a:ext cx="2440296" cy="1322376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En </a:t>
            </a:r>
            <a:r>
              <a:rPr lang="es-AR" dirty="0" smtClean="0"/>
              <a:t>la vid se </a:t>
            </a:r>
            <a:r>
              <a:rPr lang="es-AR" dirty="0" smtClean="0"/>
              <a:t>utiliza la codificación </a:t>
            </a:r>
            <a:r>
              <a:rPr lang="es-AR" dirty="0" smtClean="0"/>
              <a:t>de </a:t>
            </a:r>
            <a:r>
              <a:rPr lang="es-AR" dirty="0" err="1" smtClean="0"/>
              <a:t>baggiolini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675774" y="2679700"/>
            <a:ext cx="4953626" cy="238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64" y="1764770"/>
            <a:ext cx="7397280" cy="438456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360079" y="2080260"/>
            <a:ext cx="1818211" cy="9462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3696869" y="5029200"/>
            <a:ext cx="1851239" cy="10826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5520690" y="3957052"/>
            <a:ext cx="1839389" cy="10721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3696869" y="3957053"/>
            <a:ext cx="1823821" cy="107214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7360079" y="5029200"/>
            <a:ext cx="1818211" cy="108269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9175862" y="5029200"/>
            <a:ext cx="1818211" cy="108269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693522" y="4655330"/>
            <a:ext cx="2563353" cy="1322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Estadíos cuantitativos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>
                <a:solidFill>
                  <a:srgbClr val="AE691E"/>
                </a:solidFill>
              </a:rPr>
              <a:t>Estadíos cualitativos</a:t>
            </a:r>
            <a:endParaRPr lang="es-AR" dirty="0">
              <a:solidFill>
                <a:srgbClr val="AE69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127</TotalTime>
  <Words>683</Words>
  <Application>Microsoft Office PowerPoint</Application>
  <PresentationFormat>Panorámica</PresentationFormat>
  <Paragraphs>65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Bahnschrift SemiBold</vt:lpstr>
      <vt:lpstr>Georgia</vt:lpstr>
      <vt:lpstr>Tw Cen MT</vt:lpstr>
      <vt:lpstr>Gota</vt:lpstr>
      <vt:lpstr>FENOLOGÍA De la vid 2024 – 2025</vt:lpstr>
      <vt:lpstr>Presentación de PowerPoint</vt:lpstr>
      <vt:lpstr>Presentación de PowerPoint</vt:lpstr>
      <vt:lpstr>Presentación de PowerPoint</vt:lpstr>
      <vt:lpstr>¿cómo ir completando el formulario?</vt:lpstr>
      <vt:lpstr>Presentación de PowerPoint</vt:lpstr>
      <vt:lpstr>Presentación de PowerPoint</vt:lpstr>
      <vt:lpstr>Presentación de PowerPoint</vt:lpstr>
      <vt:lpstr>Estadíos fenológicos de la vid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FENOLOGÍA De la vid 2024 – 2025</dc:title>
  <dc:creator>OficinaTecnica</dc:creator>
  <cp:lastModifiedBy>OficinaTecnica</cp:lastModifiedBy>
  <cp:revision>21</cp:revision>
  <dcterms:created xsi:type="dcterms:W3CDTF">2024-10-16T12:19:40Z</dcterms:created>
  <dcterms:modified xsi:type="dcterms:W3CDTF">2024-10-16T14:27:11Z</dcterms:modified>
</cp:coreProperties>
</file>