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1" r:id="rId16"/>
    <p:sldId id="270" r:id="rId1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077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403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899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998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483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480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610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878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411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753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066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068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161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086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695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020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407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31A56B-B486-49EE-9EC7-180875248974}" type="datetimeFigureOut">
              <a:rPr lang="es-AR" smtClean="0"/>
              <a:t>10/10/2024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47A2F3-FF4F-48FB-AEF6-2F2D10F998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676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50000"/>
                  </a:schemeClr>
                </a:solidFill>
                <a:latin typeface="Bahnschrift SemiBold" panose="020B0502040204020203" pitchFamily="34" charset="0"/>
              </a:rPr>
              <a:t>FENOLOGÍA DEL OLIVO</a:t>
            </a:r>
            <a:br>
              <a:rPr lang="es-AR" dirty="0" smtClean="0">
                <a:solidFill>
                  <a:schemeClr val="accent3">
                    <a:lumMod val="50000"/>
                  </a:schemeClr>
                </a:solidFill>
                <a:latin typeface="Bahnschrift SemiBold" panose="020B0502040204020203" pitchFamily="34" charset="0"/>
              </a:rPr>
            </a:br>
            <a:r>
              <a:rPr lang="es-AR" dirty="0" smtClean="0">
                <a:solidFill>
                  <a:schemeClr val="accent3">
                    <a:lumMod val="50000"/>
                  </a:schemeClr>
                </a:solidFill>
                <a:latin typeface="Bahnschrift SemiBold" panose="020B0502040204020203" pitchFamily="34" charset="0"/>
              </a:rPr>
              <a:t>2024 – 2025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Dirección de agricultura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806092"/>
            <a:ext cx="3200400" cy="480059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04" y="3387240"/>
            <a:ext cx="4212477" cy="236951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6033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91" y="897996"/>
            <a:ext cx="4253441" cy="3071930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sz="quarter" idx="13"/>
          </p:nvPr>
        </p:nvSpPr>
        <p:spPr>
          <a:xfrm>
            <a:off x="995890" y="4114801"/>
            <a:ext cx="4253441" cy="20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 smtClean="0"/>
              <a:t>BBCH 55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Primer estadío medido en la metodología. Los racimos están definidos y expandidos, pero las flores aún no se abren 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5"/>
          <a:stretch/>
        </p:blipFill>
        <p:spPr>
          <a:xfrm>
            <a:off x="5588001" y="965200"/>
            <a:ext cx="5418666" cy="50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sz="quarter" idx="13"/>
          </p:nvPr>
        </p:nvSpPr>
        <p:spPr>
          <a:xfrm>
            <a:off x="995890" y="3911600"/>
            <a:ext cx="4473577" cy="2455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 smtClean="0"/>
              <a:t>BBCH 61</a:t>
            </a:r>
          </a:p>
          <a:p>
            <a:pPr marL="0" indent="0">
              <a:buNone/>
            </a:pPr>
            <a:r>
              <a:rPr lang="es-AR" sz="2100" dirty="0"/>
              <a:t>Segundo estadío medido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las flores comienzan a abrirse. Se considera cuando al menos 10% están abiertas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90" y="897996"/>
            <a:ext cx="4248611" cy="28950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12"/>
          <a:stretch/>
        </p:blipFill>
        <p:spPr>
          <a:xfrm>
            <a:off x="5588002" y="965200"/>
            <a:ext cx="5418665" cy="3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8" b="18108"/>
          <a:stretch/>
        </p:blipFill>
        <p:spPr>
          <a:xfrm>
            <a:off x="5588001" y="982132"/>
            <a:ext cx="5418666" cy="4995335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sz="quarter" idx="13"/>
          </p:nvPr>
        </p:nvSpPr>
        <p:spPr>
          <a:xfrm>
            <a:off x="1007801" y="4588934"/>
            <a:ext cx="4253441" cy="20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 smtClean="0"/>
              <a:t>BBCH 65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tercer estadío medido. Al menos 50% de las flores se han abierto. “plena floración”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14" y="897996"/>
            <a:ext cx="4229617" cy="35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t="6247" r="11709" b="7098"/>
          <a:stretch/>
        </p:blipFill>
        <p:spPr>
          <a:xfrm>
            <a:off x="4927600" y="982133"/>
            <a:ext cx="6062133" cy="4961467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sz="quarter" idx="13"/>
          </p:nvPr>
        </p:nvSpPr>
        <p:spPr>
          <a:xfrm>
            <a:off x="1007801" y="4588934"/>
            <a:ext cx="3868999" cy="20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 smtClean="0"/>
              <a:t>BBCH 68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cuarto estadío medido. Los pétalos se secan y comienzan a caer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13" y="897996"/>
            <a:ext cx="2570153" cy="35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4"/>
          <a:stretch/>
        </p:blipFill>
        <p:spPr>
          <a:xfrm>
            <a:off x="6502400" y="512762"/>
            <a:ext cx="5017158" cy="57525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2"/>
          <a:stretch/>
        </p:blipFill>
        <p:spPr>
          <a:xfrm>
            <a:off x="4449761" y="3437467"/>
            <a:ext cx="7069797" cy="2827866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sz="quarter" idx="13"/>
          </p:nvPr>
        </p:nvSpPr>
        <p:spPr>
          <a:xfrm>
            <a:off x="1144154" y="646640"/>
            <a:ext cx="3204007" cy="1821393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Estadíos finales</a:t>
            </a:r>
          </a:p>
          <a:p>
            <a:pPr marL="0" indent="0">
              <a:buNone/>
            </a:pPr>
            <a:r>
              <a:rPr lang="es-AR" dirty="0" smtClean="0"/>
              <a:t>Ninguno de estos se mide en la metodología utilizada. </a:t>
            </a:r>
          </a:p>
        </p:txBody>
      </p:sp>
    </p:spTree>
    <p:extLst>
      <p:ext uri="{BB962C8B-B14F-4D97-AF65-F5344CB8AC3E}">
        <p14:creationId xmlns:p14="http://schemas.microsoft.com/office/powerpoint/2010/main" val="35514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29" y="2951004"/>
            <a:ext cx="3619624" cy="347528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5" y="601663"/>
            <a:ext cx="2863336" cy="4052001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3479801" y="1014625"/>
            <a:ext cx="7988300" cy="2015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Lo primero a completar es la estimación sobre la parcela.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Sobre las barras se pueden escoger valores que van creciendo de 10% en 10%.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800" dirty="0" smtClean="0"/>
              <a:t>El total de las barras no debe superar el 100%, pero si puede ser inferior en caso de que se observe (a simple vista) que parte del escenario no corresponde a ninguno de los estadíos consignados .</a:t>
            </a:r>
            <a:endParaRPr lang="es-AR" sz="1800" dirty="0"/>
          </a:p>
        </p:txBody>
      </p:sp>
      <p:sp>
        <p:nvSpPr>
          <p:cNvPr id="7" name="Flecha derecha 6"/>
          <p:cNvSpPr/>
          <p:nvPr/>
        </p:nvSpPr>
        <p:spPr>
          <a:xfrm>
            <a:off x="3959196" y="2951004"/>
            <a:ext cx="3344333" cy="2070100"/>
          </a:xfrm>
          <a:prstGeom prst="rightArrow">
            <a:avLst>
              <a:gd name="adj1" fmla="val 66360"/>
              <a:gd name="adj2" fmla="val 6963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Al completar la estimación, aparece la sección para cargar las mediciones individuales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176294" y="5089149"/>
            <a:ext cx="6597135" cy="1262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En esta sección se cargan los valores obtenidos por el conteo en cada medición. Los ítems a completar para las 3 plantas se encuentran ya desplegados, una a continuación de la otra. </a:t>
            </a:r>
          </a:p>
        </p:txBody>
      </p:sp>
      <p:sp>
        <p:nvSpPr>
          <p:cNvPr id="10" name="Elipse 9"/>
          <p:cNvSpPr/>
          <p:nvPr/>
        </p:nvSpPr>
        <p:spPr>
          <a:xfrm>
            <a:off x="2925233" y="491332"/>
            <a:ext cx="469900" cy="469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solidFill>
                  <a:srgbClr val="C00000"/>
                </a:solidFill>
              </a:rPr>
              <a:t>1</a:t>
            </a:r>
            <a:endParaRPr lang="es-AR" sz="3200" dirty="0">
              <a:solidFill>
                <a:srgbClr val="C000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303529" y="4079479"/>
            <a:ext cx="469900" cy="469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800705" y="562373"/>
            <a:ext cx="6859654" cy="452252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Recordatorio para vid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685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7214" y="910825"/>
            <a:ext cx="10364451" cy="1596177"/>
          </a:xfrm>
        </p:spPr>
        <p:txBody>
          <a:bodyPr>
            <a:normAutofit/>
          </a:bodyPr>
          <a:lstStyle/>
          <a:p>
            <a:r>
              <a:rPr lang="es-AR" sz="48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Fin</a:t>
            </a:r>
            <a:endParaRPr lang="es-AR" sz="48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944220" y="5364292"/>
            <a:ext cx="2303559" cy="494641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Muchas gracias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214694"/>
            <a:ext cx="4301811" cy="43018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58" y="910825"/>
            <a:ext cx="4453467" cy="445346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021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104274" y="882645"/>
            <a:ext cx="5487026" cy="424180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Las flores del olivo son pequeñas, en su mayoría hermafroditas, se disponen </a:t>
            </a:r>
            <a:r>
              <a:rPr lang="es-ES" dirty="0" smtClean="0"/>
              <a:t>en inflorescencias </a:t>
            </a:r>
            <a:r>
              <a:rPr lang="es-ES" dirty="0"/>
              <a:t>“racimos” compuestas de 10 a 40 flores, según la variedad. Son de </a:t>
            </a:r>
            <a:r>
              <a:rPr lang="es-ES" dirty="0" smtClean="0"/>
              <a:t>color blanco‐verduscas</a:t>
            </a:r>
            <a:r>
              <a:rPr lang="es-ES" dirty="0"/>
              <a:t>, con brácteas, cáliz en cúpula de cuatro sépalos y corola de </a:t>
            </a:r>
            <a:r>
              <a:rPr lang="es-ES" dirty="0" smtClean="0"/>
              <a:t>cuatro pétalos </a:t>
            </a:r>
            <a:r>
              <a:rPr lang="es-ES" dirty="0"/>
              <a:t>abiertos. Tiene dos estambres y un pistilo.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23"/>
          <a:stretch/>
        </p:blipFill>
        <p:spPr>
          <a:xfrm>
            <a:off x="1104274" y="3784599"/>
            <a:ext cx="3992718" cy="22833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034510"/>
            <a:ext cx="4394200" cy="457174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629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metodología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765300"/>
            <a:ext cx="10363826" cy="4597400"/>
          </a:xfrm>
        </p:spPr>
        <p:txBody>
          <a:bodyPr>
            <a:normAutofit/>
          </a:bodyPr>
          <a:lstStyle/>
          <a:p>
            <a:r>
              <a:rPr lang="es-AR" dirty="0" smtClean="0"/>
              <a:t>Debe realizarse sobre plantas adultas de al menos 7-8 años y que se encuentren en producción.</a:t>
            </a:r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                          </a:t>
            </a:r>
            <a:r>
              <a:rPr lang="es-AR" i="1" dirty="0" smtClean="0">
                <a:solidFill>
                  <a:schemeClr val="accent5">
                    <a:lumMod val="75000"/>
                  </a:schemeClr>
                </a:solidFill>
              </a:rPr>
              <a:t>( descartar cultivos en estado de abandono )</a:t>
            </a:r>
          </a:p>
          <a:p>
            <a:r>
              <a:rPr lang="es-AR" dirty="0" smtClean="0"/>
              <a:t>Es importante corroborar, en la propiedad, que la parcela corresponda a la especie y variedad asignada. (consultar con propietario o encargado en caso de dudas)</a:t>
            </a:r>
          </a:p>
          <a:p>
            <a:r>
              <a:rPr lang="es-AR" dirty="0" smtClean="0"/>
              <a:t>Al igual que en otras especies, se realiza una estimación de la fenología observando el cuartel en general y se consignan los valores elegidos en el formulario de la app.</a:t>
            </a:r>
          </a:p>
        </p:txBody>
      </p:sp>
    </p:spTree>
    <p:extLst>
      <p:ext uri="{BB962C8B-B14F-4D97-AF65-F5344CB8AC3E}">
        <p14:creationId xmlns:p14="http://schemas.microsoft.com/office/powerpoint/2010/main" val="41345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558800"/>
            <a:ext cx="10363826" cy="5829300"/>
          </a:xfrm>
        </p:spPr>
        <p:txBody>
          <a:bodyPr>
            <a:normAutofit lnSpcReduction="10000"/>
          </a:bodyPr>
          <a:lstStyle/>
          <a:p>
            <a:r>
              <a:rPr lang="es-AR" dirty="0"/>
              <a:t>Para las mediciones se eligen 2 plantas por cuartel teniendo en cuenta que:</a:t>
            </a:r>
          </a:p>
          <a:p>
            <a:pPr lvl="1"/>
            <a:r>
              <a:rPr lang="es-AR" dirty="0"/>
              <a:t>No sean de la periferia</a:t>
            </a:r>
          </a:p>
          <a:p>
            <a:pPr lvl="1"/>
            <a:r>
              <a:rPr lang="es-AR" dirty="0"/>
              <a:t>Sean plantas sanas</a:t>
            </a:r>
          </a:p>
          <a:p>
            <a:pPr lvl="1"/>
            <a:r>
              <a:rPr lang="es-AR" dirty="0"/>
              <a:t>Sean plantas representativas </a:t>
            </a:r>
          </a:p>
          <a:p>
            <a:pPr marL="457200" lvl="1" indent="0">
              <a:buNone/>
            </a:pPr>
            <a:r>
              <a:rPr lang="es-AR" dirty="0"/>
              <a:t>    según la parcela</a:t>
            </a:r>
          </a:p>
          <a:p>
            <a:pPr lvl="1"/>
            <a:r>
              <a:rPr lang="es-AR" dirty="0"/>
              <a:t>No presenten elementos que generen </a:t>
            </a:r>
          </a:p>
          <a:p>
            <a:pPr marL="457200" lvl="1" indent="0">
              <a:buNone/>
            </a:pPr>
            <a:r>
              <a:rPr lang="es-AR" dirty="0"/>
              <a:t>    distorsión en las </a:t>
            </a:r>
            <a:r>
              <a:rPr lang="es-AR" dirty="0" smtClean="0"/>
              <a:t>proximidades</a:t>
            </a:r>
          </a:p>
          <a:p>
            <a:r>
              <a:rPr lang="es-AR" dirty="0" smtClean="0"/>
              <a:t>En cada planta se marcan 2 ramas con 100 racimos florales cada una</a:t>
            </a:r>
          </a:p>
          <a:p>
            <a:r>
              <a:rPr lang="es-AR" dirty="0" smtClean="0"/>
              <a:t>Se realizan visitas con frecuencia semanal</a:t>
            </a:r>
          </a:p>
          <a:p>
            <a:r>
              <a:rPr lang="es-AR" dirty="0" smtClean="0"/>
              <a:t>Se monitorean los estadíos:</a:t>
            </a:r>
          </a:p>
          <a:p>
            <a:pPr lvl="1"/>
            <a:r>
              <a:rPr lang="es-AR" dirty="0" smtClean="0"/>
              <a:t>BBCH 55  -  Racimo floral expandido</a:t>
            </a:r>
          </a:p>
          <a:p>
            <a:pPr lvl="1"/>
            <a:r>
              <a:rPr lang="es-AR" dirty="0" err="1" smtClean="0"/>
              <a:t>BBch</a:t>
            </a:r>
            <a:r>
              <a:rPr lang="es-AR" dirty="0" smtClean="0"/>
              <a:t> 61  -  10% o más de flores abiertas</a:t>
            </a:r>
          </a:p>
          <a:p>
            <a:pPr lvl="1"/>
            <a:r>
              <a:rPr lang="es-AR" dirty="0" err="1" smtClean="0"/>
              <a:t>Bbch</a:t>
            </a:r>
            <a:r>
              <a:rPr lang="es-AR" dirty="0" smtClean="0"/>
              <a:t> 65  -  50% o más de flores abiertas</a:t>
            </a:r>
          </a:p>
          <a:p>
            <a:pPr lvl="1"/>
            <a:r>
              <a:rPr lang="es-AR" dirty="0" err="1" smtClean="0"/>
              <a:t>Bbch</a:t>
            </a:r>
            <a:r>
              <a:rPr lang="es-AR" dirty="0" smtClean="0"/>
              <a:t> 68  -  pétalos caídos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298574"/>
            <a:ext cx="2590800" cy="1876425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7531100" y="4356100"/>
            <a:ext cx="2946400" cy="1587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detallarán los estadíos fenológicos más adelante</a:t>
            </a:r>
            <a:endParaRPr lang="es-AR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78545"/>
          </a:xfrm>
        </p:spPr>
        <p:txBody>
          <a:bodyPr/>
          <a:lstStyle/>
          <a:p>
            <a:r>
              <a:rPr lang="es-AR" dirty="0" smtClean="0"/>
              <a:t>¿cómo ir completando el formulario?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897062"/>
            <a:ext cx="3702290" cy="427513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34" y="1897063"/>
            <a:ext cx="3897592" cy="427513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59767" y="2050069"/>
            <a:ext cx="2159000" cy="112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cap="all" dirty="0">
                <a:solidFill>
                  <a:schemeClr val="tx1"/>
                </a:solidFill>
              </a:rPr>
              <a:t>El inicio es igual a los otros cultivos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71600" y="5524500"/>
            <a:ext cx="876300" cy="64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5245100" y="3328614"/>
            <a:ext cx="2383367" cy="112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cap="all" dirty="0" smtClean="0">
                <a:solidFill>
                  <a:schemeClr val="tx1"/>
                </a:solidFill>
              </a:rPr>
              <a:t>Debe escogerse olivo para que aparezcan los siguientes campos a rellenar</a:t>
            </a:r>
            <a:endParaRPr lang="es-AR" sz="1600" cap="all" dirty="0">
              <a:solidFill>
                <a:schemeClr val="tx1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 rot="20281881">
            <a:off x="7069484" y="4338078"/>
            <a:ext cx="622300" cy="2321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79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43" y="882644"/>
            <a:ext cx="6104161" cy="4711700"/>
          </a:xfr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1104274" y="882644"/>
            <a:ext cx="4051926" cy="5162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Las opciones del formulario se van desplegando de acuerdo a las elecciones que vayan realizando. Esto es para que solo se muestren los campos relevantes para cada caso.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Dependiendo del cultivo seleccionado serán los datos a completar luego.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Además debe marcarse “si” en la opción “es necesario evaluar fenología” para que esa parte del formulario se haga visible en el punto 4.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73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/>
          <a:stretch/>
        </p:blipFill>
        <p:spPr>
          <a:xfrm>
            <a:off x="8292571" y="599281"/>
            <a:ext cx="3248526" cy="5773737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35"/>
          <a:stretch/>
        </p:blipFill>
        <p:spPr>
          <a:xfrm>
            <a:off x="719482" y="601663"/>
            <a:ext cx="2760318" cy="3919537"/>
          </a:xfr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3479800" y="601663"/>
            <a:ext cx="4911167" cy="2979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Lo primero a completar es la estimación sobre la parcela.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Sobre las barras se pueden escoger valores que van creciendo de 10% en 10%.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800" dirty="0" smtClean="0"/>
              <a:t>El total de las barras no debe superar el 100%, pero si puede ser inferior en caso de que se observe (a simple vista) que parte del escenario no corresponde a ninguno de los estadíos consignados .</a:t>
            </a:r>
            <a:endParaRPr lang="es-AR" sz="1800" dirty="0"/>
          </a:p>
        </p:txBody>
      </p:sp>
      <p:sp>
        <p:nvSpPr>
          <p:cNvPr id="7" name="Flecha derecha 6"/>
          <p:cNvSpPr/>
          <p:nvPr/>
        </p:nvSpPr>
        <p:spPr>
          <a:xfrm>
            <a:off x="3765961" y="3581400"/>
            <a:ext cx="4240448" cy="1409700"/>
          </a:xfrm>
          <a:prstGeom prst="rightArrow">
            <a:avLst>
              <a:gd name="adj1" fmla="val 66360"/>
              <a:gd name="adj2" fmla="val 6963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Al completar la estimación, aparece la sección para cargar las mediciones individuales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719482" y="5181600"/>
            <a:ext cx="7171451" cy="1299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En esta sección se cargan los valores obtenidos por el conteo en cada medición.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Todos los valores de mediciones a cargar se encuentran uno a continuación del otro</a:t>
            </a:r>
            <a:endParaRPr lang="es-AR" dirty="0"/>
          </a:p>
        </p:txBody>
      </p:sp>
      <p:sp>
        <p:nvSpPr>
          <p:cNvPr id="10" name="Elipse 9"/>
          <p:cNvSpPr/>
          <p:nvPr/>
        </p:nvSpPr>
        <p:spPr>
          <a:xfrm>
            <a:off x="2925233" y="491332"/>
            <a:ext cx="469900" cy="469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solidFill>
                  <a:srgbClr val="C00000"/>
                </a:solidFill>
              </a:rPr>
              <a:t>1</a:t>
            </a:r>
            <a:endParaRPr lang="es-AR" sz="3200" dirty="0">
              <a:solidFill>
                <a:srgbClr val="C000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957212" y="3721100"/>
            <a:ext cx="469900" cy="469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90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Estadíos fenológicos del olivo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48674" y="1878024"/>
            <a:ext cx="3695074" cy="3576505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En el olivo se utiliza la codificación </a:t>
            </a:r>
            <a:r>
              <a:rPr lang="es-AR" dirty="0" err="1" smtClean="0"/>
              <a:t>bbch</a:t>
            </a:r>
            <a:r>
              <a:rPr lang="es-AR" dirty="0" smtClean="0"/>
              <a:t> que es una escala adaptable a diferentes cultivos y se utiliza la escala para olivo. 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704537" y="4397988"/>
            <a:ext cx="3555374" cy="13270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BBCH: </a:t>
            </a:r>
            <a:r>
              <a:rPr lang="de-DE" dirty="0"/>
              <a:t> "</a:t>
            </a:r>
            <a:r>
              <a:rPr lang="de-DE" b="1" dirty="0"/>
              <a:t>B</a:t>
            </a:r>
            <a:r>
              <a:rPr lang="de-DE" dirty="0"/>
              <a:t>iologische </a:t>
            </a:r>
            <a:r>
              <a:rPr lang="de-DE" b="1" dirty="0"/>
              <a:t>B</a:t>
            </a:r>
            <a:r>
              <a:rPr lang="de-DE" dirty="0"/>
              <a:t>undesanstalt, Bundessortenamt und </a:t>
            </a:r>
            <a:r>
              <a:rPr lang="de-DE" b="1" dirty="0"/>
              <a:t>CH</a:t>
            </a:r>
            <a:r>
              <a:rPr lang="de-DE" dirty="0"/>
              <a:t>emische Industrie"</a:t>
            </a:r>
            <a:endParaRPr lang="es-AR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675774" y="2679700"/>
            <a:ext cx="4953626" cy="238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AR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487885" y="1848404"/>
            <a:ext cx="3481052" cy="48317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AR" b="1" dirty="0"/>
              <a:t>Estadio principal 0: Desarrollo de las yemas vegetativas</a:t>
            </a:r>
            <a:endParaRPr lang="es-AR" dirty="0"/>
          </a:p>
          <a:p>
            <a:r>
              <a:rPr lang="es-AR" dirty="0"/>
              <a:t>00 Las yemas foliares, situadas normalmente en el ápice de los brotes del año anterior, están completamente cerradas y son puntiagudas, sin pedúnculo y de color ocre.</a:t>
            </a:r>
          </a:p>
          <a:p>
            <a:r>
              <a:rPr lang="es-AR" dirty="0"/>
              <a:t>01 Las yemas foliares comienzan a hincharse y se entreabren, dejando ver los nuevos primordios foliares.</a:t>
            </a:r>
          </a:p>
          <a:p>
            <a:r>
              <a:rPr lang="es-AR" dirty="0"/>
              <a:t>03 Las yemas foliares se alargan y se separan de la base.</a:t>
            </a:r>
          </a:p>
          <a:p>
            <a:r>
              <a:rPr lang="es-AR" dirty="0"/>
              <a:t>07 Las hojitas exteriores siguen abriéndose sin separarse del todo, permaneciendo unidos los extremos apicales.</a:t>
            </a:r>
          </a:p>
          <a:p>
            <a:r>
              <a:rPr lang="es-AR" dirty="0"/>
              <a:t>09 Las hojitas exteriores siguen separándose y las puntas se entrecruzan.</a:t>
            </a:r>
          </a:p>
          <a:p>
            <a:r>
              <a:rPr lang="es-AR" b="1" dirty="0"/>
              <a:t>Estadio principal 1: Desarrollo de las hojas</a:t>
            </a:r>
            <a:endParaRPr lang="es-AR" dirty="0"/>
          </a:p>
          <a:p>
            <a:r>
              <a:rPr lang="es-AR" dirty="0"/>
              <a:t>11 Las primeras hojas se separan del todo, tienen un color gris verdoso.</a:t>
            </a:r>
          </a:p>
          <a:p>
            <a:r>
              <a:rPr lang="es-AR" dirty="0"/>
              <a:t>15 Se separan más hojas, pero sin alcanzar su tamaño final. Las primeras hojas adquieren una tonalidad verdosa en el haz.</a:t>
            </a:r>
          </a:p>
          <a:p>
            <a:r>
              <a:rPr lang="es-AR" dirty="0"/>
              <a:t>19 Las hojas alcanzan el tamaño y forma característicos de la variedad</a:t>
            </a:r>
          </a:p>
          <a:p>
            <a:r>
              <a:rPr lang="es-AR" b="1" dirty="0"/>
              <a:t>Estadio principal 3: Desarrollo de los brotes</a:t>
            </a:r>
            <a:endParaRPr lang="es-AR" dirty="0"/>
          </a:p>
          <a:p>
            <a:r>
              <a:rPr lang="es-AR" dirty="0"/>
              <a:t>31 Los brotes alcanzan el 10 % de su tamaño final.</a:t>
            </a:r>
          </a:p>
          <a:p>
            <a:r>
              <a:rPr lang="es-AR" dirty="0"/>
              <a:t>33 Los brotes alcanzan el 30 % de su tamaño final.</a:t>
            </a:r>
          </a:p>
          <a:p>
            <a:r>
              <a:rPr lang="es-AR" dirty="0"/>
              <a:t>37 Los brotes alcanzan el 70 % de su tamaño final</a:t>
            </a:r>
          </a:p>
          <a:p>
            <a:r>
              <a:rPr lang="es-AR" b="1" dirty="0"/>
              <a:t>Estadio principal 5: Desarrollo de las inflorescencias</a:t>
            </a:r>
            <a:endParaRPr lang="es-AR" dirty="0"/>
          </a:p>
          <a:p>
            <a:r>
              <a:rPr lang="es-AR" dirty="0"/>
              <a:t>50 Las yemas florales, situadas normalmente en las axilas de las hojas, están completamente cerradas y son puntiagudas, sin pedúnculo y con brácteas de color ocre.</a:t>
            </a:r>
          </a:p>
          <a:p>
            <a:r>
              <a:rPr lang="es-AR" dirty="0"/>
              <a:t>51 Las yemas florales comienzan a hincharse y se separan de la base mediante un pedúnculo.</a:t>
            </a:r>
          </a:p>
          <a:p>
            <a:r>
              <a:rPr lang="es-AR" dirty="0"/>
              <a:t>53 Las yemas florales se abren: empieza el desarrollo del racimo floral.</a:t>
            </a:r>
          </a:p>
          <a:p>
            <a:r>
              <a:rPr lang="es-AR" dirty="0"/>
              <a:t>54 Los brazos del racimo floral comienzan a alargarse.</a:t>
            </a:r>
          </a:p>
          <a:p>
            <a:r>
              <a:rPr lang="es-AR" dirty="0"/>
              <a:t>55 Racimo floral totalmente expandido, los botones florales empiezan a abrirse.</a:t>
            </a:r>
          </a:p>
          <a:p>
            <a:r>
              <a:rPr lang="es-AR" dirty="0"/>
              <a:t>57 La corola, de color verde, es mayor que el </a:t>
            </a:r>
            <a:r>
              <a:rPr lang="es-AR" dirty="0" err="1"/>
              <a:t>caliz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7796548" y="1848404"/>
            <a:ext cx="3481052" cy="47301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 smtClean="0"/>
              <a:t>59 </a:t>
            </a:r>
            <a:r>
              <a:rPr lang="es-AR" dirty="0"/>
              <a:t>La corola cambia del color verde al blanco.</a:t>
            </a:r>
          </a:p>
          <a:p>
            <a:r>
              <a:rPr lang="es-AR" b="1" dirty="0"/>
              <a:t>Estadio principal 6: Floración</a:t>
            </a:r>
            <a:endParaRPr lang="es-AR" dirty="0"/>
          </a:p>
          <a:p>
            <a:r>
              <a:rPr lang="es-AR" dirty="0"/>
              <a:t>60 Apertura de las primeras flores.</a:t>
            </a:r>
          </a:p>
          <a:p>
            <a:r>
              <a:rPr lang="es-AR" dirty="0"/>
              <a:t>61 Comienzo de la floración: alrededor del 10 % de las flores están abiertas.</a:t>
            </a:r>
          </a:p>
          <a:p>
            <a:r>
              <a:rPr lang="es-AR" dirty="0"/>
              <a:t>65 Plena floración: al menos el 50 % de las flores están abiertas.</a:t>
            </a:r>
          </a:p>
          <a:p>
            <a:r>
              <a:rPr lang="es-AR" dirty="0"/>
              <a:t>67 Comienza la caída de pétalos blancos.</a:t>
            </a:r>
          </a:p>
          <a:p>
            <a:r>
              <a:rPr lang="es-AR" dirty="0"/>
              <a:t>68 La mayoría de los pétalos han caído o están marchitos.</a:t>
            </a:r>
          </a:p>
          <a:p>
            <a:r>
              <a:rPr lang="es-AR" dirty="0"/>
              <a:t>69 Fin de la floración, cuajado del fruto y caída de ovarios no fecundados.</a:t>
            </a:r>
          </a:p>
          <a:p>
            <a:r>
              <a:rPr lang="es-AR" b="1" dirty="0"/>
              <a:t>Estadio principal 7: Desarrollo del fruto</a:t>
            </a:r>
            <a:endParaRPr lang="es-AR" dirty="0"/>
          </a:p>
          <a:p>
            <a:r>
              <a:rPr lang="es-AR" dirty="0"/>
              <a:t>71 Tamaño de los frutos alrededor del 10 % de su tamaño final.</a:t>
            </a:r>
          </a:p>
          <a:p>
            <a:r>
              <a:rPr lang="es-AR" dirty="0"/>
              <a:t>75 Tamaño de los frutos alrededor del 50 % de su tamaño final. Empieza a lignificarse el hueso (presenta resistencia al corte).</a:t>
            </a:r>
          </a:p>
          <a:p>
            <a:r>
              <a:rPr lang="es-AR" dirty="0"/>
              <a:t>79 Tamaño de los frutos alrededor del 90 % de su tamaño final. Fruto apto para verdeo.</a:t>
            </a:r>
          </a:p>
          <a:p>
            <a:r>
              <a:rPr lang="es-AR" b="1" dirty="0"/>
              <a:t>Estadio principal 8: Maduración del fruto</a:t>
            </a:r>
            <a:endParaRPr lang="es-AR" dirty="0"/>
          </a:p>
          <a:p>
            <a:r>
              <a:rPr lang="es-AR" dirty="0"/>
              <a:t>80 El color verde intenso de los frutos se vuelve verde claro, amarillento.</a:t>
            </a:r>
          </a:p>
          <a:p>
            <a:r>
              <a:rPr lang="es-AR" dirty="0"/>
              <a:t>81 Comienzo de la coloración de los frutos.</a:t>
            </a:r>
          </a:p>
          <a:p>
            <a:r>
              <a:rPr lang="es-AR" dirty="0"/>
              <a:t>85 Aumenta la coloración específica de los frutos.</a:t>
            </a:r>
          </a:p>
          <a:p>
            <a:r>
              <a:rPr lang="es-AR" dirty="0"/>
              <a:t>89 Los frutos adquieren el color característico de la variedad, permaneciendo turgentes. Frutos aptos para la extracción de aceite</a:t>
            </a:r>
          </a:p>
          <a:p>
            <a:r>
              <a:rPr lang="es-AR" b="1" dirty="0"/>
              <a:t>Estadio principal 9: Senescencia</a:t>
            </a:r>
            <a:endParaRPr lang="es-AR" dirty="0"/>
          </a:p>
          <a:p>
            <a:r>
              <a:rPr lang="es-AR" dirty="0"/>
              <a:t>92 Los frutos pierden su turgencia y empiezan a caer.</a:t>
            </a:r>
          </a:p>
        </p:txBody>
      </p:sp>
    </p:spTree>
    <p:extLst>
      <p:ext uri="{BB962C8B-B14F-4D97-AF65-F5344CB8AC3E}">
        <p14:creationId xmlns:p14="http://schemas.microsoft.com/office/powerpoint/2010/main" val="3098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15" y="938741"/>
            <a:ext cx="7389283" cy="5034219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sz="quarter" idx="13"/>
          </p:nvPr>
        </p:nvSpPr>
        <p:spPr>
          <a:xfrm>
            <a:off x="8496926" y="938741"/>
            <a:ext cx="3204007" cy="5034219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Estadíos iniciales</a:t>
            </a:r>
          </a:p>
          <a:p>
            <a:pPr marL="0" indent="0">
              <a:buNone/>
            </a:pPr>
            <a:r>
              <a:rPr lang="es-AR" dirty="0" smtClean="0"/>
              <a:t>Ninguno de estos se mide en la metodología utilizada. </a:t>
            </a:r>
          </a:p>
          <a:p>
            <a:pPr marL="0" indent="0">
              <a:buNone/>
            </a:pPr>
            <a:r>
              <a:rPr lang="es-AR" i="1" dirty="0" smtClean="0"/>
              <a:t>Pueden tomarse como referencia de que el ciclo ha comenzado para visitar a tiempo las propiedades. 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15251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193</TotalTime>
  <Words>875</Words>
  <Application>Microsoft Office PowerPoint</Application>
  <PresentationFormat>Panorámica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Bahnschrift SemiBold</vt:lpstr>
      <vt:lpstr>Georgia</vt:lpstr>
      <vt:lpstr>Tw Cen MT</vt:lpstr>
      <vt:lpstr>Gota</vt:lpstr>
      <vt:lpstr>FENOLOGÍA DEL OLIVO 2024 – 2025 </vt:lpstr>
      <vt:lpstr>Presentación de PowerPoint</vt:lpstr>
      <vt:lpstr>metodología</vt:lpstr>
      <vt:lpstr>Presentación de PowerPoint</vt:lpstr>
      <vt:lpstr>¿cómo ir completando el formulario?</vt:lpstr>
      <vt:lpstr>Presentación de PowerPoint</vt:lpstr>
      <vt:lpstr>Presentación de PowerPoint</vt:lpstr>
      <vt:lpstr>Estadíos fenológicos del olivo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Recordatorio para vid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FENOLOGÍA DEL OLIVO 2024 – 2025</dc:title>
  <dc:creator>OficinaTecnica</dc:creator>
  <cp:lastModifiedBy>OficinaTecnica</cp:lastModifiedBy>
  <cp:revision>22</cp:revision>
  <dcterms:created xsi:type="dcterms:W3CDTF">2024-10-09T11:55:16Z</dcterms:created>
  <dcterms:modified xsi:type="dcterms:W3CDTF">2024-10-10T12:07:43Z</dcterms:modified>
</cp:coreProperties>
</file>