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81" r:id="rId5"/>
    <p:sldId id="266" r:id="rId6"/>
    <p:sldId id="268" r:id="rId7"/>
    <p:sldId id="261" r:id="rId8"/>
    <p:sldId id="269" r:id="rId9"/>
    <p:sldId id="262" r:id="rId10"/>
    <p:sldId id="264" r:id="rId11"/>
    <p:sldId id="271" r:id="rId12"/>
    <p:sldId id="265" r:id="rId13"/>
    <p:sldId id="276" r:id="rId14"/>
    <p:sldId id="280" r:id="rId15"/>
    <p:sldId id="278" r:id="rId16"/>
    <p:sldId id="279" r:id="rId17"/>
    <p:sldId id="263" r:id="rId1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B7D"/>
    <a:srgbClr val="DAA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4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CB4E6-3E6F-4452-A7CA-042A4CEB215A}" type="datetimeFigureOut">
              <a:rPr lang="es-AR" smtClean="0"/>
              <a:pPr/>
              <a:t>5/7/2021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1CA29-228C-4841-9C1E-FE6FAC27BA3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image" Target="../media/image17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7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4016"/>
            <a:ext cx="8784976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4077072"/>
            <a:ext cx="5238750" cy="66675"/>
          </a:xfrm>
          <a:prstGeom prst="rect">
            <a:avLst/>
          </a:prstGeom>
        </p:spPr>
      </p:pic>
      <p:pic>
        <p:nvPicPr>
          <p:cNvPr id="11" name="10 Imagen" descr="go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2204864"/>
            <a:ext cx="6429420" cy="12342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50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852049"/>
            <a:ext cx="9144000" cy="116379"/>
          </a:xfrm>
          <a:prstGeom prst="rect">
            <a:avLst/>
          </a:prstGeom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1340768"/>
            <a:ext cx="4367725" cy="4360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36 CuadroTexto"/>
          <p:cNvSpPr txBox="1"/>
          <p:nvPr/>
        </p:nvSpPr>
        <p:spPr>
          <a:xfrm>
            <a:off x="971600" y="404664"/>
            <a:ext cx="259228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Convocatoria RRHH </a:t>
            </a:r>
            <a:b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</a:br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(DGE, UNCuyo, UTN y  FTAE)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</a:endParaRPr>
          </a:p>
          <a:p>
            <a:pPr lvl="0"/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Selección RRHH (DGE Y FTAE)</a:t>
            </a:r>
          </a:p>
          <a:p>
            <a:pPr lvl="0"/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Capacitación RRHH (DGE Y FTAE)</a:t>
            </a:r>
          </a:p>
          <a:p>
            <a:pPr lvl="0"/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Coordinación</a:t>
            </a:r>
          </a:p>
          <a:p>
            <a:pPr lvl="0"/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 Pedagógica (DGE)</a:t>
            </a:r>
          </a:p>
          <a:p>
            <a:pPr lvl="0"/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Selección participantes (DGE) </a:t>
            </a:r>
          </a:p>
          <a:p>
            <a:pPr lvl="0"/>
            <a:r>
              <a:rPr lang="e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PCs (DGE)</a:t>
            </a:r>
          </a:p>
          <a:p>
            <a:endParaRPr lang="es-AR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5436096" y="2492896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Recursos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Coordinación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 General</a:t>
            </a:r>
          </a:p>
          <a:p>
            <a:endParaRPr lang="es-AR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211960" y="5517232"/>
            <a:ext cx="2592288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lvl="1" indent="-57150">
              <a:lnSpc>
                <a:spcPct val="90000"/>
              </a:lnSpc>
              <a:buClr>
                <a:srgbClr val="000000"/>
              </a:buClr>
              <a:buSzPts val="900"/>
            </a:pPr>
            <a:r>
              <a:rPr lang="es-A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Libre Franklin Thin"/>
              </a:rPr>
              <a:t>Certificación</a:t>
            </a:r>
          </a:p>
          <a:p>
            <a:pPr marL="57150" lvl="1" indent="-57150">
              <a:lnSpc>
                <a:spcPct val="90000"/>
              </a:lnSpc>
              <a:spcBef>
                <a:spcPts val="135"/>
              </a:spcBef>
              <a:buClr>
                <a:srgbClr val="000000"/>
              </a:buClr>
              <a:buSzPts val="900"/>
            </a:pPr>
            <a:r>
              <a:rPr lang="es-A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Libre Franklin Thin"/>
              </a:rPr>
              <a:t>Articulación </a:t>
            </a:r>
            <a:r>
              <a:rPr lang="es-A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Libre Franklin Thin"/>
              </a:rPr>
              <a:t>S.Priv</a:t>
            </a:r>
            <a:r>
              <a:rPr lang="es-A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Arial"/>
              </a:rPr>
              <a:t>.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endParaRPr lang="es-AR" sz="1050" dirty="0" err="1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827584" y="4653136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Sedes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Conectividad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Refrigerio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Movilidad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Adicionales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Trayectorias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 </a:t>
            </a:r>
          </a:p>
          <a:p>
            <a:pPr lvl="0"/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Débiles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endParaRPr lang="es-AR" sz="1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7524328" y="980728"/>
            <a:ext cx="144016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1400" b="1" dirty="0">
                <a:solidFill>
                  <a:srgbClr val="358B7D"/>
                </a:solidFill>
                <a:latin typeface="Arial" pitchFamily="34" charset="0"/>
                <a:ea typeface="+mj-ea"/>
                <a:cs typeface="Arial" pitchFamily="34" charset="0"/>
                <a:sym typeface="Montserrat Light"/>
              </a:rPr>
              <a:t>1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. Dirección General de Escuelas</a:t>
            </a:r>
          </a:p>
          <a:p>
            <a:pPr lvl="0"/>
            <a:r>
              <a:rPr lang="es-AR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UNCuyo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, UTN, </a:t>
            </a:r>
          </a:p>
          <a:p>
            <a:pPr lvl="0"/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Fundación TA Edison</a:t>
            </a:r>
          </a:p>
          <a:p>
            <a:pPr lvl="0"/>
            <a:endParaRPr lang="es-AR" sz="1400" dirty="0" err="1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r>
              <a:rPr lang="es-AR" sz="1400" b="1" dirty="0">
                <a:solidFill>
                  <a:srgbClr val="358B7D"/>
                </a:solidFill>
                <a:latin typeface="Arial" pitchFamily="34" charset="0"/>
                <a:ea typeface="+mj-ea"/>
                <a:cs typeface="Arial" pitchFamily="34" charset="0"/>
                <a:sym typeface="Montserrat Light"/>
              </a:rPr>
              <a:t>2 . 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Ministerio de</a:t>
            </a:r>
            <a:b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</a:b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Economía y Energía</a:t>
            </a:r>
          </a:p>
          <a:p>
            <a:pPr lvl="0"/>
            <a:r>
              <a:rPr lang="es-AR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  </a:t>
            </a:r>
          </a:p>
          <a:p>
            <a:pPr lvl="0">
              <a:spcBef>
                <a:spcPts val="600"/>
              </a:spcBef>
              <a:buClr>
                <a:schemeClr val="accent5"/>
              </a:buClr>
              <a:buSzPts val="1600"/>
            </a:pPr>
            <a:r>
              <a:rPr lang="es-AR" sz="1400" b="1" dirty="0">
                <a:solidFill>
                  <a:srgbClr val="358B7D"/>
                </a:solidFill>
                <a:latin typeface="Arial" pitchFamily="34" charset="0"/>
                <a:ea typeface="+mj-ea"/>
                <a:cs typeface="Arial" pitchFamily="34" charset="0"/>
                <a:sym typeface="Montserrat Light"/>
              </a:rPr>
              <a:t>3 .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Aharoni"/>
              </a:rPr>
              <a:t>Polo TIC Mendoza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>
              <a:spcBef>
                <a:spcPts val="600"/>
              </a:spcBef>
              <a:buClr>
                <a:schemeClr val="accent5"/>
              </a:buClr>
              <a:buSzPts val="1600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Aharoni"/>
              </a:rPr>
              <a:t>  Polo TIC Sur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>
              <a:spcBef>
                <a:spcPts val="600"/>
              </a:spcBef>
              <a:buClr>
                <a:schemeClr val="accent5"/>
              </a:buClr>
              <a:buSzPts val="1600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Aharoni"/>
              </a:rPr>
              <a:t>  CIUM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endParaRPr lang="es-AR" sz="1400" dirty="0" err="1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pPr lvl="0"/>
            <a:r>
              <a:rPr lang="es-AR" sz="1400" b="1" dirty="0">
                <a:solidFill>
                  <a:srgbClr val="358B7D"/>
                </a:solidFill>
                <a:latin typeface="Arial" pitchFamily="34" charset="0"/>
                <a:ea typeface="+mj-ea"/>
                <a:cs typeface="Arial" pitchFamily="34" charset="0"/>
                <a:sym typeface="Montserrat Light"/>
              </a:rPr>
              <a:t>4 . 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Municipios</a:t>
            </a:r>
          </a:p>
        </p:txBody>
      </p:sp>
      <p:pic>
        <p:nvPicPr>
          <p:cNvPr id="4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4378896" y="2875859"/>
            <a:ext cx="5877275" cy="125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3" name="42 Rectángulo"/>
          <p:cNvSpPr/>
          <p:nvPr/>
        </p:nvSpPr>
        <p:spPr>
          <a:xfrm>
            <a:off x="611560" y="40466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+mj-lt"/>
                <a:cs typeface="Arial" pitchFamily="34" charset="0"/>
                <a:sym typeface="Montserrat Light"/>
              </a:rPr>
              <a:t>1</a:t>
            </a:r>
            <a:endParaRPr lang="es-AR" dirty="0">
              <a:latin typeface="+mj-lt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5148064" y="242088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+mj-lt"/>
                <a:cs typeface="Arial" pitchFamily="34" charset="0"/>
                <a:sym typeface="Montserrat Light"/>
              </a:rPr>
              <a:t>2</a:t>
            </a:r>
            <a:endParaRPr lang="es-AR" dirty="0">
              <a:latin typeface="+mj-lt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611560" y="47971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+mj-lt"/>
                <a:cs typeface="Arial" pitchFamily="34" charset="0"/>
                <a:sym typeface="Montserrat Light"/>
              </a:rPr>
              <a:t>4</a:t>
            </a:r>
            <a:endParaRPr lang="es-AR" dirty="0">
              <a:latin typeface="+mj-lt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3923928" y="55172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latin typeface="+mj-lt"/>
                <a:cs typeface="Arial" pitchFamily="34" charset="0"/>
                <a:sym typeface="Montserrat Light"/>
              </a:rPr>
              <a:t>3</a:t>
            </a:r>
            <a:endParaRPr lang="es-AR" dirty="0">
              <a:latin typeface="+mj-lt"/>
            </a:endParaRPr>
          </a:p>
        </p:txBody>
      </p:sp>
      <p:pic>
        <p:nvPicPr>
          <p:cNvPr id="17" name="Picture 2" descr="estrategia de mercadeo  icono grati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2132856"/>
            <a:ext cx="1152128" cy="1152128"/>
          </a:xfrm>
          <a:prstGeom prst="rect">
            <a:avLst/>
          </a:prstGeom>
          <a:noFill/>
        </p:spPr>
      </p:pic>
      <p:pic>
        <p:nvPicPr>
          <p:cNvPr id="18" name="Picture 2" descr="sensible  icono grati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4221088"/>
            <a:ext cx="1080120" cy="1080120"/>
          </a:xfrm>
          <a:prstGeom prst="rect">
            <a:avLst/>
          </a:prstGeom>
          <a:noFill/>
        </p:spPr>
      </p:pic>
      <p:pic>
        <p:nvPicPr>
          <p:cNvPr id="19" name="Picture 4" descr="empleado  icono grati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720" y="1772816"/>
            <a:ext cx="1008112" cy="1008112"/>
          </a:xfrm>
          <a:prstGeom prst="rect">
            <a:avLst/>
          </a:prstGeom>
          <a:noFill/>
        </p:spPr>
      </p:pic>
      <p:pic>
        <p:nvPicPr>
          <p:cNvPr id="20" name="Picture 8" descr="aplicación mov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75656" y="3717031"/>
            <a:ext cx="1080120" cy="1080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813376"/>
            <a:ext cx="9144000" cy="116379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 flipV="1">
            <a:off x="-534709" y="2354740"/>
            <a:ext cx="6192689" cy="132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120873" y="692696"/>
            <a:ext cx="207486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" sz="2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Etapa 1</a:t>
            </a:r>
            <a:br>
              <a:rPr lang="en" sz="2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</a:br>
            <a:r>
              <a:rPr lang="en" sz="2800" b="1" dirty="0">
                <a:solidFill>
                  <a:srgbClr val="358B7D"/>
                </a:solidFill>
                <a:latin typeface="+mj-lt"/>
                <a:ea typeface="+mj-ea"/>
                <a:cs typeface="+mj-cs"/>
              </a:rPr>
              <a:t>PILOTO 2021</a:t>
            </a:r>
            <a:endParaRPr lang="es-AR" sz="2800" b="1" dirty="0">
              <a:solidFill>
                <a:srgbClr val="358B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Google Shape;689;p21"/>
          <p:cNvSpPr txBox="1">
            <a:spLocks/>
          </p:cNvSpPr>
          <p:nvPr/>
        </p:nvSpPr>
        <p:spPr>
          <a:xfrm>
            <a:off x="4139952" y="836712"/>
            <a:ext cx="3780928" cy="331236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r>
              <a:rPr lang="en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Cuatro Meses</a:t>
            </a:r>
          </a:p>
          <a:p>
            <a:endParaRPr lang="en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r>
              <a:rPr lang="en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Laboratorio de Integración</a:t>
            </a:r>
          </a:p>
          <a:p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Apertura de un nivel con dos cursos a </a:t>
            </a: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contraturno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 </a:t>
            </a:r>
          </a:p>
          <a:p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Nivel 1: </a:t>
            </a:r>
            <a:b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</a:b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Participantes de entre 15 y 18 años Turno mañana</a:t>
            </a:r>
            <a:b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</a:b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haroni" panose="02010803020104030203" pitchFamily="2" charset="-79"/>
              <a:sym typeface="Montserrat Light"/>
            </a:endParaRPr>
          </a:p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Nivel 1: </a:t>
            </a:r>
            <a:b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</a:b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  <a:sym typeface="Montserrat Light"/>
              </a:rPr>
              <a:t>Participantes de entre 15 y 18 años Turno tarde</a:t>
            </a:r>
          </a:p>
          <a:p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11560" y="5949280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Se seleccionaran 20 participantes por Departamento a cargo de la DGE (GEM), los cuales estarán en dos turnos (mañana y tarde). </a:t>
            </a:r>
          </a:p>
        </p:txBody>
      </p:sp>
      <p:pic>
        <p:nvPicPr>
          <p:cNvPr id="7170" name="Picture 2" descr="sensible  icono grati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924944"/>
            <a:ext cx="2376264" cy="23762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813376"/>
            <a:ext cx="9144000" cy="116379"/>
          </a:xfrm>
          <a:prstGeom prst="rect">
            <a:avLst/>
          </a:prstGeom>
        </p:spPr>
      </p:pic>
      <p:pic>
        <p:nvPicPr>
          <p:cNvPr id="10" name="4 Marcador de contenido" descr="logo-gob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4" name="3 Marcador de contenido" descr="187508.pn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1835696" y="764704"/>
            <a:ext cx="5616624" cy="5616624"/>
          </a:xfrm>
        </p:spPr>
      </p:pic>
      <p:sp>
        <p:nvSpPr>
          <p:cNvPr id="5" name="Google Shape;689;p21"/>
          <p:cNvSpPr txBox="1">
            <a:spLocks/>
          </p:cNvSpPr>
          <p:nvPr/>
        </p:nvSpPr>
        <p:spPr>
          <a:xfrm>
            <a:off x="3311352" y="2852936"/>
            <a:ext cx="2556792" cy="331236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 algn="ctr">
              <a:spcBef>
                <a:spcPts val="600"/>
              </a:spcBef>
            </a:pPr>
            <a:r>
              <a:rPr lang="es-AR" b="1" dirty="0">
                <a:solidFill>
                  <a:srgbClr val="FFCC00"/>
                </a:solidFill>
                <a:cs typeface="Arial" pitchFamily="34" charset="0"/>
              </a:rPr>
              <a:t>1 Nivel  </a:t>
            </a:r>
          </a:p>
          <a:p>
            <a:pPr lvl="0" algn="ctr">
              <a:spcBef>
                <a:spcPts val="600"/>
              </a:spcBef>
            </a:pPr>
            <a:r>
              <a:rPr lang="es-AR" dirty="0">
                <a:solidFill>
                  <a:schemeClr val="bg1"/>
                </a:solidFill>
                <a:cs typeface="Arial" pitchFamily="34" charset="0"/>
              </a:rPr>
              <a:t>Turno Mañana</a:t>
            </a:r>
          </a:p>
          <a:p>
            <a:pPr lvl="0" algn="ctr">
              <a:spcBef>
                <a:spcPts val="600"/>
              </a:spcBef>
            </a:pPr>
            <a:r>
              <a:rPr lang="es-AR" dirty="0">
                <a:solidFill>
                  <a:schemeClr val="bg1"/>
                </a:solidFill>
                <a:cs typeface="Arial" pitchFamily="34" charset="0"/>
              </a:rPr>
              <a:t>Turno Tarde</a:t>
            </a:r>
          </a:p>
          <a:p>
            <a:pPr lvl="0" algn="ctr">
              <a:spcBef>
                <a:spcPts val="600"/>
              </a:spcBef>
            </a:pPr>
            <a:r>
              <a:rPr lang="es-AR" dirty="0">
                <a:solidFill>
                  <a:schemeClr val="bg1"/>
                </a:solidFill>
                <a:cs typeface="Arial" pitchFamily="34" charset="0"/>
              </a:rPr>
              <a:t>Cupo 20 jóvenes</a:t>
            </a:r>
          </a:p>
          <a:p>
            <a:pPr lvl="0" algn="ctr">
              <a:spcBef>
                <a:spcPts val="600"/>
              </a:spcBef>
            </a:pPr>
            <a:r>
              <a:rPr lang="es-AR" dirty="0">
                <a:solidFill>
                  <a:schemeClr val="bg1"/>
                </a:solidFill>
                <a:cs typeface="Arial" pitchFamily="34" charset="0"/>
              </a:rPr>
              <a:t>Entre 15 y 18 años</a:t>
            </a:r>
          </a:p>
          <a:p>
            <a:pPr lvl="0" algn="ctr">
              <a:spcBef>
                <a:spcPts val="600"/>
              </a:spcBef>
            </a:pPr>
            <a:r>
              <a:rPr lang="es-AR" dirty="0">
                <a:solidFill>
                  <a:schemeClr val="bg1"/>
                </a:solidFill>
                <a:cs typeface="Arial" pitchFamily="34" charset="0"/>
              </a:rPr>
              <a:t>1 Laboratorio de Integración</a:t>
            </a:r>
          </a:p>
          <a:p>
            <a:pPr lvl="0" algn="ctr">
              <a:spcBef>
                <a:spcPts val="600"/>
              </a:spcBef>
            </a:pPr>
            <a:endParaRPr lang="es-AR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es-AR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es-AR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7" name="6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799810"/>
            <a:ext cx="9144000" cy="11637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23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813376"/>
            <a:ext cx="9144000" cy="116379"/>
          </a:xfrm>
          <a:prstGeom prst="rect">
            <a:avLst/>
          </a:prstGeom>
        </p:spPr>
      </p:pic>
      <p:pic>
        <p:nvPicPr>
          <p:cNvPr id="17" name="4 Marcador de contenido" descr="logo-gob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18" name="17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6810234"/>
            <a:ext cx="4355976" cy="55439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467544" y="260648"/>
            <a:ext cx="208823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AR" sz="2800" b="1" dirty="0">
                <a:solidFill>
                  <a:srgbClr val="358B7D"/>
                </a:solidFill>
                <a:latin typeface="+mj-lt"/>
                <a:ea typeface="+mj-ea"/>
                <a:cs typeface="+mj-cs"/>
                <a:sym typeface="Aharoni"/>
              </a:rPr>
              <a:t>Pareja pedagógica. </a:t>
            </a:r>
            <a:br>
              <a:rPr lang="es-AR" sz="2800" b="1" dirty="0">
                <a:solidFill>
                  <a:srgbClr val="358B7D"/>
                </a:solidFill>
                <a:latin typeface="+mj-lt"/>
                <a:ea typeface="+mj-ea"/>
                <a:cs typeface="+mj-cs"/>
                <a:sym typeface="Aharoni"/>
              </a:rPr>
            </a:br>
            <a:r>
              <a:rPr lang="es-AR" sz="2800" b="1" dirty="0">
                <a:solidFill>
                  <a:srgbClr val="358B7D"/>
                </a:solidFill>
                <a:latin typeface="+mj-lt"/>
                <a:ea typeface="+mj-ea"/>
                <a:cs typeface="+mj-cs"/>
                <a:sym typeface="Aharoni"/>
              </a:rPr>
              <a:t>Descripción de cada perfil</a:t>
            </a:r>
            <a:endParaRPr lang="es-AR" sz="2800" b="1" dirty="0">
              <a:solidFill>
                <a:srgbClr val="358B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Google Shape;689;p21"/>
          <p:cNvSpPr txBox="1">
            <a:spLocks/>
          </p:cNvSpPr>
          <p:nvPr/>
        </p:nvSpPr>
        <p:spPr>
          <a:xfrm>
            <a:off x="4022494" y="2099757"/>
            <a:ext cx="4077897" cy="403244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Conocimiento de lógica computacional </a:t>
            </a:r>
          </a:p>
          <a:p>
            <a:pPr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Manejo de herramientas de diseño, programación y compilación</a:t>
            </a:r>
            <a:b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</a:b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sym typeface="Aharoni"/>
            </a:endParaRPr>
          </a:p>
          <a:p>
            <a:pPr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Manejo de herramientas informáticas básicas que acrediten su alfabetización digital.</a:t>
            </a:r>
            <a:b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</a:b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sym typeface="Aharoni"/>
            </a:endParaRPr>
          </a:p>
          <a:p>
            <a:pPr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Manejo del lenguaje de programación que se vaya a enseñar</a:t>
            </a:r>
          </a:p>
          <a:p>
            <a:pPr lvl="0">
              <a:spcBef>
                <a:spcPts val="600"/>
              </a:spcBef>
            </a:pP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endParaRPr lang="es-A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94695" y="1451685"/>
            <a:ext cx="2208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AR" sz="2400" b="1" dirty="0">
                <a:solidFill>
                  <a:srgbClr val="358B7D"/>
                </a:solidFill>
                <a:latin typeface="+mj-lt"/>
                <a:ea typeface="+mj-ea"/>
                <a:cs typeface="+mj-cs"/>
                <a:sym typeface="Aharoni"/>
              </a:rPr>
              <a:t>PERFIL TÉCNICO</a:t>
            </a:r>
          </a:p>
        </p:txBody>
      </p:sp>
      <p:sp>
        <p:nvSpPr>
          <p:cNvPr id="16" name="Google Shape;689;p21"/>
          <p:cNvSpPr txBox="1">
            <a:spLocks/>
          </p:cNvSpPr>
          <p:nvPr/>
        </p:nvSpPr>
        <p:spPr>
          <a:xfrm>
            <a:off x="0" y="2276872"/>
            <a:ext cx="6912768" cy="324036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>
              <a:spcBef>
                <a:spcPts val="600"/>
              </a:spcBef>
            </a:pPr>
            <a:endParaRPr lang="es-A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-382309" y="2507140"/>
            <a:ext cx="6192689" cy="132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" name="Picture 4" descr="empleado  icono grati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636911"/>
            <a:ext cx="2808312" cy="2808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23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813376"/>
            <a:ext cx="9144000" cy="116379"/>
          </a:xfrm>
          <a:prstGeom prst="rect">
            <a:avLst/>
          </a:prstGeom>
        </p:spPr>
      </p:pic>
      <p:pic>
        <p:nvPicPr>
          <p:cNvPr id="17" name="4 Marcador de contenido" descr="logo-gob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18" name="17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6810234"/>
            <a:ext cx="4355976" cy="55439"/>
          </a:xfrm>
          <a:prstGeom prst="rect">
            <a:avLst/>
          </a:prstGeom>
        </p:spPr>
      </p:pic>
      <p:sp>
        <p:nvSpPr>
          <p:cNvPr id="11" name="Google Shape;689;p21"/>
          <p:cNvSpPr txBox="1">
            <a:spLocks/>
          </p:cNvSpPr>
          <p:nvPr/>
        </p:nvSpPr>
        <p:spPr>
          <a:xfrm>
            <a:off x="3995936" y="1484784"/>
            <a:ext cx="4700170" cy="518457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>
              <a:buClr>
                <a:srgbClr val="000000"/>
              </a:buClr>
              <a:buSzPts val="1300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Formador capaz de gestionar la indagación y el cuestionamiento sostenido, en un contexto de “</a:t>
            </a:r>
            <a:r>
              <a:rPr lang="es-AR" sz="14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making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” o aprendizaje en el hacer, a fin de abordar el trabajo de ideación y creación, incorporando saberes de diferentes disciplinas.</a:t>
            </a:r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buClr>
                <a:srgbClr val="000000"/>
              </a:buClr>
              <a:buSzPts val="1300"/>
            </a:pPr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  <a:sym typeface="Arial"/>
            </a:endParaRPr>
          </a:p>
          <a:p>
            <a:pPr lvl="0">
              <a:buClr>
                <a:srgbClr val="000000"/>
              </a:buClr>
              <a:buSzPts val="1300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Su rol será estimular el aprendizaje y guiar el proceso de creación a </a:t>
            </a:r>
            <a:r>
              <a:rPr lang="es-AR" sz="14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través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 de la experimentación y el trabajo colaborativo. Este espacio de enseñanza deberá ser una oportunidad de fomentar la iniciativa, el </a:t>
            </a:r>
            <a:r>
              <a:rPr lang="es-AR" sz="14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emprendedurismo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 y la capacidad de accionar, gestionar y alimentar ideas a </a:t>
            </a:r>
            <a:r>
              <a:rPr lang="es-AR" sz="14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través</a:t>
            </a: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 del desarrollo creativo. </a:t>
            </a:r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lnSpc>
                <a:spcPct val="115000"/>
              </a:lnSpc>
              <a:spcBef>
                <a:spcPts val="1300"/>
              </a:spcBef>
              <a:buSzPts val="1100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 esto, deberá liderar e inspirar desde su propia</a:t>
            </a:r>
            <a:b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capacidad de: </a:t>
            </a:r>
            <a:b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311150">
              <a:lnSpc>
                <a:spcPct val="127500"/>
              </a:lnSpc>
              <a:buClr>
                <a:srgbClr val="525050"/>
              </a:buClr>
              <a:buSzPts val="1300"/>
              <a:buChar char="●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Empatía.</a:t>
            </a:r>
          </a:p>
          <a:p>
            <a:pPr marL="457200" indent="-311150">
              <a:lnSpc>
                <a:spcPct val="127500"/>
              </a:lnSpc>
              <a:buClr>
                <a:srgbClr val="525050"/>
              </a:buClr>
              <a:buSzPts val="1300"/>
              <a:buFont typeface="Arial"/>
              <a:buChar char="●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Trabajo en equipo.</a:t>
            </a:r>
          </a:p>
          <a:p>
            <a:pPr marL="457200" lvl="0" indent="-311150">
              <a:lnSpc>
                <a:spcPct val="127500"/>
              </a:lnSpc>
              <a:buClr>
                <a:srgbClr val="525050"/>
              </a:buClr>
              <a:buSzPts val="1300"/>
              <a:buChar char="●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Adaptabilidad y flexibilidad.</a:t>
            </a:r>
          </a:p>
          <a:p>
            <a:pPr marL="457200" lvl="0" indent="-311150">
              <a:lnSpc>
                <a:spcPct val="127500"/>
              </a:lnSpc>
              <a:buClr>
                <a:srgbClr val="525050"/>
              </a:buClr>
              <a:buSzPts val="1300"/>
              <a:buChar char="●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Resolución de conflictos.</a:t>
            </a:r>
          </a:p>
          <a:p>
            <a:pPr marL="457200" lvl="0" indent="-311150">
              <a:lnSpc>
                <a:spcPct val="127500"/>
              </a:lnSpc>
              <a:buClr>
                <a:srgbClr val="525050"/>
              </a:buClr>
              <a:buSzPts val="1300"/>
              <a:buChar char="●"/>
            </a:pPr>
            <a:r>
              <a:rPr lang="es-A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Comunicación asertiva </a:t>
            </a:r>
          </a:p>
          <a:p>
            <a:pPr lvl="0"/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spcBef>
                <a:spcPts val="600"/>
              </a:spcBef>
            </a:pPr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endParaRPr lang="es-A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95936" y="404664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2400" b="1" dirty="0">
                <a:solidFill>
                  <a:srgbClr val="358B7D"/>
                </a:solidFill>
                <a:sym typeface="Aharoni"/>
              </a:rPr>
              <a:t>PERFIL PEDAGÓGICO</a:t>
            </a:r>
            <a:endParaRPr lang="es-AR" sz="2400" b="1" dirty="0">
              <a:solidFill>
                <a:srgbClr val="358B7D"/>
              </a:solidFill>
              <a:latin typeface="+mj-lt"/>
              <a:ea typeface="+mj-ea"/>
              <a:cs typeface="+mj-cs"/>
              <a:sym typeface="Aharoni"/>
            </a:endParaRPr>
          </a:p>
        </p:txBody>
      </p:sp>
      <p:sp>
        <p:nvSpPr>
          <p:cNvPr id="16" name="Google Shape;689;p21"/>
          <p:cNvSpPr txBox="1">
            <a:spLocks/>
          </p:cNvSpPr>
          <p:nvPr/>
        </p:nvSpPr>
        <p:spPr>
          <a:xfrm>
            <a:off x="0" y="2276872"/>
            <a:ext cx="6912768" cy="324036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>
              <a:spcBef>
                <a:spcPts val="600"/>
              </a:spcBef>
            </a:pPr>
            <a:endParaRPr lang="es-A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-382309" y="2507140"/>
            <a:ext cx="6192689" cy="132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2" descr="entrevista  icono grati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2708920"/>
            <a:ext cx="2664296" cy="2664297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467544" y="260648"/>
            <a:ext cx="208823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AR" sz="2800" b="1" dirty="0">
                <a:solidFill>
                  <a:srgbClr val="358B7D"/>
                </a:solidFill>
                <a:latin typeface="+mj-lt"/>
                <a:ea typeface="+mj-ea"/>
                <a:cs typeface="+mj-cs"/>
                <a:sym typeface="Aharoni"/>
              </a:rPr>
              <a:t>Pareja pedagógica. </a:t>
            </a:r>
            <a:br>
              <a:rPr lang="es-AR" sz="2800" b="1" dirty="0">
                <a:solidFill>
                  <a:srgbClr val="358B7D"/>
                </a:solidFill>
                <a:latin typeface="+mj-lt"/>
                <a:ea typeface="+mj-ea"/>
                <a:cs typeface="+mj-cs"/>
                <a:sym typeface="Aharoni"/>
              </a:rPr>
            </a:br>
            <a:r>
              <a:rPr lang="es-AR" sz="2800" b="1" dirty="0">
                <a:solidFill>
                  <a:srgbClr val="358B7D"/>
                </a:solidFill>
                <a:latin typeface="+mj-lt"/>
                <a:ea typeface="+mj-ea"/>
                <a:cs typeface="+mj-cs"/>
                <a:sym typeface="Aharoni"/>
              </a:rPr>
              <a:t>Descripción de cada perfil</a:t>
            </a:r>
            <a:endParaRPr lang="es-AR" sz="2800" b="1" dirty="0">
              <a:solidFill>
                <a:srgbClr val="358B7D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4554" y="130416"/>
            <a:ext cx="8931942" cy="6566133"/>
            <a:chOff x="45624" y="144424"/>
            <a:chExt cx="10457815" cy="7271384"/>
          </a:xfrm>
        </p:grpSpPr>
        <p:sp>
          <p:nvSpPr>
            <p:cNvPr id="3" name="object 3"/>
            <p:cNvSpPr/>
            <p:nvPr/>
          </p:nvSpPr>
          <p:spPr>
            <a:xfrm>
              <a:off x="45624" y="144424"/>
              <a:ext cx="10457815" cy="7271384"/>
            </a:xfrm>
            <a:custGeom>
              <a:avLst/>
              <a:gdLst/>
              <a:ahLst/>
              <a:cxnLst/>
              <a:rect l="l" t="t" r="r" b="b"/>
              <a:pathLst>
                <a:path w="10457815" h="7271384">
                  <a:moveTo>
                    <a:pt x="10457510" y="0"/>
                  </a:moveTo>
                  <a:lnTo>
                    <a:pt x="0" y="0"/>
                  </a:lnTo>
                  <a:lnTo>
                    <a:pt x="0" y="7271207"/>
                  </a:lnTo>
                  <a:lnTo>
                    <a:pt x="10457510" y="7271207"/>
                  </a:lnTo>
                  <a:lnTo>
                    <a:pt x="10457510" y="0"/>
                  </a:lnTo>
                  <a:close/>
                </a:path>
              </a:pathLst>
            </a:custGeom>
            <a:solidFill>
              <a:srgbClr val="FFDE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53032" y="876503"/>
              <a:ext cx="927874" cy="3264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6523" y="671627"/>
              <a:ext cx="471170" cy="418465"/>
            </a:xfrm>
            <a:custGeom>
              <a:avLst/>
              <a:gdLst/>
              <a:ahLst/>
              <a:cxnLst/>
              <a:rect l="l" t="t" r="r" b="b"/>
              <a:pathLst>
                <a:path w="471169" h="418465">
                  <a:moveTo>
                    <a:pt x="235267" y="0"/>
                  </a:moveTo>
                  <a:lnTo>
                    <a:pt x="197152" y="4609"/>
                  </a:lnTo>
                  <a:lnTo>
                    <a:pt x="160978" y="17951"/>
                  </a:lnTo>
                  <a:lnTo>
                    <a:pt x="127232" y="39297"/>
                  </a:lnTo>
                  <a:lnTo>
                    <a:pt x="96404" y="67917"/>
                  </a:lnTo>
                  <a:lnTo>
                    <a:pt x="68980" y="103082"/>
                  </a:lnTo>
                  <a:lnTo>
                    <a:pt x="45448" y="144064"/>
                  </a:lnTo>
                  <a:lnTo>
                    <a:pt x="26296" y="190133"/>
                  </a:lnTo>
                  <a:lnTo>
                    <a:pt x="12012" y="240561"/>
                  </a:lnTo>
                  <a:lnTo>
                    <a:pt x="3084" y="294617"/>
                  </a:lnTo>
                  <a:lnTo>
                    <a:pt x="0" y="351574"/>
                  </a:lnTo>
                  <a:lnTo>
                    <a:pt x="0" y="359968"/>
                  </a:lnTo>
                  <a:lnTo>
                    <a:pt x="21213" y="395032"/>
                  </a:lnTo>
                  <a:lnTo>
                    <a:pt x="110278" y="409079"/>
                  </a:lnTo>
                  <a:lnTo>
                    <a:pt x="163765" y="416081"/>
                  </a:lnTo>
                  <a:lnTo>
                    <a:pt x="198666" y="418274"/>
                  </a:lnTo>
                  <a:lnTo>
                    <a:pt x="200583" y="418109"/>
                  </a:lnTo>
                  <a:lnTo>
                    <a:pt x="226479" y="277304"/>
                  </a:lnTo>
                  <a:lnTo>
                    <a:pt x="227558" y="275666"/>
                  </a:lnTo>
                  <a:lnTo>
                    <a:pt x="269401" y="275666"/>
                  </a:lnTo>
                  <a:lnTo>
                    <a:pt x="265464" y="274683"/>
                  </a:lnTo>
                  <a:lnTo>
                    <a:pt x="248030" y="268998"/>
                  </a:lnTo>
                  <a:lnTo>
                    <a:pt x="228536" y="261841"/>
                  </a:lnTo>
                  <a:lnTo>
                    <a:pt x="210880" y="256803"/>
                  </a:lnTo>
                  <a:lnTo>
                    <a:pt x="203809" y="255917"/>
                  </a:lnTo>
                  <a:lnTo>
                    <a:pt x="172013" y="255905"/>
                  </a:lnTo>
                  <a:lnTo>
                    <a:pt x="170408" y="254901"/>
                  </a:lnTo>
                  <a:lnTo>
                    <a:pt x="171132" y="252323"/>
                  </a:lnTo>
                  <a:lnTo>
                    <a:pt x="190931" y="195503"/>
                  </a:lnTo>
                  <a:lnTo>
                    <a:pt x="194589" y="185839"/>
                  </a:lnTo>
                  <a:lnTo>
                    <a:pt x="197713" y="181965"/>
                  </a:lnTo>
                  <a:lnTo>
                    <a:pt x="207454" y="177660"/>
                  </a:lnTo>
                  <a:lnTo>
                    <a:pt x="221272" y="172099"/>
                  </a:lnTo>
                  <a:lnTo>
                    <a:pt x="222576" y="171704"/>
                  </a:lnTo>
                  <a:lnTo>
                    <a:pt x="201053" y="171704"/>
                  </a:lnTo>
                  <a:lnTo>
                    <a:pt x="180809" y="151511"/>
                  </a:lnTo>
                  <a:lnTo>
                    <a:pt x="183299" y="146354"/>
                  </a:lnTo>
                  <a:lnTo>
                    <a:pt x="186385" y="142417"/>
                  </a:lnTo>
                  <a:lnTo>
                    <a:pt x="187058" y="141528"/>
                  </a:lnTo>
                  <a:lnTo>
                    <a:pt x="188277" y="140309"/>
                  </a:lnTo>
                  <a:lnTo>
                    <a:pt x="188950" y="139585"/>
                  </a:lnTo>
                  <a:lnTo>
                    <a:pt x="194492" y="134563"/>
                  </a:lnTo>
                  <a:lnTo>
                    <a:pt x="207903" y="125718"/>
                  </a:lnTo>
                  <a:lnTo>
                    <a:pt x="227160" y="120010"/>
                  </a:lnTo>
                  <a:lnTo>
                    <a:pt x="411277" y="120010"/>
                  </a:lnTo>
                  <a:lnTo>
                    <a:pt x="401556" y="103082"/>
                  </a:lnTo>
                  <a:lnTo>
                    <a:pt x="374129" y="67917"/>
                  </a:lnTo>
                  <a:lnTo>
                    <a:pt x="343299" y="39297"/>
                  </a:lnTo>
                  <a:lnTo>
                    <a:pt x="309553" y="17951"/>
                  </a:lnTo>
                  <a:lnTo>
                    <a:pt x="273379" y="4609"/>
                  </a:lnTo>
                  <a:lnTo>
                    <a:pt x="235267" y="0"/>
                  </a:lnTo>
                  <a:close/>
                </a:path>
                <a:path w="471169" h="418465">
                  <a:moveTo>
                    <a:pt x="269401" y="275666"/>
                  </a:moveTo>
                  <a:lnTo>
                    <a:pt x="227558" y="275666"/>
                  </a:lnTo>
                  <a:lnTo>
                    <a:pt x="230289" y="276542"/>
                  </a:lnTo>
                  <a:lnTo>
                    <a:pt x="236867" y="278892"/>
                  </a:lnTo>
                  <a:lnTo>
                    <a:pt x="244055" y="281660"/>
                  </a:lnTo>
                  <a:lnTo>
                    <a:pt x="244131" y="401565"/>
                  </a:lnTo>
                  <a:lnTo>
                    <a:pt x="244487" y="411340"/>
                  </a:lnTo>
                  <a:lnTo>
                    <a:pt x="271894" y="418274"/>
                  </a:lnTo>
                  <a:lnTo>
                    <a:pt x="306880" y="416075"/>
                  </a:lnTo>
                  <a:lnTo>
                    <a:pt x="360097" y="409101"/>
                  </a:lnTo>
                  <a:lnTo>
                    <a:pt x="434403" y="397700"/>
                  </a:lnTo>
                  <a:lnTo>
                    <a:pt x="469950" y="375907"/>
                  </a:lnTo>
                  <a:lnTo>
                    <a:pt x="470547" y="351574"/>
                  </a:lnTo>
                  <a:lnTo>
                    <a:pt x="467462" y="294617"/>
                  </a:lnTo>
                  <a:lnTo>
                    <a:pt x="465632" y="283540"/>
                  </a:lnTo>
                  <a:lnTo>
                    <a:pt x="309422" y="283540"/>
                  </a:lnTo>
                  <a:lnTo>
                    <a:pt x="306692" y="283273"/>
                  </a:lnTo>
                  <a:lnTo>
                    <a:pt x="306514" y="283273"/>
                  </a:lnTo>
                  <a:lnTo>
                    <a:pt x="296401" y="281660"/>
                  </a:lnTo>
                  <a:lnTo>
                    <a:pt x="282154" y="278850"/>
                  </a:lnTo>
                  <a:lnTo>
                    <a:pt x="269401" y="275666"/>
                  </a:lnTo>
                  <a:close/>
                </a:path>
                <a:path w="471169" h="418465">
                  <a:moveTo>
                    <a:pt x="433236" y="163653"/>
                  </a:moveTo>
                  <a:lnTo>
                    <a:pt x="257054" y="163653"/>
                  </a:lnTo>
                  <a:lnTo>
                    <a:pt x="276491" y="163664"/>
                  </a:lnTo>
                  <a:lnTo>
                    <a:pt x="278549" y="163957"/>
                  </a:lnTo>
                  <a:lnTo>
                    <a:pt x="279399" y="166230"/>
                  </a:lnTo>
                  <a:lnTo>
                    <a:pt x="279611" y="166958"/>
                  </a:lnTo>
                  <a:lnTo>
                    <a:pt x="309918" y="280250"/>
                  </a:lnTo>
                  <a:lnTo>
                    <a:pt x="310184" y="281851"/>
                  </a:lnTo>
                  <a:lnTo>
                    <a:pt x="309422" y="283540"/>
                  </a:lnTo>
                  <a:lnTo>
                    <a:pt x="465632" y="283540"/>
                  </a:lnTo>
                  <a:lnTo>
                    <a:pt x="458532" y="240561"/>
                  </a:lnTo>
                  <a:lnTo>
                    <a:pt x="444246" y="190133"/>
                  </a:lnTo>
                  <a:lnTo>
                    <a:pt x="433236" y="163653"/>
                  </a:lnTo>
                  <a:close/>
                </a:path>
                <a:path w="471169" h="418465">
                  <a:moveTo>
                    <a:pt x="193209" y="254589"/>
                  </a:moveTo>
                  <a:lnTo>
                    <a:pt x="173672" y="255905"/>
                  </a:lnTo>
                  <a:lnTo>
                    <a:pt x="172034" y="255917"/>
                  </a:lnTo>
                  <a:lnTo>
                    <a:pt x="203809" y="255917"/>
                  </a:lnTo>
                  <a:lnTo>
                    <a:pt x="193209" y="254589"/>
                  </a:lnTo>
                  <a:close/>
                </a:path>
                <a:path w="471169" h="418465">
                  <a:moveTo>
                    <a:pt x="261093" y="150094"/>
                  </a:moveTo>
                  <a:lnTo>
                    <a:pt x="247299" y="152028"/>
                  </a:lnTo>
                  <a:lnTo>
                    <a:pt x="230187" y="157510"/>
                  </a:lnTo>
                  <a:lnTo>
                    <a:pt x="210553" y="168046"/>
                  </a:lnTo>
                  <a:lnTo>
                    <a:pt x="207848" y="170002"/>
                  </a:lnTo>
                  <a:lnTo>
                    <a:pt x="204596" y="171310"/>
                  </a:lnTo>
                  <a:lnTo>
                    <a:pt x="201053" y="171704"/>
                  </a:lnTo>
                  <a:lnTo>
                    <a:pt x="222576" y="171704"/>
                  </a:lnTo>
                  <a:lnTo>
                    <a:pt x="238212" y="166958"/>
                  </a:lnTo>
                  <a:lnTo>
                    <a:pt x="257054" y="163653"/>
                  </a:lnTo>
                  <a:lnTo>
                    <a:pt x="433236" y="163653"/>
                  </a:lnTo>
                  <a:lnTo>
                    <a:pt x="427786" y="150545"/>
                  </a:lnTo>
                  <a:lnTo>
                    <a:pt x="273799" y="150545"/>
                  </a:lnTo>
                  <a:lnTo>
                    <a:pt x="270878" y="150202"/>
                  </a:lnTo>
                  <a:lnTo>
                    <a:pt x="261093" y="150094"/>
                  </a:lnTo>
                  <a:close/>
                </a:path>
                <a:path w="471169" h="418465">
                  <a:moveTo>
                    <a:pt x="411277" y="120010"/>
                  </a:moveTo>
                  <a:lnTo>
                    <a:pt x="227160" y="120010"/>
                  </a:lnTo>
                  <a:lnTo>
                    <a:pt x="250240" y="124396"/>
                  </a:lnTo>
                  <a:lnTo>
                    <a:pt x="259351" y="128523"/>
                  </a:lnTo>
                  <a:lnTo>
                    <a:pt x="264877" y="132268"/>
                  </a:lnTo>
                  <a:lnTo>
                    <a:pt x="269061" y="137764"/>
                  </a:lnTo>
                  <a:lnTo>
                    <a:pt x="274142" y="147142"/>
                  </a:lnTo>
                  <a:lnTo>
                    <a:pt x="274777" y="148691"/>
                  </a:lnTo>
                  <a:lnTo>
                    <a:pt x="273799" y="150545"/>
                  </a:lnTo>
                  <a:lnTo>
                    <a:pt x="427786" y="150545"/>
                  </a:lnTo>
                  <a:lnTo>
                    <a:pt x="425091" y="144064"/>
                  </a:lnTo>
                  <a:lnTo>
                    <a:pt x="411277" y="12001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1721" y="563346"/>
              <a:ext cx="240157" cy="1214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7003" y="617702"/>
              <a:ext cx="629920" cy="844550"/>
            </a:xfrm>
            <a:custGeom>
              <a:avLst/>
              <a:gdLst/>
              <a:ahLst/>
              <a:cxnLst/>
              <a:rect l="l" t="t" r="r" b="b"/>
              <a:pathLst>
                <a:path w="629919" h="844550">
                  <a:moveTo>
                    <a:pt x="531037" y="543039"/>
                  </a:moveTo>
                  <a:lnTo>
                    <a:pt x="530339" y="541769"/>
                  </a:lnTo>
                  <a:lnTo>
                    <a:pt x="525068" y="541769"/>
                  </a:lnTo>
                  <a:lnTo>
                    <a:pt x="513156" y="539229"/>
                  </a:lnTo>
                  <a:lnTo>
                    <a:pt x="446633" y="527799"/>
                  </a:lnTo>
                  <a:lnTo>
                    <a:pt x="423240" y="524903"/>
                  </a:lnTo>
                  <a:lnTo>
                    <a:pt x="423240" y="631939"/>
                  </a:lnTo>
                  <a:lnTo>
                    <a:pt x="412623" y="643369"/>
                  </a:lnTo>
                  <a:lnTo>
                    <a:pt x="405053" y="649719"/>
                  </a:lnTo>
                  <a:lnTo>
                    <a:pt x="384517" y="662419"/>
                  </a:lnTo>
                  <a:lnTo>
                    <a:pt x="384238" y="661149"/>
                  </a:lnTo>
                  <a:lnTo>
                    <a:pt x="384022" y="659879"/>
                  </a:lnTo>
                  <a:lnTo>
                    <a:pt x="382244" y="653529"/>
                  </a:lnTo>
                  <a:lnTo>
                    <a:pt x="378688" y="647179"/>
                  </a:lnTo>
                  <a:lnTo>
                    <a:pt x="374497" y="643801"/>
                  </a:lnTo>
                  <a:lnTo>
                    <a:pt x="374497" y="673849"/>
                  </a:lnTo>
                  <a:lnTo>
                    <a:pt x="371246" y="682739"/>
                  </a:lnTo>
                  <a:lnTo>
                    <a:pt x="364655" y="690359"/>
                  </a:lnTo>
                  <a:lnTo>
                    <a:pt x="355320" y="695439"/>
                  </a:lnTo>
                  <a:lnTo>
                    <a:pt x="341261" y="695439"/>
                  </a:lnTo>
                  <a:lnTo>
                    <a:pt x="338035" y="694169"/>
                  </a:lnTo>
                  <a:lnTo>
                    <a:pt x="335495" y="687819"/>
                  </a:lnTo>
                  <a:lnTo>
                    <a:pt x="331965" y="681469"/>
                  </a:lnTo>
                  <a:lnTo>
                    <a:pt x="330276" y="679526"/>
                  </a:lnTo>
                  <a:lnTo>
                    <a:pt x="330276" y="701789"/>
                  </a:lnTo>
                  <a:lnTo>
                    <a:pt x="328079" y="713219"/>
                  </a:lnTo>
                  <a:lnTo>
                    <a:pt x="322097" y="722109"/>
                  </a:lnTo>
                  <a:lnTo>
                    <a:pt x="313232" y="727189"/>
                  </a:lnTo>
                  <a:lnTo>
                    <a:pt x="302387" y="729729"/>
                  </a:lnTo>
                  <a:lnTo>
                    <a:pt x="291515" y="727189"/>
                  </a:lnTo>
                  <a:lnTo>
                    <a:pt x="282651" y="722109"/>
                  </a:lnTo>
                  <a:lnTo>
                    <a:pt x="276669" y="713219"/>
                  </a:lnTo>
                  <a:lnTo>
                    <a:pt x="274485" y="701789"/>
                  </a:lnTo>
                  <a:lnTo>
                    <a:pt x="276669" y="690359"/>
                  </a:lnTo>
                  <a:lnTo>
                    <a:pt x="282651" y="681469"/>
                  </a:lnTo>
                  <a:lnTo>
                    <a:pt x="291515" y="676389"/>
                  </a:lnTo>
                  <a:lnTo>
                    <a:pt x="302387" y="673849"/>
                  </a:lnTo>
                  <a:lnTo>
                    <a:pt x="313232" y="676389"/>
                  </a:lnTo>
                  <a:lnTo>
                    <a:pt x="322097" y="681469"/>
                  </a:lnTo>
                  <a:lnTo>
                    <a:pt x="328079" y="690359"/>
                  </a:lnTo>
                  <a:lnTo>
                    <a:pt x="330276" y="701789"/>
                  </a:lnTo>
                  <a:lnTo>
                    <a:pt x="330276" y="679526"/>
                  </a:lnTo>
                  <a:lnTo>
                    <a:pt x="327571" y="676389"/>
                  </a:lnTo>
                  <a:lnTo>
                    <a:pt x="324142" y="673849"/>
                  </a:lnTo>
                  <a:lnTo>
                    <a:pt x="322427" y="672579"/>
                  </a:lnTo>
                  <a:lnTo>
                    <a:pt x="322770" y="667499"/>
                  </a:lnTo>
                  <a:lnTo>
                    <a:pt x="323024" y="663689"/>
                  </a:lnTo>
                  <a:lnTo>
                    <a:pt x="326732" y="654799"/>
                  </a:lnTo>
                  <a:lnTo>
                    <a:pt x="333082" y="648449"/>
                  </a:lnTo>
                  <a:lnTo>
                    <a:pt x="341642" y="644639"/>
                  </a:lnTo>
                  <a:lnTo>
                    <a:pt x="343890" y="643369"/>
                  </a:lnTo>
                  <a:lnTo>
                    <a:pt x="348500" y="643369"/>
                  </a:lnTo>
                  <a:lnTo>
                    <a:pt x="357022" y="644639"/>
                  </a:lnTo>
                  <a:lnTo>
                    <a:pt x="364451" y="648449"/>
                  </a:lnTo>
                  <a:lnTo>
                    <a:pt x="370230" y="654799"/>
                  </a:lnTo>
                  <a:lnTo>
                    <a:pt x="373824" y="662419"/>
                  </a:lnTo>
                  <a:lnTo>
                    <a:pt x="374497" y="673849"/>
                  </a:lnTo>
                  <a:lnTo>
                    <a:pt x="374497" y="643801"/>
                  </a:lnTo>
                  <a:lnTo>
                    <a:pt x="373976" y="643369"/>
                  </a:lnTo>
                  <a:lnTo>
                    <a:pt x="377545" y="640829"/>
                  </a:lnTo>
                  <a:lnTo>
                    <a:pt x="379323" y="639559"/>
                  </a:lnTo>
                  <a:lnTo>
                    <a:pt x="380961" y="637019"/>
                  </a:lnTo>
                  <a:lnTo>
                    <a:pt x="383413" y="633209"/>
                  </a:lnTo>
                  <a:lnTo>
                    <a:pt x="385927" y="628129"/>
                  </a:lnTo>
                  <a:lnTo>
                    <a:pt x="410768" y="630669"/>
                  </a:lnTo>
                  <a:lnTo>
                    <a:pt x="419735" y="630669"/>
                  </a:lnTo>
                  <a:lnTo>
                    <a:pt x="423240" y="631939"/>
                  </a:lnTo>
                  <a:lnTo>
                    <a:pt x="423240" y="524903"/>
                  </a:lnTo>
                  <a:lnTo>
                    <a:pt x="395414" y="521449"/>
                  </a:lnTo>
                  <a:lnTo>
                    <a:pt x="378142" y="520230"/>
                  </a:lnTo>
                  <a:lnTo>
                    <a:pt x="378142" y="615429"/>
                  </a:lnTo>
                  <a:lnTo>
                    <a:pt x="376072" y="624319"/>
                  </a:lnTo>
                  <a:lnTo>
                    <a:pt x="371462" y="630669"/>
                  </a:lnTo>
                  <a:lnTo>
                    <a:pt x="364680" y="637019"/>
                  </a:lnTo>
                  <a:lnTo>
                    <a:pt x="363258" y="635749"/>
                  </a:lnTo>
                  <a:lnTo>
                    <a:pt x="361797" y="635749"/>
                  </a:lnTo>
                  <a:lnTo>
                    <a:pt x="360286" y="634479"/>
                  </a:lnTo>
                  <a:lnTo>
                    <a:pt x="361480" y="629399"/>
                  </a:lnTo>
                  <a:lnTo>
                    <a:pt x="361518" y="624319"/>
                  </a:lnTo>
                  <a:lnTo>
                    <a:pt x="360095" y="619239"/>
                  </a:lnTo>
                  <a:lnTo>
                    <a:pt x="356095" y="610349"/>
                  </a:lnTo>
                  <a:lnTo>
                    <a:pt x="352272" y="606539"/>
                  </a:lnTo>
                  <a:lnTo>
                    <a:pt x="350888" y="605167"/>
                  </a:lnTo>
                  <a:lnTo>
                    <a:pt x="350888" y="625589"/>
                  </a:lnTo>
                  <a:lnTo>
                    <a:pt x="350799" y="629399"/>
                  </a:lnTo>
                  <a:lnTo>
                    <a:pt x="349872" y="633209"/>
                  </a:lnTo>
                  <a:lnTo>
                    <a:pt x="342023" y="633209"/>
                  </a:lnTo>
                  <a:lnTo>
                    <a:pt x="334111" y="635749"/>
                  </a:lnTo>
                  <a:lnTo>
                    <a:pt x="329844" y="637019"/>
                  </a:lnTo>
                  <a:lnTo>
                    <a:pt x="326148" y="640829"/>
                  </a:lnTo>
                  <a:lnTo>
                    <a:pt x="322821" y="635749"/>
                  </a:lnTo>
                  <a:lnTo>
                    <a:pt x="321983" y="634479"/>
                  </a:lnTo>
                  <a:lnTo>
                    <a:pt x="318643" y="632269"/>
                  </a:lnTo>
                  <a:lnTo>
                    <a:pt x="318643" y="648449"/>
                  </a:lnTo>
                  <a:lnTo>
                    <a:pt x="314591" y="653529"/>
                  </a:lnTo>
                  <a:lnTo>
                    <a:pt x="312178" y="661149"/>
                  </a:lnTo>
                  <a:lnTo>
                    <a:pt x="311759" y="667499"/>
                  </a:lnTo>
                  <a:lnTo>
                    <a:pt x="308190" y="666229"/>
                  </a:lnTo>
                  <a:lnTo>
                    <a:pt x="293751" y="666229"/>
                  </a:lnTo>
                  <a:lnTo>
                    <a:pt x="284187" y="668769"/>
                  </a:lnTo>
                  <a:lnTo>
                    <a:pt x="278739" y="672579"/>
                  </a:lnTo>
                  <a:lnTo>
                    <a:pt x="274294" y="676389"/>
                  </a:lnTo>
                  <a:lnTo>
                    <a:pt x="272948" y="673849"/>
                  </a:lnTo>
                  <a:lnTo>
                    <a:pt x="272402" y="672579"/>
                  </a:lnTo>
                  <a:lnTo>
                    <a:pt x="271868" y="671309"/>
                  </a:lnTo>
                  <a:lnTo>
                    <a:pt x="271157" y="668769"/>
                  </a:lnTo>
                  <a:lnTo>
                    <a:pt x="270497" y="658609"/>
                  </a:lnTo>
                  <a:lnTo>
                    <a:pt x="273773" y="649719"/>
                  </a:lnTo>
                  <a:lnTo>
                    <a:pt x="280352" y="642099"/>
                  </a:lnTo>
                  <a:lnTo>
                    <a:pt x="289661" y="637019"/>
                  </a:lnTo>
                  <a:lnTo>
                    <a:pt x="291922" y="635749"/>
                  </a:lnTo>
                  <a:lnTo>
                    <a:pt x="305663" y="635749"/>
                  </a:lnTo>
                  <a:lnTo>
                    <a:pt x="313918" y="640829"/>
                  </a:lnTo>
                  <a:lnTo>
                    <a:pt x="318643" y="648449"/>
                  </a:lnTo>
                  <a:lnTo>
                    <a:pt x="318643" y="632269"/>
                  </a:lnTo>
                  <a:lnTo>
                    <a:pt x="318147" y="631939"/>
                  </a:lnTo>
                  <a:lnTo>
                    <a:pt x="316230" y="630669"/>
                  </a:lnTo>
                  <a:lnTo>
                    <a:pt x="309651" y="628129"/>
                  </a:lnTo>
                  <a:lnTo>
                    <a:pt x="309587" y="624319"/>
                  </a:lnTo>
                  <a:lnTo>
                    <a:pt x="326504" y="606539"/>
                  </a:lnTo>
                  <a:lnTo>
                    <a:pt x="339344" y="606539"/>
                  </a:lnTo>
                  <a:lnTo>
                    <a:pt x="347484" y="612889"/>
                  </a:lnTo>
                  <a:lnTo>
                    <a:pt x="350888" y="625589"/>
                  </a:lnTo>
                  <a:lnTo>
                    <a:pt x="350888" y="605167"/>
                  </a:lnTo>
                  <a:lnTo>
                    <a:pt x="349719" y="603999"/>
                  </a:lnTo>
                  <a:lnTo>
                    <a:pt x="341528" y="598919"/>
                  </a:lnTo>
                  <a:lnTo>
                    <a:pt x="332092" y="596379"/>
                  </a:lnTo>
                  <a:lnTo>
                    <a:pt x="335407" y="592569"/>
                  </a:lnTo>
                  <a:lnTo>
                    <a:pt x="339864" y="590029"/>
                  </a:lnTo>
                  <a:lnTo>
                    <a:pt x="345097" y="588759"/>
                  </a:lnTo>
                  <a:lnTo>
                    <a:pt x="347357" y="587489"/>
                  </a:lnTo>
                  <a:lnTo>
                    <a:pt x="351967" y="587489"/>
                  </a:lnTo>
                  <a:lnTo>
                    <a:pt x="360489" y="588759"/>
                  </a:lnTo>
                  <a:lnTo>
                    <a:pt x="367919" y="592569"/>
                  </a:lnTo>
                  <a:lnTo>
                    <a:pt x="373710" y="598919"/>
                  </a:lnTo>
                  <a:lnTo>
                    <a:pt x="377304" y="606539"/>
                  </a:lnTo>
                  <a:lnTo>
                    <a:pt x="378142" y="615429"/>
                  </a:lnTo>
                  <a:lnTo>
                    <a:pt x="378142" y="520230"/>
                  </a:lnTo>
                  <a:lnTo>
                    <a:pt x="359702" y="518909"/>
                  </a:lnTo>
                  <a:lnTo>
                    <a:pt x="339674" y="520179"/>
                  </a:lnTo>
                  <a:lnTo>
                    <a:pt x="330466" y="522719"/>
                  </a:lnTo>
                  <a:lnTo>
                    <a:pt x="328041" y="523709"/>
                  </a:lnTo>
                  <a:lnTo>
                    <a:pt x="328041" y="596379"/>
                  </a:lnTo>
                  <a:lnTo>
                    <a:pt x="323989" y="596379"/>
                  </a:lnTo>
                  <a:lnTo>
                    <a:pt x="322008" y="597649"/>
                  </a:lnTo>
                  <a:lnTo>
                    <a:pt x="314007" y="600189"/>
                  </a:lnTo>
                  <a:lnTo>
                    <a:pt x="307340" y="605269"/>
                  </a:lnTo>
                  <a:lnTo>
                    <a:pt x="301650" y="614159"/>
                  </a:lnTo>
                  <a:lnTo>
                    <a:pt x="300532" y="617969"/>
                  </a:lnTo>
                  <a:lnTo>
                    <a:pt x="299859" y="620509"/>
                  </a:lnTo>
                  <a:lnTo>
                    <a:pt x="297662" y="615429"/>
                  </a:lnTo>
                  <a:lnTo>
                    <a:pt x="294246" y="609079"/>
                  </a:lnTo>
                  <a:lnTo>
                    <a:pt x="289864" y="604545"/>
                  </a:lnTo>
                  <a:lnTo>
                    <a:pt x="289864" y="624319"/>
                  </a:lnTo>
                  <a:lnTo>
                    <a:pt x="272630" y="624319"/>
                  </a:lnTo>
                  <a:lnTo>
                    <a:pt x="272630" y="634479"/>
                  </a:lnTo>
                  <a:lnTo>
                    <a:pt x="265861" y="642099"/>
                  </a:lnTo>
                  <a:lnTo>
                    <a:pt x="261454" y="650989"/>
                  </a:lnTo>
                  <a:lnTo>
                    <a:pt x="259715" y="661149"/>
                  </a:lnTo>
                  <a:lnTo>
                    <a:pt x="261112" y="672579"/>
                  </a:lnTo>
                  <a:lnTo>
                    <a:pt x="258762" y="672579"/>
                  </a:lnTo>
                  <a:lnTo>
                    <a:pt x="228688" y="644639"/>
                  </a:lnTo>
                  <a:lnTo>
                    <a:pt x="229438" y="637019"/>
                  </a:lnTo>
                  <a:lnTo>
                    <a:pt x="232168" y="630669"/>
                  </a:lnTo>
                  <a:lnTo>
                    <a:pt x="236702" y="633209"/>
                  </a:lnTo>
                  <a:lnTo>
                    <a:pt x="243052" y="634479"/>
                  </a:lnTo>
                  <a:lnTo>
                    <a:pt x="261556" y="634479"/>
                  </a:lnTo>
                  <a:lnTo>
                    <a:pt x="267258" y="633209"/>
                  </a:lnTo>
                  <a:lnTo>
                    <a:pt x="267614" y="633209"/>
                  </a:lnTo>
                  <a:lnTo>
                    <a:pt x="267982" y="631939"/>
                  </a:lnTo>
                  <a:lnTo>
                    <a:pt x="269354" y="633209"/>
                  </a:lnTo>
                  <a:lnTo>
                    <a:pt x="270929" y="633209"/>
                  </a:lnTo>
                  <a:lnTo>
                    <a:pt x="272630" y="634479"/>
                  </a:lnTo>
                  <a:lnTo>
                    <a:pt x="272630" y="624319"/>
                  </a:lnTo>
                  <a:lnTo>
                    <a:pt x="270471" y="624319"/>
                  </a:lnTo>
                  <a:lnTo>
                    <a:pt x="268376" y="623049"/>
                  </a:lnTo>
                  <a:lnTo>
                    <a:pt x="266293" y="621779"/>
                  </a:lnTo>
                  <a:lnTo>
                    <a:pt x="260388" y="616699"/>
                  </a:lnTo>
                  <a:lnTo>
                    <a:pt x="257606" y="621779"/>
                  </a:lnTo>
                  <a:lnTo>
                    <a:pt x="253390" y="623049"/>
                  </a:lnTo>
                  <a:lnTo>
                    <a:pt x="238099" y="623049"/>
                  </a:lnTo>
                  <a:lnTo>
                    <a:pt x="232778" y="621779"/>
                  </a:lnTo>
                  <a:lnTo>
                    <a:pt x="229463" y="619239"/>
                  </a:lnTo>
                  <a:lnTo>
                    <a:pt x="234429" y="614159"/>
                  </a:lnTo>
                  <a:lnTo>
                    <a:pt x="239763" y="609079"/>
                  </a:lnTo>
                  <a:lnTo>
                    <a:pt x="244894" y="605269"/>
                  </a:lnTo>
                  <a:lnTo>
                    <a:pt x="249288" y="602729"/>
                  </a:lnTo>
                  <a:lnTo>
                    <a:pt x="253022" y="602729"/>
                  </a:lnTo>
                  <a:lnTo>
                    <a:pt x="255257" y="586219"/>
                  </a:lnTo>
                  <a:lnTo>
                    <a:pt x="259499" y="579869"/>
                  </a:lnTo>
                  <a:lnTo>
                    <a:pt x="262750" y="574789"/>
                  </a:lnTo>
                  <a:lnTo>
                    <a:pt x="265684" y="581139"/>
                  </a:lnTo>
                  <a:lnTo>
                    <a:pt x="268465" y="587489"/>
                  </a:lnTo>
                  <a:lnTo>
                    <a:pt x="270548" y="593839"/>
                  </a:lnTo>
                  <a:lnTo>
                    <a:pt x="271411" y="598919"/>
                  </a:lnTo>
                  <a:lnTo>
                    <a:pt x="271437" y="601459"/>
                  </a:lnTo>
                  <a:lnTo>
                    <a:pt x="273545" y="603999"/>
                  </a:lnTo>
                  <a:lnTo>
                    <a:pt x="280047" y="609079"/>
                  </a:lnTo>
                  <a:lnTo>
                    <a:pt x="284746" y="614159"/>
                  </a:lnTo>
                  <a:lnTo>
                    <a:pt x="287909" y="619239"/>
                  </a:lnTo>
                  <a:lnTo>
                    <a:pt x="289864" y="624319"/>
                  </a:lnTo>
                  <a:lnTo>
                    <a:pt x="289864" y="604545"/>
                  </a:lnTo>
                  <a:lnTo>
                    <a:pt x="289344" y="603999"/>
                  </a:lnTo>
                  <a:lnTo>
                    <a:pt x="282714" y="597649"/>
                  </a:lnTo>
                  <a:lnTo>
                    <a:pt x="286067" y="591299"/>
                  </a:lnTo>
                  <a:lnTo>
                    <a:pt x="291655" y="586219"/>
                  </a:lnTo>
                  <a:lnTo>
                    <a:pt x="298767" y="584949"/>
                  </a:lnTo>
                  <a:lnTo>
                    <a:pt x="301002" y="583679"/>
                  </a:lnTo>
                  <a:lnTo>
                    <a:pt x="305612" y="583679"/>
                  </a:lnTo>
                  <a:lnTo>
                    <a:pt x="312394" y="584949"/>
                  </a:lnTo>
                  <a:lnTo>
                    <a:pt x="318566" y="587489"/>
                  </a:lnTo>
                  <a:lnTo>
                    <a:pt x="323875" y="591299"/>
                  </a:lnTo>
                  <a:lnTo>
                    <a:pt x="328041" y="596379"/>
                  </a:lnTo>
                  <a:lnTo>
                    <a:pt x="328041" y="523709"/>
                  </a:lnTo>
                  <a:lnTo>
                    <a:pt x="324167" y="525259"/>
                  </a:lnTo>
                  <a:lnTo>
                    <a:pt x="323659" y="537959"/>
                  </a:lnTo>
                  <a:lnTo>
                    <a:pt x="323634" y="578599"/>
                  </a:lnTo>
                  <a:lnTo>
                    <a:pt x="318312" y="576059"/>
                  </a:lnTo>
                  <a:lnTo>
                    <a:pt x="315315" y="574789"/>
                  </a:lnTo>
                  <a:lnTo>
                    <a:pt x="312331" y="573519"/>
                  </a:lnTo>
                  <a:lnTo>
                    <a:pt x="306082" y="573519"/>
                  </a:lnTo>
                  <a:lnTo>
                    <a:pt x="306082" y="537959"/>
                  </a:lnTo>
                  <a:lnTo>
                    <a:pt x="305396" y="526529"/>
                  </a:lnTo>
                  <a:lnTo>
                    <a:pt x="299135" y="522719"/>
                  </a:lnTo>
                  <a:lnTo>
                    <a:pt x="290080" y="521449"/>
                  </a:lnTo>
                  <a:lnTo>
                    <a:pt x="270065" y="520179"/>
                  </a:lnTo>
                  <a:lnTo>
                    <a:pt x="234365" y="521449"/>
                  </a:lnTo>
                  <a:lnTo>
                    <a:pt x="183159" y="527799"/>
                  </a:lnTo>
                  <a:lnTo>
                    <a:pt x="116662" y="539229"/>
                  </a:lnTo>
                  <a:lnTo>
                    <a:pt x="105384" y="541769"/>
                  </a:lnTo>
                  <a:lnTo>
                    <a:pt x="105181" y="541769"/>
                  </a:lnTo>
                  <a:lnTo>
                    <a:pt x="99021" y="543039"/>
                  </a:lnTo>
                  <a:lnTo>
                    <a:pt x="98475" y="544309"/>
                  </a:lnTo>
                  <a:lnTo>
                    <a:pt x="100126" y="549389"/>
                  </a:lnTo>
                  <a:lnTo>
                    <a:pt x="118605" y="598919"/>
                  </a:lnTo>
                  <a:lnTo>
                    <a:pt x="142062" y="644639"/>
                  </a:lnTo>
                  <a:lnTo>
                    <a:pt x="169938" y="682739"/>
                  </a:lnTo>
                  <a:lnTo>
                    <a:pt x="201676" y="713219"/>
                  </a:lnTo>
                  <a:lnTo>
                    <a:pt x="236702" y="737349"/>
                  </a:lnTo>
                  <a:lnTo>
                    <a:pt x="237248" y="737349"/>
                  </a:lnTo>
                  <a:lnTo>
                    <a:pt x="239610" y="738619"/>
                  </a:lnTo>
                  <a:lnTo>
                    <a:pt x="240398" y="738619"/>
                  </a:lnTo>
                  <a:lnTo>
                    <a:pt x="241211" y="739889"/>
                  </a:lnTo>
                  <a:lnTo>
                    <a:pt x="258927" y="747509"/>
                  </a:lnTo>
                  <a:lnTo>
                    <a:pt x="277114" y="752589"/>
                  </a:lnTo>
                  <a:lnTo>
                    <a:pt x="295770" y="756399"/>
                  </a:lnTo>
                  <a:lnTo>
                    <a:pt x="314858" y="756399"/>
                  </a:lnTo>
                  <a:lnTo>
                    <a:pt x="356412" y="751319"/>
                  </a:lnTo>
                  <a:lnTo>
                    <a:pt x="395605" y="736079"/>
                  </a:lnTo>
                  <a:lnTo>
                    <a:pt x="404647" y="729729"/>
                  </a:lnTo>
                  <a:lnTo>
                    <a:pt x="431787" y="710679"/>
                  </a:lnTo>
                  <a:lnTo>
                    <a:pt x="446252" y="695439"/>
                  </a:lnTo>
                  <a:lnTo>
                    <a:pt x="464337" y="676389"/>
                  </a:lnTo>
                  <a:lnTo>
                    <a:pt x="464121" y="676389"/>
                  </a:lnTo>
                  <a:lnTo>
                    <a:pt x="496189" y="628129"/>
                  </a:lnTo>
                  <a:lnTo>
                    <a:pt x="515975" y="587489"/>
                  </a:lnTo>
                  <a:lnTo>
                    <a:pt x="517156" y="584949"/>
                  </a:lnTo>
                  <a:lnTo>
                    <a:pt x="517588" y="583679"/>
                  </a:lnTo>
                  <a:lnTo>
                    <a:pt x="519328" y="578599"/>
                  </a:lnTo>
                  <a:lnTo>
                    <a:pt x="529780" y="548119"/>
                  </a:lnTo>
                  <a:lnTo>
                    <a:pt x="531037" y="543039"/>
                  </a:lnTo>
                  <a:close/>
                </a:path>
                <a:path w="629919" h="844550">
                  <a:moveTo>
                    <a:pt x="629564" y="400494"/>
                  </a:moveTo>
                  <a:lnTo>
                    <a:pt x="626973" y="343433"/>
                  </a:lnTo>
                  <a:lnTo>
                    <a:pt x="619455" y="288544"/>
                  </a:lnTo>
                  <a:lnTo>
                    <a:pt x="607301" y="236283"/>
                  </a:lnTo>
                  <a:lnTo>
                    <a:pt x="590842" y="187109"/>
                  </a:lnTo>
                  <a:lnTo>
                    <a:pt x="570382" y="141465"/>
                  </a:lnTo>
                  <a:lnTo>
                    <a:pt x="546252" y="99796"/>
                  </a:lnTo>
                  <a:lnTo>
                    <a:pt x="518769" y="62560"/>
                  </a:lnTo>
                  <a:lnTo>
                    <a:pt x="488264" y="30187"/>
                  </a:lnTo>
                  <a:lnTo>
                    <a:pt x="455028" y="3136"/>
                  </a:lnTo>
                  <a:lnTo>
                    <a:pt x="449364" y="0"/>
                  </a:lnTo>
                  <a:lnTo>
                    <a:pt x="447103" y="698"/>
                  </a:lnTo>
                  <a:lnTo>
                    <a:pt x="447624" y="4559"/>
                  </a:lnTo>
                  <a:lnTo>
                    <a:pt x="450380" y="10858"/>
                  </a:lnTo>
                  <a:lnTo>
                    <a:pt x="457149" y="24422"/>
                  </a:lnTo>
                  <a:lnTo>
                    <a:pt x="462597" y="38684"/>
                  </a:lnTo>
                  <a:lnTo>
                    <a:pt x="466648" y="53568"/>
                  </a:lnTo>
                  <a:lnTo>
                    <a:pt x="469874" y="72694"/>
                  </a:lnTo>
                  <a:lnTo>
                    <a:pt x="500138" y="109461"/>
                  </a:lnTo>
                  <a:lnTo>
                    <a:pt x="524802" y="148348"/>
                  </a:lnTo>
                  <a:lnTo>
                    <a:pt x="545795" y="191820"/>
                  </a:lnTo>
                  <a:lnTo>
                    <a:pt x="562762" y="239331"/>
                  </a:lnTo>
                  <a:lnTo>
                    <a:pt x="575335" y="290347"/>
                  </a:lnTo>
                  <a:lnTo>
                    <a:pt x="583145" y="344335"/>
                  </a:lnTo>
                  <a:lnTo>
                    <a:pt x="585838" y="400748"/>
                  </a:lnTo>
                  <a:lnTo>
                    <a:pt x="583361" y="454926"/>
                  </a:lnTo>
                  <a:lnTo>
                    <a:pt x="576148" y="506882"/>
                  </a:lnTo>
                  <a:lnTo>
                    <a:pt x="564527" y="556158"/>
                  </a:lnTo>
                  <a:lnTo>
                    <a:pt x="548817" y="602259"/>
                  </a:lnTo>
                  <a:lnTo>
                    <a:pt x="529348" y="644728"/>
                  </a:lnTo>
                  <a:lnTo>
                    <a:pt x="506437" y="683069"/>
                  </a:lnTo>
                  <a:lnTo>
                    <a:pt x="480402" y="716813"/>
                  </a:lnTo>
                  <a:lnTo>
                    <a:pt x="451573" y="745502"/>
                  </a:lnTo>
                  <a:lnTo>
                    <a:pt x="420268" y="768642"/>
                  </a:lnTo>
                  <a:lnTo>
                    <a:pt x="351548" y="796366"/>
                  </a:lnTo>
                  <a:lnTo>
                    <a:pt x="314769" y="800011"/>
                  </a:lnTo>
                  <a:lnTo>
                    <a:pt x="277990" y="796366"/>
                  </a:lnTo>
                  <a:lnTo>
                    <a:pt x="209270" y="768642"/>
                  </a:lnTo>
                  <a:lnTo>
                    <a:pt x="177977" y="745502"/>
                  </a:lnTo>
                  <a:lnTo>
                    <a:pt x="149161" y="716813"/>
                  </a:lnTo>
                  <a:lnTo>
                    <a:pt x="123126" y="683069"/>
                  </a:lnTo>
                  <a:lnTo>
                    <a:pt x="100215" y="644728"/>
                  </a:lnTo>
                  <a:lnTo>
                    <a:pt x="80746" y="602259"/>
                  </a:lnTo>
                  <a:lnTo>
                    <a:pt x="65049" y="556158"/>
                  </a:lnTo>
                  <a:lnTo>
                    <a:pt x="53428" y="506882"/>
                  </a:lnTo>
                  <a:lnTo>
                    <a:pt x="46215" y="454926"/>
                  </a:lnTo>
                  <a:lnTo>
                    <a:pt x="43751" y="400748"/>
                  </a:lnTo>
                  <a:lnTo>
                    <a:pt x="46431" y="344385"/>
                  </a:lnTo>
                  <a:lnTo>
                    <a:pt x="54229" y="290449"/>
                  </a:lnTo>
                  <a:lnTo>
                    <a:pt x="66776" y="239471"/>
                  </a:lnTo>
                  <a:lnTo>
                    <a:pt x="83705" y="191998"/>
                  </a:lnTo>
                  <a:lnTo>
                    <a:pt x="104673" y="148551"/>
                  </a:lnTo>
                  <a:lnTo>
                    <a:pt x="129286" y="109677"/>
                  </a:lnTo>
                  <a:lnTo>
                    <a:pt x="157238" y="75844"/>
                  </a:lnTo>
                  <a:lnTo>
                    <a:pt x="159867" y="73037"/>
                  </a:lnTo>
                  <a:lnTo>
                    <a:pt x="160464" y="68199"/>
                  </a:lnTo>
                  <a:lnTo>
                    <a:pt x="163004" y="53213"/>
                  </a:lnTo>
                  <a:lnTo>
                    <a:pt x="166954" y="38747"/>
                  </a:lnTo>
                  <a:lnTo>
                    <a:pt x="172224" y="24879"/>
                  </a:lnTo>
                  <a:lnTo>
                    <a:pt x="178930" y="11341"/>
                  </a:lnTo>
                  <a:lnTo>
                    <a:pt x="181813" y="4876"/>
                  </a:lnTo>
                  <a:lnTo>
                    <a:pt x="182473" y="876"/>
                  </a:lnTo>
                  <a:lnTo>
                    <a:pt x="180314" y="25"/>
                  </a:lnTo>
                  <a:lnTo>
                    <a:pt x="174752" y="3022"/>
                  </a:lnTo>
                  <a:lnTo>
                    <a:pt x="141465" y="30060"/>
                  </a:lnTo>
                  <a:lnTo>
                    <a:pt x="110909" y="62420"/>
                  </a:lnTo>
                  <a:lnTo>
                    <a:pt x="83400" y="99669"/>
                  </a:lnTo>
                  <a:lnTo>
                    <a:pt x="59245" y="141351"/>
                  </a:lnTo>
                  <a:lnTo>
                    <a:pt x="38760" y="187007"/>
                  </a:lnTo>
                  <a:lnTo>
                    <a:pt x="22275" y="236207"/>
                  </a:lnTo>
                  <a:lnTo>
                    <a:pt x="10109" y="288480"/>
                  </a:lnTo>
                  <a:lnTo>
                    <a:pt x="2578" y="343395"/>
                  </a:lnTo>
                  <a:lnTo>
                    <a:pt x="0" y="400494"/>
                  </a:lnTo>
                  <a:lnTo>
                    <a:pt x="2451" y="456158"/>
                  </a:lnTo>
                  <a:lnTo>
                    <a:pt x="9613" y="509752"/>
                  </a:lnTo>
                  <a:lnTo>
                    <a:pt x="21183" y="560870"/>
                  </a:lnTo>
                  <a:lnTo>
                    <a:pt x="36880" y="609092"/>
                  </a:lnTo>
                  <a:lnTo>
                    <a:pt x="56400" y="654011"/>
                  </a:lnTo>
                  <a:lnTo>
                    <a:pt x="79438" y="695198"/>
                  </a:lnTo>
                  <a:lnTo>
                    <a:pt x="105727" y="732243"/>
                  </a:lnTo>
                  <a:lnTo>
                    <a:pt x="134937" y="764730"/>
                  </a:lnTo>
                  <a:lnTo>
                    <a:pt x="166801" y="792238"/>
                  </a:lnTo>
                  <a:lnTo>
                    <a:pt x="201015" y="814362"/>
                  </a:lnTo>
                  <a:lnTo>
                    <a:pt x="237274" y="830668"/>
                  </a:lnTo>
                  <a:lnTo>
                    <a:pt x="275297" y="840765"/>
                  </a:lnTo>
                  <a:lnTo>
                    <a:pt x="314782" y="844219"/>
                  </a:lnTo>
                  <a:lnTo>
                    <a:pt x="354266" y="840765"/>
                  </a:lnTo>
                  <a:lnTo>
                    <a:pt x="392290" y="830668"/>
                  </a:lnTo>
                  <a:lnTo>
                    <a:pt x="428548" y="814362"/>
                  </a:lnTo>
                  <a:lnTo>
                    <a:pt x="462762" y="792238"/>
                  </a:lnTo>
                  <a:lnTo>
                    <a:pt x="494626" y="764730"/>
                  </a:lnTo>
                  <a:lnTo>
                    <a:pt x="523836" y="732243"/>
                  </a:lnTo>
                  <a:lnTo>
                    <a:pt x="550113" y="695198"/>
                  </a:lnTo>
                  <a:lnTo>
                    <a:pt x="573163" y="654011"/>
                  </a:lnTo>
                  <a:lnTo>
                    <a:pt x="592683" y="609092"/>
                  </a:lnTo>
                  <a:lnTo>
                    <a:pt x="608368" y="560870"/>
                  </a:lnTo>
                  <a:lnTo>
                    <a:pt x="619950" y="509752"/>
                  </a:lnTo>
                  <a:lnTo>
                    <a:pt x="627100" y="456158"/>
                  </a:lnTo>
                  <a:lnTo>
                    <a:pt x="629564" y="4004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94051" y="3717558"/>
              <a:ext cx="5395798" cy="50630"/>
            </a:xfrm>
            <a:custGeom>
              <a:avLst/>
              <a:gdLst/>
              <a:ahLst/>
              <a:cxnLst/>
              <a:rect l="l" t="t" r="r" b="b"/>
              <a:pathLst>
                <a:path w="1967229">
                  <a:moveTo>
                    <a:pt x="0" y="0"/>
                  </a:moveTo>
                  <a:lnTo>
                    <a:pt x="1966963" y="0"/>
                  </a:lnTo>
                </a:path>
              </a:pathLst>
            </a:custGeom>
            <a:ln w="27432">
              <a:solidFill>
                <a:srgbClr val="DCDD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52356" y="3587001"/>
              <a:ext cx="210312" cy="21029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00121" y="3587001"/>
              <a:ext cx="213360" cy="2102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63847" y="3587001"/>
              <a:ext cx="210311" cy="2102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903884" y="1883488"/>
              <a:ext cx="1275715" cy="1630045"/>
            </a:xfrm>
            <a:custGeom>
              <a:avLst/>
              <a:gdLst/>
              <a:ahLst/>
              <a:cxnLst/>
              <a:rect l="l" t="t" r="r" b="b"/>
              <a:pathLst>
                <a:path w="1275714" h="1630045">
                  <a:moveTo>
                    <a:pt x="637873" y="0"/>
                  </a:moveTo>
                  <a:lnTo>
                    <a:pt x="593381" y="1543"/>
                  </a:lnTo>
                  <a:lnTo>
                    <a:pt x="549062" y="6174"/>
                  </a:lnTo>
                  <a:lnTo>
                    <a:pt x="505092" y="13893"/>
                  </a:lnTo>
                  <a:lnTo>
                    <a:pt x="461644" y="24698"/>
                  </a:lnTo>
                  <a:lnTo>
                    <a:pt x="418893" y="38591"/>
                  </a:lnTo>
                  <a:lnTo>
                    <a:pt x="377013" y="55572"/>
                  </a:lnTo>
                  <a:lnTo>
                    <a:pt x="336178" y="75640"/>
                  </a:lnTo>
                  <a:lnTo>
                    <a:pt x="296564" y="98795"/>
                  </a:lnTo>
                  <a:lnTo>
                    <a:pt x="258344" y="125038"/>
                  </a:lnTo>
                  <a:lnTo>
                    <a:pt x="221693" y="154367"/>
                  </a:lnTo>
                  <a:lnTo>
                    <a:pt x="186785" y="186785"/>
                  </a:lnTo>
                  <a:lnTo>
                    <a:pt x="154367" y="221693"/>
                  </a:lnTo>
                  <a:lnTo>
                    <a:pt x="125038" y="258344"/>
                  </a:lnTo>
                  <a:lnTo>
                    <a:pt x="98795" y="296564"/>
                  </a:lnTo>
                  <a:lnTo>
                    <a:pt x="75640" y="336178"/>
                  </a:lnTo>
                  <a:lnTo>
                    <a:pt x="55572" y="377013"/>
                  </a:lnTo>
                  <a:lnTo>
                    <a:pt x="38591" y="418893"/>
                  </a:lnTo>
                  <a:lnTo>
                    <a:pt x="24698" y="461644"/>
                  </a:lnTo>
                  <a:lnTo>
                    <a:pt x="13893" y="505092"/>
                  </a:lnTo>
                  <a:lnTo>
                    <a:pt x="6174" y="549062"/>
                  </a:lnTo>
                  <a:lnTo>
                    <a:pt x="1543" y="593381"/>
                  </a:lnTo>
                  <a:lnTo>
                    <a:pt x="0" y="637873"/>
                  </a:lnTo>
                  <a:lnTo>
                    <a:pt x="1543" y="682364"/>
                  </a:lnTo>
                  <a:lnTo>
                    <a:pt x="6174" y="726680"/>
                  </a:lnTo>
                  <a:lnTo>
                    <a:pt x="13893" y="770647"/>
                  </a:lnTo>
                  <a:lnTo>
                    <a:pt x="24698" y="814089"/>
                  </a:lnTo>
                  <a:lnTo>
                    <a:pt x="38591" y="856833"/>
                  </a:lnTo>
                  <a:lnTo>
                    <a:pt x="55572" y="898705"/>
                  </a:lnTo>
                  <a:lnTo>
                    <a:pt x="75640" y="939529"/>
                  </a:lnTo>
                  <a:lnTo>
                    <a:pt x="98795" y="979131"/>
                  </a:lnTo>
                  <a:lnTo>
                    <a:pt x="125038" y="1017338"/>
                  </a:lnTo>
                  <a:lnTo>
                    <a:pt x="154367" y="1053974"/>
                  </a:lnTo>
                  <a:lnTo>
                    <a:pt x="186785" y="1088866"/>
                  </a:lnTo>
                  <a:lnTo>
                    <a:pt x="221986" y="1124526"/>
                  </a:lnTo>
                  <a:lnTo>
                    <a:pt x="256729" y="1160642"/>
                  </a:lnTo>
                  <a:lnTo>
                    <a:pt x="291014" y="1197214"/>
                  </a:lnTo>
                  <a:lnTo>
                    <a:pt x="324841" y="1234243"/>
                  </a:lnTo>
                  <a:lnTo>
                    <a:pt x="358209" y="1271728"/>
                  </a:lnTo>
                  <a:lnTo>
                    <a:pt x="391119" y="1309671"/>
                  </a:lnTo>
                  <a:lnTo>
                    <a:pt x="423570" y="1348073"/>
                  </a:lnTo>
                  <a:lnTo>
                    <a:pt x="455562" y="1386933"/>
                  </a:lnTo>
                  <a:lnTo>
                    <a:pt x="487096" y="1426252"/>
                  </a:lnTo>
                  <a:lnTo>
                    <a:pt x="518170" y="1466032"/>
                  </a:lnTo>
                  <a:lnTo>
                    <a:pt x="548786" y="1506271"/>
                  </a:lnTo>
                  <a:lnTo>
                    <a:pt x="578942" y="1546972"/>
                  </a:lnTo>
                  <a:lnTo>
                    <a:pt x="608639" y="1588134"/>
                  </a:lnTo>
                  <a:lnTo>
                    <a:pt x="637876" y="1629759"/>
                  </a:lnTo>
                  <a:lnTo>
                    <a:pt x="667093" y="1588134"/>
                  </a:lnTo>
                  <a:lnTo>
                    <a:pt x="696771" y="1546972"/>
                  </a:lnTo>
                  <a:lnTo>
                    <a:pt x="726912" y="1506271"/>
                  </a:lnTo>
                  <a:lnTo>
                    <a:pt x="757513" y="1466032"/>
                  </a:lnTo>
                  <a:lnTo>
                    <a:pt x="788576" y="1426252"/>
                  </a:lnTo>
                  <a:lnTo>
                    <a:pt x="820099" y="1386933"/>
                  </a:lnTo>
                  <a:lnTo>
                    <a:pt x="852084" y="1348073"/>
                  </a:lnTo>
                  <a:lnTo>
                    <a:pt x="884529" y="1309671"/>
                  </a:lnTo>
                  <a:lnTo>
                    <a:pt x="917435" y="1271728"/>
                  </a:lnTo>
                  <a:lnTo>
                    <a:pt x="950801" y="1234243"/>
                  </a:lnTo>
                  <a:lnTo>
                    <a:pt x="984627" y="1197214"/>
                  </a:lnTo>
                  <a:lnTo>
                    <a:pt x="1018914" y="1160642"/>
                  </a:lnTo>
                  <a:lnTo>
                    <a:pt x="1053660" y="1124526"/>
                  </a:lnTo>
                  <a:lnTo>
                    <a:pt x="1088866" y="1088866"/>
                  </a:lnTo>
                  <a:lnTo>
                    <a:pt x="1121283" y="1053974"/>
                  </a:lnTo>
                  <a:lnTo>
                    <a:pt x="1150613" y="1017338"/>
                  </a:lnTo>
                  <a:lnTo>
                    <a:pt x="1176855" y="979131"/>
                  </a:lnTo>
                  <a:lnTo>
                    <a:pt x="1200011" y="939529"/>
                  </a:lnTo>
                  <a:lnTo>
                    <a:pt x="1220079" y="898705"/>
                  </a:lnTo>
                  <a:lnTo>
                    <a:pt x="1237059" y="856833"/>
                  </a:lnTo>
                  <a:lnTo>
                    <a:pt x="1250952" y="814089"/>
                  </a:lnTo>
                  <a:lnTo>
                    <a:pt x="1261758" y="770647"/>
                  </a:lnTo>
                  <a:lnTo>
                    <a:pt x="1269476" y="726680"/>
                  </a:lnTo>
                  <a:lnTo>
                    <a:pt x="1274107" y="682364"/>
                  </a:lnTo>
                  <a:lnTo>
                    <a:pt x="1275651" y="637873"/>
                  </a:lnTo>
                  <a:lnTo>
                    <a:pt x="1274107" y="593381"/>
                  </a:lnTo>
                  <a:lnTo>
                    <a:pt x="1269476" y="549062"/>
                  </a:lnTo>
                  <a:lnTo>
                    <a:pt x="1261758" y="505092"/>
                  </a:lnTo>
                  <a:lnTo>
                    <a:pt x="1250952" y="461644"/>
                  </a:lnTo>
                  <a:lnTo>
                    <a:pt x="1237059" y="418893"/>
                  </a:lnTo>
                  <a:lnTo>
                    <a:pt x="1220079" y="377013"/>
                  </a:lnTo>
                  <a:lnTo>
                    <a:pt x="1200011" y="336178"/>
                  </a:lnTo>
                  <a:lnTo>
                    <a:pt x="1176855" y="296564"/>
                  </a:lnTo>
                  <a:lnTo>
                    <a:pt x="1150613" y="258344"/>
                  </a:lnTo>
                  <a:lnTo>
                    <a:pt x="1121283" y="221693"/>
                  </a:lnTo>
                  <a:lnTo>
                    <a:pt x="1088866" y="186785"/>
                  </a:lnTo>
                  <a:lnTo>
                    <a:pt x="1053974" y="154367"/>
                  </a:lnTo>
                  <a:lnTo>
                    <a:pt x="1017338" y="125038"/>
                  </a:lnTo>
                  <a:lnTo>
                    <a:pt x="979131" y="98795"/>
                  </a:lnTo>
                  <a:lnTo>
                    <a:pt x="939529" y="75640"/>
                  </a:lnTo>
                  <a:lnTo>
                    <a:pt x="898705" y="55572"/>
                  </a:lnTo>
                  <a:lnTo>
                    <a:pt x="856833" y="38591"/>
                  </a:lnTo>
                  <a:lnTo>
                    <a:pt x="814089" y="24698"/>
                  </a:lnTo>
                  <a:lnTo>
                    <a:pt x="770647" y="13893"/>
                  </a:lnTo>
                  <a:lnTo>
                    <a:pt x="726680" y="6174"/>
                  </a:lnTo>
                  <a:lnTo>
                    <a:pt x="682364" y="1543"/>
                  </a:lnTo>
                  <a:lnTo>
                    <a:pt x="637873" y="0"/>
                  </a:lnTo>
                  <a:close/>
                </a:path>
              </a:pathLst>
            </a:custGeom>
            <a:solidFill>
              <a:srgbClr val="F15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72503" y="2075099"/>
              <a:ext cx="890269" cy="890269"/>
            </a:xfrm>
            <a:custGeom>
              <a:avLst/>
              <a:gdLst/>
              <a:ahLst/>
              <a:cxnLst/>
              <a:rect l="l" t="t" r="r" b="b"/>
              <a:pathLst>
                <a:path w="890270" h="890270">
                  <a:moveTo>
                    <a:pt x="445008" y="0"/>
                  </a:moveTo>
                  <a:lnTo>
                    <a:pt x="396521" y="2611"/>
                  </a:lnTo>
                  <a:lnTo>
                    <a:pt x="349547" y="10265"/>
                  </a:lnTo>
                  <a:lnTo>
                    <a:pt x="304356" y="22689"/>
                  </a:lnTo>
                  <a:lnTo>
                    <a:pt x="261219" y="39612"/>
                  </a:lnTo>
                  <a:lnTo>
                    <a:pt x="220409" y="60762"/>
                  </a:lnTo>
                  <a:lnTo>
                    <a:pt x="182197" y="85868"/>
                  </a:lnTo>
                  <a:lnTo>
                    <a:pt x="146855" y="114658"/>
                  </a:lnTo>
                  <a:lnTo>
                    <a:pt x="114653" y="146860"/>
                  </a:lnTo>
                  <a:lnTo>
                    <a:pt x="85864" y="182203"/>
                  </a:lnTo>
                  <a:lnTo>
                    <a:pt x="60759" y="220415"/>
                  </a:lnTo>
                  <a:lnTo>
                    <a:pt x="39610" y="261225"/>
                  </a:lnTo>
                  <a:lnTo>
                    <a:pt x="22688" y="304361"/>
                  </a:lnTo>
                  <a:lnTo>
                    <a:pt x="10264" y="349551"/>
                  </a:lnTo>
                  <a:lnTo>
                    <a:pt x="2611" y="396524"/>
                  </a:lnTo>
                  <a:lnTo>
                    <a:pt x="0" y="445008"/>
                  </a:lnTo>
                  <a:lnTo>
                    <a:pt x="2611" y="493494"/>
                  </a:lnTo>
                  <a:lnTo>
                    <a:pt x="10264" y="540468"/>
                  </a:lnTo>
                  <a:lnTo>
                    <a:pt x="22688" y="585659"/>
                  </a:lnTo>
                  <a:lnTo>
                    <a:pt x="39610" y="628796"/>
                  </a:lnTo>
                  <a:lnTo>
                    <a:pt x="60759" y="669606"/>
                  </a:lnTo>
                  <a:lnTo>
                    <a:pt x="85864" y="707818"/>
                  </a:lnTo>
                  <a:lnTo>
                    <a:pt x="114653" y="743160"/>
                  </a:lnTo>
                  <a:lnTo>
                    <a:pt x="146855" y="775362"/>
                  </a:lnTo>
                  <a:lnTo>
                    <a:pt x="182197" y="804151"/>
                  </a:lnTo>
                  <a:lnTo>
                    <a:pt x="220409" y="829256"/>
                  </a:lnTo>
                  <a:lnTo>
                    <a:pt x="261219" y="850405"/>
                  </a:lnTo>
                  <a:lnTo>
                    <a:pt x="304356" y="867327"/>
                  </a:lnTo>
                  <a:lnTo>
                    <a:pt x="349547" y="879751"/>
                  </a:lnTo>
                  <a:lnTo>
                    <a:pt x="396521" y="887404"/>
                  </a:lnTo>
                  <a:lnTo>
                    <a:pt x="445008" y="890016"/>
                  </a:lnTo>
                  <a:lnTo>
                    <a:pt x="493494" y="887404"/>
                  </a:lnTo>
                  <a:lnTo>
                    <a:pt x="540468" y="879751"/>
                  </a:lnTo>
                  <a:lnTo>
                    <a:pt x="585659" y="867327"/>
                  </a:lnTo>
                  <a:lnTo>
                    <a:pt x="628796" y="850405"/>
                  </a:lnTo>
                  <a:lnTo>
                    <a:pt x="669606" y="829256"/>
                  </a:lnTo>
                  <a:lnTo>
                    <a:pt x="707818" y="804151"/>
                  </a:lnTo>
                  <a:lnTo>
                    <a:pt x="743160" y="775362"/>
                  </a:lnTo>
                  <a:lnTo>
                    <a:pt x="775362" y="743160"/>
                  </a:lnTo>
                  <a:lnTo>
                    <a:pt x="804151" y="707818"/>
                  </a:lnTo>
                  <a:lnTo>
                    <a:pt x="829256" y="669606"/>
                  </a:lnTo>
                  <a:lnTo>
                    <a:pt x="850405" y="628796"/>
                  </a:lnTo>
                  <a:lnTo>
                    <a:pt x="867327" y="585659"/>
                  </a:lnTo>
                  <a:lnTo>
                    <a:pt x="879751" y="540468"/>
                  </a:lnTo>
                  <a:lnTo>
                    <a:pt x="887404" y="493494"/>
                  </a:lnTo>
                  <a:lnTo>
                    <a:pt x="890016" y="445008"/>
                  </a:lnTo>
                  <a:lnTo>
                    <a:pt x="887404" y="396524"/>
                  </a:lnTo>
                  <a:lnTo>
                    <a:pt x="879751" y="349551"/>
                  </a:lnTo>
                  <a:lnTo>
                    <a:pt x="867327" y="304361"/>
                  </a:lnTo>
                  <a:lnTo>
                    <a:pt x="850405" y="261225"/>
                  </a:lnTo>
                  <a:lnTo>
                    <a:pt x="829256" y="220415"/>
                  </a:lnTo>
                  <a:lnTo>
                    <a:pt x="804151" y="182203"/>
                  </a:lnTo>
                  <a:lnTo>
                    <a:pt x="775362" y="146860"/>
                  </a:lnTo>
                  <a:lnTo>
                    <a:pt x="743160" y="114658"/>
                  </a:lnTo>
                  <a:lnTo>
                    <a:pt x="707818" y="85868"/>
                  </a:lnTo>
                  <a:lnTo>
                    <a:pt x="669606" y="60762"/>
                  </a:lnTo>
                  <a:lnTo>
                    <a:pt x="628796" y="39612"/>
                  </a:lnTo>
                  <a:lnTo>
                    <a:pt x="585659" y="22689"/>
                  </a:lnTo>
                  <a:lnTo>
                    <a:pt x="540468" y="10265"/>
                  </a:lnTo>
                  <a:lnTo>
                    <a:pt x="493494" y="2611"/>
                  </a:lnTo>
                  <a:lnTo>
                    <a:pt x="445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90708" y="1883488"/>
              <a:ext cx="1275715" cy="1630045"/>
            </a:xfrm>
            <a:custGeom>
              <a:avLst/>
              <a:gdLst/>
              <a:ahLst/>
              <a:cxnLst/>
              <a:rect l="l" t="t" r="r" b="b"/>
              <a:pathLst>
                <a:path w="1275714" h="1630045">
                  <a:moveTo>
                    <a:pt x="637882" y="0"/>
                  </a:moveTo>
                  <a:lnTo>
                    <a:pt x="593390" y="1543"/>
                  </a:lnTo>
                  <a:lnTo>
                    <a:pt x="549072" y="6174"/>
                  </a:lnTo>
                  <a:lnTo>
                    <a:pt x="505101" y="13893"/>
                  </a:lnTo>
                  <a:lnTo>
                    <a:pt x="461652" y="24698"/>
                  </a:lnTo>
                  <a:lnTo>
                    <a:pt x="418900" y="38591"/>
                  </a:lnTo>
                  <a:lnTo>
                    <a:pt x="377019" y="55572"/>
                  </a:lnTo>
                  <a:lnTo>
                    <a:pt x="336184" y="75640"/>
                  </a:lnTo>
                  <a:lnTo>
                    <a:pt x="296568" y="98795"/>
                  </a:lnTo>
                  <a:lnTo>
                    <a:pt x="258347" y="125038"/>
                  </a:lnTo>
                  <a:lnTo>
                    <a:pt x="221694" y="154367"/>
                  </a:lnTo>
                  <a:lnTo>
                    <a:pt x="186785" y="186785"/>
                  </a:lnTo>
                  <a:lnTo>
                    <a:pt x="154367" y="221693"/>
                  </a:lnTo>
                  <a:lnTo>
                    <a:pt x="125038" y="258344"/>
                  </a:lnTo>
                  <a:lnTo>
                    <a:pt x="98795" y="296564"/>
                  </a:lnTo>
                  <a:lnTo>
                    <a:pt x="75640" y="336178"/>
                  </a:lnTo>
                  <a:lnTo>
                    <a:pt x="55572" y="377013"/>
                  </a:lnTo>
                  <a:lnTo>
                    <a:pt x="38591" y="418893"/>
                  </a:lnTo>
                  <a:lnTo>
                    <a:pt x="24698" y="461644"/>
                  </a:lnTo>
                  <a:lnTo>
                    <a:pt x="13893" y="505092"/>
                  </a:lnTo>
                  <a:lnTo>
                    <a:pt x="6174" y="549062"/>
                  </a:lnTo>
                  <a:lnTo>
                    <a:pt x="1543" y="593381"/>
                  </a:lnTo>
                  <a:lnTo>
                    <a:pt x="0" y="637873"/>
                  </a:lnTo>
                  <a:lnTo>
                    <a:pt x="1543" y="682364"/>
                  </a:lnTo>
                  <a:lnTo>
                    <a:pt x="6174" y="726680"/>
                  </a:lnTo>
                  <a:lnTo>
                    <a:pt x="13893" y="770647"/>
                  </a:lnTo>
                  <a:lnTo>
                    <a:pt x="24698" y="814089"/>
                  </a:lnTo>
                  <a:lnTo>
                    <a:pt x="38591" y="856833"/>
                  </a:lnTo>
                  <a:lnTo>
                    <a:pt x="55572" y="898705"/>
                  </a:lnTo>
                  <a:lnTo>
                    <a:pt x="75640" y="939529"/>
                  </a:lnTo>
                  <a:lnTo>
                    <a:pt x="98795" y="979131"/>
                  </a:lnTo>
                  <a:lnTo>
                    <a:pt x="125038" y="1017338"/>
                  </a:lnTo>
                  <a:lnTo>
                    <a:pt x="154367" y="1053974"/>
                  </a:lnTo>
                  <a:lnTo>
                    <a:pt x="186785" y="1088866"/>
                  </a:lnTo>
                  <a:lnTo>
                    <a:pt x="221988" y="1124526"/>
                  </a:lnTo>
                  <a:lnTo>
                    <a:pt x="256733" y="1160642"/>
                  </a:lnTo>
                  <a:lnTo>
                    <a:pt x="291019" y="1197214"/>
                  </a:lnTo>
                  <a:lnTo>
                    <a:pt x="324847" y="1234243"/>
                  </a:lnTo>
                  <a:lnTo>
                    <a:pt x="358215" y="1271728"/>
                  </a:lnTo>
                  <a:lnTo>
                    <a:pt x="391125" y="1309671"/>
                  </a:lnTo>
                  <a:lnTo>
                    <a:pt x="423576" y="1348073"/>
                  </a:lnTo>
                  <a:lnTo>
                    <a:pt x="455569" y="1386933"/>
                  </a:lnTo>
                  <a:lnTo>
                    <a:pt x="487102" y="1426252"/>
                  </a:lnTo>
                  <a:lnTo>
                    <a:pt x="518177" y="1466032"/>
                  </a:lnTo>
                  <a:lnTo>
                    <a:pt x="548793" y="1506271"/>
                  </a:lnTo>
                  <a:lnTo>
                    <a:pt x="578950" y="1546972"/>
                  </a:lnTo>
                  <a:lnTo>
                    <a:pt x="608649" y="1588134"/>
                  </a:lnTo>
                  <a:lnTo>
                    <a:pt x="637889" y="1629759"/>
                  </a:lnTo>
                  <a:lnTo>
                    <a:pt x="667106" y="1588134"/>
                  </a:lnTo>
                  <a:lnTo>
                    <a:pt x="696784" y="1546972"/>
                  </a:lnTo>
                  <a:lnTo>
                    <a:pt x="726924" y="1506271"/>
                  </a:lnTo>
                  <a:lnTo>
                    <a:pt x="757525" y="1466032"/>
                  </a:lnTo>
                  <a:lnTo>
                    <a:pt x="788588" y="1426252"/>
                  </a:lnTo>
                  <a:lnTo>
                    <a:pt x="820111" y="1386933"/>
                  </a:lnTo>
                  <a:lnTo>
                    <a:pt x="852095" y="1348073"/>
                  </a:lnTo>
                  <a:lnTo>
                    <a:pt x="884539" y="1309671"/>
                  </a:lnTo>
                  <a:lnTo>
                    <a:pt x="917444" y="1271728"/>
                  </a:lnTo>
                  <a:lnTo>
                    <a:pt x="950809" y="1234243"/>
                  </a:lnTo>
                  <a:lnTo>
                    <a:pt x="984634" y="1197214"/>
                  </a:lnTo>
                  <a:lnTo>
                    <a:pt x="1018918" y="1160642"/>
                  </a:lnTo>
                  <a:lnTo>
                    <a:pt x="1053662" y="1124526"/>
                  </a:lnTo>
                  <a:lnTo>
                    <a:pt x="1088866" y="1088866"/>
                  </a:lnTo>
                  <a:lnTo>
                    <a:pt x="1121283" y="1053974"/>
                  </a:lnTo>
                  <a:lnTo>
                    <a:pt x="1150613" y="1017338"/>
                  </a:lnTo>
                  <a:lnTo>
                    <a:pt x="1176855" y="979131"/>
                  </a:lnTo>
                  <a:lnTo>
                    <a:pt x="1200011" y="939529"/>
                  </a:lnTo>
                  <a:lnTo>
                    <a:pt x="1220079" y="898705"/>
                  </a:lnTo>
                  <a:lnTo>
                    <a:pt x="1237059" y="856833"/>
                  </a:lnTo>
                  <a:lnTo>
                    <a:pt x="1250952" y="814089"/>
                  </a:lnTo>
                  <a:lnTo>
                    <a:pt x="1261758" y="770647"/>
                  </a:lnTo>
                  <a:lnTo>
                    <a:pt x="1269476" y="726680"/>
                  </a:lnTo>
                  <a:lnTo>
                    <a:pt x="1274107" y="682364"/>
                  </a:lnTo>
                  <a:lnTo>
                    <a:pt x="1275651" y="637873"/>
                  </a:lnTo>
                  <a:lnTo>
                    <a:pt x="1274107" y="593381"/>
                  </a:lnTo>
                  <a:lnTo>
                    <a:pt x="1269476" y="549062"/>
                  </a:lnTo>
                  <a:lnTo>
                    <a:pt x="1261758" y="505092"/>
                  </a:lnTo>
                  <a:lnTo>
                    <a:pt x="1250952" y="461644"/>
                  </a:lnTo>
                  <a:lnTo>
                    <a:pt x="1237059" y="418893"/>
                  </a:lnTo>
                  <a:lnTo>
                    <a:pt x="1220079" y="377013"/>
                  </a:lnTo>
                  <a:lnTo>
                    <a:pt x="1200011" y="336178"/>
                  </a:lnTo>
                  <a:lnTo>
                    <a:pt x="1176855" y="296564"/>
                  </a:lnTo>
                  <a:lnTo>
                    <a:pt x="1150613" y="258344"/>
                  </a:lnTo>
                  <a:lnTo>
                    <a:pt x="1121283" y="221693"/>
                  </a:lnTo>
                  <a:lnTo>
                    <a:pt x="1088866" y="186785"/>
                  </a:lnTo>
                  <a:lnTo>
                    <a:pt x="1053976" y="154367"/>
                  </a:lnTo>
                  <a:lnTo>
                    <a:pt x="1017341" y="125038"/>
                  </a:lnTo>
                  <a:lnTo>
                    <a:pt x="979136" y="98795"/>
                  </a:lnTo>
                  <a:lnTo>
                    <a:pt x="939534" y="75640"/>
                  </a:lnTo>
                  <a:lnTo>
                    <a:pt x="898711" y="55572"/>
                  </a:lnTo>
                  <a:lnTo>
                    <a:pt x="856841" y="38591"/>
                  </a:lnTo>
                  <a:lnTo>
                    <a:pt x="814097" y="24698"/>
                  </a:lnTo>
                  <a:lnTo>
                    <a:pt x="770656" y="13893"/>
                  </a:lnTo>
                  <a:lnTo>
                    <a:pt x="726689" y="6174"/>
                  </a:lnTo>
                  <a:lnTo>
                    <a:pt x="682374" y="1543"/>
                  </a:lnTo>
                  <a:lnTo>
                    <a:pt x="637882" y="0"/>
                  </a:lnTo>
                  <a:close/>
                </a:path>
              </a:pathLst>
            </a:custGeom>
            <a:solidFill>
              <a:srgbClr val="5CC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785390" y="2075099"/>
              <a:ext cx="890269" cy="890269"/>
            </a:xfrm>
            <a:custGeom>
              <a:avLst/>
              <a:gdLst/>
              <a:ahLst/>
              <a:cxnLst/>
              <a:rect l="l" t="t" r="r" b="b"/>
              <a:pathLst>
                <a:path w="890270" h="890270">
                  <a:moveTo>
                    <a:pt x="445008" y="0"/>
                  </a:moveTo>
                  <a:lnTo>
                    <a:pt x="396524" y="2611"/>
                  </a:lnTo>
                  <a:lnTo>
                    <a:pt x="349551" y="10265"/>
                  </a:lnTo>
                  <a:lnTo>
                    <a:pt x="304361" y="22689"/>
                  </a:lnTo>
                  <a:lnTo>
                    <a:pt x="261225" y="39612"/>
                  </a:lnTo>
                  <a:lnTo>
                    <a:pt x="220415" y="60762"/>
                  </a:lnTo>
                  <a:lnTo>
                    <a:pt x="182203" y="85868"/>
                  </a:lnTo>
                  <a:lnTo>
                    <a:pt x="146860" y="114658"/>
                  </a:lnTo>
                  <a:lnTo>
                    <a:pt x="114658" y="146860"/>
                  </a:lnTo>
                  <a:lnTo>
                    <a:pt x="85868" y="182203"/>
                  </a:lnTo>
                  <a:lnTo>
                    <a:pt x="60762" y="220415"/>
                  </a:lnTo>
                  <a:lnTo>
                    <a:pt x="39612" y="261225"/>
                  </a:lnTo>
                  <a:lnTo>
                    <a:pt x="22689" y="304361"/>
                  </a:lnTo>
                  <a:lnTo>
                    <a:pt x="10265" y="349551"/>
                  </a:lnTo>
                  <a:lnTo>
                    <a:pt x="2611" y="396524"/>
                  </a:lnTo>
                  <a:lnTo>
                    <a:pt x="0" y="445008"/>
                  </a:lnTo>
                  <a:lnTo>
                    <a:pt x="2611" y="493494"/>
                  </a:lnTo>
                  <a:lnTo>
                    <a:pt x="10265" y="540468"/>
                  </a:lnTo>
                  <a:lnTo>
                    <a:pt x="22689" y="585659"/>
                  </a:lnTo>
                  <a:lnTo>
                    <a:pt x="39612" y="628796"/>
                  </a:lnTo>
                  <a:lnTo>
                    <a:pt x="60762" y="669606"/>
                  </a:lnTo>
                  <a:lnTo>
                    <a:pt x="85868" y="707818"/>
                  </a:lnTo>
                  <a:lnTo>
                    <a:pt x="114658" y="743160"/>
                  </a:lnTo>
                  <a:lnTo>
                    <a:pt x="146860" y="775362"/>
                  </a:lnTo>
                  <a:lnTo>
                    <a:pt x="182203" y="804151"/>
                  </a:lnTo>
                  <a:lnTo>
                    <a:pt x="220415" y="829256"/>
                  </a:lnTo>
                  <a:lnTo>
                    <a:pt x="261225" y="850405"/>
                  </a:lnTo>
                  <a:lnTo>
                    <a:pt x="304361" y="867327"/>
                  </a:lnTo>
                  <a:lnTo>
                    <a:pt x="349551" y="879751"/>
                  </a:lnTo>
                  <a:lnTo>
                    <a:pt x="396524" y="887404"/>
                  </a:lnTo>
                  <a:lnTo>
                    <a:pt x="445008" y="890016"/>
                  </a:lnTo>
                  <a:lnTo>
                    <a:pt x="493494" y="887404"/>
                  </a:lnTo>
                  <a:lnTo>
                    <a:pt x="540468" y="879751"/>
                  </a:lnTo>
                  <a:lnTo>
                    <a:pt x="585659" y="867327"/>
                  </a:lnTo>
                  <a:lnTo>
                    <a:pt x="628796" y="850405"/>
                  </a:lnTo>
                  <a:lnTo>
                    <a:pt x="669606" y="829256"/>
                  </a:lnTo>
                  <a:lnTo>
                    <a:pt x="707818" y="804151"/>
                  </a:lnTo>
                  <a:lnTo>
                    <a:pt x="743160" y="775362"/>
                  </a:lnTo>
                  <a:lnTo>
                    <a:pt x="775362" y="743160"/>
                  </a:lnTo>
                  <a:lnTo>
                    <a:pt x="804151" y="707818"/>
                  </a:lnTo>
                  <a:lnTo>
                    <a:pt x="829256" y="669606"/>
                  </a:lnTo>
                  <a:lnTo>
                    <a:pt x="850405" y="628796"/>
                  </a:lnTo>
                  <a:lnTo>
                    <a:pt x="867327" y="585659"/>
                  </a:lnTo>
                  <a:lnTo>
                    <a:pt x="879751" y="540468"/>
                  </a:lnTo>
                  <a:lnTo>
                    <a:pt x="887404" y="493494"/>
                  </a:lnTo>
                  <a:lnTo>
                    <a:pt x="890016" y="445008"/>
                  </a:lnTo>
                  <a:lnTo>
                    <a:pt x="887404" y="396524"/>
                  </a:lnTo>
                  <a:lnTo>
                    <a:pt x="879751" y="349551"/>
                  </a:lnTo>
                  <a:lnTo>
                    <a:pt x="867327" y="304361"/>
                  </a:lnTo>
                  <a:lnTo>
                    <a:pt x="850405" y="261225"/>
                  </a:lnTo>
                  <a:lnTo>
                    <a:pt x="829256" y="220415"/>
                  </a:lnTo>
                  <a:lnTo>
                    <a:pt x="804151" y="182203"/>
                  </a:lnTo>
                  <a:lnTo>
                    <a:pt x="775362" y="146860"/>
                  </a:lnTo>
                  <a:lnTo>
                    <a:pt x="743160" y="114658"/>
                  </a:lnTo>
                  <a:lnTo>
                    <a:pt x="707818" y="85868"/>
                  </a:lnTo>
                  <a:lnTo>
                    <a:pt x="669606" y="60762"/>
                  </a:lnTo>
                  <a:lnTo>
                    <a:pt x="628796" y="39612"/>
                  </a:lnTo>
                  <a:lnTo>
                    <a:pt x="585659" y="22689"/>
                  </a:lnTo>
                  <a:lnTo>
                    <a:pt x="540468" y="10265"/>
                  </a:lnTo>
                  <a:lnTo>
                    <a:pt x="493494" y="2611"/>
                  </a:lnTo>
                  <a:lnTo>
                    <a:pt x="445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204299" y="1883488"/>
              <a:ext cx="1275715" cy="1630045"/>
            </a:xfrm>
            <a:custGeom>
              <a:avLst/>
              <a:gdLst/>
              <a:ahLst/>
              <a:cxnLst/>
              <a:rect l="l" t="t" r="r" b="b"/>
              <a:pathLst>
                <a:path w="1275715" h="1630045">
                  <a:moveTo>
                    <a:pt x="637863" y="0"/>
                  </a:moveTo>
                  <a:lnTo>
                    <a:pt x="593371" y="1543"/>
                  </a:lnTo>
                  <a:lnTo>
                    <a:pt x="549053" y="6174"/>
                  </a:lnTo>
                  <a:lnTo>
                    <a:pt x="505082" y="13893"/>
                  </a:lnTo>
                  <a:lnTo>
                    <a:pt x="461634" y="24698"/>
                  </a:lnTo>
                  <a:lnTo>
                    <a:pt x="418883" y="38591"/>
                  </a:lnTo>
                  <a:lnTo>
                    <a:pt x="377003" y="55572"/>
                  </a:lnTo>
                  <a:lnTo>
                    <a:pt x="336169" y="75640"/>
                  </a:lnTo>
                  <a:lnTo>
                    <a:pt x="296554" y="98795"/>
                  </a:lnTo>
                  <a:lnTo>
                    <a:pt x="258334" y="125038"/>
                  </a:lnTo>
                  <a:lnTo>
                    <a:pt x="221683" y="154367"/>
                  </a:lnTo>
                  <a:lnTo>
                    <a:pt x="186775" y="186785"/>
                  </a:lnTo>
                  <a:lnTo>
                    <a:pt x="154360" y="221693"/>
                  </a:lnTo>
                  <a:lnTo>
                    <a:pt x="125031" y="258344"/>
                  </a:lnTo>
                  <a:lnTo>
                    <a:pt x="98790" y="296564"/>
                  </a:lnTo>
                  <a:lnTo>
                    <a:pt x="75636" y="336178"/>
                  </a:lnTo>
                  <a:lnTo>
                    <a:pt x="55569" y="377013"/>
                  </a:lnTo>
                  <a:lnTo>
                    <a:pt x="38590" y="418893"/>
                  </a:lnTo>
                  <a:lnTo>
                    <a:pt x="24697" y="461644"/>
                  </a:lnTo>
                  <a:lnTo>
                    <a:pt x="13892" y="505092"/>
                  </a:lnTo>
                  <a:lnTo>
                    <a:pt x="6174" y="549062"/>
                  </a:lnTo>
                  <a:lnTo>
                    <a:pt x="1543" y="593381"/>
                  </a:lnTo>
                  <a:lnTo>
                    <a:pt x="0" y="637873"/>
                  </a:lnTo>
                  <a:lnTo>
                    <a:pt x="1543" y="682364"/>
                  </a:lnTo>
                  <a:lnTo>
                    <a:pt x="6174" y="726680"/>
                  </a:lnTo>
                  <a:lnTo>
                    <a:pt x="13892" y="770647"/>
                  </a:lnTo>
                  <a:lnTo>
                    <a:pt x="24697" y="814089"/>
                  </a:lnTo>
                  <a:lnTo>
                    <a:pt x="38590" y="856833"/>
                  </a:lnTo>
                  <a:lnTo>
                    <a:pt x="55569" y="898705"/>
                  </a:lnTo>
                  <a:lnTo>
                    <a:pt x="75636" y="939529"/>
                  </a:lnTo>
                  <a:lnTo>
                    <a:pt x="98790" y="979131"/>
                  </a:lnTo>
                  <a:lnTo>
                    <a:pt x="125031" y="1017338"/>
                  </a:lnTo>
                  <a:lnTo>
                    <a:pt x="154360" y="1053974"/>
                  </a:lnTo>
                  <a:lnTo>
                    <a:pt x="186775" y="1088866"/>
                  </a:lnTo>
                  <a:lnTo>
                    <a:pt x="221979" y="1124526"/>
                  </a:lnTo>
                  <a:lnTo>
                    <a:pt x="256724" y="1160642"/>
                  </a:lnTo>
                  <a:lnTo>
                    <a:pt x="291010" y="1197214"/>
                  </a:lnTo>
                  <a:lnTo>
                    <a:pt x="324837" y="1234243"/>
                  </a:lnTo>
                  <a:lnTo>
                    <a:pt x="358206" y="1271728"/>
                  </a:lnTo>
                  <a:lnTo>
                    <a:pt x="391116" y="1309671"/>
                  </a:lnTo>
                  <a:lnTo>
                    <a:pt x="423567" y="1348073"/>
                  </a:lnTo>
                  <a:lnTo>
                    <a:pt x="455559" y="1386933"/>
                  </a:lnTo>
                  <a:lnTo>
                    <a:pt x="487093" y="1426252"/>
                  </a:lnTo>
                  <a:lnTo>
                    <a:pt x="518167" y="1466032"/>
                  </a:lnTo>
                  <a:lnTo>
                    <a:pt x="548784" y="1506271"/>
                  </a:lnTo>
                  <a:lnTo>
                    <a:pt x="578941" y="1546972"/>
                  </a:lnTo>
                  <a:lnTo>
                    <a:pt x="608639" y="1588134"/>
                  </a:lnTo>
                  <a:lnTo>
                    <a:pt x="637879" y="1629759"/>
                  </a:lnTo>
                  <a:lnTo>
                    <a:pt x="667094" y="1588134"/>
                  </a:lnTo>
                  <a:lnTo>
                    <a:pt x="696771" y="1546972"/>
                  </a:lnTo>
                  <a:lnTo>
                    <a:pt x="726910" y="1506271"/>
                  </a:lnTo>
                  <a:lnTo>
                    <a:pt x="757510" y="1466032"/>
                  </a:lnTo>
                  <a:lnTo>
                    <a:pt x="788573" y="1426252"/>
                  </a:lnTo>
                  <a:lnTo>
                    <a:pt x="820096" y="1386933"/>
                  </a:lnTo>
                  <a:lnTo>
                    <a:pt x="852081" y="1348073"/>
                  </a:lnTo>
                  <a:lnTo>
                    <a:pt x="884526" y="1309671"/>
                  </a:lnTo>
                  <a:lnTo>
                    <a:pt x="917431" y="1271728"/>
                  </a:lnTo>
                  <a:lnTo>
                    <a:pt x="950797" y="1234243"/>
                  </a:lnTo>
                  <a:lnTo>
                    <a:pt x="984623" y="1197214"/>
                  </a:lnTo>
                  <a:lnTo>
                    <a:pt x="1018908" y="1160642"/>
                  </a:lnTo>
                  <a:lnTo>
                    <a:pt x="1053653" y="1124526"/>
                  </a:lnTo>
                  <a:lnTo>
                    <a:pt x="1088856" y="1088866"/>
                  </a:lnTo>
                  <a:lnTo>
                    <a:pt x="1121275" y="1053974"/>
                  </a:lnTo>
                  <a:lnTo>
                    <a:pt x="1150607" y="1017338"/>
                  </a:lnTo>
                  <a:lnTo>
                    <a:pt x="1176850" y="979131"/>
                  </a:lnTo>
                  <a:lnTo>
                    <a:pt x="1200007" y="939529"/>
                  </a:lnTo>
                  <a:lnTo>
                    <a:pt x="1220076" y="898705"/>
                  </a:lnTo>
                  <a:lnTo>
                    <a:pt x="1237057" y="856833"/>
                  </a:lnTo>
                  <a:lnTo>
                    <a:pt x="1250951" y="814089"/>
                  </a:lnTo>
                  <a:lnTo>
                    <a:pt x="1261757" y="770647"/>
                  </a:lnTo>
                  <a:lnTo>
                    <a:pt x="1269476" y="726680"/>
                  </a:lnTo>
                  <a:lnTo>
                    <a:pt x="1274107" y="682364"/>
                  </a:lnTo>
                  <a:lnTo>
                    <a:pt x="1275651" y="637873"/>
                  </a:lnTo>
                  <a:lnTo>
                    <a:pt x="1274107" y="593381"/>
                  </a:lnTo>
                  <a:lnTo>
                    <a:pt x="1269476" y="549062"/>
                  </a:lnTo>
                  <a:lnTo>
                    <a:pt x="1261757" y="505092"/>
                  </a:lnTo>
                  <a:lnTo>
                    <a:pt x="1250951" y="461644"/>
                  </a:lnTo>
                  <a:lnTo>
                    <a:pt x="1237057" y="418893"/>
                  </a:lnTo>
                  <a:lnTo>
                    <a:pt x="1220076" y="377013"/>
                  </a:lnTo>
                  <a:lnTo>
                    <a:pt x="1200007" y="336178"/>
                  </a:lnTo>
                  <a:lnTo>
                    <a:pt x="1176850" y="296564"/>
                  </a:lnTo>
                  <a:lnTo>
                    <a:pt x="1150607" y="258344"/>
                  </a:lnTo>
                  <a:lnTo>
                    <a:pt x="1121275" y="221693"/>
                  </a:lnTo>
                  <a:lnTo>
                    <a:pt x="1088856" y="186785"/>
                  </a:lnTo>
                  <a:lnTo>
                    <a:pt x="1053965" y="154367"/>
                  </a:lnTo>
                  <a:lnTo>
                    <a:pt x="1017329" y="125038"/>
                  </a:lnTo>
                  <a:lnTo>
                    <a:pt x="979122" y="98795"/>
                  </a:lnTo>
                  <a:lnTo>
                    <a:pt x="939519" y="75640"/>
                  </a:lnTo>
                  <a:lnTo>
                    <a:pt x="898695" y="55572"/>
                  </a:lnTo>
                  <a:lnTo>
                    <a:pt x="856824" y="38591"/>
                  </a:lnTo>
                  <a:lnTo>
                    <a:pt x="814080" y="24698"/>
                  </a:lnTo>
                  <a:lnTo>
                    <a:pt x="770637" y="13893"/>
                  </a:lnTo>
                  <a:lnTo>
                    <a:pt x="726671" y="6174"/>
                  </a:lnTo>
                  <a:lnTo>
                    <a:pt x="682355" y="1543"/>
                  </a:lnTo>
                  <a:lnTo>
                    <a:pt x="637863" y="0"/>
                  </a:lnTo>
                  <a:close/>
                </a:path>
              </a:pathLst>
            </a:custGeom>
            <a:solidFill>
              <a:srgbClr val="06A1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372918" y="2075099"/>
              <a:ext cx="887094" cy="890269"/>
            </a:xfrm>
            <a:custGeom>
              <a:avLst/>
              <a:gdLst/>
              <a:ahLst/>
              <a:cxnLst/>
              <a:rect l="l" t="t" r="r" b="b"/>
              <a:pathLst>
                <a:path w="887095" h="890270">
                  <a:moveTo>
                    <a:pt x="443484" y="0"/>
                  </a:moveTo>
                  <a:lnTo>
                    <a:pt x="395152" y="2611"/>
                  </a:lnTo>
                  <a:lnTo>
                    <a:pt x="348330" y="10265"/>
                  </a:lnTo>
                  <a:lnTo>
                    <a:pt x="303288" y="22689"/>
                  </a:lnTo>
                  <a:lnTo>
                    <a:pt x="260296" y="39612"/>
                  </a:lnTo>
                  <a:lnTo>
                    <a:pt x="219625" y="60762"/>
                  </a:lnTo>
                  <a:lnTo>
                    <a:pt x="181544" y="85868"/>
                  </a:lnTo>
                  <a:lnTo>
                    <a:pt x="146325" y="114658"/>
                  </a:lnTo>
                  <a:lnTo>
                    <a:pt x="114237" y="146860"/>
                  </a:lnTo>
                  <a:lnTo>
                    <a:pt x="85551" y="182203"/>
                  </a:lnTo>
                  <a:lnTo>
                    <a:pt x="60536" y="220415"/>
                  </a:lnTo>
                  <a:lnTo>
                    <a:pt x="39464" y="261225"/>
                  </a:lnTo>
                  <a:lnTo>
                    <a:pt x="22603" y="304361"/>
                  </a:lnTo>
                  <a:lnTo>
                    <a:pt x="10226" y="349551"/>
                  </a:lnTo>
                  <a:lnTo>
                    <a:pt x="2601" y="396524"/>
                  </a:lnTo>
                  <a:lnTo>
                    <a:pt x="0" y="445008"/>
                  </a:lnTo>
                  <a:lnTo>
                    <a:pt x="2601" y="493494"/>
                  </a:lnTo>
                  <a:lnTo>
                    <a:pt x="10226" y="540468"/>
                  </a:lnTo>
                  <a:lnTo>
                    <a:pt x="22603" y="585659"/>
                  </a:lnTo>
                  <a:lnTo>
                    <a:pt x="39464" y="628796"/>
                  </a:lnTo>
                  <a:lnTo>
                    <a:pt x="60536" y="669606"/>
                  </a:lnTo>
                  <a:lnTo>
                    <a:pt x="85551" y="707818"/>
                  </a:lnTo>
                  <a:lnTo>
                    <a:pt x="114237" y="743160"/>
                  </a:lnTo>
                  <a:lnTo>
                    <a:pt x="146325" y="775362"/>
                  </a:lnTo>
                  <a:lnTo>
                    <a:pt x="181544" y="804151"/>
                  </a:lnTo>
                  <a:lnTo>
                    <a:pt x="219625" y="829256"/>
                  </a:lnTo>
                  <a:lnTo>
                    <a:pt x="260296" y="850405"/>
                  </a:lnTo>
                  <a:lnTo>
                    <a:pt x="303288" y="867327"/>
                  </a:lnTo>
                  <a:lnTo>
                    <a:pt x="348330" y="879751"/>
                  </a:lnTo>
                  <a:lnTo>
                    <a:pt x="395152" y="887404"/>
                  </a:lnTo>
                  <a:lnTo>
                    <a:pt x="443484" y="890016"/>
                  </a:lnTo>
                  <a:lnTo>
                    <a:pt x="491815" y="887404"/>
                  </a:lnTo>
                  <a:lnTo>
                    <a:pt x="538637" y="879751"/>
                  </a:lnTo>
                  <a:lnTo>
                    <a:pt x="583679" y="867327"/>
                  </a:lnTo>
                  <a:lnTo>
                    <a:pt x="626671" y="850405"/>
                  </a:lnTo>
                  <a:lnTo>
                    <a:pt x="667342" y="829256"/>
                  </a:lnTo>
                  <a:lnTo>
                    <a:pt x="705423" y="804151"/>
                  </a:lnTo>
                  <a:lnTo>
                    <a:pt x="740642" y="775362"/>
                  </a:lnTo>
                  <a:lnTo>
                    <a:pt x="772730" y="743160"/>
                  </a:lnTo>
                  <a:lnTo>
                    <a:pt x="801416" y="707818"/>
                  </a:lnTo>
                  <a:lnTo>
                    <a:pt x="826431" y="669606"/>
                  </a:lnTo>
                  <a:lnTo>
                    <a:pt x="847503" y="628796"/>
                  </a:lnTo>
                  <a:lnTo>
                    <a:pt x="864364" y="585659"/>
                  </a:lnTo>
                  <a:lnTo>
                    <a:pt x="876741" y="540468"/>
                  </a:lnTo>
                  <a:lnTo>
                    <a:pt x="884366" y="493494"/>
                  </a:lnTo>
                  <a:lnTo>
                    <a:pt x="886968" y="445008"/>
                  </a:lnTo>
                  <a:lnTo>
                    <a:pt x="884366" y="396524"/>
                  </a:lnTo>
                  <a:lnTo>
                    <a:pt x="876741" y="349551"/>
                  </a:lnTo>
                  <a:lnTo>
                    <a:pt x="864364" y="304361"/>
                  </a:lnTo>
                  <a:lnTo>
                    <a:pt x="847503" y="261225"/>
                  </a:lnTo>
                  <a:lnTo>
                    <a:pt x="826431" y="220415"/>
                  </a:lnTo>
                  <a:lnTo>
                    <a:pt x="801416" y="182203"/>
                  </a:lnTo>
                  <a:lnTo>
                    <a:pt x="772730" y="146860"/>
                  </a:lnTo>
                  <a:lnTo>
                    <a:pt x="740642" y="114658"/>
                  </a:lnTo>
                  <a:lnTo>
                    <a:pt x="705423" y="85868"/>
                  </a:lnTo>
                  <a:lnTo>
                    <a:pt x="667342" y="60762"/>
                  </a:lnTo>
                  <a:lnTo>
                    <a:pt x="626671" y="39612"/>
                  </a:lnTo>
                  <a:lnTo>
                    <a:pt x="583679" y="22689"/>
                  </a:lnTo>
                  <a:lnTo>
                    <a:pt x="538637" y="10265"/>
                  </a:lnTo>
                  <a:lnTo>
                    <a:pt x="491815" y="2611"/>
                  </a:lnTo>
                  <a:lnTo>
                    <a:pt x="4434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724128" y="3658950"/>
            <a:ext cx="2174819" cy="2207608"/>
          </a:xfrm>
          <a:prstGeom prst="rect">
            <a:avLst/>
          </a:prstGeom>
        </p:spPr>
        <p:txBody>
          <a:bodyPr vert="horz" wrap="square" lIns="0" tIns="9986" rIns="0" bIns="0" rtlCol="0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AR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  <a:t>Diciembre-Febrero</a:t>
            </a:r>
            <a:br>
              <a:rPr lang="es-AR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</a:b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Evaluación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ea typeface="Montserrat Light"/>
                <a:cs typeface="Aharoni" panose="02010803020104030203" pitchFamily="2" charset="-79"/>
                <a:sym typeface="Montserrat Light"/>
              </a:rPr>
              <a:t>Convocatoria</a:t>
            </a: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 RRHH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Selección RRHH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Capacitación RRHH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Carga en Sistema</a:t>
            </a:r>
          </a:p>
          <a:p>
            <a:pPr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Compra de insumos</a:t>
            </a:r>
          </a:p>
          <a:p>
            <a:pPr lvl="0" algn="ctr">
              <a:lnSpc>
                <a:spcPct val="115000"/>
              </a:lnSpc>
            </a:pPr>
            <a:endParaRPr lang="es-AR" sz="1400" dirty="0">
              <a:solidFill>
                <a:srgbClr val="434343"/>
              </a:solidFill>
              <a:latin typeface="+mj-lt"/>
              <a:ea typeface="Montserrat Light"/>
              <a:cs typeface="Montserrat Light"/>
              <a:sym typeface="Montserrat Light"/>
            </a:endParaRPr>
          </a:p>
          <a:p>
            <a:pPr lvl="0" algn="ctr"/>
            <a:endParaRPr lang="es-AR" sz="1400" b="1" spc="17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Verdana"/>
              <a:sym typeface="Montserra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35896" y="3622676"/>
            <a:ext cx="1924049" cy="968808"/>
          </a:xfrm>
          <a:prstGeom prst="rect">
            <a:avLst/>
          </a:prstGeom>
        </p:spPr>
        <p:txBody>
          <a:bodyPr vert="horz" wrap="square" lIns="0" tIns="9986" rIns="0" bIns="0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s-CL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  <a:t>Agosto-Noviembre 2021</a:t>
            </a:r>
            <a:br>
              <a:rPr lang="es-CL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</a:br>
            <a:r>
              <a:rPr lang="en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Inicio de Programa</a:t>
            </a:r>
          </a:p>
          <a:p>
            <a:pPr algn="ctr">
              <a:lnSpc>
                <a:spcPct val="115000"/>
              </a:lnSpc>
            </a:pPr>
            <a:r>
              <a:rPr lang="en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Desarrollo de Programa</a:t>
            </a:r>
          </a:p>
          <a:p>
            <a:pPr lvl="0" algn="ctr"/>
            <a:endParaRPr lang="es-CL" sz="1400" b="1" spc="17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Verdana"/>
              <a:sym typeface="Montserra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87624" y="3611181"/>
            <a:ext cx="2160240" cy="2950889"/>
          </a:xfrm>
          <a:prstGeom prst="rect">
            <a:avLst/>
          </a:prstGeom>
        </p:spPr>
        <p:txBody>
          <a:bodyPr vert="horz" wrap="square" lIns="0" tIns="9986" rIns="0" bIns="0" rtlCol="0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AR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  <a:t>Mayo-Julio </a:t>
            </a:r>
            <a:br>
              <a:rPr lang="es-AR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</a:br>
            <a:r>
              <a:rPr lang="es-AR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  <a:t>2021</a:t>
            </a:r>
            <a:br>
              <a:rPr lang="es-AR" sz="1400" b="1" spc="17" dirty="0">
                <a:solidFill>
                  <a:srgbClr val="358B7D"/>
                </a:solidFill>
                <a:latin typeface="+mj-lt"/>
                <a:cs typeface="Verdana"/>
                <a:sym typeface="Montserrat"/>
              </a:rPr>
            </a:b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Articulación de Convenios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Articulación con Municipios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Convocatoria RRHH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Selección RRHH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Capacitación RRHH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Carga en Sistema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Provisión de computadoras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Puesta a punto de recursos</a:t>
            </a:r>
          </a:p>
          <a:p>
            <a:pPr lvl="0" algn="ctr">
              <a:lnSpc>
                <a:spcPct val="115000"/>
              </a:lnSpc>
            </a:pPr>
            <a:r>
              <a:rPr lang="es-AR" sz="1400" dirty="0">
                <a:solidFill>
                  <a:srgbClr val="434343"/>
                </a:solidFill>
                <a:latin typeface="+mj-lt"/>
                <a:ea typeface="Montserrat Light"/>
                <a:cs typeface="Aharoni" panose="02010803020104030203" pitchFamily="2" charset="-79"/>
                <a:sym typeface="Montserrat Light"/>
              </a:rPr>
              <a:t>Compra de insumos</a:t>
            </a:r>
          </a:p>
          <a:p>
            <a:pPr lvl="0" algn="ctr"/>
            <a:endParaRPr lang="es-AR" sz="1400" b="1" spc="17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Verdana"/>
              <a:sym typeface="Montserrat"/>
            </a:endParaRPr>
          </a:p>
        </p:txBody>
      </p:sp>
      <p:sp>
        <p:nvSpPr>
          <p:cNvPr id="64" name="object 4"/>
          <p:cNvSpPr txBox="1">
            <a:spLocks/>
          </p:cNvSpPr>
          <p:nvPr/>
        </p:nvSpPr>
        <p:spPr>
          <a:xfrm>
            <a:off x="3851920" y="548680"/>
            <a:ext cx="4824536" cy="875873"/>
          </a:xfrm>
          <a:prstGeom prst="rect">
            <a:avLst/>
          </a:prstGeom>
        </p:spPr>
        <p:txBody>
          <a:bodyPr vert="horz" wrap="square" lIns="0" tIns="13962" rIns="0" bIns="0" rtlCol="0" anchor="ctr">
            <a:spAutoFit/>
          </a:bodyPr>
          <a:lstStyle/>
          <a:p>
            <a:pPr marL="12692" lvl="0">
              <a:spcBef>
                <a:spcPts val="110"/>
              </a:spcBef>
            </a:pPr>
            <a:r>
              <a:rPr lang="en" sz="2800" b="1" spc="-50" dirty="0">
                <a:solidFill>
                  <a:srgbClr val="057F90"/>
                </a:solidFill>
                <a:latin typeface="+mj-lt"/>
                <a:cs typeface="Verdana"/>
                <a:sym typeface="Arial"/>
              </a:rPr>
              <a:t>Etapa 1 Piloto 2021 </a:t>
            </a:r>
            <a:br>
              <a:rPr lang="en" sz="2800" b="1" spc="-50" dirty="0">
                <a:solidFill>
                  <a:srgbClr val="057F90"/>
                </a:solidFill>
                <a:latin typeface="+mj-lt"/>
                <a:cs typeface="Verdana"/>
                <a:sym typeface="Arial"/>
              </a:rPr>
            </a:br>
            <a:r>
              <a:rPr lang="en" sz="2800" spc="-50" dirty="0">
                <a:solidFill>
                  <a:srgbClr val="057F90"/>
                </a:solidFill>
                <a:latin typeface="+mj-lt"/>
                <a:cs typeface="Verdana"/>
                <a:sym typeface="Arial"/>
              </a:rPr>
              <a:t>(Laboratorio de Integración)</a:t>
            </a:r>
            <a:endParaRPr lang="es-AR" sz="2800" spc="-50" dirty="0">
              <a:solidFill>
                <a:srgbClr val="057F90"/>
              </a:solidFill>
              <a:latin typeface="+mj-lt"/>
              <a:cs typeface="Verdana"/>
              <a:sym typeface="Arial"/>
            </a:endParaRPr>
          </a:p>
        </p:txBody>
      </p:sp>
      <p:pic>
        <p:nvPicPr>
          <p:cNvPr id="3076" name="Picture 4" descr="calendario icono grati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2016224"/>
            <a:ext cx="476672" cy="476672"/>
          </a:xfrm>
          <a:prstGeom prst="rect">
            <a:avLst/>
          </a:prstGeom>
          <a:noFill/>
        </p:spPr>
      </p:pic>
      <p:pic>
        <p:nvPicPr>
          <p:cNvPr id="71" name="Picture 4" descr="calendario icono grati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3968" y="2016224"/>
            <a:ext cx="476672" cy="476672"/>
          </a:xfrm>
          <a:prstGeom prst="rect">
            <a:avLst/>
          </a:prstGeom>
          <a:noFill/>
        </p:spPr>
      </p:pic>
      <p:pic>
        <p:nvPicPr>
          <p:cNvPr id="72" name="Picture 4" descr="calendario icono grati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2016224"/>
            <a:ext cx="476672" cy="476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1" y="0"/>
            <a:ext cx="9143999" cy="6858000"/>
          </a:xfrm>
          <a:custGeom>
            <a:avLst/>
            <a:gdLst/>
            <a:ahLst/>
            <a:cxnLst/>
            <a:rect l="l" t="t" r="r" b="b"/>
            <a:pathLst>
              <a:path w="10690225" h="7516495">
                <a:moveTo>
                  <a:pt x="10690098" y="0"/>
                </a:moveTo>
                <a:lnTo>
                  <a:pt x="0" y="0"/>
                </a:lnTo>
                <a:lnTo>
                  <a:pt x="0" y="7516063"/>
                </a:lnTo>
                <a:lnTo>
                  <a:pt x="10690098" y="7516063"/>
                </a:lnTo>
                <a:lnTo>
                  <a:pt x="10690098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/>
          <p:cNvSpPr txBox="1"/>
          <p:nvPr/>
        </p:nvSpPr>
        <p:spPr>
          <a:xfrm>
            <a:off x="4908833" y="2432502"/>
            <a:ext cx="3983647" cy="614263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s-AR" b="1" dirty="0">
                <a:solidFill>
                  <a:srgbClr val="358B7D"/>
                </a:solidFill>
              </a:rPr>
              <a:t>Presencial</a:t>
            </a:r>
          </a:p>
          <a:p>
            <a:pPr lvl="0">
              <a:spcBef>
                <a:spcPts val="600"/>
              </a:spcBef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Asistencia conjunta a espacios de formación</a:t>
            </a:r>
          </a:p>
        </p:txBody>
      </p:sp>
      <p:sp>
        <p:nvSpPr>
          <p:cNvPr id="7" name="object 6"/>
          <p:cNvSpPr txBox="1"/>
          <p:nvPr/>
        </p:nvSpPr>
        <p:spPr>
          <a:xfrm>
            <a:off x="4908829" y="3546404"/>
            <a:ext cx="3767627" cy="997064"/>
          </a:xfrm>
          <a:prstGeom prst="rect">
            <a:avLst/>
          </a:prstGeom>
        </p:spPr>
        <p:txBody>
          <a:bodyPr vert="horz" wrap="square" lIns="0" tIns="12061" rIns="0" bIns="0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s-AR" sz="1600" b="1" dirty="0" err="1">
                <a:solidFill>
                  <a:srgbClr val="358B7D"/>
                </a:solidFill>
                <a:sym typeface="Arial"/>
              </a:rPr>
              <a:t>Semi</a:t>
            </a:r>
            <a:r>
              <a:rPr lang="es-AR" sz="1600" b="1" dirty="0">
                <a:solidFill>
                  <a:srgbClr val="358B7D"/>
                </a:solidFill>
                <a:sym typeface="Arial"/>
              </a:rPr>
              <a:t> presencial</a:t>
            </a:r>
          </a:p>
          <a:p>
            <a:pPr lvl="0"/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Asistencia a espacios de formación para sola utilización de recursos físicos. Formación virtual y división en subgrupos.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908829" y="4806281"/>
            <a:ext cx="3623611" cy="998983"/>
          </a:xfrm>
          <a:prstGeom prst="rect">
            <a:avLst/>
          </a:prstGeom>
        </p:spPr>
        <p:txBody>
          <a:bodyPr vert="horz" wrap="square" lIns="0" tIns="13962" rIns="0" b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AR" sz="1600" b="1" dirty="0">
                <a:solidFill>
                  <a:srgbClr val="358B7D"/>
                </a:solidFill>
                <a:sym typeface="Arial"/>
              </a:rPr>
              <a:t>Virtual</a:t>
            </a:r>
          </a:p>
          <a:p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Formación virtual en hogares (requerimiento de </a:t>
            </a:r>
            <a:r>
              <a:rPr lang="es-AR" sz="1600" dirty="0" err="1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Pc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 individual y conectividad) 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113813" y="4802333"/>
            <a:ext cx="594360" cy="510489"/>
          </a:xfrm>
          <a:prstGeom prst="rect">
            <a:avLst/>
          </a:prstGeom>
          <a:solidFill>
            <a:srgbClr val="18C0DF"/>
          </a:solidFill>
        </p:spPr>
        <p:txBody>
          <a:bodyPr vert="horz" wrap="square" lIns="0" tIns="46335" rIns="0" bIns="0" rtlCol="0">
            <a:spAutoFit/>
          </a:bodyPr>
          <a:lstStyle/>
          <a:p>
            <a:pPr marL="105365">
              <a:spcBef>
                <a:spcPts val="365"/>
              </a:spcBef>
            </a:pPr>
            <a:endParaRPr sz="3000" dirty="0">
              <a:latin typeface="Carlito"/>
              <a:cs typeface="Carlito"/>
            </a:endParaRPr>
          </a:p>
        </p:txBody>
      </p:sp>
      <p:grpSp>
        <p:nvGrpSpPr>
          <p:cNvPr id="17" name="object 25"/>
          <p:cNvGrpSpPr/>
          <p:nvPr/>
        </p:nvGrpSpPr>
        <p:grpSpPr>
          <a:xfrm>
            <a:off x="4378167" y="4160694"/>
            <a:ext cx="50362" cy="648072"/>
            <a:chOff x="1353286" y="5008626"/>
            <a:chExt cx="25400" cy="274320"/>
          </a:xfrm>
        </p:grpSpPr>
        <p:sp>
          <p:nvSpPr>
            <p:cNvPr id="18" name="object 26"/>
            <p:cNvSpPr/>
            <p:nvPr/>
          </p:nvSpPr>
          <p:spPr>
            <a:xfrm>
              <a:off x="1365986" y="5008626"/>
              <a:ext cx="0" cy="274320"/>
            </a:xfrm>
            <a:custGeom>
              <a:avLst/>
              <a:gdLst/>
              <a:ahLst/>
              <a:cxnLst/>
              <a:rect l="l" t="t" r="r" b="b"/>
              <a:pathLst>
                <a:path h="274320">
                  <a:moveTo>
                    <a:pt x="0" y="0"/>
                  </a:moveTo>
                  <a:lnTo>
                    <a:pt x="0" y="274319"/>
                  </a:lnTo>
                </a:path>
              </a:pathLst>
            </a:custGeom>
            <a:solidFill>
              <a:srgbClr val="057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7"/>
            <p:cNvSpPr/>
            <p:nvPr/>
          </p:nvSpPr>
          <p:spPr>
            <a:xfrm>
              <a:off x="1365986" y="5008626"/>
              <a:ext cx="0" cy="274320"/>
            </a:xfrm>
            <a:custGeom>
              <a:avLst/>
              <a:gdLst/>
              <a:ahLst/>
              <a:cxnLst/>
              <a:rect l="l" t="t" r="r" b="b"/>
              <a:pathLst>
                <a:path h="274320">
                  <a:moveTo>
                    <a:pt x="0" y="0"/>
                  </a:moveTo>
                  <a:lnTo>
                    <a:pt x="0" y="274319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0" name="object 7"/>
          <p:cNvGraphicFramePr>
            <a:graphicFrameLocks noGrp="1"/>
          </p:cNvGraphicFramePr>
          <p:nvPr/>
        </p:nvGraphicFramePr>
        <p:xfrm>
          <a:off x="4113813" y="2394276"/>
          <a:ext cx="593725" cy="1798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359"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3000" dirty="0">
                        <a:latin typeface="Carlito"/>
                        <a:cs typeface="Carlito"/>
                      </a:endParaRPr>
                    </a:p>
                  </a:txBody>
                  <a:tcPr marL="0" marR="0" marT="44450" marB="0">
                    <a:solidFill>
                      <a:srgbClr val="057F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231F2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AR"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31F20"/>
                      </a:solidFill>
                      <a:prstDash val="solid"/>
                    </a:lnL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72"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3000" dirty="0">
                        <a:latin typeface="Carlito"/>
                        <a:cs typeface="Carlito"/>
                      </a:endParaRPr>
                    </a:p>
                  </a:txBody>
                  <a:tcPr marL="0" marR="0" marT="46990" marB="0">
                    <a:solidFill>
                      <a:srgbClr val="FDB7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0" name="Picture 2" descr="elear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2143" y="4842548"/>
            <a:ext cx="504056" cy="432048"/>
          </a:xfrm>
          <a:prstGeom prst="rect">
            <a:avLst/>
          </a:prstGeom>
          <a:noFill/>
        </p:spPr>
      </p:pic>
      <p:pic>
        <p:nvPicPr>
          <p:cNvPr id="2054" name="Picture 6" descr="formació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2143" y="2466284"/>
            <a:ext cx="504056" cy="504056"/>
          </a:xfrm>
          <a:prstGeom prst="rect">
            <a:avLst/>
          </a:prstGeom>
          <a:noFill/>
        </p:spPr>
      </p:pic>
      <p:pic>
        <p:nvPicPr>
          <p:cNvPr id="2056" name="Picture 8" descr="libro electronic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2143" y="3690420"/>
            <a:ext cx="504056" cy="504056"/>
          </a:xfrm>
          <a:prstGeom prst="rect">
            <a:avLst/>
          </a:prstGeom>
          <a:noFill/>
        </p:spPr>
      </p:pic>
      <p:pic>
        <p:nvPicPr>
          <p:cNvPr id="5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-382309" y="2507140"/>
            <a:ext cx="6192689" cy="132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7" name="Picture 8" descr="aplicación movi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2708920"/>
            <a:ext cx="2664296" cy="2664297"/>
          </a:xfrm>
          <a:prstGeom prst="rect">
            <a:avLst/>
          </a:prstGeom>
          <a:noFill/>
        </p:spPr>
      </p:pic>
      <p:sp>
        <p:nvSpPr>
          <p:cNvPr id="58" name="57 Rectángulo"/>
          <p:cNvSpPr/>
          <p:nvPr/>
        </p:nvSpPr>
        <p:spPr>
          <a:xfrm>
            <a:off x="251520" y="260648"/>
            <a:ext cx="216024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92" lvl="0">
              <a:spcBef>
                <a:spcPts val="110"/>
              </a:spcBef>
              <a:defRPr/>
            </a:pPr>
            <a:r>
              <a:rPr lang="en" sz="2800" b="1" spc="-50" dirty="0">
                <a:solidFill>
                  <a:srgbClr val="057F90"/>
                </a:solidFill>
                <a:cs typeface="Verdana"/>
                <a:sym typeface="Arial"/>
              </a:rPr>
              <a:t>Modalidades en función de contexto de pandemia</a:t>
            </a:r>
            <a:br>
              <a:rPr lang="es-AR" sz="1600" b="1" spc="-50" dirty="0">
                <a:solidFill>
                  <a:srgbClr val="057F90"/>
                </a:solidFill>
                <a:cs typeface="Verdana"/>
              </a:rPr>
            </a:br>
            <a:endParaRPr lang="es-AR" sz="1600" b="1" spc="-50" dirty="0">
              <a:solidFill>
                <a:srgbClr val="057F90"/>
              </a:solidFill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4016"/>
            <a:ext cx="8784976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olor.png"/>
          <p:cNvPicPr>
            <a:picLocks noChangeAspect="1"/>
          </p:cNvPicPr>
          <p:nvPr/>
        </p:nvPicPr>
        <p:blipFill>
          <a:blip r:embed="rId3" cstate="print"/>
          <a:srcRect l="27491" r="20277" b="31430"/>
          <a:stretch>
            <a:fillRect/>
          </a:stretch>
        </p:blipFill>
        <p:spPr>
          <a:xfrm>
            <a:off x="3203848" y="4031353"/>
            <a:ext cx="2736304" cy="45719"/>
          </a:xfrm>
          <a:prstGeom prst="rect">
            <a:avLst/>
          </a:prstGeom>
        </p:spPr>
      </p:pic>
      <p:pic>
        <p:nvPicPr>
          <p:cNvPr id="6" name="9 Marcador de contenido" descr="logo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1934364"/>
            <a:ext cx="2736304" cy="1998692"/>
          </a:xfrm>
          <a:prstGeom prst="rect">
            <a:avLst/>
          </a:prstGeom>
        </p:spPr>
      </p:pic>
      <p:pic>
        <p:nvPicPr>
          <p:cNvPr id="5" name="4 Imagen" descr="DGEHom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4437112"/>
            <a:ext cx="3168352" cy="9091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4016"/>
            <a:ext cx="8784976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gobiern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5517232"/>
            <a:ext cx="1568003" cy="849903"/>
          </a:xfrm>
          <a:prstGeom prst="rect">
            <a:avLst/>
          </a:prstGeom>
        </p:spPr>
      </p:pic>
      <p:pic>
        <p:nvPicPr>
          <p:cNvPr id="7" name="6 Imagen" descr="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96948" y="3068960"/>
            <a:ext cx="5238750" cy="66675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000232" y="1910442"/>
            <a:ext cx="6000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4400" b="1" dirty="0">
                <a:solidFill>
                  <a:schemeClr val="bg1"/>
                </a:solidFill>
              </a:rPr>
              <a:t>Mendoza Futura</a:t>
            </a:r>
            <a:br>
              <a:rPr lang="en" sz="4400" b="1" dirty="0">
                <a:solidFill>
                  <a:schemeClr val="bg1"/>
                </a:solidFill>
              </a:rPr>
            </a:br>
            <a:endParaRPr lang="es-AR" sz="4400" b="1" dirty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024940" y="2636912"/>
            <a:ext cx="489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b="1" dirty="0">
                <a:solidFill>
                  <a:srgbClr val="FFC000"/>
                </a:solidFill>
              </a:rPr>
              <a:t>DÁNDOLE FORMA A LA  MENDOZA DEL MAÑANA</a:t>
            </a:r>
            <a:endParaRPr lang="es-AR" b="1" dirty="0">
              <a:solidFill>
                <a:srgbClr val="FFC000"/>
              </a:solidFill>
            </a:endParaRPr>
          </a:p>
        </p:txBody>
      </p:sp>
      <p:pic>
        <p:nvPicPr>
          <p:cNvPr id="12" name="11 Imagen" descr="DGEHom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5517232"/>
            <a:ext cx="2666476" cy="765163"/>
          </a:xfrm>
          <a:prstGeom prst="rect">
            <a:avLst/>
          </a:prstGeom>
        </p:spPr>
      </p:pic>
      <p:pic>
        <p:nvPicPr>
          <p:cNvPr id="13" name="12 Imagen" descr="min.jpg"/>
          <p:cNvPicPr>
            <a:picLocks noChangeAspect="1"/>
          </p:cNvPicPr>
          <p:nvPr/>
        </p:nvPicPr>
        <p:blipFill>
          <a:blip r:embed="rId6" cstate="print"/>
          <a:srcRect t="18288" r="47638" b="22252"/>
          <a:stretch>
            <a:fillRect/>
          </a:stretch>
        </p:blipFill>
        <p:spPr>
          <a:xfrm>
            <a:off x="4355976" y="5367161"/>
            <a:ext cx="4176464" cy="9421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2353444" y="3298677"/>
            <a:ext cx="6741369" cy="1440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539552" y="548680"/>
            <a:ext cx="44644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4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¿Por qué?</a:t>
            </a:r>
            <a:endParaRPr lang="es-AR" sz="4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1560" y="1833322"/>
            <a:ext cx="3672408" cy="347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s-AR" dirty="0">
                <a:solidFill>
                  <a:schemeClr val="bg1"/>
                </a:solidFill>
                <a:cs typeface="Aharoni" panose="02010803020104030203" pitchFamily="2" charset="-79"/>
              </a:rPr>
              <a:t>La cuarta revolución industrial está en marcha. </a:t>
            </a:r>
            <a:br>
              <a:rPr lang="es-AR" dirty="0">
                <a:solidFill>
                  <a:schemeClr val="bg1"/>
                </a:solidFill>
                <a:cs typeface="Aharoni" panose="02010803020104030203" pitchFamily="2" charset="-79"/>
              </a:rPr>
            </a:br>
            <a:br>
              <a:rPr lang="es-AR" dirty="0">
                <a:solidFill>
                  <a:schemeClr val="bg1"/>
                </a:solidFill>
                <a:cs typeface="Aharoni" panose="02010803020104030203" pitchFamily="2" charset="-79"/>
              </a:rPr>
            </a:br>
            <a:r>
              <a:rPr lang="es-AR" b="1" dirty="0">
                <a:solidFill>
                  <a:schemeClr val="bg1"/>
                </a:solidFill>
                <a:cs typeface="Aharoni" panose="02010803020104030203" pitchFamily="2" charset="-79"/>
              </a:rPr>
              <a:t>Para enfrentarla debemos desarrollar en nuestros jóvenes las habilidades SXXI: </a:t>
            </a:r>
            <a:br>
              <a:rPr lang="es-AR" dirty="0">
                <a:solidFill>
                  <a:schemeClr val="bg1"/>
                </a:solidFill>
                <a:cs typeface="Aharoni" panose="02010803020104030203" pitchFamily="2" charset="-79"/>
              </a:rPr>
            </a:br>
            <a:br>
              <a:rPr lang="es-AR" dirty="0">
                <a:solidFill>
                  <a:schemeClr val="bg1"/>
                </a:solidFill>
                <a:cs typeface="Aharoni" panose="02010803020104030203" pitchFamily="2" charset="-79"/>
              </a:rPr>
            </a:br>
            <a:r>
              <a:rPr lang="es-AR" dirty="0">
                <a:solidFill>
                  <a:schemeClr val="bg1"/>
                </a:solidFill>
                <a:cs typeface="Aharoni" panose="02010803020104030203" pitchFamily="2" charset="-79"/>
              </a:rPr>
              <a:t>Pensamiento Crítico, la Creatividad, la Colaboración, la Comunicación, el Carácter y la  Ciudadanía</a:t>
            </a:r>
          </a:p>
          <a:p>
            <a:pPr lvl="0">
              <a:spcBef>
                <a:spcPct val="20000"/>
              </a:spcBef>
              <a:defRPr/>
            </a:pPr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algn="ctr"/>
            <a:endParaRPr lang="es-AR" dirty="0">
              <a:solidFill>
                <a:schemeClr val="bg1"/>
              </a:solidFill>
            </a:endParaRPr>
          </a:p>
        </p:txBody>
      </p:sp>
      <p:pic>
        <p:nvPicPr>
          <p:cNvPr id="17" name="4 Marcador de contenido" descr="logo-gob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22" name="21 Imagen" descr="colo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6810234"/>
            <a:ext cx="4283968" cy="54523"/>
          </a:xfrm>
          <a:prstGeom prst="rect">
            <a:avLst/>
          </a:prstGeom>
        </p:spPr>
      </p:pic>
      <p:sp>
        <p:nvSpPr>
          <p:cNvPr id="12" name="11 Elipse"/>
          <p:cNvSpPr/>
          <p:nvPr/>
        </p:nvSpPr>
        <p:spPr>
          <a:xfrm>
            <a:off x="4644008" y="1988840"/>
            <a:ext cx="3312368" cy="331236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6386" name="Picture 2" descr="Cerebro  icono grati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2564904"/>
            <a:ext cx="2160240" cy="21602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2353444" y="3298677"/>
            <a:ext cx="6741369" cy="1440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539552" y="548680"/>
            <a:ext cx="44644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4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¿Qué es?</a:t>
            </a:r>
            <a:endParaRPr lang="es-AR" sz="4800" b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7" name="4 Marcador de contenido" descr="logo-gob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18" name="17 Imagen" descr="colo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6810234"/>
            <a:ext cx="4283968" cy="54523"/>
          </a:xfrm>
          <a:prstGeom prst="rect">
            <a:avLst/>
          </a:prstGeom>
        </p:spPr>
      </p:pic>
      <p:pic>
        <p:nvPicPr>
          <p:cNvPr id="10" name="3 Marcador de contenido" descr="187508.pn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2411760" y="1268760"/>
            <a:ext cx="4824536" cy="4824536"/>
          </a:xfrm>
        </p:spPr>
      </p:pic>
      <p:sp>
        <p:nvSpPr>
          <p:cNvPr id="9" name="8 CuadroTexto"/>
          <p:cNvSpPr txBox="1"/>
          <p:nvPr/>
        </p:nvSpPr>
        <p:spPr>
          <a:xfrm>
            <a:off x="3563888" y="3140968"/>
            <a:ext cx="2376264" cy="289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b="1" dirty="0">
                <a:solidFill>
                  <a:schemeClr val="bg1"/>
                </a:solidFill>
                <a:cs typeface="Aharoni" panose="02010803020104030203" pitchFamily="2" charset="-79"/>
              </a:rPr>
              <a:t>Mendoza Futura </a:t>
            </a:r>
            <a:br>
              <a:rPr lang="es-AR" b="1" dirty="0">
                <a:solidFill>
                  <a:schemeClr val="bg1"/>
                </a:solidFill>
                <a:cs typeface="Aharoni" panose="02010803020104030203" pitchFamily="2" charset="-79"/>
              </a:rPr>
            </a:br>
            <a:r>
              <a:rPr lang="es-AR" dirty="0">
                <a:solidFill>
                  <a:schemeClr val="bg1"/>
                </a:solidFill>
                <a:cs typeface="Aharoni" panose="02010803020104030203" pitchFamily="2" charset="-79"/>
              </a:rPr>
              <a:t>es un Programa de Desarrollo de Habilidades SXXI destinados a jóvenes de entre 15 y 18 años.</a:t>
            </a:r>
          </a:p>
          <a:p>
            <a:pPr>
              <a:spcBef>
                <a:spcPct val="20000"/>
              </a:spcBef>
              <a:defRPr/>
            </a:pPr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lvl="0">
              <a:spcBef>
                <a:spcPct val="20000"/>
              </a:spcBef>
              <a:defRPr/>
            </a:pPr>
            <a:endParaRPr lang="es-AR" sz="2400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algn="ctr"/>
            <a:endParaRPr lang="es-A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539552" y="548680"/>
            <a:ext cx="44644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endParaRPr lang="en" sz="5400" b="1" i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es-CL" sz="4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¿Qué haremos?</a:t>
            </a:r>
          </a:p>
          <a:p>
            <a:pPr lvl="0">
              <a:spcBef>
                <a:spcPct val="0"/>
              </a:spcBef>
              <a:defRPr/>
            </a:pPr>
            <a:endParaRPr lang="es-AR" sz="5400" b="1" i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1560" y="2067344"/>
            <a:ext cx="3744416" cy="5466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Crearemos espacios para el desarrollo de la innovación, la investigación y el desarrollo tecnológico.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Desarrollaremos y entrenaremos competencias tecnológicas en nuestros jóvenes.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Promocionaremos la especialización de nuestros futuros profesionales.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Por ser una iniciativa Federal, llevaremos esta formación a todos los Departamentos de la Provincia.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>
              <a:spcBef>
                <a:spcPct val="20000"/>
              </a:spcBef>
              <a:defRPr/>
            </a:pPr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lvl="0">
              <a:spcBef>
                <a:spcPct val="20000"/>
              </a:spcBef>
              <a:defRPr/>
            </a:pPr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algn="ctr"/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pic>
        <p:nvPicPr>
          <p:cNvPr id="17" name="4 Marcador de contenido" descr="logo-gob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18" name="17 Imagen" descr="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6810234"/>
            <a:ext cx="4283968" cy="54523"/>
          </a:xfrm>
          <a:prstGeom prst="rect">
            <a:avLst/>
          </a:prstGeom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2353444" y="3298677"/>
            <a:ext cx="6741369" cy="1440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290" name="Picture 2" descr="sensible  icono grati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844824"/>
            <a:ext cx="3436640" cy="34366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52120" cy="689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2353444" y="3298677"/>
            <a:ext cx="6741369" cy="1440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539552" y="908720"/>
            <a:ext cx="44644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endParaRPr lang="en" sz="5400" b="1" i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es-CL" sz="4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¿Cómo?</a:t>
            </a:r>
          </a:p>
          <a:p>
            <a:pPr>
              <a:spcBef>
                <a:spcPct val="0"/>
              </a:spcBef>
              <a:defRPr/>
            </a:pPr>
            <a:endParaRPr lang="es-CL" sz="5400" b="1" i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s-AR" sz="5400" b="1" i="1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1560" y="1779312"/>
            <a:ext cx="3816424" cy="5466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Se definirán espacios físicos en cada Departamento para el funcionamiento del Programa.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Se organizarán grupos de jóvenes que participarán del Programa. 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Los mismos estarán conducidos por Formadores y Ayudantes.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Se dispondrán recursos tecnológicos para su implementación.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r>
              <a:rPr lang="es-CL" dirty="0">
                <a:solidFill>
                  <a:schemeClr val="bg1"/>
                </a:solidFill>
                <a:cs typeface="Aharoni" panose="02010803020104030203" pitchFamily="2" charset="-79"/>
              </a:rPr>
              <a:t>Se certificarán las habilidades. </a:t>
            </a: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endParaRPr lang="es-CL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>
              <a:spcBef>
                <a:spcPct val="20000"/>
              </a:spcBef>
              <a:defRPr/>
            </a:pPr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lvl="0">
              <a:spcBef>
                <a:spcPct val="20000"/>
              </a:spcBef>
              <a:defRPr/>
            </a:pPr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algn="ctr"/>
            <a:endParaRPr lang="es-AR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pic>
        <p:nvPicPr>
          <p:cNvPr id="17" name="4 Marcador de contenido" descr="logo-gob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18" name="17 Imagen" descr="colo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6810234"/>
            <a:ext cx="4355976" cy="55439"/>
          </a:xfrm>
          <a:prstGeom prst="rect">
            <a:avLst/>
          </a:prstGeom>
        </p:spPr>
      </p:pic>
      <p:pic>
        <p:nvPicPr>
          <p:cNvPr id="12" name="Picture 2" descr="estrategia de mercadeo  icono grati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844823"/>
            <a:ext cx="3384376" cy="33843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8051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Rectángulo"/>
          <p:cNvSpPr/>
          <p:nvPr/>
        </p:nvSpPr>
        <p:spPr>
          <a:xfrm>
            <a:off x="1043608" y="548680"/>
            <a:ext cx="75387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4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Modalidades a implementar </a:t>
            </a:r>
            <a:br>
              <a:rPr lang="en" sz="4800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</a:br>
            <a:r>
              <a:rPr lang="en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(2021-2024)</a:t>
            </a:r>
            <a:endParaRPr lang="es-AR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Google Shape;689;p21"/>
          <p:cNvSpPr txBox="1">
            <a:spLocks/>
          </p:cNvSpPr>
          <p:nvPr/>
        </p:nvSpPr>
        <p:spPr>
          <a:xfrm>
            <a:off x="1115616" y="1772816"/>
            <a:ext cx="3528392" cy="324036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>
              <a:spcBef>
                <a:spcPts val="600"/>
              </a:spcBef>
            </a:pPr>
            <a:r>
              <a:rPr lang="es-CL" sz="1600" b="1" dirty="0">
                <a:solidFill>
                  <a:srgbClr val="FFC000"/>
                </a:solidFill>
                <a:ea typeface="Montserrat Light"/>
                <a:cs typeface="Aharoni" panose="02010803020104030203" pitchFamily="2" charset="-79"/>
                <a:sym typeface="Montserrat Light"/>
              </a:rPr>
              <a:t> </a:t>
            </a:r>
            <a:r>
              <a:rPr lang="es-CL" sz="1600" b="1" dirty="0">
                <a:solidFill>
                  <a:srgbClr val="FFC000"/>
                </a:solidFill>
                <a:cs typeface="Aharoni" panose="02010803020104030203" pitchFamily="2" charset="-79"/>
                <a:sym typeface="Montserrat Light"/>
              </a:rPr>
              <a:t>LABORATORIOS </a:t>
            </a:r>
            <a:br>
              <a:rPr lang="es-CL" sz="1600" dirty="0">
                <a:solidFill>
                  <a:schemeClr val="bg1"/>
                </a:solidFill>
                <a:cs typeface="Aharoni" panose="02010803020104030203" pitchFamily="2" charset="-79"/>
                <a:sym typeface="Montserrat Light"/>
              </a:rPr>
            </a:br>
            <a:r>
              <a:rPr lang="es-AR" sz="1600" dirty="0">
                <a:solidFill>
                  <a:schemeClr val="bg1"/>
                </a:solidFill>
                <a:cs typeface="Aharoni" panose="02010803020104030203" pitchFamily="2" charset="-79"/>
              </a:rPr>
              <a:t>Programación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haroni" panose="02010803020104030203" pitchFamily="2" charset="-79"/>
              </a:rPr>
              <a:t>Electrónica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haroni" panose="02010803020104030203" pitchFamily="2" charset="-79"/>
              </a:rPr>
              <a:t>Biotecnoloía</a:t>
            </a:r>
            <a:endParaRPr kumimoji="0" lang="es-AR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haroni" panose="02010803020104030203" pitchFamily="2" charset="-79"/>
            </a:endParaRPr>
          </a:p>
          <a:p>
            <a:pPr lvl="0">
              <a:spcBef>
                <a:spcPts val="600"/>
              </a:spcBef>
              <a:buSzPts val="1800"/>
            </a:pPr>
            <a:r>
              <a:rPr lang="es-AR" sz="1600" dirty="0">
                <a:solidFill>
                  <a:schemeClr val="bg1"/>
                </a:solidFill>
                <a:cs typeface="Aharoni" panose="02010803020104030203" pitchFamily="2" charset="-79"/>
                <a:sym typeface="Libre Franklin Thin"/>
              </a:rPr>
              <a:t>- 4 momentos (a futuro) -</a:t>
            </a:r>
          </a:p>
          <a:p>
            <a:pPr lvl="0">
              <a:spcBef>
                <a:spcPts val="600"/>
              </a:spcBef>
            </a:pPr>
            <a:endParaRPr lang="es-CL" sz="1600" b="1" dirty="0">
              <a:solidFill>
                <a:srgbClr val="FFC000"/>
              </a:solidFill>
              <a:cs typeface="Aharoni" panose="02010803020104030203" pitchFamily="2" charset="-79"/>
              <a:sym typeface="Montserrat Light"/>
            </a:endParaRPr>
          </a:p>
          <a:p>
            <a:pPr lvl="0">
              <a:spcBef>
                <a:spcPts val="600"/>
              </a:spcBef>
            </a:pPr>
            <a:r>
              <a:rPr lang="es-CL" sz="1600" b="1" dirty="0">
                <a:solidFill>
                  <a:srgbClr val="FFC000"/>
                </a:solidFill>
                <a:cs typeface="Aharoni" panose="02010803020104030203" pitchFamily="2" charset="-79"/>
                <a:sym typeface="Montserrat Light"/>
              </a:rPr>
              <a:t>CLUBES </a:t>
            </a:r>
          </a:p>
          <a:p>
            <a:pPr lvl="0">
              <a:spcBef>
                <a:spcPts val="600"/>
              </a:spcBef>
            </a:pPr>
            <a:r>
              <a:rPr lang="en" sz="1600" dirty="0">
                <a:solidFill>
                  <a:schemeClr val="bg1"/>
                </a:solidFill>
                <a:cs typeface="Aharoni" panose="02010803020104030203" pitchFamily="2" charset="-79"/>
              </a:rPr>
              <a:t>Habilidades</a:t>
            </a:r>
            <a:br>
              <a:rPr lang="en" sz="1600" dirty="0">
                <a:solidFill>
                  <a:schemeClr val="bg1"/>
                </a:solidFill>
                <a:cs typeface="Aharoni" panose="02010803020104030203" pitchFamily="2" charset="-79"/>
              </a:rPr>
            </a:br>
            <a:r>
              <a:rPr lang="en" sz="1600" dirty="0">
                <a:solidFill>
                  <a:schemeClr val="bg1"/>
                </a:solidFill>
                <a:cs typeface="Aharoni" panose="02010803020104030203" pitchFamily="2" charset="-79"/>
              </a:rPr>
              <a:t> sociales-indagación</a:t>
            </a:r>
          </a:p>
          <a:p>
            <a:pPr lvl="0">
              <a:spcBef>
                <a:spcPts val="600"/>
              </a:spcBef>
              <a:defRPr/>
            </a:pPr>
            <a:r>
              <a:rPr lang="en" sz="1600" dirty="0">
                <a:solidFill>
                  <a:schemeClr val="bg1"/>
                </a:solidFill>
                <a:cs typeface="Aharoni" panose="02010803020104030203" pitchFamily="2" charset="-79"/>
              </a:rPr>
              <a:t>Creatividad-innovación</a:t>
            </a:r>
          </a:p>
          <a:p>
            <a:pPr lvl="0">
              <a:spcBef>
                <a:spcPts val="600"/>
              </a:spcBef>
              <a:defRPr/>
            </a:pPr>
            <a:r>
              <a:rPr lang="en" sz="1600" dirty="0">
                <a:solidFill>
                  <a:schemeClr val="bg1"/>
                </a:solidFill>
                <a:cs typeface="Aharoni" panose="02010803020104030203" pitchFamily="2" charset="-79"/>
              </a:rPr>
              <a:t>Emprendedorismo-educación </a:t>
            </a:r>
            <a:br>
              <a:rPr lang="en" sz="1600" dirty="0">
                <a:solidFill>
                  <a:schemeClr val="bg1"/>
                </a:solidFill>
                <a:cs typeface="Aharoni" panose="02010803020104030203" pitchFamily="2" charset="-79"/>
              </a:rPr>
            </a:br>
            <a:r>
              <a:rPr lang="en" sz="1600" dirty="0">
                <a:solidFill>
                  <a:schemeClr val="bg1"/>
                </a:solidFill>
                <a:cs typeface="Aharoni" panose="02010803020104030203" pitchFamily="2" charset="-79"/>
              </a:rPr>
              <a:t>financiera</a:t>
            </a:r>
            <a:endParaRPr kumimoji="0" lang="es-AR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s-AR" sz="1600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s-AR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haroni" panose="02010803020104030203" pitchFamily="2" charset="-79"/>
            </a:endParaRPr>
          </a:p>
        </p:txBody>
      </p:sp>
      <p:pic>
        <p:nvPicPr>
          <p:cNvPr id="31" name="4 Marcador de contenido" descr="logo-gob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32" name="31 Imagen" descr="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6810234"/>
            <a:ext cx="4355976" cy="55439"/>
          </a:xfrm>
          <a:prstGeom prst="rect">
            <a:avLst/>
          </a:prstGeom>
        </p:spPr>
      </p:pic>
      <p:sp>
        <p:nvSpPr>
          <p:cNvPr id="13" name="Google Shape;691;p21"/>
          <p:cNvSpPr txBox="1">
            <a:spLocks/>
          </p:cNvSpPr>
          <p:nvPr/>
        </p:nvSpPr>
        <p:spPr>
          <a:xfrm>
            <a:off x="5652120" y="1916832"/>
            <a:ext cx="3275212" cy="26642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600"/>
              </a:spcBef>
            </a:pPr>
            <a:endParaRPr kumimoji="0" lang="en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haroni" panose="02010803020104030203" pitchFamily="2" charset="-79"/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61248"/>
            <a:ext cx="6741369" cy="216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" name="15 Imagen" descr="tableta+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4008" y="1916832"/>
            <a:ext cx="3240360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534709" y="2354740"/>
            <a:ext cx="6192689" cy="132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9" name="38 Imagen" descr="colo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852049"/>
            <a:ext cx="9144000" cy="116379"/>
          </a:xfrm>
          <a:prstGeom prst="rect">
            <a:avLst/>
          </a:prstGeom>
        </p:spPr>
      </p:pic>
      <p:sp>
        <p:nvSpPr>
          <p:cNvPr id="19" name="18 Rectángulo"/>
          <p:cNvSpPr/>
          <p:nvPr/>
        </p:nvSpPr>
        <p:spPr>
          <a:xfrm>
            <a:off x="3059832" y="1052736"/>
            <a:ext cx="5760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AR" sz="2800" b="1" dirty="0">
                <a:solidFill>
                  <a:srgbClr val="DAA600"/>
                </a:solidFill>
                <a:latin typeface="+mj-lt"/>
                <a:ea typeface="+mj-ea"/>
                <a:cs typeface="+mj-cs"/>
                <a:sym typeface="Aharoni"/>
              </a:rPr>
              <a:t>SE INTEGRARÁ LA FORMACIÓN DE LABORATORIOS Y CLUBES</a:t>
            </a:r>
            <a:endParaRPr lang="es-AR" sz="2800" b="1" dirty="0">
              <a:solidFill>
                <a:srgbClr val="DAA600"/>
              </a:solidFill>
              <a:latin typeface="+mj-lt"/>
              <a:ea typeface="+mj-ea"/>
              <a:cs typeface="+mj-cs"/>
              <a:sym typeface="Montserrat Light"/>
            </a:endParaRPr>
          </a:p>
          <a:p>
            <a:pPr lvl="0">
              <a:spcBef>
                <a:spcPct val="0"/>
              </a:spcBef>
              <a:defRPr/>
            </a:pPr>
            <a:endParaRPr lang="es-AR" sz="2800" b="1" dirty="0">
              <a:solidFill>
                <a:srgbClr val="DAA600"/>
              </a:solidFill>
              <a:latin typeface="+mj-lt"/>
              <a:ea typeface="+mj-ea"/>
              <a:cs typeface="+mj-cs"/>
              <a:sym typeface="Montserrat Light"/>
            </a:endParaRPr>
          </a:p>
        </p:txBody>
      </p:sp>
      <p:sp>
        <p:nvSpPr>
          <p:cNvPr id="22" name="Google Shape;689;p21"/>
          <p:cNvSpPr txBox="1">
            <a:spLocks/>
          </p:cNvSpPr>
          <p:nvPr/>
        </p:nvSpPr>
        <p:spPr>
          <a:xfrm>
            <a:off x="3131840" y="1988840"/>
            <a:ext cx="4104456" cy="252028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>
              <a:spcBef>
                <a:spcPts val="600"/>
              </a:spcBef>
            </a:pPr>
            <a:r>
              <a:rPr lang="en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</a:rPr>
              <a:t>Lenguaje de Programación</a:t>
            </a:r>
            <a:br>
              <a:rPr lang="en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</a:rPr>
            </a:br>
            <a:r>
              <a:rPr lang="en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</a:rPr>
              <a:t>Habilidades sociales-indagación</a:t>
            </a:r>
          </a:p>
          <a:p>
            <a:pPr lvl="0"/>
            <a:r>
              <a:rPr lang="en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</a:rPr>
              <a:t>Creatividad-innovación</a:t>
            </a:r>
          </a:p>
          <a:p>
            <a:pPr lvl="0"/>
            <a:r>
              <a:rPr lang="en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haroni" panose="02010803020104030203" pitchFamily="2" charset="-79"/>
              </a:rPr>
              <a:t>Emprendedorismo-educación financiera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395536" y="692696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s-AR" sz="2800" b="1" dirty="0">
                <a:solidFill>
                  <a:srgbClr val="358B7D"/>
                </a:solidFill>
                <a:latin typeface="+mj-lt"/>
                <a:ea typeface="+mj-ea"/>
                <a:cs typeface="+mj-cs"/>
              </a:rPr>
              <a:t>Habilidades Integradas</a:t>
            </a:r>
          </a:p>
        </p:txBody>
      </p:sp>
      <p:pic>
        <p:nvPicPr>
          <p:cNvPr id="4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534709" y="2354740"/>
            <a:ext cx="6192689" cy="132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5" name="4 Marcador de contenido" descr="logo-gob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5787856"/>
            <a:ext cx="1605812" cy="867610"/>
          </a:xfrm>
          <a:prstGeom prst="rect">
            <a:avLst/>
          </a:prstGeom>
        </p:spPr>
      </p:pic>
      <p:pic>
        <p:nvPicPr>
          <p:cNvPr id="11" name="Picture 2" descr="C:\Users\Belen\Desktop\pc\361212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2987080"/>
            <a:ext cx="2448272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ol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852049"/>
            <a:ext cx="9144000" cy="116379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3059832" y="1484784"/>
            <a:ext cx="21125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800" b="1" dirty="0">
                <a:solidFill>
                  <a:srgbClr val="358B7D"/>
                </a:solidFill>
                <a:latin typeface="+mj-lt"/>
                <a:ea typeface="+mj-ea"/>
                <a:cs typeface="+mj-cs"/>
              </a:rPr>
              <a:t>Organización</a:t>
            </a:r>
            <a:endParaRPr lang="es-AR" sz="2800" b="1" dirty="0">
              <a:solidFill>
                <a:srgbClr val="358B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Google Shape;689;p21"/>
          <p:cNvSpPr txBox="1">
            <a:spLocks/>
          </p:cNvSpPr>
          <p:nvPr/>
        </p:nvSpPr>
        <p:spPr>
          <a:xfrm>
            <a:off x="3059832" y="2204864"/>
            <a:ext cx="4752528" cy="331236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lvl="0"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Ministerio de Economía y Energía</a:t>
            </a:r>
          </a:p>
          <a:p>
            <a:pPr lvl="0"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Dirección General de Escuelas</a:t>
            </a:r>
          </a:p>
          <a:p>
            <a:pPr lvl="0">
              <a:spcBef>
                <a:spcPts val="600"/>
              </a:spcBef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UNCuyo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sym typeface="Aharoni"/>
            </a:endParaRPr>
          </a:p>
          <a:p>
            <a:pPr lvl="0"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UTN</a:t>
            </a:r>
          </a:p>
          <a:p>
            <a:pPr lvl="0"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Fundación TA Edison</a:t>
            </a:r>
          </a:p>
          <a:p>
            <a:pPr lvl="0"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Polo TIC</a:t>
            </a:r>
          </a:p>
          <a:p>
            <a:pPr lvl="0"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CIUM</a:t>
            </a:r>
          </a:p>
          <a:p>
            <a:pPr lvl="0">
              <a:spcBef>
                <a:spcPts val="600"/>
              </a:spcBef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sym typeface="Aharoni"/>
              </a:rPr>
              <a:t>Municipios</a:t>
            </a:r>
            <a:endParaRPr lang="en" dirty="0">
              <a:solidFill>
                <a:schemeClr val="tx1">
                  <a:lumMod val="65000"/>
                  <a:lumOff val="35000"/>
                </a:schemeClr>
              </a:solidFill>
              <a:sym typeface="Aharoni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 flipV="1">
            <a:off x="-534709" y="2354740"/>
            <a:ext cx="6192689" cy="132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730</Words>
  <Application>Microsoft Office PowerPoint</Application>
  <PresentationFormat>Presentación en pantalla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Carlito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Belen</dc:creator>
  <cp:lastModifiedBy>USUARIO</cp:lastModifiedBy>
  <cp:revision>23</cp:revision>
  <dcterms:created xsi:type="dcterms:W3CDTF">2021-06-04T13:20:55Z</dcterms:created>
  <dcterms:modified xsi:type="dcterms:W3CDTF">2021-07-05T12:50:36Z</dcterms:modified>
</cp:coreProperties>
</file>