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76" r:id="rId3"/>
    <p:sldId id="277" r:id="rId4"/>
    <p:sldId id="278" r:id="rId5"/>
    <p:sldId id="279" r:id="rId6"/>
    <p:sldId id="284" r:id="rId7"/>
    <p:sldId id="280" r:id="rId8"/>
    <p:sldId id="263" r:id="rId9"/>
  </p:sldIdLst>
  <p:sldSz cx="9144000" cy="5715000" type="screen16x1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E8E"/>
    <a:srgbClr val="D7077E"/>
    <a:srgbClr val="C20671"/>
    <a:srgbClr val="A30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125" d="100"/>
          <a:sy n="125" d="100"/>
        </p:scale>
        <p:origin x="390" y="-5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831D-0094-47F1-AC2F-5F5E0AC1D788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5896F-60A2-4B49-B85A-C9C30733F1C6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5896F-60A2-4B49-B85A-C9C30733F1C6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748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5896F-60A2-4B49-B85A-C9C30733F1C6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4066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2512-30AF-4B55-B1E4-905F3D71C27D}" type="datetimeFigureOut">
              <a:rPr lang="es-AR" smtClean="0"/>
              <a:t>13/3/2023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2E513-48EA-4680-8A12-D72FFDF7DF8F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2185"/>
          <a:stretch>
            <a:fillRect/>
          </a:stretch>
        </p:blipFill>
        <p:spPr bwMode="auto">
          <a:xfrm>
            <a:off x="0" y="2282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Grupo 17"/>
          <p:cNvGrpSpPr/>
          <p:nvPr/>
        </p:nvGrpSpPr>
        <p:grpSpPr>
          <a:xfrm>
            <a:off x="1835696" y="769268"/>
            <a:ext cx="4324350" cy="2132970"/>
            <a:chOff x="2407890" y="1692746"/>
            <a:chExt cx="4324350" cy="2132970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90" y="1692746"/>
              <a:ext cx="4324350" cy="1943100"/>
            </a:xfrm>
            <a:prstGeom prst="rect">
              <a:avLst/>
            </a:prstGeom>
          </p:spPr>
        </p:pic>
        <p:cxnSp>
          <p:nvCxnSpPr>
            <p:cNvPr id="7" name="Conector recto 6"/>
            <p:cNvCxnSpPr/>
            <p:nvPr/>
          </p:nvCxnSpPr>
          <p:spPr>
            <a:xfrm>
              <a:off x="4355976" y="3456384"/>
              <a:ext cx="2088232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>
              <a:off x="4355976" y="3825716"/>
              <a:ext cx="2088232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22845" y="3073524"/>
            <a:ext cx="1926323" cy="34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10 Marcador de contenido" descr="mzagob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85392" y="4174016"/>
            <a:ext cx="4474840" cy="105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80864"/>
            <a:ext cx="3466728" cy="952500"/>
          </a:xfrm>
        </p:spPr>
        <p:txBody>
          <a:bodyPr>
            <a:normAutofit/>
          </a:bodyPr>
          <a:lstStyle/>
          <a:p>
            <a:r>
              <a:rPr lang="es-ES" sz="3500" b="1" dirty="0">
                <a:solidFill>
                  <a:srgbClr val="487E8E"/>
                </a:solidFill>
                <a:cs typeface="Arial" pitchFamily="34" charset="0"/>
              </a:rPr>
              <a:t>Ley Nº </a:t>
            </a:r>
            <a:r>
              <a:rPr lang="es-ES" sz="3500" b="1" dirty="0" smtClean="0">
                <a:solidFill>
                  <a:srgbClr val="487E8E"/>
                </a:solidFill>
                <a:cs typeface="Arial" pitchFamily="34" charset="0"/>
              </a:rPr>
              <a:t>9.402</a:t>
            </a:r>
            <a:endParaRPr lang="en-US" sz="3500" b="1" dirty="0">
              <a:solidFill>
                <a:srgbClr val="487E8E"/>
              </a:solidFill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2209427"/>
            <a:ext cx="5583551" cy="2895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400" dirty="0" smtClean="0">
                <a:solidFill>
                  <a:srgbClr val="487E8E"/>
                </a:solidFill>
              </a:rPr>
              <a:t>Ley Nº </a:t>
            </a:r>
            <a:r>
              <a:rPr lang="es-ES" sz="1400" dirty="0" smtClean="0">
                <a:solidFill>
                  <a:srgbClr val="487E8E"/>
                </a:solidFill>
              </a:rPr>
              <a:t>9.402</a:t>
            </a:r>
            <a:r>
              <a:rPr lang="es-ES" sz="1400" dirty="0" smtClean="0">
                <a:solidFill>
                  <a:srgbClr val="487E8E"/>
                </a:solidFill>
              </a:rPr>
              <a:t>: </a:t>
            </a:r>
            <a:r>
              <a:rPr lang="es-E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 </a:t>
            </a:r>
            <a:r>
              <a:rPr lang="es-E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crea </a:t>
            </a: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 Programa de Mendoza Audiovisual destinado a la creación de un Régimen de Promoción y Desarrollo de la Industria Audiovisual en la Provincia de Mendoza, con el objeto de impulsar la producción audiovisual local y con ella incrementar la generación de valor y empleo, como así  favorecer las inversiones en emprendimientos de producción audiovisual en todo el territorio provincial.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0292" y="3793604"/>
            <a:ext cx="800216" cy="85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 l="33322"/>
          <a:stretch>
            <a:fillRect/>
          </a:stretch>
        </p:blipFill>
        <p:spPr bwMode="auto">
          <a:xfrm>
            <a:off x="1905281" y="4369668"/>
            <a:ext cx="4610935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153" y="208830"/>
            <a:ext cx="3170287" cy="1424534"/>
          </a:xfrm>
          <a:prstGeom prst="rect">
            <a:avLst/>
          </a:prstGeom>
        </p:spPr>
      </p:pic>
      <p:pic>
        <p:nvPicPr>
          <p:cNvPr id="14" name="6 Marcador de contenido" descr="mendoza-gob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4784714"/>
            <a:ext cx="2808312" cy="66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9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80864"/>
            <a:ext cx="2890664" cy="952500"/>
          </a:xfrm>
        </p:spPr>
        <p:txBody>
          <a:bodyPr>
            <a:normAutofit/>
          </a:bodyPr>
          <a:lstStyle/>
          <a:p>
            <a:pPr algn="l"/>
            <a:r>
              <a:rPr lang="es-ES" sz="3600" b="1" dirty="0" smtClean="0">
                <a:solidFill>
                  <a:srgbClr val="487E8E"/>
                </a:solidFill>
                <a:cs typeface="Arial" pitchFamily="34" charset="0"/>
              </a:rPr>
              <a:t>Objeto</a:t>
            </a:r>
            <a:r>
              <a:rPr lang="es-ES" sz="3600" b="1" dirty="0">
                <a:solidFill>
                  <a:srgbClr val="487E8E"/>
                </a:solidFill>
                <a:cs typeface="Arial" pitchFamily="34" charset="0"/>
              </a:rPr>
              <a:t>: </a:t>
            </a:r>
            <a:endParaRPr lang="en-US" sz="3600" b="1" dirty="0">
              <a:solidFill>
                <a:srgbClr val="487E8E"/>
              </a:solidFill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2209427"/>
            <a:ext cx="5583551" cy="2895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400" dirty="0">
                <a:solidFill>
                  <a:srgbClr val="487E8E"/>
                </a:solidFill>
              </a:rPr>
              <a:t>Objeto: </a:t>
            </a: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fomentar producciones mendocinas, y el arribo de inversiones del resto del país y del mundo, para la preproducción, producción y postproducción de contenidos audiovisuales que tengan alto impacto en la creación de empleo y consolidando la imagen de la Provincia como polo de desarrollo de industria audiovisual.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 l="33322"/>
          <a:stretch>
            <a:fillRect/>
          </a:stretch>
        </p:blipFill>
        <p:spPr bwMode="auto">
          <a:xfrm>
            <a:off x="1905281" y="4369668"/>
            <a:ext cx="4610935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93604"/>
            <a:ext cx="1084153" cy="97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153" y="208830"/>
            <a:ext cx="3170287" cy="1424534"/>
          </a:xfrm>
          <a:prstGeom prst="rect">
            <a:avLst/>
          </a:prstGeom>
        </p:spPr>
      </p:pic>
      <p:pic>
        <p:nvPicPr>
          <p:cNvPr id="10" name="6 Marcador de contenido" descr="mendoza-gob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4784714"/>
            <a:ext cx="2808312" cy="66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39" y="680864"/>
            <a:ext cx="5040561" cy="952500"/>
          </a:xfrm>
        </p:spPr>
        <p:txBody>
          <a:bodyPr>
            <a:noAutofit/>
          </a:bodyPr>
          <a:lstStyle/>
          <a:p>
            <a:pPr algn="l"/>
            <a:r>
              <a:rPr lang="es-ES" sz="2500" b="1" dirty="0" smtClean="0">
                <a:solidFill>
                  <a:srgbClr val="487E8E"/>
                </a:solidFill>
                <a:cs typeface="Arial" pitchFamily="34" charset="0"/>
              </a:rPr>
              <a:t>Primera convocatoria</a:t>
            </a:r>
            <a:endParaRPr lang="en-US" sz="2500" b="1" dirty="0">
              <a:solidFill>
                <a:srgbClr val="487E8E"/>
              </a:solidFill>
              <a:cs typeface="Arial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081003"/>
              </p:ext>
            </p:extLst>
          </p:nvPr>
        </p:nvGraphicFramePr>
        <p:xfrm>
          <a:off x="1475656" y="2153028"/>
          <a:ext cx="6768752" cy="15685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142">
                <a:tc>
                  <a:txBody>
                    <a:bodyPr/>
                    <a:lstStyle/>
                    <a:p>
                      <a:pPr rtl="0" fontAlgn="b"/>
                      <a:r>
                        <a:rPr lang="es-ES" sz="1400" kern="1200" dirty="0" smtClean="0"/>
                        <a:t>Proyectos seleccionados</a:t>
                      </a:r>
                      <a:endParaRPr lang="es-ES" sz="14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>
                    <a:solidFill>
                      <a:srgbClr val="487E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2000" kern="1200" dirty="0"/>
                        <a:t>12</a:t>
                      </a:r>
                      <a:endParaRPr lang="es-ES" sz="2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ctr">
                    <a:solidFill>
                      <a:srgbClr val="487E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 Proyectos Presentados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</a:t>
                      </a:r>
                      <a:r>
                        <a:rPr lang="es-E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1.590.380.692 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Inversión en Mendoza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</a:t>
                      </a:r>
                      <a:r>
                        <a:rPr lang="es-E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1.007.296.304 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Devolución 40%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</a:t>
                      </a:r>
                      <a:r>
                        <a:rPr lang="es-E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631.432.866   </a:t>
                      </a:r>
                      <a:endParaRPr lang="es-E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252618"/>
            <a:ext cx="941582" cy="76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 l="33322"/>
          <a:stretch>
            <a:fillRect/>
          </a:stretch>
        </p:blipFill>
        <p:spPr bwMode="auto">
          <a:xfrm>
            <a:off x="1905281" y="4658840"/>
            <a:ext cx="4610935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161" y="208830"/>
            <a:ext cx="3170287" cy="1424534"/>
          </a:xfrm>
          <a:prstGeom prst="rect">
            <a:avLst/>
          </a:prstGeom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9575" y="2137420"/>
            <a:ext cx="464070" cy="46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356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39" y="680864"/>
            <a:ext cx="5583551" cy="952500"/>
          </a:xfrm>
        </p:spPr>
        <p:txBody>
          <a:bodyPr>
            <a:noAutofit/>
          </a:bodyPr>
          <a:lstStyle/>
          <a:p>
            <a:pPr algn="l"/>
            <a:r>
              <a:rPr lang="es-ES" sz="2500" b="1" dirty="0" smtClean="0">
                <a:solidFill>
                  <a:srgbClr val="487E8E"/>
                </a:solidFill>
                <a:cs typeface="Arial" pitchFamily="34" charset="0"/>
              </a:rPr>
              <a:t>Ganadores</a:t>
            </a:r>
            <a:endParaRPr lang="en-US" sz="2500" b="1" dirty="0">
              <a:solidFill>
                <a:srgbClr val="487E8E"/>
              </a:solidFill>
              <a:cs typeface="Arial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7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652616"/>
              </p:ext>
            </p:extLst>
          </p:nvPr>
        </p:nvGraphicFramePr>
        <p:xfrm>
          <a:off x="1331638" y="1993404"/>
          <a:ext cx="6984777" cy="24482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/>
                        <a:t>Asunto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487E8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/>
                        <a:t>Apellido y Nombre/Razón </a:t>
                      </a:r>
                      <a:r>
                        <a:rPr lang="es-ES" sz="1000" dirty="0" smtClean="0"/>
                        <a:t>Social </a:t>
                      </a:r>
                      <a:r>
                        <a:rPr lang="es-ES" sz="1000" dirty="0"/>
                        <a:t>de Solicitante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487E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/>
                        <a:t>MONTO PROYECTO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487E8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/>
                        <a:t>MONTO SUGERIDO 40 %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487E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LOS RENACIDOS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 TIRO SOCIEDAD DE RESPONSABILIDAD LIMITADA</a:t>
                      </a:r>
                      <a:endParaRPr lang="es-ES" sz="9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$ 203.044.215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$ 81.217.686 </a:t>
                      </a:r>
                      <a:endParaRPr lang="es-ES" sz="9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PERIMETRAL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NOCHE CREATIVIDAD S.R.L.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$ 132.438.003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$ 52.975.201 </a:t>
                      </a:r>
                      <a:endParaRPr lang="es-ES" sz="9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MENSAJE EN UNA BOTELLA</a:t>
                      </a:r>
                      <a:endParaRPr lang="es-ES" sz="9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LEYENDA FILMS  S.R.L.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$ 261.798.528*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$ 100.000.000 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SIMON DE LA MONTAÑA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GONZALEZ MARTINEZ LUIS EMILIO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$ 125.247.000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$ 50.098.800 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CERRADO POR DUELO</a:t>
                      </a:r>
                      <a:endParaRPr lang="es-ES" sz="9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BOMBILLA CINE S.A.S.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$ 170.773.183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$ 68.309.273 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JAQUE MATE (EX- "MI TÍO INVENCIBLE")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PATAGONIK FILM GROUP S A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87E8E"/>
                          </a:solidFill>
                        </a:rPr>
                        <a:t>$ 105.625.111</a:t>
                      </a:r>
                      <a:endParaRPr lang="es-ES" sz="900" dirty="0">
                        <a:solidFill>
                          <a:srgbClr val="487E8E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$ 42.250.044 </a:t>
                      </a:r>
                      <a:endParaRPr lang="es-ES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750634" y="4589970"/>
            <a:ext cx="59766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>
                <a:solidFill>
                  <a:schemeClr val="bg1">
                    <a:lumMod val="50000"/>
                  </a:schemeClr>
                </a:solidFill>
              </a:rPr>
              <a:t>* Se aplica limite máximo de  </a:t>
            </a:r>
            <a:r>
              <a:rPr lang="es-ES" sz="1500" b="1" dirty="0">
                <a:solidFill>
                  <a:srgbClr val="487E8E"/>
                </a:solidFill>
              </a:rPr>
              <a:t>250.000.000 </a:t>
            </a:r>
            <a:r>
              <a:rPr lang="es-ES" sz="900" dirty="0" smtClean="0">
                <a:solidFill>
                  <a:schemeClr val="bg1">
                    <a:lumMod val="50000"/>
                  </a:schemeClr>
                </a:solidFill>
              </a:rPr>
              <a:t>millones para devolución. </a:t>
            </a:r>
            <a:endParaRPr lang="es-E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 l="33322"/>
          <a:stretch>
            <a:fillRect/>
          </a:stretch>
        </p:blipFill>
        <p:spPr bwMode="auto">
          <a:xfrm>
            <a:off x="1663108" y="5017109"/>
            <a:ext cx="4610935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19953" r="66080"/>
          <a:stretch/>
        </p:blipFill>
        <p:spPr bwMode="auto">
          <a:xfrm>
            <a:off x="1100747" y="4453006"/>
            <a:ext cx="662941" cy="78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153" y="136822"/>
            <a:ext cx="3170287" cy="142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1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39" y="680864"/>
            <a:ext cx="5583551" cy="952500"/>
          </a:xfrm>
        </p:spPr>
        <p:txBody>
          <a:bodyPr>
            <a:noAutofit/>
          </a:bodyPr>
          <a:lstStyle/>
          <a:p>
            <a:pPr algn="l"/>
            <a:r>
              <a:rPr lang="es-ES" sz="2500" b="1" dirty="0" smtClean="0">
                <a:solidFill>
                  <a:srgbClr val="487E8E"/>
                </a:solidFill>
                <a:cs typeface="Arial" pitchFamily="34" charset="0"/>
              </a:rPr>
              <a:t>Aprobados por Jurado</a:t>
            </a:r>
            <a:endParaRPr lang="en-US" sz="2500" b="1" dirty="0">
              <a:solidFill>
                <a:srgbClr val="487E8E"/>
              </a:solidFill>
              <a:cs typeface="Arial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1" t="-19953" r="-238"/>
          <a:stretch/>
        </p:blipFill>
        <p:spPr bwMode="auto">
          <a:xfrm>
            <a:off x="1100747" y="4453006"/>
            <a:ext cx="1959085" cy="78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153" y="136822"/>
            <a:ext cx="3170287" cy="1424534"/>
          </a:xfrm>
          <a:prstGeom prst="rect">
            <a:avLst/>
          </a:prstGeom>
        </p:spPr>
      </p:pic>
      <p:graphicFrame>
        <p:nvGraphicFramePr>
          <p:cNvPr id="1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566901"/>
              </p:ext>
            </p:extLst>
          </p:nvPr>
        </p:nvGraphicFramePr>
        <p:xfrm>
          <a:off x="1398375" y="1993404"/>
          <a:ext cx="6846034" cy="23887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3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smtClean="0"/>
                        <a:t>Proyecto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rgbClr val="487E8E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178435">
                        <a:lnSpc>
                          <a:spcPts val="115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Apellido</a:t>
                      </a:r>
                      <a:r>
                        <a:rPr lang="es-ES" sz="1000" spc="-35" dirty="0"/>
                        <a:t> </a:t>
                      </a:r>
                      <a:r>
                        <a:rPr lang="es-ES" sz="1000" dirty="0"/>
                        <a:t>y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Nombre/Razón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Social</a:t>
                      </a:r>
                      <a:r>
                        <a:rPr lang="es-ES" sz="1000" spc="-265" dirty="0"/>
                        <a:t> </a:t>
                      </a:r>
                      <a:r>
                        <a:rPr lang="es-ES" sz="1000" dirty="0"/>
                        <a:t>de</a:t>
                      </a:r>
                      <a:r>
                        <a:rPr lang="es-ES" sz="1000" spc="-15" dirty="0"/>
                        <a:t> </a:t>
                      </a:r>
                      <a:r>
                        <a:rPr lang="es-ES" sz="1000" dirty="0"/>
                        <a:t>Solicitante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rgbClr val="487E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Ciudades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de</a:t>
                      </a:r>
                      <a:r>
                        <a:rPr lang="es-ES" sz="1000" spc="-35" dirty="0"/>
                        <a:t> </a:t>
                      </a:r>
                      <a:r>
                        <a:rPr lang="es-ES" sz="1000" dirty="0"/>
                        <a:t>Refugio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Prisma</a:t>
                      </a:r>
                      <a:r>
                        <a:rPr lang="es-ES" sz="1000" spc="-45" dirty="0"/>
                        <a:t> </a:t>
                      </a:r>
                      <a:r>
                        <a:rPr lang="es-ES" sz="1000" dirty="0"/>
                        <a:t>SRL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 marR="262255">
                        <a:lnSpc>
                          <a:spcPts val="113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Los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caminantes</a:t>
                      </a:r>
                      <a:r>
                        <a:rPr lang="es-ES" sz="1000" spc="-5" dirty="0"/>
                        <a:t> </a:t>
                      </a:r>
                      <a:r>
                        <a:rPr lang="es-ES" sz="1000" dirty="0"/>
                        <a:t>de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la</a:t>
                      </a:r>
                      <a:r>
                        <a:rPr lang="es-ES" sz="1000" spc="-265" dirty="0"/>
                        <a:t> </a:t>
                      </a:r>
                      <a:r>
                        <a:rPr lang="es-ES" sz="1000" dirty="0"/>
                        <a:t>calle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endParaRPr lang="es-ES" sz="800"/>
                    </a:p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Proton</a:t>
                      </a:r>
                      <a:r>
                        <a:rPr lang="es-ES" sz="1000" spc="-30"/>
                        <a:t> </a:t>
                      </a:r>
                      <a:r>
                        <a:rPr lang="es-ES" sz="1000"/>
                        <a:t>Films</a:t>
                      </a:r>
                      <a:r>
                        <a:rPr lang="es-ES" sz="1000" spc="-45"/>
                        <a:t> </a:t>
                      </a:r>
                      <a:r>
                        <a:rPr lang="es-ES" sz="1000"/>
                        <a:t>SRL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1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La</a:t>
                      </a:r>
                      <a:r>
                        <a:rPr lang="es-ES" sz="1000" spc="-25" dirty="0"/>
                        <a:t> </a:t>
                      </a:r>
                      <a:r>
                        <a:rPr lang="es-ES" sz="1000" dirty="0"/>
                        <a:t>Casaca</a:t>
                      </a:r>
                      <a:r>
                        <a:rPr lang="es-ES" sz="1000" spc="-20" dirty="0"/>
                        <a:t> </a:t>
                      </a:r>
                      <a:r>
                        <a:rPr lang="es-ES" sz="1000" dirty="0"/>
                        <a:t>de</a:t>
                      </a:r>
                      <a:r>
                        <a:rPr lang="es-ES" sz="1000" spc="-25" dirty="0"/>
                        <a:t> </a:t>
                      </a:r>
                      <a:r>
                        <a:rPr lang="es-ES" sz="1000" dirty="0"/>
                        <a:t>Dios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1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Vudeya</a:t>
                      </a:r>
                      <a:r>
                        <a:rPr lang="es-ES" sz="1000" spc="-40"/>
                        <a:t> </a:t>
                      </a:r>
                      <a:r>
                        <a:rPr lang="es-ES" sz="1000"/>
                        <a:t>SAS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/>
                        <a:t>Cenizas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Prisma</a:t>
                      </a:r>
                      <a:r>
                        <a:rPr lang="es-ES" sz="1000" spc="-45"/>
                        <a:t> </a:t>
                      </a:r>
                      <a:r>
                        <a:rPr lang="es-ES" sz="1000"/>
                        <a:t>SRL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Antes</a:t>
                      </a:r>
                      <a:r>
                        <a:rPr lang="es-ES" sz="1000" spc="-30"/>
                        <a:t> </a:t>
                      </a:r>
                      <a:r>
                        <a:rPr lang="es-ES" sz="1000"/>
                        <a:t>del</a:t>
                      </a:r>
                      <a:r>
                        <a:rPr lang="es-ES" sz="1000" spc="-25"/>
                        <a:t> </a:t>
                      </a:r>
                      <a:r>
                        <a:rPr lang="es-ES" sz="1000"/>
                        <a:t>Cuerpo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Madrazas</a:t>
                      </a:r>
                      <a:r>
                        <a:rPr lang="es-ES" sz="1000" spc="-25"/>
                        <a:t> </a:t>
                      </a:r>
                      <a:r>
                        <a:rPr lang="es-ES" sz="1000"/>
                        <a:t>S.A.S.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48"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/>
                        <a:t>Las</a:t>
                      </a:r>
                      <a:r>
                        <a:rPr lang="es-ES" sz="1000" spc="-30"/>
                        <a:t> </a:t>
                      </a:r>
                      <a:r>
                        <a:rPr lang="es-ES" sz="1000"/>
                        <a:t>milagros</a:t>
                      </a:r>
                      <a:r>
                        <a:rPr lang="es-ES" sz="1000" spc="-25"/>
                        <a:t> </a:t>
                      </a:r>
                      <a:r>
                        <a:rPr lang="es-ES" sz="1000"/>
                        <a:t>existen</a:t>
                      </a:r>
                      <a:endParaRPr lang="es-ES" sz="110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14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err="1"/>
                        <a:t>Levin</a:t>
                      </a:r>
                      <a:r>
                        <a:rPr lang="es-ES" sz="1000" spc="-55" dirty="0"/>
                        <a:t> </a:t>
                      </a:r>
                      <a:r>
                        <a:rPr lang="es-ES" sz="1000" dirty="0"/>
                        <a:t>Gisela</a:t>
                      </a:r>
                      <a:r>
                        <a:rPr lang="es-ES" sz="1000" spc="-30" dirty="0"/>
                        <a:t> </a:t>
                      </a:r>
                      <a:r>
                        <a:rPr lang="es-ES" sz="1000" dirty="0"/>
                        <a:t>Alejandra</a:t>
                      </a:r>
                      <a:endParaRPr lang="es-ES" sz="1100" dirty="0"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l="53519" t="441" b="1"/>
          <a:stretch/>
        </p:blipFill>
        <p:spPr bwMode="auto">
          <a:xfrm>
            <a:off x="3059832" y="5017739"/>
            <a:ext cx="3214211" cy="142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941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80864"/>
            <a:ext cx="4680520" cy="952500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rgbClr val="487E8E"/>
                </a:solidFill>
                <a:cs typeface="Arial" pitchFamily="34" charset="0"/>
              </a:rPr>
              <a:t>Proyecto de ley </a:t>
            </a:r>
            <a:endParaRPr lang="en-US" sz="3200" b="1" dirty="0">
              <a:solidFill>
                <a:srgbClr val="487E8E"/>
              </a:solidFill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2209427"/>
            <a:ext cx="5583551" cy="2895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Aumento </a:t>
            </a:r>
            <a:r>
              <a:rPr lang="es-A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la inversión total para el programa Mendoza Audiovisual en: </a:t>
            </a:r>
            <a:r>
              <a:rPr lang="es-AR" sz="1500" b="1" dirty="0">
                <a:solidFill>
                  <a:srgbClr val="487E8E"/>
                </a:solidFill>
              </a:rPr>
              <a:t>PESOS UN MIL SETECIENTOS CINCUENTA MILLONES </a:t>
            </a:r>
            <a:r>
              <a:rPr lang="es-AR" sz="1500" b="1" dirty="0" smtClean="0">
                <a:solidFill>
                  <a:srgbClr val="487E8E"/>
                </a:solidFill>
              </a:rPr>
              <a:t/>
            </a:r>
            <a:br>
              <a:rPr lang="es-AR" sz="1500" b="1" dirty="0" smtClean="0">
                <a:solidFill>
                  <a:srgbClr val="487E8E"/>
                </a:solidFill>
              </a:rPr>
            </a:br>
            <a:r>
              <a:rPr lang="es-AR" sz="1500" dirty="0" smtClean="0">
                <a:solidFill>
                  <a:srgbClr val="487E8E"/>
                </a:solidFill>
              </a:rPr>
              <a:t>($ </a:t>
            </a:r>
            <a:r>
              <a:rPr lang="es-AR" sz="1500" b="1" dirty="0">
                <a:solidFill>
                  <a:srgbClr val="487E8E"/>
                </a:solidFill>
              </a:rPr>
              <a:t>1.750.000.000</a:t>
            </a:r>
            <a:r>
              <a:rPr lang="es-AR" sz="1500" dirty="0">
                <a:solidFill>
                  <a:srgbClr val="487E8E"/>
                </a:solidFill>
              </a:rPr>
              <a:t>).</a:t>
            </a:r>
          </a:p>
          <a:p>
            <a:pPr marL="0" indent="0">
              <a:buNone/>
            </a:pPr>
            <a:endParaRPr lang="es-AR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s-A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Posibilidad de reasignar los montos establecidos en la </a:t>
            </a:r>
            <a:r>
              <a:rPr lang="es-AR" sz="1500" b="1" dirty="0">
                <a:solidFill>
                  <a:srgbClr val="487E8E"/>
                </a:solidFill>
              </a:rPr>
              <a:t>Ley </a:t>
            </a:r>
            <a:r>
              <a:rPr lang="es-AR" sz="1500" b="1" dirty="0" smtClean="0">
                <a:solidFill>
                  <a:srgbClr val="487E8E"/>
                </a:solidFill>
              </a:rPr>
              <a:t>9.402</a:t>
            </a:r>
            <a:r>
              <a:rPr lang="es-A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en las convocatorias del Programa Mendoza Audiovisual, a efectos de un mayor aprovechamiento de los fondos asignados al Programa.</a:t>
            </a:r>
          </a:p>
          <a:p>
            <a:pPr marL="0" indent="0">
              <a:buNone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1356"/>
            <a:ext cx="6915191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 l="33322"/>
          <a:stretch>
            <a:fillRect/>
          </a:stretch>
        </p:blipFill>
        <p:spPr bwMode="auto">
          <a:xfrm>
            <a:off x="1905281" y="4658840"/>
            <a:ext cx="4610935" cy="142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320" y="4009628"/>
            <a:ext cx="1047961" cy="104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153" y="193204"/>
            <a:ext cx="3170287" cy="142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b="2185"/>
          <a:stretch>
            <a:fillRect/>
          </a:stretch>
        </p:blipFill>
        <p:spPr bwMode="auto">
          <a:xfrm>
            <a:off x="0" y="2282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497588"/>
            <a:ext cx="4968552" cy="88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5538" y="5671145"/>
            <a:ext cx="5238750" cy="66675"/>
          </a:xfrm>
          <a:prstGeom prst="rect">
            <a:avLst/>
          </a:prstGeom>
        </p:spPr>
      </p:pic>
      <p:pic>
        <p:nvPicPr>
          <p:cNvPr id="9" name="10 Marcador de contenido" descr="mzagob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01416" y="841276"/>
            <a:ext cx="4474840" cy="1059748"/>
          </a:xfrm>
          <a:prstGeom prst="rect">
            <a:avLst/>
          </a:prstGeom>
        </p:spPr>
      </p:pic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2483768" y="2209427"/>
            <a:ext cx="4431423" cy="28957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sz="1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314</Words>
  <Application>Microsoft Office PowerPoint</Application>
  <PresentationFormat>Presentación en pantalla (16:10)</PresentationFormat>
  <Paragraphs>65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MT</vt:lpstr>
      <vt:lpstr>Calibri</vt:lpstr>
      <vt:lpstr>Times New Roman</vt:lpstr>
      <vt:lpstr>Tema de Office</vt:lpstr>
      <vt:lpstr>Presentación de PowerPoint</vt:lpstr>
      <vt:lpstr>Ley Nº 9.402</vt:lpstr>
      <vt:lpstr>Objeto: </vt:lpstr>
      <vt:lpstr>Primera convocatoria</vt:lpstr>
      <vt:lpstr>Ganadores</vt:lpstr>
      <vt:lpstr>Aprobados por Jurado</vt:lpstr>
      <vt:lpstr>Proyecto de ley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Belen</dc:creator>
  <cp:lastModifiedBy>Usuario</cp:lastModifiedBy>
  <cp:revision>33</cp:revision>
  <dcterms:created xsi:type="dcterms:W3CDTF">2021-04-29T00:18:21Z</dcterms:created>
  <dcterms:modified xsi:type="dcterms:W3CDTF">2023-03-13T16:55:07Z</dcterms:modified>
</cp:coreProperties>
</file>