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66" r:id="rId4"/>
    <p:sldId id="267" r:id="rId5"/>
    <p:sldId id="268" r:id="rId6"/>
    <p:sldId id="269" r:id="rId7"/>
    <p:sldId id="265" r:id="rId8"/>
    <p:sldId id="262" r:id="rId9"/>
    <p:sldId id="264" r:id="rId10"/>
  </p:sldIdLst>
  <p:sldSz cx="24384000" cy="13716000"/>
  <p:notesSz cx="6858000" cy="9144000"/>
  <p:embeddedFontLst>
    <p:embeddedFont>
      <p:font typeface="Helvetica Neue" panose="020B0604020202020204" charset="0"/>
      <p:regular r:id="rId12"/>
      <p:bold r:id="rId13"/>
      <p:italic r:id="rId14"/>
      <p:boldItalic r:id="rId15"/>
    </p:embeddedFont>
    <p:embeddedFont>
      <p:font typeface="Helvetica Neue Light" panose="020B0604020202020204" charset="0"/>
      <p:regular r:id="rId16"/>
      <p:bold r:id="rId17"/>
      <p:italic r:id="rId18"/>
      <p:boldItalic r:id="rId19"/>
    </p:embeddedFont>
    <p:embeddedFont>
      <p:font typeface="REM" pitchFamily="2" charset="0"/>
      <p:regular r:id="rId20"/>
      <p:bold r:id="rId21"/>
      <p:italic r:id="rId22"/>
      <p:boldItalic r:id="rId2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4320">
          <p15:clr>
            <a:srgbClr val="A4A3A4"/>
          </p15:clr>
        </p15:guide>
        <p15:guide id="2" pos="7680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7" roundtripDataSignature="AMtx7mgRjicOObEwnofDWnzvjNwYgZ93R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EA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34" d="100"/>
          <a:sy n="34" d="100"/>
        </p:scale>
        <p:origin x="834" y="72"/>
      </p:cViewPr>
      <p:guideLst>
        <p:guide orient="horz" pos="4320"/>
        <p:guide pos="76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font" Target="fonts/font12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font" Target="fonts/font11.fntdata"/><Relationship Id="rId27" Type="http://customschemas.google.com/relationships/presentationmetadata" Target="meta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7" name="Google Shape;2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7" name="Google Shape;2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409260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7" name="Google Shape;2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714470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7" name="Google Shape;2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129407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7" name="Google Shape;2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614144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7" name="Google Shape;2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702195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2ecbc834eda_5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2ecbc834eda_5_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 type="obj">
  <p:cSld name="OBJECT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4"/>
          <p:cNvSpPr txBox="1">
            <a:spLocks noGrp="1"/>
          </p:cNvSpPr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2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2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2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2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2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2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2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2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200"/>
              <a:buNone/>
              <a:defRPr/>
            </a:lvl9pPr>
          </a:lstStyle>
          <a:p>
            <a:endParaRPr/>
          </a:p>
        </p:txBody>
      </p:sp>
      <p:sp>
        <p:nvSpPr>
          <p:cNvPr id="11" name="Google Shape;11;p14"/>
          <p:cNvSpPr txBox="1">
            <a:spLocks noGrp="1"/>
          </p:cNvSpPr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rmAutofit/>
          </a:bodyPr>
          <a:lstStyle>
            <a:lvl1pPr marL="457200" lvl="0" indent="-64135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SzPts val="6500"/>
              <a:buChar char="•"/>
              <a:defRPr/>
            </a:lvl1pPr>
            <a:lvl2pPr marL="914400" lvl="1" indent="-64135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SzPts val="6500"/>
              <a:buChar char="•"/>
              <a:defRPr/>
            </a:lvl2pPr>
            <a:lvl3pPr marL="1371600" lvl="2" indent="-64135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SzPts val="6500"/>
              <a:buChar char="•"/>
              <a:defRPr/>
            </a:lvl3pPr>
            <a:lvl4pPr marL="1828800" lvl="3" indent="-64135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SzPts val="6500"/>
              <a:buChar char="•"/>
              <a:defRPr/>
            </a:lvl4pPr>
            <a:lvl5pPr marL="2286000" lvl="4" indent="-64135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SzPts val="6500"/>
              <a:buChar char="•"/>
              <a:defRPr/>
            </a:lvl5pPr>
            <a:lvl6pPr marL="2743200" lvl="5" indent="-64135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SzPts val="6500"/>
              <a:buChar char="•"/>
              <a:defRPr/>
            </a:lvl6pPr>
            <a:lvl7pPr marL="3200400" lvl="6" indent="-64135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SzPts val="6500"/>
              <a:buChar char="•"/>
              <a:defRPr/>
            </a:lvl7pPr>
            <a:lvl8pPr marL="3657600" lvl="7" indent="-64135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SzPts val="6500"/>
              <a:buChar char="•"/>
              <a:defRPr/>
            </a:lvl8pPr>
            <a:lvl9pPr marL="4114800" lvl="8" indent="-64135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SzPts val="6500"/>
              <a:buChar char="•"/>
              <a:defRPr/>
            </a:lvl9pPr>
          </a:lstStyle>
          <a:p>
            <a:endParaRPr/>
          </a:p>
        </p:txBody>
      </p:sp>
      <p:sp>
        <p:nvSpPr>
          <p:cNvPr id="12" name="Google Shape;12;p14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14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14"/>
          <p:cNvSpPr txBox="1">
            <a:spLocks noGrp="1"/>
          </p:cNvSpPr>
          <p:nvPr>
            <p:ph type="sldNum" idx="12"/>
          </p:nvPr>
        </p:nvSpPr>
        <p:spPr>
          <a:xfrm>
            <a:off x="11959031" y="13081000"/>
            <a:ext cx="453238" cy="8412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/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/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/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/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/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/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/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/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subtítulo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8"/>
          <p:cNvSpPr txBox="1">
            <a:spLocks noGrp="1"/>
          </p:cNvSpPr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8"/>
          <p:cNvSpPr txBox="1">
            <a:spLocks noGrp="1"/>
          </p:cNvSpPr>
          <p:nvPr>
            <p:ph type="body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Helvetica Neue"/>
              <a:buNone/>
              <a:defRPr sz="5400"/>
            </a:lvl1pPr>
            <a:lvl2pPr marL="914400" lvl="1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Helvetica Neue"/>
              <a:buNone/>
              <a:defRPr sz="5400"/>
            </a:lvl2pPr>
            <a:lvl3pPr marL="1371600" lvl="2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Helvetica Neue"/>
              <a:buNone/>
              <a:defRPr sz="5400"/>
            </a:lvl3pPr>
            <a:lvl4pPr marL="1828800" lvl="3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Helvetica Neue"/>
              <a:buNone/>
              <a:defRPr sz="5400"/>
            </a:lvl4pPr>
            <a:lvl5pPr marL="2286000" lvl="4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Helvetica Neue"/>
              <a:buNone/>
              <a:defRPr sz="5400"/>
            </a:lvl5pPr>
            <a:lvl6pPr marL="2743200" lvl="5" indent="-37147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6pPr>
            <a:lvl7pPr marL="3200400" lvl="6" indent="-37147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7pPr>
            <a:lvl8pPr marL="3657600" lvl="7" indent="-37147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8pPr>
            <a:lvl9pPr marL="4114800" lvl="8" indent="-37147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9pPr>
          </a:lstStyle>
          <a:p>
            <a:endParaRPr/>
          </a:p>
        </p:txBody>
      </p:sp>
      <p:sp>
        <p:nvSpPr>
          <p:cNvPr id="18" name="Google Shape;18;p18"/>
          <p:cNvSpPr txBox="1">
            <a:spLocks noGrp="1"/>
          </p:cNvSpPr>
          <p:nvPr>
            <p:ph type="sldNum" idx="1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7"/>
          <p:cNvSpPr txBox="1">
            <a:spLocks noGrp="1"/>
          </p:cNvSpPr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rm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"/>
              <a:buNone/>
              <a:defRPr sz="1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"/>
              <a:buNone/>
              <a:defRPr sz="1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"/>
              <a:buNone/>
              <a:defRPr sz="1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"/>
              <a:buNone/>
              <a:defRPr sz="1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"/>
              <a:buNone/>
              <a:defRPr sz="1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"/>
              <a:buNone/>
              <a:defRPr sz="1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"/>
              <a:buNone/>
              <a:defRPr sz="1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"/>
              <a:buNone/>
              <a:defRPr sz="1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"/>
              <a:buNone/>
              <a:defRPr sz="1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7" name="Google Shape;7;p17"/>
          <p:cNvSpPr txBox="1">
            <a:spLocks noGrp="1"/>
          </p:cNvSpPr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rmAutofit/>
          </a:bodyPr>
          <a:lstStyle>
            <a:lvl1pPr marL="457200" marR="0" lvl="0" indent="-641350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Helvetica Neue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641350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Helvetica Neue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641350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Helvetica Neue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641350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Helvetica Neue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641350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Helvetica Neue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641350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Helvetica Neue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641350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Helvetica Neue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641350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Helvetica Neue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641350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Helvetica Neue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8" name="Google Shape;8;p17"/>
          <p:cNvSpPr txBox="1">
            <a:spLocks noGrp="1"/>
          </p:cNvSpPr>
          <p:nvPr>
            <p:ph type="sldNum" idx="1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ransition spd="slow">
    <p:push dir="u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.png"/><Relationship Id="rId7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.pn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.pn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10" Type="http://schemas.openxmlformats.org/officeDocument/2006/relationships/image" Target="../media/image4.png"/><Relationship Id="rId4" Type="http://schemas.openxmlformats.org/officeDocument/2006/relationships/image" Target="../media/image13.jpg"/><Relationship Id="rId9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.png"/><Relationship Id="rId7" Type="http://schemas.openxmlformats.org/officeDocument/2006/relationships/image" Target="../media/image1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29;p5">
            <a:extLst>
              <a:ext uri="{FF2B5EF4-FFF2-40B4-BE49-F238E27FC236}">
                <a16:creationId xmlns:a16="http://schemas.microsoft.com/office/drawing/2014/main" id="{7C1FACBF-F18B-F839-5B92-F57628FB10D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1953" y="-116530"/>
            <a:ext cx="24415953" cy="13751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F01F55DD-A974-40BC-BA70-9ABED3DEE2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1953" y="-116531"/>
            <a:ext cx="24415953" cy="13832531"/>
          </a:xfrm>
          <a:prstGeom prst="rect">
            <a:avLst/>
          </a:prstGeom>
        </p:spPr>
      </p:pic>
      <p:pic>
        <p:nvPicPr>
          <p:cNvPr id="6" name="Google Shape;31;p5">
            <a:extLst>
              <a:ext uri="{FF2B5EF4-FFF2-40B4-BE49-F238E27FC236}">
                <a16:creationId xmlns:a16="http://schemas.microsoft.com/office/drawing/2014/main" id="{03DAB369-F75E-EAA2-C0FD-E928D6B7A10F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31954" y="12401550"/>
            <a:ext cx="24415953" cy="131445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ángulo redondeado 10">
            <a:extLst>
              <a:ext uri="{FF2B5EF4-FFF2-40B4-BE49-F238E27FC236}">
                <a16:creationId xmlns:a16="http://schemas.microsoft.com/office/drawing/2014/main" id="{05AEAC0A-3A6E-0DAE-DC7C-7B4DDCD7A7D2}"/>
              </a:ext>
            </a:extLst>
          </p:cNvPr>
          <p:cNvSpPr/>
          <p:nvPr/>
        </p:nvSpPr>
        <p:spPr>
          <a:xfrm rot="16200000">
            <a:off x="19394598" y="9315043"/>
            <a:ext cx="1711110" cy="6248400"/>
          </a:xfrm>
          <a:prstGeom prst="roundRect">
            <a:avLst>
              <a:gd name="adj" fmla="val 21081"/>
            </a:avLst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4" name="Imagen 5">
            <a:extLst>
              <a:ext uri="{FF2B5EF4-FFF2-40B4-BE49-F238E27FC236}">
                <a16:creationId xmlns:a16="http://schemas.microsoft.com/office/drawing/2014/main" id="{F96C4A7F-46B1-34E1-0566-808083A2143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74922" y="11733715"/>
            <a:ext cx="5637933" cy="1335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Google Shape;29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1953" y="-116530"/>
            <a:ext cx="24415953" cy="13751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1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66574" y="12188937"/>
            <a:ext cx="24450574" cy="1527063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32;p5"/>
          <p:cNvSpPr txBox="1"/>
          <p:nvPr/>
        </p:nvSpPr>
        <p:spPr>
          <a:xfrm>
            <a:off x="1515962" y="757430"/>
            <a:ext cx="15926971" cy="15494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5000" b="1" i="0" u="none" strike="noStrike" cap="none" dirty="0">
                <a:solidFill>
                  <a:srgbClr val="223468"/>
                </a:solidFill>
                <a:latin typeface="REM"/>
                <a:ea typeface="REM"/>
                <a:cs typeface="REM"/>
                <a:sym typeface="REM"/>
              </a:rPr>
              <a:t>CASH REBATE III EDICIÓN</a:t>
            </a:r>
            <a:endParaRPr lang="es-ES" sz="5000" b="1" dirty="0">
              <a:solidFill>
                <a:srgbClr val="223468"/>
              </a:solidFill>
              <a:latin typeface="REM"/>
              <a:ea typeface="REM"/>
              <a:cs typeface="REM"/>
              <a:sym typeface="REM"/>
            </a:endParaRPr>
          </a:p>
        </p:txBody>
      </p:sp>
      <p:pic>
        <p:nvPicPr>
          <p:cNvPr id="33" name="Google Shape;33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4229292" y="5554976"/>
            <a:ext cx="207174" cy="1864565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Google Shape;34;p5"/>
          <p:cNvSpPr txBox="1"/>
          <p:nvPr/>
        </p:nvSpPr>
        <p:spPr>
          <a:xfrm>
            <a:off x="1515961" y="4160965"/>
            <a:ext cx="10810318" cy="40324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-ES" sz="4000" b="0" i="0" u="none" strike="noStrike" cap="none" dirty="0">
              <a:solidFill>
                <a:srgbClr val="464646"/>
              </a:solidFill>
              <a:latin typeface="REM"/>
              <a:ea typeface="REM"/>
              <a:cs typeface="REM"/>
              <a:sym typeface="REM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4000" b="0" i="0" u="none" strike="noStrike" cap="none" dirty="0">
                <a:solidFill>
                  <a:srgbClr val="464646"/>
                </a:solidFill>
                <a:latin typeface="REM"/>
                <a:ea typeface="REM"/>
                <a:cs typeface="REM"/>
                <a:sym typeface="REM"/>
              </a:rPr>
              <a:t>La iniciativa, impulsada desde el Ministerio de Producción, busca potenciar el desarrollo y crecimiento del sector audiovisual de Mendoza mediante el </a:t>
            </a:r>
            <a:r>
              <a:rPr lang="es-ES" sz="4000" b="1" i="0" u="none" strike="noStrike" cap="none" dirty="0">
                <a:solidFill>
                  <a:srgbClr val="464646"/>
                </a:solidFill>
                <a:latin typeface="REM"/>
                <a:ea typeface="REM"/>
                <a:cs typeface="REM"/>
                <a:sym typeface="REM"/>
              </a:rPr>
              <a:t>reintegro, en efectivo, del 40% de la inversión realizada</a:t>
            </a:r>
            <a:r>
              <a:rPr lang="es-ES" sz="4000" b="0" i="0" u="none" strike="noStrike" cap="none" dirty="0">
                <a:solidFill>
                  <a:srgbClr val="464646"/>
                </a:solidFill>
                <a:latin typeface="REM"/>
                <a:ea typeface="REM"/>
                <a:cs typeface="REM"/>
                <a:sym typeface="REM"/>
              </a:rPr>
              <a:t>. </a:t>
            </a:r>
            <a:endParaRPr sz="2800" b="0" i="0" u="none" strike="noStrike" cap="none" dirty="0">
              <a:solidFill>
                <a:srgbClr val="464646"/>
              </a:solidFill>
              <a:latin typeface="REM"/>
              <a:ea typeface="REM"/>
              <a:cs typeface="REM"/>
              <a:sym typeface="REM"/>
            </a:endParaRPr>
          </a:p>
        </p:txBody>
      </p:sp>
      <p:pic>
        <p:nvPicPr>
          <p:cNvPr id="35" name="Google Shape;35;p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2358944"/>
            <a:ext cx="12557581" cy="785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3031A567-88D8-603A-2BE1-07C127CFDF8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890090" y="2503382"/>
            <a:ext cx="10930099" cy="728673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C84889EB-8FF7-67A4-3745-0858F504622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355139" y="10184912"/>
            <a:ext cx="4279444" cy="1222698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EA682AAE-9D44-1274-5916-0B800E6CCC2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060196" y="9890540"/>
            <a:ext cx="5136104" cy="1811443"/>
          </a:xfrm>
          <a:prstGeom prst="rect">
            <a:avLst/>
          </a:prstGeom>
        </p:spPr>
      </p:pic>
      <p:sp>
        <p:nvSpPr>
          <p:cNvPr id="5" name="Rectángulo redondeado 10">
            <a:extLst>
              <a:ext uri="{FF2B5EF4-FFF2-40B4-BE49-F238E27FC236}">
                <a16:creationId xmlns:a16="http://schemas.microsoft.com/office/drawing/2014/main" id="{81F0323A-157C-83AB-00FC-89C60B5A8611}"/>
              </a:ext>
            </a:extLst>
          </p:cNvPr>
          <p:cNvSpPr/>
          <p:nvPr/>
        </p:nvSpPr>
        <p:spPr>
          <a:xfrm rot="16200000">
            <a:off x="4132607" y="8694428"/>
            <a:ext cx="2102543" cy="7143750"/>
          </a:xfrm>
          <a:prstGeom prst="roundRect">
            <a:avLst>
              <a:gd name="adj" fmla="val 21081"/>
            </a:avLst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A2FB373F-D92A-544B-DCD8-9290B6C12B0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0973" y="11565099"/>
            <a:ext cx="6445809" cy="152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Google Shape;29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1953" y="-116530"/>
            <a:ext cx="24415953" cy="13751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1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66574" y="12188937"/>
            <a:ext cx="24450574" cy="1527063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32;p5"/>
          <p:cNvSpPr txBox="1"/>
          <p:nvPr/>
        </p:nvSpPr>
        <p:spPr>
          <a:xfrm>
            <a:off x="1197177" y="-124400"/>
            <a:ext cx="15926971" cy="15494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5000" b="1" i="0" u="none" strike="noStrike" kern="0" cap="none" spc="0" normalizeH="0" baseline="0" noProof="0" dirty="0">
                <a:ln>
                  <a:noFill/>
                </a:ln>
                <a:solidFill>
                  <a:srgbClr val="223468"/>
                </a:solidFill>
                <a:effectLst/>
                <a:uLnTx/>
                <a:uFillTx/>
                <a:latin typeface="REM"/>
                <a:ea typeface="REM"/>
                <a:cs typeface="REM"/>
                <a:sym typeface="REM"/>
              </a:rPr>
              <a:t>CASH REBATE EN DATOS</a:t>
            </a:r>
          </a:p>
        </p:txBody>
      </p:sp>
      <p:pic>
        <p:nvPicPr>
          <p:cNvPr id="33" name="Google Shape;33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4229292" y="5554976"/>
            <a:ext cx="207174" cy="1864565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Google Shape;34;p5"/>
          <p:cNvSpPr txBox="1"/>
          <p:nvPr/>
        </p:nvSpPr>
        <p:spPr>
          <a:xfrm>
            <a:off x="1099648" y="2208519"/>
            <a:ext cx="12557582" cy="7274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6000" b="1" dirty="0">
                <a:solidFill>
                  <a:srgbClr val="223468"/>
                </a:solidFill>
                <a:latin typeface="REM"/>
                <a:ea typeface="REM"/>
                <a:cs typeface="REM"/>
                <a:sym typeface="REM"/>
              </a:rPr>
              <a:t>.</a:t>
            </a:r>
            <a:r>
              <a:rPr lang="es-ES" sz="4800" b="1" dirty="0">
                <a:solidFill>
                  <a:srgbClr val="223468"/>
                </a:solidFill>
                <a:latin typeface="REM"/>
                <a:ea typeface="REM"/>
                <a:cs typeface="REM"/>
                <a:sym typeface="REM"/>
              </a:rPr>
              <a:t> </a:t>
            </a:r>
            <a:r>
              <a:rPr lang="es-ES" sz="4800" b="0" i="0" u="none" strike="noStrike" cap="none" dirty="0">
                <a:solidFill>
                  <a:srgbClr val="464646"/>
                </a:solidFill>
                <a:latin typeface="REM"/>
                <a:ea typeface="REM"/>
                <a:cs typeface="REM"/>
                <a:sym typeface="REM"/>
              </a:rPr>
              <a:t>Monto total disponible </a:t>
            </a:r>
            <a:r>
              <a:rPr lang="es-ES" sz="4800" b="1" i="0" u="none" strike="noStrike" cap="none" dirty="0">
                <a:solidFill>
                  <a:srgbClr val="464646"/>
                </a:solidFill>
                <a:latin typeface="REM"/>
                <a:ea typeface="REM"/>
                <a:cs typeface="REM"/>
                <a:sym typeface="REM"/>
              </a:rPr>
              <a:t>|</a:t>
            </a:r>
            <a:r>
              <a:rPr lang="es-ES" sz="4800" b="0" i="0" u="none" strike="noStrike" cap="none" dirty="0">
                <a:solidFill>
                  <a:srgbClr val="464646"/>
                </a:solidFill>
                <a:latin typeface="REM"/>
                <a:ea typeface="REM"/>
                <a:cs typeface="REM"/>
                <a:sym typeface="REM"/>
              </a:rPr>
              <a:t> </a:t>
            </a:r>
            <a:r>
              <a:rPr lang="es-ES" sz="4800" b="1" i="0" u="none" strike="noStrike" cap="none" dirty="0">
                <a:solidFill>
                  <a:srgbClr val="464646"/>
                </a:solidFill>
                <a:latin typeface="REM"/>
                <a:ea typeface="REM"/>
                <a:cs typeface="REM"/>
                <a:sym typeface="REM"/>
              </a:rPr>
              <a:t>$700 millones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6000" b="1" dirty="0">
                <a:solidFill>
                  <a:srgbClr val="223468"/>
                </a:solidFill>
                <a:latin typeface="REM"/>
                <a:ea typeface="REM"/>
                <a:cs typeface="REM"/>
                <a:sym typeface="REM"/>
              </a:rPr>
              <a:t>.</a:t>
            </a:r>
            <a:r>
              <a:rPr lang="es-ES" sz="4800" b="1" dirty="0">
                <a:solidFill>
                  <a:srgbClr val="223468"/>
                </a:solidFill>
                <a:latin typeface="REM"/>
                <a:ea typeface="REM"/>
                <a:cs typeface="REM"/>
                <a:sym typeface="REM"/>
              </a:rPr>
              <a:t> </a:t>
            </a:r>
            <a:r>
              <a:rPr lang="es-ES" sz="4800" dirty="0">
                <a:solidFill>
                  <a:srgbClr val="464646"/>
                </a:solidFill>
                <a:latin typeface="REM"/>
                <a:ea typeface="REM"/>
                <a:cs typeface="REM"/>
                <a:sym typeface="REM"/>
              </a:rPr>
              <a:t>Porcentaje de </a:t>
            </a:r>
            <a:r>
              <a:rPr lang="es-ES" sz="4800" b="1" dirty="0">
                <a:solidFill>
                  <a:srgbClr val="464646"/>
                </a:solidFill>
                <a:latin typeface="REM"/>
                <a:ea typeface="REM"/>
                <a:cs typeface="REM"/>
                <a:sym typeface="REM"/>
              </a:rPr>
              <a:t>reintegro</a:t>
            </a:r>
            <a:r>
              <a:rPr lang="es-ES" sz="4800" dirty="0">
                <a:solidFill>
                  <a:srgbClr val="464646"/>
                </a:solidFill>
                <a:latin typeface="REM"/>
                <a:ea typeface="REM"/>
                <a:cs typeface="REM"/>
                <a:sym typeface="REM"/>
              </a:rPr>
              <a:t> </a:t>
            </a:r>
            <a:r>
              <a:rPr lang="es-ES" sz="4800" b="1" dirty="0">
                <a:solidFill>
                  <a:srgbClr val="464646"/>
                </a:solidFill>
                <a:latin typeface="REM"/>
                <a:ea typeface="REM"/>
                <a:cs typeface="REM"/>
                <a:sym typeface="REM"/>
              </a:rPr>
              <a:t>|</a:t>
            </a:r>
            <a:r>
              <a:rPr lang="es-ES" sz="4800" dirty="0">
                <a:solidFill>
                  <a:srgbClr val="464646"/>
                </a:solidFill>
                <a:latin typeface="REM"/>
                <a:ea typeface="REM"/>
                <a:cs typeface="REM"/>
                <a:sym typeface="REM"/>
              </a:rPr>
              <a:t> </a:t>
            </a:r>
            <a:r>
              <a:rPr lang="es-ES" sz="4800" b="1" dirty="0">
                <a:solidFill>
                  <a:srgbClr val="464646"/>
                </a:solidFill>
                <a:latin typeface="REM"/>
                <a:ea typeface="REM"/>
                <a:cs typeface="REM"/>
                <a:sym typeface="REM"/>
              </a:rPr>
              <a:t>40%</a:t>
            </a:r>
          </a:p>
          <a:p>
            <a:r>
              <a:rPr lang="es-ES" sz="6000" b="1" dirty="0">
                <a:solidFill>
                  <a:srgbClr val="223468"/>
                </a:solidFill>
                <a:latin typeface="REM"/>
                <a:ea typeface="REM"/>
                <a:cs typeface="REM"/>
                <a:sym typeface="REM"/>
              </a:rPr>
              <a:t>.</a:t>
            </a:r>
            <a:r>
              <a:rPr lang="es-ES" sz="4800" b="1" dirty="0">
                <a:solidFill>
                  <a:srgbClr val="223468"/>
                </a:solidFill>
                <a:latin typeface="REM"/>
                <a:ea typeface="REM"/>
                <a:cs typeface="REM"/>
                <a:sym typeface="REM"/>
              </a:rPr>
              <a:t> </a:t>
            </a:r>
            <a:r>
              <a:rPr lang="es-ES" sz="4800" dirty="0">
                <a:solidFill>
                  <a:srgbClr val="323232"/>
                </a:solidFill>
                <a:latin typeface="YAFdJjTk5UU 0"/>
                <a:ea typeface="REM"/>
                <a:cs typeface="REM"/>
                <a:sym typeface="REM"/>
              </a:rPr>
              <a:t>Dirigido a p</a:t>
            </a:r>
            <a:r>
              <a:rPr lang="es-ES" sz="4800" dirty="0">
                <a:solidFill>
                  <a:srgbClr val="323232"/>
                </a:solidFill>
                <a:effectLst/>
                <a:latin typeface="YAFdJjTk5UU 0"/>
              </a:rPr>
              <a:t>ersonas humanas</a:t>
            </a:r>
            <a:r>
              <a:rPr lang="es-ES" sz="4800" i="1" dirty="0">
                <a:solidFill>
                  <a:srgbClr val="323232"/>
                </a:solidFill>
                <a:latin typeface="YAFdJjTk5UU 0"/>
              </a:rPr>
              <a:t> </a:t>
            </a:r>
            <a:r>
              <a:rPr lang="es-ES" sz="4800" dirty="0">
                <a:solidFill>
                  <a:srgbClr val="323232"/>
                </a:solidFill>
                <a:latin typeface="YAFdJjTk5UU 0"/>
              </a:rPr>
              <a:t>o</a:t>
            </a:r>
            <a:r>
              <a:rPr lang="es-ES" sz="4800" i="1" dirty="0">
                <a:solidFill>
                  <a:srgbClr val="323232"/>
                </a:solidFill>
                <a:effectLst/>
                <a:latin typeface="YAFdJjTk5UU 0"/>
              </a:rPr>
              <a:t> </a:t>
            </a:r>
            <a:r>
              <a:rPr lang="es-ES" sz="4800" dirty="0">
                <a:solidFill>
                  <a:srgbClr val="323232"/>
                </a:solidFill>
                <a:effectLst/>
                <a:latin typeface="YAFdJjTk5UU 0"/>
              </a:rPr>
              <a:t>jurídicas</a:t>
            </a:r>
            <a:r>
              <a:rPr lang="es-ES" sz="4800" i="1" dirty="0">
                <a:solidFill>
                  <a:srgbClr val="323232"/>
                </a:solidFill>
                <a:latin typeface="YAFdJjTk5UU 0"/>
              </a:rPr>
              <a:t>, </a:t>
            </a:r>
            <a:r>
              <a:rPr lang="es-ES" sz="4800" dirty="0">
                <a:solidFill>
                  <a:srgbClr val="323232"/>
                </a:solidFill>
                <a:effectLst/>
                <a:latin typeface="YAFdJjTk5UU 0"/>
              </a:rPr>
              <a:t>locales</a:t>
            </a:r>
            <a:r>
              <a:rPr lang="es-ES" sz="4800" i="1" dirty="0">
                <a:solidFill>
                  <a:srgbClr val="323232"/>
                </a:solidFill>
                <a:effectLst/>
                <a:latin typeface="YAFdJjTk5UU 0"/>
              </a:rPr>
              <a:t>  </a:t>
            </a:r>
          </a:p>
          <a:p>
            <a:r>
              <a:rPr lang="es-ES" sz="4800" i="1" dirty="0">
                <a:solidFill>
                  <a:srgbClr val="323232"/>
                </a:solidFill>
                <a:latin typeface="YAFdJjTk5UU 0"/>
              </a:rPr>
              <a:t>   </a:t>
            </a:r>
            <a:r>
              <a:rPr lang="es-ES" sz="4800" dirty="0">
                <a:solidFill>
                  <a:srgbClr val="323232"/>
                </a:solidFill>
                <a:effectLst/>
                <a:latin typeface="YAFdJjTk5UU 0"/>
              </a:rPr>
              <a:t>o</a:t>
            </a:r>
            <a:r>
              <a:rPr lang="es-ES" sz="4800" b="0" i="1" dirty="0">
                <a:solidFill>
                  <a:srgbClr val="323232"/>
                </a:solidFill>
                <a:latin typeface="YAFdJjTk5UU 0"/>
              </a:rPr>
              <a:t> </a:t>
            </a:r>
            <a:r>
              <a:rPr lang="es-ES" sz="4800" dirty="0">
                <a:solidFill>
                  <a:srgbClr val="323232"/>
                </a:solidFill>
                <a:latin typeface="YAFdJjTk5UU 0"/>
              </a:rPr>
              <a:t>f</a:t>
            </a:r>
            <a:r>
              <a:rPr lang="es-ES" sz="4800" b="0" dirty="0">
                <a:solidFill>
                  <a:srgbClr val="323232"/>
                </a:solidFill>
                <a:effectLst/>
                <a:latin typeface="YAFdJjTk5UU 0"/>
              </a:rPr>
              <a:t>oráneas</a:t>
            </a:r>
            <a:r>
              <a:rPr lang="es-ES" sz="4800" b="0" i="1" dirty="0">
                <a:solidFill>
                  <a:srgbClr val="323232"/>
                </a:solidFill>
                <a:effectLst/>
                <a:latin typeface="YAFdJjTk5UU 0"/>
              </a:rPr>
              <a:t> </a:t>
            </a:r>
            <a:r>
              <a:rPr lang="es-ES" sz="4800" b="0" dirty="0">
                <a:solidFill>
                  <a:srgbClr val="323232"/>
                </a:solidFill>
                <a:effectLst/>
                <a:latin typeface="YAFdJjTk5UU 0"/>
              </a:rPr>
              <a:t>vinculadas</a:t>
            </a:r>
            <a:r>
              <a:rPr lang="es-ES" sz="4800" b="0" i="0" dirty="0">
                <a:solidFill>
                  <a:srgbClr val="323232"/>
                </a:solidFill>
                <a:effectLst/>
                <a:latin typeface="YAFdJjTk5UU 0"/>
              </a:rPr>
              <a:t> a una</a:t>
            </a:r>
            <a:r>
              <a:rPr lang="es-ES" sz="4800" dirty="0">
                <a:solidFill>
                  <a:srgbClr val="323232"/>
                </a:solidFill>
                <a:latin typeface="YAFdJjTk5UU 0"/>
              </a:rPr>
              <a:t> </a:t>
            </a:r>
            <a:r>
              <a:rPr lang="es-ES" sz="4800" b="0" i="0" dirty="0">
                <a:solidFill>
                  <a:srgbClr val="323232"/>
                </a:solidFill>
                <a:effectLst/>
                <a:latin typeface="YAFdJjTk5UU 0"/>
              </a:rPr>
              <a:t>empresa local.</a:t>
            </a:r>
          </a:p>
          <a:p>
            <a:r>
              <a:rPr lang="es-ES" sz="6000" b="1" dirty="0">
                <a:solidFill>
                  <a:srgbClr val="223468"/>
                </a:solidFill>
                <a:latin typeface="REM"/>
                <a:ea typeface="REM"/>
                <a:cs typeface="REM"/>
                <a:sym typeface="REM"/>
              </a:rPr>
              <a:t>.</a:t>
            </a:r>
            <a:r>
              <a:rPr lang="es-ES" sz="6000" dirty="0">
                <a:solidFill>
                  <a:srgbClr val="323232"/>
                </a:solidFill>
                <a:latin typeface="YAFdJjTk5UU 0"/>
                <a:ea typeface="REM"/>
                <a:cs typeface="REM"/>
                <a:sym typeface="REM"/>
              </a:rPr>
              <a:t> </a:t>
            </a:r>
            <a:r>
              <a:rPr lang="es-ES" sz="4800" b="0" i="0" dirty="0">
                <a:solidFill>
                  <a:srgbClr val="323232"/>
                </a:solidFill>
                <a:effectLst/>
                <a:latin typeface="YAFdJjTk5UU 0"/>
              </a:rPr>
              <a:t>Plazo de ejecución </a:t>
            </a:r>
            <a:r>
              <a:rPr lang="es-ES" sz="4800" b="1" i="0" dirty="0">
                <a:solidFill>
                  <a:srgbClr val="323232"/>
                </a:solidFill>
                <a:effectLst/>
                <a:latin typeface="YAFdJjTk5UU 0"/>
              </a:rPr>
              <a:t>|</a:t>
            </a:r>
            <a:r>
              <a:rPr lang="es-ES" sz="4800" b="0" i="0" dirty="0">
                <a:solidFill>
                  <a:srgbClr val="323232"/>
                </a:solidFill>
                <a:effectLst/>
                <a:latin typeface="YAFdJjTk5UU 0"/>
              </a:rPr>
              <a:t> 12 meses</a:t>
            </a:r>
          </a:p>
          <a:p>
            <a:r>
              <a:rPr lang="es-ES" sz="6000" b="1" dirty="0">
                <a:solidFill>
                  <a:srgbClr val="223468"/>
                </a:solidFill>
                <a:latin typeface="REM"/>
                <a:ea typeface="REM"/>
                <a:cs typeface="REM"/>
                <a:sym typeface="REM"/>
              </a:rPr>
              <a:t>.</a:t>
            </a:r>
            <a:r>
              <a:rPr lang="es-ES" sz="6000" dirty="0">
                <a:solidFill>
                  <a:srgbClr val="323232"/>
                </a:solidFill>
                <a:latin typeface="YAFdJjTk5UU 0"/>
                <a:ea typeface="REM"/>
                <a:cs typeface="REM"/>
                <a:sym typeface="REM"/>
              </a:rPr>
              <a:t> </a:t>
            </a:r>
            <a:r>
              <a:rPr lang="es-ES" sz="4800" b="0" i="0" dirty="0">
                <a:solidFill>
                  <a:srgbClr val="323232"/>
                </a:solidFill>
                <a:effectLst/>
                <a:latin typeface="YAFdJjTk5UU 0"/>
              </a:rPr>
              <a:t>Líneas de inversión disponibles </a:t>
            </a:r>
            <a:r>
              <a:rPr lang="es-ES" sz="4800" b="1" i="0" dirty="0">
                <a:solidFill>
                  <a:srgbClr val="323232"/>
                </a:solidFill>
                <a:effectLst/>
                <a:latin typeface="YAFdJjTk5UU 0"/>
              </a:rPr>
              <a:t>|</a:t>
            </a:r>
            <a:r>
              <a:rPr lang="es-ES" sz="4800" b="0" i="0" dirty="0">
                <a:solidFill>
                  <a:srgbClr val="323232"/>
                </a:solidFill>
                <a:effectLst/>
                <a:latin typeface="YAFdJjTk5UU 0"/>
              </a:rPr>
              <a:t> 2</a:t>
            </a:r>
          </a:p>
          <a:p>
            <a:r>
              <a:rPr lang="es-ES" sz="6000" b="1" dirty="0">
                <a:solidFill>
                  <a:srgbClr val="223468"/>
                </a:solidFill>
                <a:latin typeface="REM"/>
                <a:ea typeface="REM"/>
                <a:cs typeface="REM"/>
                <a:sym typeface="REM"/>
              </a:rPr>
              <a:t>.</a:t>
            </a:r>
            <a:r>
              <a:rPr lang="es-ES" sz="4800" b="1" dirty="0">
                <a:solidFill>
                  <a:srgbClr val="223468"/>
                </a:solidFill>
                <a:latin typeface="REM"/>
                <a:ea typeface="REM"/>
                <a:cs typeface="REM"/>
                <a:sym typeface="REM"/>
              </a:rPr>
              <a:t> </a:t>
            </a:r>
            <a:r>
              <a:rPr lang="es-ES" sz="4800" b="0" i="0" dirty="0">
                <a:solidFill>
                  <a:srgbClr val="323232"/>
                </a:solidFill>
                <a:effectLst/>
                <a:latin typeface="YAFdJjTk5UU 0"/>
              </a:rPr>
              <a:t>Cantidad de proyectos por postulante | 2</a:t>
            </a:r>
          </a:p>
          <a:p>
            <a:r>
              <a:rPr lang="es-ES" sz="6000" b="1" dirty="0">
                <a:solidFill>
                  <a:srgbClr val="223468"/>
                </a:solidFill>
                <a:latin typeface="REM"/>
                <a:ea typeface="REM"/>
                <a:cs typeface="REM"/>
                <a:sym typeface="REM"/>
              </a:rPr>
              <a:t>.</a:t>
            </a:r>
            <a:r>
              <a:rPr lang="es-ES" sz="4800" b="1" dirty="0">
                <a:solidFill>
                  <a:srgbClr val="223468"/>
                </a:solidFill>
                <a:latin typeface="REM"/>
                <a:ea typeface="REM"/>
                <a:cs typeface="REM"/>
                <a:sym typeface="REM"/>
              </a:rPr>
              <a:t> </a:t>
            </a:r>
            <a:r>
              <a:rPr lang="es-ES" sz="4800" dirty="0">
                <a:solidFill>
                  <a:srgbClr val="323232"/>
                </a:solidFill>
                <a:latin typeface="YAFdJjTk5UU 0"/>
                <a:ea typeface="REM"/>
                <a:cs typeface="REM"/>
                <a:sym typeface="REM"/>
              </a:rPr>
              <a:t>Tope de reintegro |</a:t>
            </a:r>
          </a:p>
          <a:p>
            <a:r>
              <a:rPr lang="es-ES" sz="4800" dirty="0">
                <a:solidFill>
                  <a:srgbClr val="323232"/>
                </a:solidFill>
                <a:latin typeface="YAFdJjTk5UU 0"/>
                <a:ea typeface="REM"/>
                <a:cs typeface="REM"/>
                <a:sym typeface="REM"/>
              </a:rPr>
              <a:t>$150 millones (Línea 1) - $32 millones (Línea 2)</a:t>
            </a:r>
          </a:p>
          <a:p>
            <a:r>
              <a:rPr lang="es-ES" sz="6000" b="1" dirty="0">
                <a:solidFill>
                  <a:srgbClr val="223468"/>
                </a:solidFill>
                <a:latin typeface="REM"/>
                <a:ea typeface="REM"/>
                <a:cs typeface="REM"/>
                <a:sym typeface="REM"/>
              </a:rPr>
              <a:t>.</a:t>
            </a:r>
            <a:r>
              <a:rPr lang="es-ES" sz="4800" b="1" dirty="0">
                <a:solidFill>
                  <a:srgbClr val="223468"/>
                </a:solidFill>
                <a:latin typeface="REM"/>
                <a:ea typeface="REM"/>
                <a:cs typeface="REM"/>
                <a:sym typeface="REM"/>
              </a:rPr>
              <a:t> </a:t>
            </a:r>
            <a:r>
              <a:rPr lang="es-ES" sz="4800" dirty="0">
                <a:solidFill>
                  <a:srgbClr val="323232"/>
                </a:solidFill>
                <a:latin typeface="YAFdJjTk5UU 0"/>
                <a:ea typeface="REM"/>
                <a:cs typeface="REM"/>
                <a:sym typeface="REM"/>
              </a:rPr>
              <a:t>Medio de Acceso | Sistema Ticket Mendoza</a:t>
            </a:r>
            <a:endParaRPr lang="es-ES" sz="4800" dirty="0">
              <a:solidFill>
                <a:srgbClr val="323232"/>
              </a:solidFill>
              <a:effectLst/>
              <a:latin typeface="YAFdJjTk5UU 0"/>
            </a:endParaRPr>
          </a:p>
        </p:txBody>
      </p:sp>
      <p:pic>
        <p:nvPicPr>
          <p:cNvPr id="35" name="Google Shape;35;p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189926" y="1440772"/>
            <a:ext cx="12557581" cy="785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4F484EFC-8402-422F-B86E-2060C6BDD1D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832246" y="1937604"/>
            <a:ext cx="4279444" cy="1222698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1740904A-CE74-4511-8259-64EA2E0386F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070458" y="1684118"/>
            <a:ext cx="5136104" cy="1811443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A841F8A6-538D-4CB0-9653-B5AF91896F8C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14734"/>
          <a:stretch/>
        </p:blipFill>
        <p:spPr>
          <a:xfrm>
            <a:off x="14169872" y="3922808"/>
            <a:ext cx="9034136" cy="595982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Rectángulo redondeado 10">
            <a:extLst>
              <a:ext uri="{FF2B5EF4-FFF2-40B4-BE49-F238E27FC236}">
                <a16:creationId xmlns:a16="http://schemas.microsoft.com/office/drawing/2014/main" id="{287D3F6B-0E68-88E1-4485-07B93F09C783}"/>
              </a:ext>
            </a:extLst>
          </p:cNvPr>
          <p:cNvSpPr/>
          <p:nvPr/>
        </p:nvSpPr>
        <p:spPr>
          <a:xfrm rot="16200000">
            <a:off x="4132607" y="8694428"/>
            <a:ext cx="2102543" cy="7143750"/>
          </a:xfrm>
          <a:prstGeom prst="roundRect">
            <a:avLst>
              <a:gd name="adj" fmla="val 21081"/>
            </a:avLst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92F145A7-A645-60B2-58E4-3E680D84E4F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0973" y="11565099"/>
            <a:ext cx="6445809" cy="152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8797652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Google Shape;29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60528" y="-230830"/>
            <a:ext cx="24415953" cy="13751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1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66574" y="12188937"/>
            <a:ext cx="24450574" cy="1527063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32;p5"/>
          <p:cNvSpPr txBox="1"/>
          <p:nvPr/>
        </p:nvSpPr>
        <p:spPr>
          <a:xfrm>
            <a:off x="1417616" y="918322"/>
            <a:ext cx="15926971" cy="15494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5000" b="1" i="0" u="none" strike="noStrike" cap="none" dirty="0">
                <a:solidFill>
                  <a:srgbClr val="223468"/>
                </a:solidFill>
                <a:latin typeface="REM"/>
                <a:ea typeface="REM"/>
                <a:cs typeface="REM"/>
                <a:sym typeface="REM"/>
              </a:rPr>
              <a:t>LÍNEA DE INVERSIÓN 1</a:t>
            </a:r>
          </a:p>
        </p:txBody>
      </p:sp>
      <p:pic>
        <p:nvPicPr>
          <p:cNvPr id="33" name="Google Shape;33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4229292" y="5554976"/>
            <a:ext cx="207174" cy="1864565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Google Shape;34;p5"/>
          <p:cNvSpPr txBox="1"/>
          <p:nvPr/>
        </p:nvSpPr>
        <p:spPr>
          <a:xfrm>
            <a:off x="1460231" y="4600836"/>
            <a:ext cx="11996750" cy="5272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s-ES" sz="6000" b="1" dirty="0">
                <a:solidFill>
                  <a:srgbClr val="223468"/>
                </a:solidFill>
                <a:latin typeface="REM"/>
                <a:ea typeface="REM"/>
                <a:cs typeface="REM"/>
                <a:sym typeface="REM"/>
              </a:rPr>
              <a:t>.</a:t>
            </a:r>
            <a:r>
              <a:rPr lang="es-ES" sz="2800" b="1" dirty="0">
                <a:solidFill>
                  <a:srgbClr val="223468"/>
                </a:solidFill>
                <a:latin typeface="REM"/>
                <a:ea typeface="REM"/>
                <a:cs typeface="REM"/>
                <a:sym typeface="REM"/>
              </a:rPr>
              <a:t> </a:t>
            </a:r>
            <a:r>
              <a:rPr lang="es-ES" sz="4800" dirty="0">
                <a:solidFill>
                  <a:srgbClr val="464646"/>
                </a:solidFill>
                <a:latin typeface="REM"/>
                <a:ea typeface="REM"/>
                <a:cs typeface="REM"/>
                <a:sym typeface="REM"/>
              </a:rPr>
              <a:t>Presupuesto mínimo </a:t>
            </a:r>
            <a:r>
              <a:rPr lang="es-ES" sz="4800" b="1" i="0" u="none" strike="noStrike" cap="none" dirty="0">
                <a:solidFill>
                  <a:srgbClr val="464646"/>
                </a:solidFill>
                <a:latin typeface="REM"/>
                <a:ea typeface="REM"/>
                <a:cs typeface="REM"/>
                <a:sym typeface="REM"/>
              </a:rPr>
              <a:t>|</a:t>
            </a:r>
            <a:r>
              <a:rPr lang="es-ES" sz="4800" b="0" i="0" u="none" strike="noStrike" cap="none" dirty="0">
                <a:solidFill>
                  <a:srgbClr val="464646"/>
                </a:solidFill>
                <a:latin typeface="REM"/>
                <a:ea typeface="REM"/>
                <a:cs typeface="REM"/>
                <a:sym typeface="REM"/>
              </a:rPr>
              <a:t> </a:t>
            </a:r>
            <a:r>
              <a:rPr lang="es-ES" sz="4800" b="1" i="0" u="none" strike="noStrike" cap="none" dirty="0">
                <a:solidFill>
                  <a:srgbClr val="464646"/>
                </a:solidFill>
                <a:latin typeface="REM"/>
                <a:ea typeface="REM"/>
                <a:cs typeface="REM"/>
                <a:sym typeface="REM"/>
              </a:rPr>
              <a:t>$200 millones</a:t>
            </a:r>
          </a:p>
          <a:p>
            <a:r>
              <a:rPr lang="es-ES" sz="6000" b="1" dirty="0">
                <a:solidFill>
                  <a:srgbClr val="223468"/>
                </a:solidFill>
                <a:latin typeface="REM"/>
                <a:ea typeface="REM"/>
                <a:cs typeface="REM"/>
                <a:sym typeface="REM"/>
              </a:rPr>
              <a:t>.</a:t>
            </a:r>
            <a:r>
              <a:rPr lang="es-ES" sz="2800" b="1" dirty="0">
                <a:solidFill>
                  <a:srgbClr val="223468"/>
                </a:solidFill>
                <a:latin typeface="REM"/>
                <a:ea typeface="REM"/>
                <a:cs typeface="REM"/>
                <a:sym typeface="REM"/>
              </a:rPr>
              <a:t> </a:t>
            </a:r>
            <a:r>
              <a:rPr lang="es-ES" sz="4800" dirty="0">
                <a:solidFill>
                  <a:srgbClr val="464646"/>
                </a:solidFill>
                <a:latin typeface="REM"/>
                <a:ea typeface="REM"/>
                <a:cs typeface="REM"/>
                <a:sym typeface="REM"/>
              </a:rPr>
              <a:t>Tope para cálculo del reintegro </a:t>
            </a:r>
            <a:r>
              <a:rPr lang="es-ES" sz="4800" b="1" i="0" u="none" strike="noStrike" cap="none" dirty="0">
                <a:solidFill>
                  <a:srgbClr val="464646"/>
                </a:solidFill>
                <a:latin typeface="REM"/>
                <a:ea typeface="REM"/>
                <a:cs typeface="REM"/>
                <a:sym typeface="REM"/>
              </a:rPr>
              <a:t>|</a:t>
            </a:r>
            <a:r>
              <a:rPr lang="es-ES" sz="4800" b="0" i="0" u="none" strike="noStrike" cap="none" dirty="0">
                <a:solidFill>
                  <a:srgbClr val="464646"/>
                </a:solidFill>
                <a:latin typeface="REM"/>
                <a:ea typeface="REM"/>
                <a:cs typeface="REM"/>
                <a:sym typeface="REM"/>
              </a:rPr>
              <a:t> </a:t>
            </a:r>
            <a:r>
              <a:rPr lang="es-ES" sz="4800" b="1" i="0" u="none" strike="noStrike" cap="none" dirty="0">
                <a:solidFill>
                  <a:srgbClr val="464646"/>
                </a:solidFill>
                <a:latin typeface="REM"/>
                <a:ea typeface="REM"/>
                <a:cs typeface="REM"/>
                <a:sym typeface="REM"/>
              </a:rPr>
              <a:t>$375 </a:t>
            </a:r>
          </a:p>
          <a:p>
            <a:r>
              <a:rPr lang="es-ES" sz="4800" b="1" dirty="0">
                <a:solidFill>
                  <a:srgbClr val="464646"/>
                </a:solidFill>
                <a:latin typeface="REM"/>
                <a:ea typeface="REM"/>
                <a:cs typeface="REM"/>
                <a:sym typeface="REM"/>
              </a:rPr>
              <a:t>  </a:t>
            </a:r>
            <a:r>
              <a:rPr lang="es-ES" sz="4800" b="1" i="0" u="none" strike="noStrike" cap="none" dirty="0">
                <a:solidFill>
                  <a:srgbClr val="464646"/>
                </a:solidFill>
                <a:latin typeface="REM"/>
                <a:ea typeface="REM"/>
                <a:cs typeface="REM"/>
                <a:sym typeface="REM"/>
              </a:rPr>
              <a:t>millones</a:t>
            </a:r>
          </a:p>
          <a:p>
            <a:r>
              <a:rPr lang="es-ES" sz="6000" b="1" dirty="0">
                <a:solidFill>
                  <a:srgbClr val="223468"/>
                </a:solidFill>
                <a:latin typeface="REM"/>
                <a:ea typeface="REM"/>
                <a:cs typeface="REM"/>
                <a:sym typeface="REM"/>
              </a:rPr>
              <a:t>.</a:t>
            </a:r>
            <a:r>
              <a:rPr lang="es-ES" sz="4800" b="1" dirty="0">
                <a:solidFill>
                  <a:srgbClr val="223468"/>
                </a:solidFill>
                <a:latin typeface="REM"/>
                <a:ea typeface="REM"/>
                <a:cs typeface="REM"/>
                <a:sym typeface="REM"/>
              </a:rPr>
              <a:t> </a:t>
            </a:r>
            <a:r>
              <a:rPr lang="es-ES" sz="4800" dirty="0">
                <a:solidFill>
                  <a:srgbClr val="464646"/>
                </a:solidFill>
                <a:latin typeface="REM"/>
                <a:ea typeface="REM"/>
                <a:cs typeface="REM"/>
                <a:sym typeface="REM"/>
              </a:rPr>
              <a:t>Tope de reintegro </a:t>
            </a:r>
            <a:r>
              <a:rPr lang="es-ES" sz="4800" b="1" i="0" u="none" strike="noStrike" cap="none" dirty="0">
                <a:solidFill>
                  <a:srgbClr val="464646"/>
                </a:solidFill>
                <a:latin typeface="REM"/>
                <a:ea typeface="REM"/>
                <a:cs typeface="REM"/>
                <a:sym typeface="REM"/>
              </a:rPr>
              <a:t>|</a:t>
            </a:r>
            <a:r>
              <a:rPr lang="es-ES" sz="4800" b="0" i="0" u="none" strike="noStrike" cap="none" dirty="0">
                <a:solidFill>
                  <a:srgbClr val="464646"/>
                </a:solidFill>
                <a:latin typeface="REM"/>
                <a:ea typeface="REM"/>
                <a:cs typeface="REM"/>
                <a:sym typeface="REM"/>
              </a:rPr>
              <a:t> </a:t>
            </a:r>
            <a:r>
              <a:rPr lang="es-ES" sz="4800" b="1" i="0" u="none" strike="noStrike" cap="none" dirty="0">
                <a:solidFill>
                  <a:srgbClr val="464646"/>
                </a:solidFill>
                <a:latin typeface="REM"/>
                <a:ea typeface="REM"/>
                <a:cs typeface="REM"/>
                <a:sym typeface="REM"/>
              </a:rPr>
              <a:t>$150 millones</a:t>
            </a:r>
          </a:p>
          <a:p>
            <a:r>
              <a:rPr lang="es-ES" sz="6000" b="1" dirty="0">
                <a:solidFill>
                  <a:srgbClr val="223468"/>
                </a:solidFill>
                <a:latin typeface="REM"/>
                <a:ea typeface="REM"/>
                <a:cs typeface="REM"/>
                <a:sym typeface="REM"/>
              </a:rPr>
              <a:t>.</a:t>
            </a:r>
            <a:r>
              <a:rPr lang="es-ES" sz="4800" b="1" dirty="0">
                <a:solidFill>
                  <a:srgbClr val="223468"/>
                </a:solidFill>
                <a:latin typeface="REM"/>
                <a:ea typeface="REM"/>
                <a:cs typeface="REM"/>
                <a:sym typeface="REM"/>
              </a:rPr>
              <a:t> </a:t>
            </a:r>
            <a:r>
              <a:rPr lang="es-ES" sz="4800" dirty="0">
                <a:solidFill>
                  <a:srgbClr val="464646"/>
                </a:solidFill>
                <a:latin typeface="REM"/>
                <a:ea typeface="REM"/>
                <a:cs typeface="REM"/>
                <a:sym typeface="REM"/>
              </a:rPr>
              <a:t>Porcentaje mínimo de inversión en Mendoza </a:t>
            </a:r>
            <a:r>
              <a:rPr lang="es-ES" sz="4800" b="1" i="0" u="none" strike="noStrike" cap="none" dirty="0">
                <a:solidFill>
                  <a:srgbClr val="464646"/>
                </a:solidFill>
                <a:latin typeface="REM"/>
                <a:ea typeface="REM"/>
                <a:cs typeface="REM"/>
                <a:sym typeface="REM"/>
              </a:rPr>
              <a:t>|</a:t>
            </a:r>
            <a:r>
              <a:rPr lang="es-ES" sz="4800" b="0" i="0" u="none" strike="noStrike" cap="none" dirty="0">
                <a:solidFill>
                  <a:srgbClr val="464646"/>
                </a:solidFill>
                <a:latin typeface="REM"/>
                <a:ea typeface="REM"/>
                <a:cs typeface="REM"/>
                <a:sym typeface="REM"/>
              </a:rPr>
              <a:t> </a:t>
            </a:r>
            <a:r>
              <a:rPr lang="es-ES" sz="4800" b="1" dirty="0">
                <a:solidFill>
                  <a:srgbClr val="464646"/>
                </a:solidFill>
                <a:latin typeface="REM"/>
                <a:ea typeface="REM"/>
                <a:cs typeface="REM"/>
                <a:sym typeface="REM"/>
              </a:rPr>
              <a:t>70%</a:t>
            </a:r>
            <a:endParaRPr lang="es-ES" sz="4800" b="1" i="0" u="none" strike="noStrike" cap="none" dirty="0">
              <a:solidFill>
                <a:srgbClr val="464646"/>
              </a:solidFill>
              <a:latin typeface="REM"/>
              <a:ea typeface="REM"/>
              <a:cs typeface="REM"/>
              <a:sym typeface="REM"/>
            </a:endParaRPr>
          </a:p>
          <a:p>
            <a:endParaRPr lang="es-ES" sz="4800" b="1" i="0" u="none" strike="noStrike" cap="none" dirty="0">
              <a:solidFill>
                <a:srgbClr val="464646"/>
              </a:solidFill>
              <a:latin typeface="REM"/>
              <a:ea typeface="REM"/>
              <a:cs typeface="REM"/>
              <a:sym typeface="REM"/>
            </a:endParaRPr>
          </a:p>
          <a:p>
            <a:endParaRPr lang="es-ES" sz="4800" b="1" i="0" u="none" strike="noStrike" cap="none" dirty="0">
              <a:solidFill>
                <a:srgbClr val="464646"/>
              </a:solidFill>
              <a:latin typeface="REM"/>
              <a:ea typeface="REM"/>
              <a:cs typeface="REM"/>
              <a:sym typeface="REM"/>
            </a:endParaRPr>
          </a:p>
          <a:p>
            <a:endParaRPr lang="es-ES" sz="4800" b="1" i="0" u="none" strike="noStrike" cap="none" dirty="0">
              <a:solidFill>
                <a:srgbClr val="464646"/>
              </a:solidFill>
              <a:latin typeface="REM"/>
              <a:ea typeface="REM"/>
              <a:cs typeface="REM"/>
              <a:sym typeface="REM"/>
            </a:endParaRPr>
          </a:p>
          <a:p>
            <a:endParaRPr lang="es-ES" sz="4800" b="1" i="0" u="none" strike="noStrike" cap="none" dirty="0">
              <a:solidFill>
                <a:srgbClr val="464646"/>
              </a:solidFill>
              <a:latin typeface="REM"/>
              <a:ea typeface="REM"/>
              <a:cs typeface="REM"/>
              <a:sym typeface="REM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 b="0" i="0" u="none" strike="noStrike" cap="none" dirty="0">
              <a:solidFill>
                <a:srgbClr val="464646"/>
              </a:solidFill>
              <a:latin typeface="REM"/>
              <a:ea typeface="REM"/>
              <a:cs typeface="REM"/>
              <a:sym typeface="REM"/>
            </a:endParaRPr>
          </a:p>
        </p:txBody>
      </p:sp>
      <p:pic>
        <p:nvPicPr>
          <p:cNvPr id="35" name="Google Shape;35;p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114300" y="2540963"/>
            <a:ext cx="12557581" cy="785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D09CCB53-AED7-5646-A3BE-1376C9110FE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955028" y="4055012"/>
            <a:ext cx="9011356" cy="636427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B9712430-88B0-4A4A-9576-9C5D7FBF1B8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686940" y="1548648"/>
            <a:ext cx="4279444" cy="1222698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6A48BE52-C7E6-40DF-979A-1CCCC2E1130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661521" y="1348859"/>
            <a:ext cx="5136104" cy="1811443"/>
          </a:xfrm>
          <a:prstGeom prst="rect">
            <a:avLst/>
          </a:prstGeom>
        </p:spPr>
      </p:pic>
      <p:sp>
        <p:nvSpPr>
          <p:cNvPr id="6" name="Rectángulo redondeado 10">
            <a:extLst>
              <a:ext uri="{FF2B5EF4-FFF2-40B4-BE49-F238E27FC236}">
                <a16:creationId xmlns:a16="http://schemas.microsoft.com/office/drawing/2014/main" id="{D9262392-4723-1865-42A4-3193FA8FED8D}"/>
              </a:ext>
            </a:extLst>
          </p:cNvPr>
          <p:cNvSpPr/>
          <p:nvPr/>
        </p:nvSpPr>
        <p:spPr>
          <a:xfrm rot="16200000">
            <a:off x="4132607" y="8694428"/>
            <a:ext cx="2102543" cy="7143750"/>
          </a:xfrm>
          <a:prstGeom prst="roundRect">
            <a:avLst>
              <a:gd name="adj" fmla="val 21081"/>
            </a:avLst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A09EDBFA-0BA9-FB0F-8B97-7EC4FA9D69E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0973" y="11565099"/>
            <a:ext cx="6445809" cy="152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3282660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Google Shape;29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1953" y="-116530"/>
            <a:ext cx="24415953" cy="13751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1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66574" y="12188937"/>
            <a:ext cx="24450574" cy="1527063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32;p5"/>
          <p:cNvSpPr txBox="1"/>
          <p:nvPr/>
        </p:nvSpPr>
        <p:spPr>
          <a:xfrm>
            <a:off x="1417616" y="989370"/>
            <a:ext cx="15926971" cy="15494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5000" b="1" i="0" u="none" strike="noStrike" cap="none" dirty="0">
                <a:solidFill>
                  <a:srgbClr val="223468"/>
                </a:solidFill>
                <a:latin typeface="REM"/>
                <a:ea typeface="REM"/>
                <a:cs typeface="REM"/>
                <a:sym typeface="REM"/>
              </a:rPr>
              <a:t>LÍNEA DE INVERSIÓN 2</a:t>
            </a:r>
          </a:p>
        </p:txBody>
      </p:sp>
      <p:pic>
        <p:nvPicPr>
          <p:cNvPr id="33" name="Google Shape;33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4229292" y="5554976"/>
            <a:ext cx="207174" cy="1864565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Google Shape;34;p5"/>
          <p:cNvSpPr txBox="1"/>
          <p:nvPr/>
        </p:nvSpPr>
        <p:spPr>
          <a:xfrm>
            <a:off x="1417616" y="4824250"/>
            <a:ext cx="11996750" cy="4943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s-ES" sz="6000" b="1" dirty="0">
                <a:solidFill>
                  <a:srgbClr val="223468"/>
                </a:solidFill>
                <a:latin typeface="REM"/>
                <a:ea typeface="REM"/>
                <a:cs typeface="REM"/>
                <a:sym typeface="REM"/>
              </a:rPr>
              <a:t>.</a:t>
            </a:r>
            <a:r>
              <a:rPr lang="es-ES" sz="2800" b="1" dirty="0">
                <a:solidFill>
                  <a:srgbClr val="223468"/>
                </a:solidFill>
                <a:latin typeface="REM"/>
                <a:ea typeface="REM"/>
                <a:cs typeface="REM"/>
                <a:sym typeface="REM"/>
              </a:rPr>
              <a:t> </a:t>
            </a:r>
            <a:r>
              <a:rPr lang="es-ES" sz="4800" dirty="0">
                <a:solidFill>
                  <a:srgbClr val="464646"/>
                </a:solidFill>
                <a:latin typeface="REM"/>
                <a:ea typeface="REM"/>
                <a:cs typeface="REM"/>
                <a:sym typeface="REM"/>
              </a:rPr>
              <a:t>Presupuesto mínimo </a:t>
            </a:r>
            <a:r>
              <a:rPr lang="es-ES" sz="4800" b="1" i="0" u="none" strike="noStrike" cap="none" dirty="0">
                <a:solidFill>
                  <a:srgbClr val="464646"/>
                </a:solidFill>
                <a:latin typeface="REM"/>
                <a:ea typeface="REM"/>
                <a:cs typeface="REM"/>
                <a:sym typeface="REM"/>
              </a:rPr>
              <a:t>|</a:t>
            </a:r>
            <a:r>
              <a:rPr lang="es-ES" sz="4800" b="0" i="0" u="none" strike="noStrike" cap="none" dirty="0">
                <a:solidFill>
                  <a:srgbClr val="464646"/>
                </a:solidFill>
                <a:latin typeface="REM"/>
                <a:ea typeface="REM"/>
                <a:cs typeface="REM"/>
                <a:sym typeface="REM"/>
              </a:rPr>
              <a:t> </a:t>
            </a:r>
            <a:r>
              <a:rPr lang="es-ES" sz="4800" b="1" i="0" u="none" strike="noStrike" cap="none" dirty="0">
                <a:solidFill>
                  <a:srgbClr val="464646"/>
                </a:solidFill>
                <a:latin typeface="REM"/>
                <a:ea typeface="REM"/>
                <a:cs typeface="REM"/>
                <a:sym typeface="REM"/>
              </a:rPr>
              <a:t>No exige</a:t>
            </a:r>
          </a:p>
          <a:p>
            <a:r>
              <a:rPr lang="es-ES" sz="6000" b="1" dirty="0">
                <a:solidFill>
                  <a:srgbClr val="223468"/>
                </a:solidFill>
                <a:latin typeface="REM"/>
                <a:ea typeface="REM"/>
                <a:cs typeface="REM"/>
                <a:sym typeface="REM"/>
              </a:rPr>
              <a:t>.</a:t>
            </a:r>
            <a:r>
              <a:rPr lang="es-ES" sz="2800" b="1" dirty="0">
                <a:solidFill>
                  <a:srgbClr val="223468"/>
                </a:solidFill>
                <a:latin typeface="REM"/>
                <a:ea typeface="REM"/>
                <a:cs typeface="REM"/>
                <a:sym typeface="REM"/>
              </a:rPr>
              <a:t> </a:t>
            </a:r>
            <a:r>
              <a:rPr lang="es-ES" sz="4800" dirty="0">
                <a:solidFill>
                  <a:srgbClr val="464646"/>
                </a:solidFill>
                <a:latin typeface="REM"/>
                <a:ea typeface="REM"/>
                <a:cs typeface="REM"/>
                <a:sym typeface="REM"/>
              </a:rPr>
              <a:t>Tope para cálculo de reintegro </a:t>
            </a:r>
            <a:r>
              <a:rPr lang="es-ES" sz="4800" b="1" i="0" u="none" strike="noStrike" cap="none" dirty="0">
                <a:solidFill>
                  <a:srgbClr val="464646"/>
                </a:solidFill>
                <a:latin typeface="REM"/>
                <a:ea typeface="REM"/>
                <a:cs typeface="REM"/>
                <a:sym typeface="REM"/>
              </a:rPr>
              <a:t>|</a:t>
            </a:r>
            <a:r>
              <a:rPr lang="es-ES" sz="4800" b="0" i="0" u="none" strike="noStrike" cap="none" dirty="0">
                <a:solidFill>
                  <a:srgbClr val="464646"/>
                </a:solidFill>
                <a:latin typeface="REM"/>
                <a:ea typeface="REM"/>
                <a:cs typeface="REM"/>
                <a:sym typeface="REM"/>
              </a:rPr>
              <a:t> </a:t>
            </a:r>
            <a:r>
              <a:rPr lang="es-ES" sz="4800" b="1" i="0" u="none" strike="noStrike" cap="none" dirty="0">
                <a:solidFill>
                  <a:srgbClr val="464646"/>
                </a:solidFill>
                <a:latin typeface="REM"/>
                <a:ea typeface="REM"/>
                <a:cs typeface="REM"/>
                <a:sym typeface="REM"/>
              </a:rPr>
              <a:t>$80  </a:t>
            </a:r>
          </a:p>
          <a:p>
            <a:r>
              <a:rPr lang="es-ES" sz="4800" b="1" dirty="0">
                <a:solidFill>
                  <a:srgbClr val="464646"/>
                </a:solidFill>
                <a:latin typeface="REM"/>
                <a:ea typeface="REM"/>
                <a:cs typeface="REM"/>
                <a:sym typeface="REM"/>
              </a:rPr>
              <a:t>  </a:t>
            </a:r>
            <a:r>
              <a:rPr lang="es-ES" sz="4800" b="1" i="0" u="none" strike="noStrike" cap="none" dirty="0">
                <a:solidFill>
                  <a:srgbClr val="464646"/>
                </a:solidFill>
                <a:latin typeface="REM"/>
                <a:ea typeface="REM"/>
                <a:cs typeface="REM"/>
                <a:sym typeface="REM"/>
              </a:rPr>
              <a:t>millones</a:t>
            </a:r>
          </a:p>
          <a:p>
            <a:r>
              <a:rPr lang="es-ES" sz="6000" b="1" dirty="0">
                <a:solidFill>
                  <a:srgbClr val="223468"/>
                </a:solidFill>
                <a:latin typeface="REM"/>
                <a:ea typeface="REM"/>
                <a:cs typeface="REM"/>
                <a:sym typeface="REM"/>
              </a:rPr>
              <a:t>.</a:t>
            </a:r>
            <a:r>
              <a:rPr lang="es-ES" sz="4800" b="1" dirty="0">
                <a:solidFill>
                  <a:srgbClr val="223468"/>
                </a:solidFill>
                <a:latin typeface="REM"/>
                <a:ea typeface="REM"/>
                <a:cs typeface="REM"/>
                <a:sym typeface="REM"/>
              </a:rPr>
              <a:t> </a:t>
            </a:r>
            <a:r>
              <a:rPr lang="es-ES" sz="4800" dirty="0">
                <a:solidFill>
                  <a:srgbClr val="464646"/>
                </a:solidFill>
                <a:latin typeface="REM"/>
                <a:ea typeface="REM"/>
                <a:cs typeface="REM"/>
                <a:sym typeface="REM"/>
              </a:rPr>
              <a:t>Tope de reintegro </a:t>
            </a:r>
            <a:r>
              <a:rPr lang="es-ES" sz="4800" b="1" i="0" u="none" strike="noStrike" cap="none" dirty="0">
                <a:solidFill>
                  <a:srgbClr val="464646"/>
                </a:solidFill>
                <a:latin typeface="REM"/>
                <a:ea typeface="REM"/>
                <a:cs typeface="REM"/>
                <a:sym typeface="REM"/>
              </a:rPr>
              <a:t>|</a:t>
            </a:r>
            <a:r>
              <a:rPr lang="es-ES" sz="4800" b="0" i="0" u="none" strike="noStrike" cap="none" dirty="0">
                <a:solidFill>
                  <a:srgbClr val="464646"/>
                </a:solidFill>
                <a:latin typeface="REM"/>
                <a:ea typeface="REM"/>
                <a:cs typeface="REM"/>
                <a:sym typeface="REM"/>
              </a:rPr>
              <a:t> </a:t>
            </a:r>
            <a:r>
              <a:rPr lang="es-ES" sz="4800" b="1" i="0" u="none" strike="noStrike" cap="none" dirty="0">
                <a:solidFill>
                  <a:srgbClr val="464646"/>
                </a:solidFill>
                <a:latin typeface="REM"/>
                <a:ea typeface="REM"/>
                <a:cs typeface="REM"/>
                <a:sym typeface="REM"/>
              </a:rPr>
              <a:t>$32 millones</a:t>
            </a:r>
          </a:p>
          <a:p>
            <a:r>
              <a:rPr lang="es-ES" sz="6000" b="1" dirty="0">
                <a:solidFill>
                  <a:srgbClr val="223468"/>
                </a:solidFill>
                <a:latin typeface="REM"/>
                <a:ea typeface="REM"/>
                <a:cs typeface="REM"/>
                <a:sym typeface="REM"/>
              </a:rPr>
              <a:t>.</a:t>
            </a:r>
            <a:r>
              <a:rPr lang="es-ES" sz="4800" b="1" dirty="0">
                <a:solidFill>
                  <a:srgbClr val="223468"/>
                </a:solidFill>
                <a:latin typeface="REM"/>
                <a:ea typeface="REM"/>
                <a:cs typeface="REM"/>
                <a:sym typeface="REM"/>
              </a:rPr>
              <a:t> </a:t>
            </a:r>
            <a:r>
              <a:rPr lang="es-ES" sz="4800" dirty="0">
                <a:solidFill>
                  <a:srgbClr val="464646"/>
                </a:solidFill>
                <a:latin typeface="REM"/>
                <a:ea typeface="REM"/>
                <a:cs typeface="REM"/>
                <a:sym typeface="REM"/>
              </a:rPr>
              <a:t>Porcentaje mínimo de inversión en  </a:t>
            </a:r>
          </a:p>
          <a:p>
            <a:r>
              <a:rPr lang="es-ES" sz="4800" dirty="0">
                <a:solidFill>
                  <a:srgbClr val="464646"/>
                </a:solidFill>
                <a:latin typeface="REM"/>
                <a:ea typeface="REM"/>
                <a:cs typeface="REM"/>
                <a:sym typeface="REM"/>
              </a:rPr>
              <a:t>  Mendoza </a:t>
            </a:r>
            <a:r>
              <a:rPr lang="es-ES" sz="4800" b="1" i="0" u="none" strike="noStrike" cap="none" dirty="0">
                <a:solidFill>
                  <a:srgbClr val="464646"/>
                </a:solidFill>
                <a:latin typeface="REM"/>
                <a:ea typeface="REM"/>
                <a:cs typeface="REM"/>
                <a:sym typeface="REM"/>
              </a:rPr>
              <a:t>|</a:t>
            </a:r>
            <a:r>
              <a:rPr lang="es-ES" sz="4800" b="0" i="0" u="none" strike="noStrike" cap="none" dirty="0">
                <a:solidFill>
                  <a:srgbClr val="464646"/>
                </a:solidFill>
                <a:latin typeface="REM"/>
                <a:ea typeface="REM"/>
                <a:cs typeface="REM"/>
                <a:sym typeface="REM"/>
              </a:rPr>
              <a:t> </a:t>
            </a:r>
            <a:r>
              <a:rPr lang="es-ES" sz="4800" b="1" dirty="0">
                <a:solidFill>
                  <a:srgbClr val="464646"/>
                </a:solidFill>
                <a:latin typeface="REM"/>
                <a:ea typeface="REM"/>
                <a:cs typeface="REM"/>
                <a:sym typeface="REM"/>
              </a:rPr>
              <a:t>70%</a:t>
            </a:r>
            <a:endParaRPr lang="es-ES" sz="4800" b="1" i="0" u="none" strike="noStrike" cap="none" dirty="0">
              <a:solidFill>
                <a:srgbClr val="464646"/>
              </a:solidFill>
              <a:latin typeface="REM"/>
              <a:ea typeface="REM"/>
              <a:cs typeface="REM"/>
              <a:sym typeface="REM"/>
            </a:endParaRPr>
          </a:p>
          <a:p>
            <a:endParaRPr lang="es-ES" sz="4800" b="1" i="0" u="none" strike="noStrike" cap="none" dirty="0">
              <a:solidFill>
                <a:srgbClr val="464646"/>
              </a:solidFill>
              <a:latin typeface="REM"/>
              <a:ea typeface="REM"/>
              <a:cs typeface="REM"/>
              <a:sym typeface="REM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 b="0" i="0" u="none" strike="noStrike" cap="none" dirty="0">
              <a:solidFill>
                <a:srgbClr val="464646"/>
              </a:solidFill>
              <a:latin typeface="REM"/>
              <a:ea typeface="REM"/>
              <a:cs typeface="REM"/>
              <a:sym typeface="REM"/>
            </a:endParaRPr>
          </a:p>
        </p:txBody>
      </p:sp>
      <p:pic>
        <p:nvPicPr>
          <p:cNvPr id="35" name="Google Shape;35;p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66574" y="2602067"/>
            <a:ext cx="12557581" cy="785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84098CF3-2D7B-5A5A-BBA6-BA7E648DC71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751628" y="4109999"/>
            <a:ext cx="9564404" cy="637228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042AB530-D751-4FC6-92B1-6B777DAAD38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686940" y="1548648"/>
            <a:ext cx="4279444" cy="1222698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5DCAA294-F298-4241-9D3F-A1DC4391C98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661521" y="1348859"/>
            <a:ext cx="5136104" cy="1811443"/>
          </a:xfrm>
          <a:prstGeom prst="rect">
            <a:avLst/>
          </a:prstGeom>
        </p:spPr>
      </p:pic>
      <p:sp>
        <p:nvSpPr>
          <p:cNvPr id="6" name="Rectángulo redondeado 10">
            <a:extLst>
              <a:ext uri="{FF2B5EF4-FFF2-40B4-BE49-F238E27FC236}">
                <a16:creationId xmlns:a16="http://schemas.microsoft.com/office/drawing/2014/main" id="{FD7B089F-6688-9834-4469-8707E82F34C2}"/>
              </a:ext>
            </a:extLst>
          </p:cNvPr>
          <p:cNvSpPr/>
          <p:nvPr/>
        </p:nvSpPr>
        <p:spPr>
          <a:xfrm rot="16200000">
            <a:off x="4132607" y="8694428"/>
            <a:ext cx="2102543" cy="7143750"/>
          </a:xfrm>
          <a:prstGeom prst="roundRect">
            <a:avLst>
              <a:gd name="adj" fmla="val 21081"/>
            </a:avLst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54F41878-597F-6867-D76D-BED7FD13EC5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0973" y="11565099"/>
            <a:ext cx="6445809" cy="152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6865720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Google Shape;29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1953" y="-94775"/>
            <a:ext cx="24415953" cy="13751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0A57E964-5661-47C2-BC3A-78B197506F6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781" b="9550"/>
          <a:stretch/>
        </p:blipFill>
        <p:spPr>
          <a:xfrm>
            <a:off x="14041533" y="4040751"/>
            <a:ext cx="9158621" cy="65447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1" name="Google Shape;31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66574" y="12188937"/>
            <a:ext cx="24450574" cy="1527063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32;p5"/>
          <p:cNvSpPr txBox="1"/>
          <p:nvPr/>
        </p:nvSpPr>
        <p:spPr>
          <a:xfrm>
            <a:off x="1335792" y="951659"/>
            <a:ext cx="15926971" cy="15494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rmAutofit fontScale="92500" lnSpcReduction="20000"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</a:pPr>
            <a:r>
              <a:rPr lang="es-ES" sz="6000" b="1" i="0" u="none" strike="noStrike" cap="none" dirty="0">
                <a:solidFill>
                  <a:srgbClr val="00517F"/>
                </a:solidFill>
                <a:latin typeface="REM"/>
                <a:ea typeface="REM"/>
                <a:cs typeface="REM"/>
                <a:sym typeface="REM"/>
              </a:rPr>
              <a:t>¿</a:t>
            </a:r>
            <a:r>
              <a:rPr lang="es-ES" sz="5400" b="1" i="0" u="none" strike="noStrike" cap="none" dirty="0">
                <a:solidFill>
                  <a:srgbClr val="00517F"/>
                </a:solidFill>
                <a:latin typeface="REM"/>
                <a:ea typeface="REM"/>
                <a:cs typeface="REM"/>
                <a:sym typeface="REM"/>
              </a:rPr>
              <a:t>QUÉ TIPO DE PROYECTOS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</a:pPr>
            <a:r>
              <a:rPr lang="es-ES" sz="5400" b="1" i="0" u="none" strike="noStrike" cap="none" dirty="0">
                <a:solidFill>
                  <a:srgbClr val="00517F"/>
                </a:solidFill>
                <a:latin typeface="REM"/>
                <a:ea typeface="REM"/>
                <a:cs typeface="REM"/>
                <a:sym typeface="REM"/>
              </a:rPr>
              <a:t>PUEDEN PRESENTARSE?</a:t>
            </a:r>
            <a:endParaRPr lang="es-ES" sz="540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</a:pPr>
            <a:endParaRPr lang="es-ES" sz="3200" b="1" i="0" u="none" strike="noStrike" cap="none" dirty="0">
              <a:solidFill>
                <a:srgbClr val="C7A877"/>
              </a:solidFill>
              <a:latin typeface="REM"/>
              <a:ea typeface="REM"/>
              <a:cs typeface="REM"/>
              <a:sym typeface="REM"/>
            </a:endParaRPr>
          </a:p>
        </p:txBody>
      </p:sp>
      <p:pic>
        <p:nvPicPr>
          <p:cNvPr id="33" name="Google Shape;33;p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4229292" y="5554976"/>
            <a:ext cx="207174" cy="1864565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Google Shape;34;p5"/>
          <p:cNvSpPr txBox="1"/>
          <p:nvPr/>
        </p:nvSpPr>
        <p:spPr>
          <a:xfrm>
            <a:off x="1067029" y="3400599"/>
            <a:ext cx="14220596" cy="40091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4000" b="1" u="none" strike="noStrike" cap="none" dirty="0">
                <a:solidFill>
                  <a:srgbClr val="223468"/>
                </a:solidFill>
                <a:latin typeface="REM"/>
                <a:ea typeface="REM"/>
                <a:cs typeface="REM"/>
                <a:sym typeface="REM"/>
              </a:rPr>
              <a:t>AMBAS LÍNEAS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6000" b="1" dirty="0">
                <a:solidFill>
                  <a:srgbClr val="223468"/>
                </a:solidFill>
                <a:latin typeface="REM"/>
                <a:ea typeface="REM"/>
                <a:cs typeface="REM"/>
                <a:sym typeface="REM"/>
              </a:rPr>
              <a:t>.</a:t>
            </a:r>
            <a:r>
              <a:rPr lang="es-ES" sz="2800" b="1" dirty="0">
                <a:solidFill>
                  <a:srgbClr val="223468"/>
                </a:solidFill>
                <a:latin typeface="REM"/>
                <a:ea typeface="REM"/>
                <a:cs typeface="REM"/>
                <a:sym typeface="REM"/>
              </a:rPr>
              <a:t> </a:t>
            </a:r>
            <a:r>
              <a:rPr lang="es-ES" sz="4500" dirty="0">
                <a:solidFill>
                  <a:srgbClr val="464646"/>
                </a:solidFill>
                <a:latin typeface="REM"/>
                <a:ea typeface="REM"/>
                <a:cs typeface="REM"/>
                <a:sym typeface="REM"/>
              </a:rPr>
              <a:t>Preproducción, producción y posproducción</a:t>
            </a:r>
          </a:p>
          <a:p>
            <a:r>
              <a:rPr lang="es-ES" sz="6000" b="1" dirty="0">
                <a:solidFill>
                  <a:srgbClr val="223468"/>
                </a:solidFill>
                <a:latin typeface="REM"/>
                <a:ea typeface="REM"/>
                <a:cs typeface="REM"/>
                <a:sym typeface="REM"/>
              </a:rPr>
              <a:t>.</a:t>
            </a:r>
            <a:r>
              <a:rPr lang="es-ES" sz="4500" b="1" dirty="0">
                <a:solidFill>
                  <a:srgbClr val="223468"/>
                </a:solidFill>
                <a:latin typeface="REM"/>
                <a:ea typeface="REM"/>
                <a:cs typeface="REM"/>
                <a:sym typeface="REM"/>
              </a:rPr>
              <a:t> </a:t>
            </a:r>
            <a:r>
              <a:rPr lang="es-ES" sz="4500" dirty="0">
                <a:solidFill>
                  <a:srgbClr val="464646"/>
                </a:solidFill>
                <a:latin typeface="REM"/>
                <a:ea typeface="REM"/>
                <a:cs typeface="REM"/>
                <a:sym typeface="REM"/>
              </a:rPr>
              <a:t>Ficción y documental</a:t>
            </a:r>
            <a:endParaRPr lang="es-ES" sz="4800" b="1" i="0" u="none" strike="noStrike" cap="none" dirty="0">
              <a:solidFill>
                <a:srgbClr val="464646"/>
              </a:solidFill>
              <a:latin typeface="REM"/>
              <a:ea typeface="REM"/>
              <a:cs typeface="REM"/>
              <a:sym typeface="REM"/>
            </a:endParaRPr>
          </a:p>
          <a:p>
            <a:endParaRPr lang="es-ES" sz="4800" b="1" i="0" u="none" strike="noStrike" cap="none" dirty="0">
              <a:solidFill>
                <a:srgbClr val="464646"/>
              </a:solidFill>
              <a:latin typeface="REM"/>
              <a:ea typeface="REM"/>
              <a:cs typeface="REM"/>
              <a:sym typeface="REM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 b="0" i="0" u="none" strike="noStrike" cap="none" dirty="0">
              <a:solidFill>
                <a:srgbClr val="464646"/>
              </a:solidFill>
              <a:latin typeface="REM"/>
              <a:ea typeface="REM"/>
              <a:cs typeface="REM"/>
              <a:sym typeface="REM"/>
            </a:endParaRPr>
          </a:p>
        </p:txBody>
      </p:sp>
      <p:pic>
        <p:nvPicPr>
          <p:cNvPr id="35" name="Google Shape;35;p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65227" y="2100558"/>
            <a:ext cx="12557581" cy="78540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34;p5">
            <a:extLst>
              <a:ext uri="{FF2B5EF4-FFF2-40B4-BE49-F238E27FC236}">
                <a16:creationId xmlns:a16="http://schemas.microsoft.com/office/drawing/2014/main" id="{DCCDDF6B-1C1A-C784-6019-57056BA0543A}"/>
              </a:ext>
            </a:extLst>
          </p:cNvPr>
          <p:cNvSpPr txBox="1"/>
          <p:nvPr/>
        </p:nvSpPr>
        <p:spPr>
          <a:xfrm>
            <a:off x="1006415" y="8380533"/>
            <a:ext cx="11996750" cy="27472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4000" b="1" i="0" u="none" strike="noStrike" cap="none" dirty="0">
                <a:solidFill>
                  <a:srgbClr val="223468"/>
                </a:solidFill>
                <a:latin typeface="REM"/>
                <a:ea typeface="REM"/>
                <a:cs typeface="REM"/>
                <a:sym typeface="REM"/>
              </a:rPr>
              <a:t>LÍNEA DE INVERSIÓN </a:t>
            </a:r>
            <a:r>
              <a:rPr lang="es-ES" sz="4000" b="1" dirty="0">
                <a:solidFill>
                  <a:srgbClr val="223468"/>
                </a:solidFill>
                <a:latin typeface="REM"/>
                <a:ea typeface="REM"/>
                <a:cs typeface="REM"/>
                <a:sym typeface="REM"/>
              </a:rPr>
              <a:t>2</a:t>
            </a:r>
            <a:endParaRPr lang="es-ES" sz="4000" b="1" i="0" u="none" strike="noStrike" cap="none" dirty="0">
              <a:solidFill>
                <a:srgbClr val="223468"/>
              </a:solidFill>
              <a:latin typeface="REM"/>
              <a:ea typeface="REM"/>
              <a:cs typeface="REM"/>
              <a:sym typeface="REM"/>
            </a:endParaRPr>
          </a:p>
          <a:p>
            <a:r>
              <a:rPr lang="es-ES" sz="6000" b="1" dirty="0">
                <a:solidFill>
                  <a:srgbClr val="223468"/>
                </a:solidFill>
                <a:latin typeface="REM"/>
                <a:ea typeface="REM"/>
                <a:cs typeface="REM"/>
                <a:sym typeface="REM"/>
              </a:rPr>
              <a:t>.</a:t>
            </a:r>
            <a:r>
              <a:rPr lang="es-ES" sz="4800" b="1" dirty="0">
                <a:solidFill>
                  <a:srgbClr val="223468"/>
                </a:solidFill>
                <a:latin typeface="REM"/>
                <a:ea typeface="REM"/>
                <a:cs typeface="REM"/>
                <a:sym typeface="REM"/>
              </a:rPr>
              <a:t> </a:t>
            </a:r>
            <a:r>
              <a:rPr lang="es-ES" sz="4800" b="1" dirty="0">
                <a:solidFill>
                  <a:schemeClr val="bg2"/>
                </a:solidFill>
                <a:latin typeface="REM"/>
                <a:ea typeface="REM"/>
                <a:cs typeface="REM"/>
                <a:sym typeface="REM"/>
              </a:rPr>
              <a:t>Series, corto, medio, largometraje, animación, videojuegos y videoclips</a:t>
            </a:r>
            <a:endParaRPr lang="es-ES" sz="4800" b="1" i="0" u="none" strike="noStrike" cap="none" dirty="0">
              <a:solidFill>
                <a:srgbClr val="464646"/>
              </a:solidFill>
              <a:latin typeface="REM"/>
              <a:ea typeface="REM"/>
              <a:cs typeface="REM"/>
              <a:sym typeface="REM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 b="0" i="0" u="none" strike="noStrike" cap="none" dirty="0">
              <a:solidFill>
                <a:srgbClr val="464646"/>
              </a:solidFill>
              <a:latin typeface="REM"/>
              <a:ea typeface="REM"/>
              <a:cs typeface="REM"/>
              <a:sym typeface="REM"/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8356CCE0-DBE5-42D7-BE56-697460078FF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686940" y="1548648"/>
            <a:ext cx="4279444" cy="1222698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BE4DD5B4-3175-4B67-8D82-BBB1367E9FF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661521" y="1348859"/>
            <a:ext cx="5136104" cy="1811443"/>
          </a:xfrm>
          <a:prstGeom prst="rect">
            <a:avLst/>
          </a:prstGeom>
        </p:spPr>
      </p:pic>
      <p:sp>
        <p:nvSpPr>
          <p:cNvPr id="17" name="Google Shape;34;p5">
            <a:extLst>
              <a:ext uri="{FF2B5EF4-FFF2-40B4-BE49-F238E27FC236}">
                <a16:creationId xmlns:a16="http://schemas.microsoft.com/office/drawing/2014/main" id="{6B1C7B08-607E-459E-AD88-DCCB9448EE81}"/>
              </a:ext>
            </a:extLst>
          </p:cNvPr>
          <p:cNvSpPr txBox="1"/>
          <p:nvPr/>
        </p:nvSpPr>
        <p:spPr>
          <a:xfrm>
            <a:off x="1014563" y="6219295"/>
            <a:ext cx="11996750" cy="1942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4000" b="1" u="none" strike="noStrike" cap="none" dirty="0">
                <a:solidFill>
                  <a:srgbClr val="223468"/>
                </a:solidFill>
                <a:latin typeface="REM"/>
                <a:ea typeface="REM"/>
                <a:cs typeface="REM"/>
                <a:sym typeface="REM"/>
              </a:rPr>
              <a:t>LÍNEA DE INVERSIÓN 1</a:t>
            </a:r>
          </a:p>
          <a:p>
            <a:r>
              <a:rPr lang="es-ES" sz="6000" b="1" dirty="0">
                <a:solidFill>
                  <a:schemeClr val="bg2"/>
                </a:solidFill>
                <a:latin typeface="REM"/>
                <a:ea typeface="REM"/>
                <a:cs typeface="REM"/>
                <a:sym typeface="REM"/>
              </a:rPr>
              <a:t>.</a:t>
            </a:r>
            <a:r>
              <a:rPr lang="es-ES" sz="4500" b="1" dirty="0">
                <a:solidFill>
                  <a:schemeClr val="bg2"/>
                </a:solidFill>
                <a:latin typeface="REM"/>
                <a:ea typeface="REM"/>
                <a:cs typeface="REM"/>
                <a:sym typeface="REM"/>
              </a:rPr>
              <a:t> </a:t>
            </a:r>
            <a:r>
              <a:rPr lang="es-ES" sz="4500" b="1" i="0" u="none" strike="noStrike" cap="none" dirty="0">
                <a:solidFill>
                  <a:schemeClr val="bg2"/>
                </a:solidFill>
                <a:latin typeface="REM"/>
                <a:ea typeface="REM"/>
                <a:cs typeface="REM"/>
                <a:sym typeface="REM"/>
              </a:rPr>
              <a:t>Series, corto, medio y largometraje</a:t>
            </a:r>
          </a:p>
          <a:p>
            <a:endParaRPr lang="es-ES" sz="4800" b="1" i="0" u="none" strike="noStrike" cap="none" dirty="0">
              <a:solidFill>
                <a:srgbClr val="464646"/>
              </a:solidFill>
              <a:latin typeface="REM"/>
              <a:ea typeface="REM"/>
              <a:cs typeface="REM"/>
              <a:sym typeface="REM"/>
            </a:endParaRPr>
          </a:p>
          <a:p>
            <a:endParaRPr lang="es-ES" sz="4800" b="1" i="0" u="none" strike="noStrike" cap="none" dirty="0">
              <a:solidFill>
                <a:srgbClr val="464646"/>
              </a:solidFill>
              <a:latin typeface="REM"/>
              <a:ea typeface="REM"/>
              <a:cs typeface="REM"/>
              <a:sym typeface="REM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 b="0" i="0" u="none" strike="noStrike" cap="none" dirty="0">
              <a:solidFill>
                <a:srgbClr val="464646"/>
              </a:solidFill>
              <a:latin typeface="REM"/>
              <a:ea typeface="REM"/>
              <a:cs typeface="REM"/>
              <a:sym typeface="REM"/>
            </a:endParaRPr>
          </a:p>
        </p:txBody>
      </p:sp>
      <p:sp>
        <p:nvSpPr>
          <p:cNvPr id="7" name="Rectángulo redondeado 10">
            <a:extLst>
              <a:ext uri="{FF2B5EF4-FFF2-40B4-BE49-F238E27FC236}">
                <a16:creationId xmlns:a16="http://schemas.microsoft.com/office/drawing/2014/main" id="{D4BF0366-7B94-0141-CCAD-196A502EE25E}"/>
              </a:ext>
            </a:extLst>
          </p:cNvPr>
          <p:cNvSpPr/>
          <p:nvPr/>
        </p:nvSpPr>
        <p:spPr>
          <a:xfrm rot="16200000">
            <a:off x="4132606" y="8607222"/>
            <a:ext cx="2102543" cy="7143750"/>
          </a:xfrm>
          <a:prstGeom prst="roundRect">
            <a:avLst>
              <a:gd name="adj" fmla="val 21081"/>
            </a:avLst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39A4CB9A-FC09-C9D1-F184-04B2C029937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0973" y="11565099"/>
            <a:ext cx="6445809" cy="152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372723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Google Shape;29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1953" y="-116530"/>
            <a:ext cx="24415953" cy="13751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1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66574" y="12188937"/>
            <a:ext cx="24450574" cy="1527063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32;p5"/>
          <p:cNvSpPr txBox="1"/>
          <p:nvPr/>
        </p:nvSpPr>
        <p:spPr>
          <a:xfrm>
            <a:off x="1497744" y="974419"/>
            <a:ext cx="12980283" cy="15494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5000" b="1" i="0" u="none" strike="noStrike" cap="none" dirty="0">
                <a:solidFill>
                  <a:srgbClr val="223468"/>
                </a:solidFill>
                <a:latin typeface="REM"/>
                <a:ea typeface="REM"/>
                <a:cs typeface="REM"/>
                <a:sym typeface="REM"/>
              </a:rPr>
              <a:t>¿CUÁL ES EL PLAZO DE INSCRIPCIÓN AL PROGRAMA</a:t>
            </a:r>
            <a:r>
              <a:rPr lang="es-ES" sz="5000" b="1" dirty="0">
                <a:solidFill>
                  <a:srgbClr val="223468"/>
                </a:solidFill>
                <a:latin typeface="REM"/>
                <a:ea typeface="REM"/>
                <a:cs typeface="REM"/>
                <a:sym typeface="REM"/>
              </a:rPr>
              <a:t>?</a:t>
            </a:r>
          </a:p>
        </p:txBody>
      </p:sp>
      <p:pic>
        <p:nvPicPr>
          <p:cNvPr id="33" name="Google Shape;33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4229292" y="5554976"/>
            <a:ext cx="207174" cy="1864565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Google Shape;34;p5"/>
          <p:cNvSpPr txBox="1"/>
          <p:nvPr/>
        </p:nvSpPr>
        <p:spPr>
          <a:xfrm>
            <a:off x="1649632" y="5951414"/>
            <a:ext cx="11788155" cy="19851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4800" dirty="0">
                <a:solidFill>
                  <a:srgbClr val="464646"/>
                </a:solidFill>
                <a:latin typeface="REM"/>
                <a:ea typeface="REM"/>
                <a:cs typeface="REM"/>
                <a:sym typeface="REM"/>
              </a:rPr>
              <a:t>Todos los interesados en participar podrán inscribirse desde el 12 y hasta el 30 de septiembre.</a:t>
            </a:r>
            <a:endParaRPr sz="4800" b="0" i="0" u="none" strike="noStrike" cap="none" dirty="0">
              <a:solidFill>
                <a:srgbClr val="464646"/>
              </a:solidFill>
              <a:latin typeface="REM"/>
              <a:ea typeface="REM"/>
              <a:cs typeface="REM"/>
              <a:sym typeface="REM"/>
            </a:endParaRPr>
          </a:p>
        </p:txBody>
      </p:sp>
      <p:pic>
        <p:nvPicPr>
          <p:cNvPr id="35" name="Google Shape;35;p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12513" y="2457709"/>
            <a:ext cx="12557581" cy="785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71E2FCFE-D62D-B0B4-0AD8-8358EEBBB1D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751628" y="4070383"/>
            <a:ext cx="8824035" cy="574725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02C90A1E-6828-447B-A9E0-C6295FDA3AC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686940" y="1548648"/>
            <a:ext cx="4279444" cy="1222698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C4BFD602-24F7-4374-8580-54D4E443D31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661521" y="1348859"/>
            <a:ext cx="5136104" cy="1811443"/>
          </a:xfrm>
          <a:prstGeom prst="rect">
            <a:avLst/>
          </a:prstGeom>
        </p:spPr>
      </p:pic>
      <p:sp>
        <p:nvSpPr>
          <p:cNvPr id="6" name="Rectángulo redondeado 10">
            <a:extLst>
              <a:ext uri="{FF2B5EF4-FFF2-40B4-BE49-F238E27FC236}">
                <a16:creationId xmlns:a16="http://schemas.microsoft.com/office/drawing/2014/main" id="{33BDF75F-7C34-FBCB-DD4A-87D9C405A919}"/>
              </a:ext>
            </a:extLst>
          </p:cNvPr>
          <p:cNvSpPr/>
          <p:nvPr/>
        </p:nvSpPr>
        <p:spPr>
          <a:xfrm rot="16200000">
            <a:off x="4132607" y="8694428"/>
            <a:ext cx="2102543" cy="7143750"/>
          </a:xfrm>
          <a:prstGeom prst="roundRect">
            <a:avLst>
              <a:gd name="adj" fmla="val 21081"/>
            </a:avLst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8AF6259A-AB65-68E1-90FB-4D4B17C4835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0973" y="11565099"/>
            <a:ext cx="6445809" cy="152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2114205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76091"/>
            <a:ext cx="24415953" cy="13751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66574" y="12188937"/>
            <a:ext cx="24450574" cy="1527063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1"/>
          <p:cNvSpPr txBox="1"/>
          <p:nvPr/>
        </p:nvSpPr>
        <p:spPr>
          <a:xfrm>
            <a:off x="1384304" y="3912723"/>
            <a:ext cx="13483043" cy="55707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 b="0" i="0" u="none" strike="noStrike" cap="none" dirty="0">
              <a:solidFill>
                <a:srgbClr val="464646"/>
              </a:solidFill>
              <a:latin typeface="REM"/>
              <a:ea typeface="REM"/>
              <a:cs typeface="REM"/>
              <a:sym typeface="REM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4000" b="0" i="0" u="none" strike="noStrike" cap="none" dirty="0">
                <a:solidFill>
                  <a:srgbClr val="464646"/>
                </a:solidFill>
                <a:latin typeface="REM"/>
                <a:ea typeface="REM"/>
                <a:cs typeface="REM"/>
                <a:sym typeface="REM"/>
              </a:rPr>
              <a:t>Accedé a toda la información escaneando el QR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-ES" sz="4000" dirty="0">
              <a:solidFill>
                <a:srgbClr val="464646"/>
              </a:solidFill>
              <a:latin typeface="REM"/>
              <a:ea typeface="REM"/>
              <a:cs typeface="REM"/>
              <a:sym typeface="REM"/>
            </a:endParaRPr>
          </a:p>
          <a:p>
            <a:r>
              <a:rPr lang="es-ES" sz="4000" b="1" i="0" u="none" strike="noStrike" cap="none" dirty="0">
                <a:solidFill>
                  <a:srgbClr val="223468"/>
                </a:solidFill>
                <a:latin typeface="REM"/>
                <a:ea typeface="REM"/>
                <a:cs typeface="REM"/>
                <a:sym typeface="REM"/>
              </a:rPr>
              <a:t>CONSULTAS:</a:t>
            </a:r>
          </a:p>
          <a:p>
            <a:r>
              <a:rPr lang="es-ES" sz="4800" b="0" i="0" u="sng" dirty="0">
                <a:solidFill>
                  <a:srgbClr val="000F9F"/>
                </a:solidFill>
                <a:effectLst/>
                <a:highlight>
                  <a:srgbClr val="F9F5F0"/>
                </a:highlight>
                <a:latin typeface="REM" pitchFamily="2" charset="0"/>
              </a:rPr>
              <a:t>cashrebate</a:t>
            </a:r>
            <a:r>
              <a:rPr lang="es-ES" sz="4800" u="sng" dirty="0">
                <a:solidFill>
                  <a:srgbClr val="000F9F"/>
                </a:solidFill>
                <a:highlight>
                  <a:srgbClr val="F9F5F0"/>
                </a:highlight>
                <a:latin typeface="REM" pitchFamily="2" charset="0"/>
              </a:rPr>
              <a:t>.mendoza@gmail.com</a:t>
            </a:r>
            <a:endParaRPr sz="4000" b="0" i="0" u="none" strike="noStrike" cap="none" dirty="0">
              <a:solidFill>
                <a:srgbClr val="464646"/>
              </a:solidFill>
              <a:latin typeface="REM"/>
              <a:ea typeface="REM"/>
              <a:cs typeface="REM"/>
              <a:sym typeface="REM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-AR" sz="4000" b="0" i="0" u="none" strike="noStrike" cap="none" dirty="0">
              <a:solidFill>
                <a:srgbClr val="464646"/>
              </a:solidFill>
              <a:latin typeface="REM"/>
              <a:ea typeface="REM"/>
              <a:cs typeface="REM"/>
              <a:sym typeface="REM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AR" sz="4000" b="1" dirty="0">
                <a:solidFill>
                  <a:srgbClr val="223468"/>
                </a:solidFill>
                <a:latin typeface="REM"/>
                <a:cs typeface="REM"/>
                <a:sym typeface="REM"/>
              </a:rPr>
              <a:t>REUNIÓN VIRTUAL INFORMATIVA: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4000" dirty="0">
                <a:solidFill>
                  <a:srgbClr val="464646"/>
                </a:solidFill>
                <a:latin typeface="REM"/>
                <a:cs typeface="REM"/>
                <a:sym typeface="REM"/>
              </a:rPr>
              <a:t>Martes 17 de septiembre |  11 </a:t>
            </a:r>
            <a:r>
              <a:rPr lang="es-ES" sz="4000" dirty="0" err="1">
                <a:solidFill>
                  <a:srgbClr val="464646"/>
                </a:solidFill>
                <a:latin typeface="REM"/>
                <a:cs typeface="REM"/>
                <a:sym typeface="REM"/>
              </a:rPr>
              <a:t>hs</a:t>
            </a:r>
            <a:r>
              <a:rPr lang="es-ES" sz="4000" dirty="0">
                <a:solidFill>
                  <a:srgbClr val="464646"/>
                </a:solidFill>
                <a:latin typeface="REM"/>
                <a:cs typeface="REM"/>
                <a:sym typeface="REM"/>
              </a:rPr>
              <a:t>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4000" dirty="0">
                <a:solidFill>
                  <a:srgbClr val="464646"/>
                </a:solidFill>
                <a:latin typeface="REM"/>
                <a:cs typeface="REM"/>
                <a:sym typeface="REM"/>
              </a:rPr>
              <a:t>Link en bio IG @mendoza.film</a:t>
            </a:r>
            <a:endParaRPr sz="4000" b="1" dirty="0">
              <a:solidFill>
                <a:srgbClr val="223468"/>
              </a:solidFill>
              <a:latin typeface="REM"/>
              <a:cs typeface="REM"/>
              <a:sym typeface="REM"/>
            </a:endParaRPr>
          </a:p>
        </p:txBody>
      </p:sp>
      <p:pic>
        <p:nvPicPr>
          <p:cNvPr id="90" name="Google Shape;90;p1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88490" y="2395462"/>
            <a:ext cx="12557581" cy="785401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11"/>
          <p:cNvSpPr txBox="1"/>
          <p:nvPr/>
        </p:nvSpPr>
        <p:spPr>
          <a:xfrm>
            <a:off x="1391210" y="375093"/>
            <a:ext cx="15926971" cy="15494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rm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Pts val="1800"/>
              <a:buFont typeface="Helvetica Neue"/>
              <a:buNone/>
            </a:pPr>
            <a:endParaRPr lang="es-ES" sz="4000" dirty="0"/>
          </a:p>
        </p:txBody>
      </p:sp>
      <p:pic>
        <p:nvPicPr>
          <p:cNvPr id="92" name="Google Shape;92;p1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4229292" y="5554976"/>
            <a:ext cx="207174" cy="1864565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11"/>
          <p:cNvSpPr txBox="1"/>
          <p:nvPr/>
        </p:nvSpPr>
        <p:spPr>
          <a:xfrm>
            <a:off x="12378672" y="9830197"/>
            <a:ext cx="5016849" cy="8001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286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200" b="1" i="0" u="none" strike="noStrike" cap="none" dirty="0">
                <a:solidFill>
                  <a:srgbClr val="223468"/>
                </a:solidFill>
                <a:latin typeface="REM"/>
                <a:ea typeface="REM"/>
                <a:cs typeface="REM"/>
                <a:sym typeface="REM"/>
              </a:rPr>
              <a:t>ACCEDÉ ONLINE</a:t>
            </a:r>
            <a:br>
              <a:rPr lang="es-ES" sz="3200" b="1" i="0" u="none" strike="noStrike" cap="none" dirty="0">
                <a:solidFill>
                  <a:srgbClr val="223468"/>
                </a:solidFill>
                <a:latin typeface="REM"/>
                <a:ea typeface="REM"/>
                <a:cs typeface="REM"/>
                <a:sym typeface="REM"/>
              </a:rPr>
            </a:br>
            <a:endParaRPr dirty="0"/>
          </a:p>
        </p:txBody>
      </p:sp>
      <p:pic>
        <p:nvPicPr>
          <p:cNvPr id="96" name="Google Shape;96;p1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2926886" y="375093"/>
            <a:ext cx="988898" cy="1020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44C0B27F-4EEA-1E61-ADDB-194B4D96764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910353" y="4728281"/>
            <a:ext cx="5875389" cy="590209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D70B5B6F-E061-2121-7D90-221F4DDA8730}"/>
              </a:ext>
            </a:extLst>
          </p:cNvPr>
          <p:cNvSpPr txBox="1"/>
          <p:nvPr/>
        </p:nvSpPr>
        <p:spPr>
          <a:xfrm>
            <a:off x="1391210" y="1332270"/>
            <a:ext cx="12117859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5000" b="1" i="0" u="none" strike="noStrike" cap="none" dirty="0">
                <a:solidFill>
                  <a:srgbClr val="223468"/>
                </a:solidFill>
                <a:latin typeface="REM"/>
                <a:ea typeface="REM"/>
                <a:cs typeface="REM"/>
                <a:sym typeface="REM"/>
              </a:rPr>
              <a:t>¿CÓMO ACCEDER A</a:t>
            </a:r>
            <a:r>
              <a:rPr lang="es-ES" sz="5000" b="1" dirty="0">
                <a:solidFill>
                  <a:srgbClr val="223468"/>
                </a:solidFill>
                <a:latin typeface="REM"/>
                <a:ea typeface="REM"/>
                <a:cs typeface="REM"/>
                <a:sym typeface="REM"/>
              </a:rPr>
              <a:t>L PROGRAMA</a:t>
            </a:r>
            <a:r>
              <a:rPr lang="es-ES" sz="5000" b="1" i="0" u="none" strike="noStrike" cap="none" dirty="0">
                <a:solidFill>
                  <a:srgbClr val="223468"/>
                </a:solidFill>
                <a:latin typeface="REM"/>
                <a:ea typeface="REM"/>
                <a:cs typeface="REM"/>
                <a:sym typeface="REM"/>
              </a:rPr>
              <a:t>?</a:t>
            </a:r>
          </a:p>
        </p:txBody>
      </p:sp>
      <p:sp>
        <p:nvSpPr>
          <p:cNvPr id="7" name="Rectángulo redondeado 10">
            <a:extLst>
              <a:ext uri="{FF2B5EF4-FFF2-40B4-BE49-F238E27FC236}">
                <a16:creationId xmlns:a16="http://schemas.microsoft.com/office/drawing/2014/main" id="{4F29D84A-92D3-ECED-4D79-C1170DEEA853}"/>
              </a:ext>
            </a:extLst>
          </p:cNvPr>
          <p:cNvSpPr/>
          <p:nvPr/>
        </p:nvSpPr>
        <p:spPr>
          <a:xfrm rot="16200000">
            <a:off x="4132607" y="8694428"/>
            <a:ext cx="2102543" cy="7143750"/>
          </a:xfrm>
          <a:prstGeom prst="roundRect">
            <a:avLst>
              <a:gd name="adj" fmla="val 21081"/>
            </a:avLst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575F3CD0-100B-0F9B-D766-281E96682FA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0973" y="11565099"/>
            <a:ext cx="6445809" cy="152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2ecbc834eda_5_1"/>
          <p:cNvSpPr txBox="1">
            <a:spLocks noGrp="1"/>
          </p:cNvSpPr>
          <p:nvPr>
            <p:ph type="title"/>
          </p:nvPr>
        </p:nvSpPr>
        <p:spPr>
          <a:xfrm>
            <a:off x="1778000" y="2298700"/>
            <a:ext cx="20828100" cy="4648200"/>
          </a:xfrm>
          <a:prstGeom prst="rect">
            <a:avLst/>
          </a:prstGeom>
        </p:spPr>
        <p:txBody>
          <a:bodyPr spcFirstLastPara="1" wrap="square" lIns="50800" tIns="50800" rIns="50800" bIns="50800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g2ecbc834eda_5_1"/>
          <p:cNvSpPr txBox="1">
            <a:spLocks noGrp="1"/>
          </p:cNvSpPr>
          <p:nvPr>
            <p:ph type="body" idx="1"/>
          </p:nvPr>
        </p:nvSpPr>
        <p:spPr>
          <a:xfrm>
            <a:off x="1778000" y="7073900"/>
            <a:ext cx="20828100" cy="1587600"/>
          </a:xfrm>
          <a:prstGeom prst="rect">
            <a:avLst/>
          </a:prstGeom>
        </p:spPr>
        <p:txBody>
          <a:bodyPr spcFirstLastPara="1" wrap="square" lIns="50800" tIns="50800" rIns="50800" bIns="5080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10" name="Google Shape;110;g2ecbc834eda_5_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206477"/>
            <a:ext cx="24629806" cy="139224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874</TotalTime>
  <Words>330</Words>
  <Application>Microsoft Office PowerPoint</Application>
  <PresentationFormat>Personalizado</PresentationFormat>
  <Paragraphs>53</Paragraphs>
  <Slides>9</Slides>
  <Notes>9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9</vt:i4>
      </vt:variant>
    </vt:vector>
  </HeadingPairs>
  <TitlesOfParts>
    <vt:vector size="15" baseType="lpstr">
      <vt:lpstr>Helvetica Neue</vt:lpstr>
      <vt:lpstr>YAFdJjTk5UU 0</vt:lpstr>
      <vt:lpstr>Arial</vt:lpstr>
      <vt:lpstr>REM</vt:lpstr>
      <vt:lpstr>Helvetica Neue Light</vt:lpstr>
      <vt:lpstr>White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Beatriz Ponti</dc:creator>
  <cp:lastModifiedBy>Emanuel Barolo</cp:lastModifiedBy>
  <cp:revision>9</cp:revision>
  <dcterms:modified xsi:type="dcterms:W3CDTF">2024-09-11T17:05:01Z</dcterms:modified>
</cp:coreProperties>
</file>