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815" r:id="rId2"/>
    <p:sldId id="261" r:id="rId3"/>
    <p:sldId id="259" r:id="rId4"/>
    <p:sldId id="262" r:id="rId5"/>
    <p:sldId id="263" r:id="rId6"/>
    <p:sldId id="266" r:id="rId7"/>
    <p:sldId id="264" r:id="rId8"/>
    <p:sldId id="268" r:id="rId9"/>
    <p:sldId id="269" r:id="rId10"/>
    <p:sldId id="265" r:id="rId11"/>
    <p:sldId id="282" r:id="rId12"/>
    <p:sldId id="818" r:id="rId13"/>
    <p:sldId id="287" r:id="rId14"/>
    <p:sldId id="290" r:id="rId15"/>
    <p:sldId id="292" r:id="rId16"/>
    <p:sldId id="291" r:id="rId17"/>
    <p:sldId id="296" r:id="rId18"/>
    <p:sldId id="297" r:id="rId19"/>
    <p:sldId id="298" r:id="rId20"/>
    <p:sldId id="302" r:id="rId21"/>
    <p:sldId id="303" r:id="rId22"/>
    <p:sldId id="308" r:id="rId23"/>
    <p:sldId id="309" r:id="rId24"/>
    <p:sldId id="820" r:id="rId25"/>
    <p:sldId id="285" r:id="rId26"/>
    <p:sldId id="312" r:id="rId27"/>
    <p:sldId id="317" r:id="rId28"/>
    <p:sldId id="320" r:id="rId29"/>
    <p:sldId id="323" r:id="rId30"/>
    <p:sldId id="324" r:id="rId31"/>
    <p:sldId id="326" r:id="rId32"/>
    <p:sldId id="822" r:id="rId33"/>
    <p:sldId id="331" r:id="rId34"/>
    <p:sldId id="334" r:id="rId35"/>
    <p:sldId id="338" r:id="rId36"/>
    <p:sldId id="821" r:id="rId37"/>
    <p:sldId id="273" r:id="rId38"/>
    <p:sldId id="341" r:id="rId39"/>
    <p:sldId id="340" r:id="rId40"/>
    <p:sldId id="278" r:id="rId41"/>
    <p:sldId id="279" r:id="rId42"/>
    <p:sldId id="280" r:id="rId43"/>
    <p:sldId id="281" r:id="rId44"/>
    <p:sldId id="270" r:id="rId45"/>
    <p:sldId id="346" r:id="rId46"/>
    <p:sldId id="348" r:id="rId47"/>
    <p:sldId id="349" r:id="rId48"/>
    <p:sldId id="351" r:id="rId49"/>
    <p:sldId id="823" r:id="rId50"/>
    <p:sldId id="271" r:id="rId5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2"/>
    <a:srgbClr val="004E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14" autoAdjust="0"/>
    <p:restoredTop sz="84785" autoAdjust="0"/>
  </p:normalViewPr>
  <p:slideViewPr>
    <p:cSldViewPr snapToGrid="0" snapToObjects="1">
      <p:cViewPr varScale="1">
        <p:scale>
          <a:sx n="78" d="100"/>
          <a:sy n="78" d="100"/>
        </p:scale>
        <p:origin x="1212" y="90"/>
      </p:cViewPr>
      <p:guideLst/>
    </p:cSldViewPr>
  </p:slideViewPr>
  <p:notesTextViewPr>
    <p:cViewPr>
      <p:scale>
        <a:sx n="1" d="1"/>
        <a:sy n="1" d="1"/>
      </p:scale>
      <p:origin x="0" y="0"/>
    </p:cViewPr>
  </p:notesTextViewPr>
  <p:sorterViewPr>
    <p:cViewPr>
      <p:scale>
        <a:sx n="110" d="100"/>
        <a:sy n="110" d="100"/>
      </p:scale>
      <p:origin x="0" y="0"/>
    </p:cViewPr>
  </p:sorterViewPr>
  <p:notesViewPr>
    <p:cSldViewPr snapToGrid="0" snapToObjects="1" showGuides="1">
      <p:cViewPr varScale="1">
        <p:scale>
          <a:sx n="94" d="100"/>
          <a:sy n="94" d="100"/>
        </p:scale>
        <p:origin x="254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9B4F3D-CF75-7F42-8315-A28624F81956}" type="datetimeFigureOut">
              <a:rPr lang="es-ES_tradnl" smtClean="0"/>
              <a:t>08/07/2021</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81C942-4D6E-D74B-BB0A-31CA9B499610}" type="slidenum">
              <a:rPr lang="es-ES_tradnl" smtClean="0"/>
              <a:t>‹Nº›</a:t>
            </a:fld>
            <a:endParaRPr lang="es-ES_tradnl"/>
          </a:p>
        </p:txBody>
      </p:sp>
    </p:spTree>
    <p:extLst>
      <p:ext uri="{BB962C8B-B14F-4D97-AF65-F5344CB8AC3E}">
        <p14:creationId xmlns:p14="http://schemas.microsoft.com/office/powerpoint/2010/main" val="1294372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57ECA3-D067-47EE-89D5-26A6A722751D}" type="slidenum">
              <a:rPr lang="en-US" smtClean="0"/>
              <a:t>1</a:t>
            </a:fld>
            <a:endParaRPr lang="en-US" dirty="0"/>
          </a:p>
        </p:txBody>
      </p:sp>
    </p:spTree>
    <p:extLst>
      <p:ext uri="{BB962C8B-B14F-4D97-AF65-F5344CB8AC3E}">
        <p14:creationId xmlns:p14="http://schemas.microsoft.com/office/powerpoint/2010/main" val="356373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16</a:t>
            </a:fld>
            <a:endParaRPr lang="es-ES_tradnl"/>
          </a:p>
        </p:txBody>
      </p:sp>
    </p:spTree>
    <p:extLst>
      <p:ext uri="{BB962C8B-B14F-4D97-AF65-F5344CB8AC3E}">
        <p14:creationId xmlns:p14="http://schemas.microsoft.com/office/powerpoint/2010/main" val="2198098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FICHA 8: Nuevos Métodos. Dialogo Competitivo</a:t>
            </a:r>
            <a:endParaRPr lang="en-US" dirty="0"/>
          </a:p>
          <a:p>
            <a:endParaRPr lang="es-MX" b="1" dirty="0"/>
          </a:p>
          <a:p>
            <a:r>
              <a:rPr lang="es-MX" b="1" dirty="0"/>
              <a:t>Definición </a:t>
            </a:r>
            <a:endParaRPr lang="en-US" dirty="0"/>
          </a:p>
          <a:p>
            <a:r>
              <a:rPr lang="es-MX" dirty="0"/>
              <a:t>El </a:t>
            </a:r>
            <a:r>
              <a:rPr lang="es-MX" i="1" dirty="0"/>
              <a:t>Diálogo Competitivo</a:t>
            </a:r>
            <a:r>
              <a:rPr lang="es-MX" dirty="0"/>
              <a:t> es un nuevo método de adquisición que se incorporó en la ampliación de la política de adquisición GN-2349-15 para la compra de bienes, obras o servicios de no consultoría, que permite la interacción dinámica del prestatario con los proponentes. Se recomienda utilizar este mecanismo cuando se realicen adquisiciones especialmente complejas o innovadoras. El uso y justificación de esta modalidad deberá incluirse en el Anexo Fiduciario del proyecto o en un Plan de Adquisiciones actualizado con la justificación correspondiente. El objetivo del DC es identificar la solución técnica, comercial y legal más adecuada, que permita satisfacer las necesidades del prestatario.</a:t>
            </a:r>
            <a:endParaRPr lang="en-US" dirty="0"/>
          </a:p>
          <a:p>
            <a:r>
              <a:rPr lang="es-MX" dirty="0"/>
              <a:t> En el marco de este método, el prestatario entabla un diálogo con las empresas o APCA seleccionadas inicialmente, con el objetivo de identificar y especificar una o más soluciones alternativas idóneas, para satisfacer las necesidades y/o requerimientos, antes de invitar a las empresas a presentar sus propuestas finales, por ello requiere la presencia de una autoridad de probidad independiente.</a:t>
            </a:r>
            <a:endParaRPr lang="en-US" dirty="0"/>
          </a:p>
          <a:p>
            <a:endParaRPr lang="es-MX" dirty="0"/>
          </a:p>
          <a:p>
            <a:r>
              <a:rPr lang="es-MX" dirty="0"/>
              <a:t> </a:t>
            </a:r>
            <a:r>
              <a:rPr lang="es-MX" b="1" dirty="0"/>
              <a:t>¿Cuándo se utiliza el DC?</a:t>
            </a:r>
            <a:endParaRPr lang="en-US" dirty="0"/>
          </a:p>
          <a:p>
            <a:r>
              <a:rPr lang="es-MX" dirty="0"/>
              <a:t> En el párrafo 2.15 de la política GN-2349-15, se indica en qué circunstancias debe utilizarse el DC. Adicionalmente, para complementar la conveniencia de utilizar o no el DC, se sugiere considerar las siguientes interrogantes: </a:t>
            </a:r>
            <a:endParaRPr lang="en-US" dirty="0"/>
          </a:p>
          <a:p>
            <a:pPr lvl="0"/>
            <a:r>
              <a:rPr lang="es-ES_tradnl" dirty="0"/>
              <a:t>¿Están las necesidades claras, pero los medios para satisfacerlas no están definidos?</a:t>
            </a:r>
            <a:endParaRPr lang="en-US" dirty="0"/>
          </a:p>
          <a:p>
            <a:pPr lvl="0"/>
            <a:r>
              <a:rPr lang="es-ES_tradnl" dirty="0"/>
              <a:t>¿El Prestatario desea alentar y permitir la innovación y está dispuesto a abstenerse de definir los medios a través de los cuales se deben satisfacer las necesidades?</a:t>
            </a:r>
            <a:endParaRPr lang="en-US" dirty="0"/>
          </a:p>
          <a:p>
            <a:pPr lvl="0"/>
            <a:r>
              <a:rPr lang="es-ES_tradnl" dirty="0"/>
              <a:t>¿Se podrían satisfacer las necesidades a través de varias soluciones diferentes?</a:t>
            </a:r>
            <a:endParaRPr lang="en-US" dirty="0"/>
          </a:p>
          <a:p>
            <a:pPr lvl="0"/>
            <a:r>
              <a:rPr lang="es-ES_tradnl" dirty="0"/>
              <a:t>¿El Prestatario ha realizado compras previas para necesidades similares? Si fue así, ¿El resultado no fue satisfactorio?</a:t>
            </a:r>
            <a:endParaRPr lang="en-US" dirty="0"/>
          </a:p>
          <a:p>
            <a:pPr lvl="0"/>
            <a:r>
              <a:rPr lang="es-ES_tradnl" dirty="0"/>
              <a:t>¿Está el Prestatario seguro de que otros métodos de adquisición no permiten el nivel de colaboración entre el Prestatario y el Proponente para el desarrollo de una solución adecuada?</a:t>
            </a:r>
            <a:endParaRPr lang="en-US" dirty="0"/>
          </a:p>
          <a:p>
            <a:pPr lvl="0"/>
            <a:r>
              <a:rPr lang="es-ES_tradnl" dirty="0"/>
              <a:t>¿El Prestatario tiene recursos para un proceso de adquisición intensivo que puede durar de 10 a 18 meses, que requiere un alto nivel de aportes y conocimientos técnicos, legales y comerciales, recursos y costos (especialmente en relación con la preparación, las rondas de diálogo y la evaluación de las propuestas)?</a:t>
            </a:r>
            <a:endParaRPr lang="en-US" dirty="0"/>
          </a:p>
          <a:p>
            <a:pPr lvl="0"/>
            <a:r>
              <a:rPr lang="es-ES_tradnl" dirty="0"/>
              <a:t>¿Existe un alto nivel de interés en el mercado y, por lo tanto, una fuerte competencia?</a:t>
            </a:r>
            <a:endParaRPr lang="en-US" dirty="0"/>
          </a:p>
          <a:p>
            <a:pPr lvl="0"/>
            <a:r>
              <a:rPr lang="es-ES_tradnl" dirty="0"/>
              <a:t>¿Se han evaluado y descartado otros métodos de selección de Adquisiciones, como la AME o una LPI con negociación?</a:t>
            </a:r>
            <a:endParaRPr lang="en-US" dirty="0"/>
          </a:p>
          <a:p>
            <a:r>
              <a:rPr lang="es-ES_tradnl" dirty="0"/>
              <a:t>Si la mayoría de las respuestas son afirmativas, se recomienda utilizar el DC.</a:t>
            </a:r>
            <a:endParaRPr lang="en-US" dirty="0"/>
          </a:p>
          <a:p>
            <a:endParaRPr lang="es-ES_tradnl" b="1" dirty="0"/>
          </a:p>
          <a:p>
            <a:r>
              <a:rPr lang="es-ES_tradnl" b="1" dirty="0"/>
              <a:t>Autoridad de probidad en el DC</a:t>
            </a:r>
            <a:r>
              <a:rPr lang="es-ES_tradnl" dirty="0"/>
              <a:t>.</a:t>
            </a:r>
            <a:endParaRPr lang="en-US" dirty="0"/>
          </a:p>
          <a:p>
            <a:r>
              <a:rPr lang="es-MX" dirty="0"/>
              <a:t>Con la finalidad de garantizar la aplicación de los principios básicos de adquisiciones definidos en las Políticas, el prestatario deberá identificar una Autoridad de Probidad Independiente, aceptable para el Banco, a ser designada al inicio del proceso y que supervisará el mismo hasta la adjudicación del contrato.  Para detalles sobre el alcance de esta figura y su formalización, remitirse a la ficha correspondiente. </a:t>
            </a:r>
            <a:endParaRPr lang="en-US" dirty="0"/>
          </a:p>
          <a:p>
            <a:endParaRPr lang="es-MX" b="1" dirty="0"/>
          </a:p>
          <a:p>
            <a:r>
              <a:rPr lang="es-MX" b="1" dirty="0"/>
              <a:t>Fases del DC.</a:t>
            </a:r>
            <a:endParaRPr lang="en-US" dirty="0"/>
          </a:p>
          <a:p>
            <a:r>
              <a:rPr lang="es-MX" u="sng" dirty="0"/>
              <a:t>FASE 1. Preparación del DC</a:t>
            </a:r>
            <a:r>
              <a:rPr lang="es-MX" dirty="0"/>
              <a:t>. Antes de iniciar el procedimiento de DC es indispensable que el Prestatario planifique todo el proceso, de manera de identificar las complejidades, ruta crítica y duración estimada del mismo y, de esta manera, poder establecer los flujos de trabajo, los recursos necesarios y designar el equipo responsable del DC. En paralelo, es vital conocer el mercado existente, el apetito de posibles interesados para entablar un DC, el nivel de competencia esperado y de compromiso de los diferentes actores. Hay que tener presente que el DC también implica dedicación y costos importantes para los participantes, por ello estos deben tener una comprensión clara de las condiciones y alcance del mismo.  </a:t>
            </a:r>
            <a:endParaRPr lang="en-US" dirty="0"/>
          </a:p>
          <a:p>
            <a:r>
              <a:rPr lang="es-MX" dirty="0"/>
              <a:t>En esta primera fase de preparación se debe identificar y contratar a la entidad de probidad.  </a:t>
            </a:r>
            <a:endParaRPr lang="en-US" dirty="0"/>
          </a:p>
          <a:p>
            <a:endParaRPr lang="es-MX" u="sng" dirty="0"/>
          </a:p>
          <a:p>
            <a:r>
              <a:rPr lang="es-MX" u="sng" dirty="0"/>
              <a:t>FASE 2: Ejecución del DC</a:t>
            </a:r>
            <a:r>
              <a:rPr lang="es-MX" dirty="0"/>
              <a:t>. En la siguiente tabla se indica el procedimiento de ejecución del DC.</a:t>
            </a:r>
            <a:endParaRPr lang="en-US" dirty="0"/>
          </a:p>
          <a:p>
            <a:r>
              <a:rPr lang="es-MX" dirty="0"/>
              <a:t> El diálogo competitivo es un procedimiento de múltiples etapas mediante el cual el Prestatario puede mantener un diálogo directo con los oferentes con el objetivo de desarrollar una o más soluciones alternativas idóneas para cumplir los requisitos establecidos. Este procedimiento está diseñado para adquisiciones especialmente complejas o innovadoras. </a:t>
            </a:r>
            <a:endParaRPr lang="en-US" dirty="0"/>
          </a:p>
          <a:p>
            <a:pPr lvl="0"/>
            <a:r>
              <a:rPr lang="es-MX" dirty="0"/>
              <a:t>En el diálogo competitivo, el Prestatario entabla un diálogo con los oferentes precalificados, con el objetivo de detectar y definir mejor los medios más indicados para satisfacer los requisitos establecidos antes de invitar a los oferentes a que presenten las propuestas finales. El uso de este método requiere de la justificación y aprobación previa del Banco y se incluirá en el Plan de Adquisiciones. Para asegurar la transparencia y rendición de cuentas, el Prestatario identificará una autoridad de probidad independiente aceptable para el Banco. Se nombrará a la autoridad de probidad al comienzo de la adquisición y esta auditará el proceso hasta que se adjudique el contrato y preparará un informe que se presentará a los oferentes y al Banco. </a:t>
            </a:r>
            <a:endParaRPr lang="en-US" dirty="0"/>
          </a:p>
          <a:p>
            <a:r>
              <a:rPr lang="es-MX" dirty="0"/>
              <a:t>(a) Exista una serie de soluciones que puedan satisfacer los requisitos del Prestatario y las modalidades técnicas y comerciales necesarias para apoyar esas soluciones exijan discusión y desarrollo entre las partes; y (b) Dada la naturaleza y complejidad de la adquisición, el Prestatario no pueda objetivamente (i) definir en forma adecuada el alcance técnico o las especificaciones de desempeño o especificar plenamente los acuerdos legales; o (ii) los acuerdos financieros de la adquisición.</a:t>
            </a:r>
            <a:endParaRPr lang="en-US" dirty="0"/>
          </a:p>
          <a:p>
            <a:endParaRPr lang="en-US" dirty="0"/>
          </a:p>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17</a:t>
            </a:fld>
            <a:endParaRPr lang="es-ES_tradnl"/>
          </a:p>
        </p:txBody>
      </p:sp>
    </p:spTree>
    <p:extLst>
      <p:ext uri="{BB962C8B-B14F-4D97-AF65-F5344CB8AC3E}">
        <p14:creationId xmlns:p14="http://schemas.microsoft.com/office/powerpoint/2010/main" val="1872837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spcAft>
                <a:spcPts val="800"/>
              </a:spcAft>
            </a:pPr>
            <a:r>
              <a:rPr lang="es-MX" sz="1200" dirty="0">
                <a:solidFill>
                  <a:srgbClr val="FFFFFF"/>
                </a:solidFill>
                <a:effectLst>
                  <a:outerShdw blurRad="38100" dist="38100" dir="2700000" algn="tl">
                    <a:srgbClr val="000000">
                      <a:alpha val="43137"/>
                    </a:srgbClr>
                  </a:outerShdw>
                </a:effectLst>
                <a:latin typeface="Gotham HTF Light" pitchFamily="2" charset="0"/>
              </a:rPr>
              <a:t>¿Están las necesidades claras, pero los medios para satisfacerlas no están definidos?</a:t>
            </a:r>
          </a:p>
          <a:p>
            <a:pPr>
              <a:spcAft>
                <a:spcPts val="800"/>
              </a:spcAft>
            </a:pPr>
            <a:r>
              <a:rPr lang="es-MX" sz="1200" dirty="0">
                <a:solidFill>
                  <a:srgbClr val="FFFFFF"/>
                </a:solidFill>
                <a:effectLst>
                  <a:outerShdw blurRad="38100" dist="38100" dir="2700000" algn="tl">
                    <a:srgbClr val="000000">
                      <a:alpha val="43137"/>
                    </a:srgbClr>
                  </a:outerShdw>
                </a:effectLst>
                <a:latin typeface="Gotham HTF Light" pitchFamily="2" charset="0"/>
              </a:rPr>
              <a:t>¿El Prestatario desea permitir la innovación y está dispuesto a abstenerse de definir los medios a través de los cuales se deben satisfacer las necesidades?</a:t>
            </a:r>
          </a:p>
          <a:p>
            <a:pPr>
              <a:spcAft>
                <a:spcPts val="800"/>
              </a:spcAft>
            </a:pPr>
            <a:r>
              <a:rPr lang="es-MX" sz="1200" dirty="0">
                <a:solidFill>
                  <a:srgbClr val="FFFFFF"/>
                </a:solidFill>
                <a:effectLst>
                  <a:outerShdw blurRad="38100" dist="38100" dir="2700000" algn="tl">
                    <a:srgbClr val="000000">
                      <a:alpha val="43137"/>
                    </a:srgbClr>
                  </a:outerShdw>
                </a:effectLst>
                <a:latin typeface="Gotham HTF Light" pitchFamily="2" charset="0"/>
              </a:rPr>
              <a:t>¿Se podrían satisfacer las necesidades a través de varias soluciones diferentes?</a:t>
            </a:r>
          </a:p>
          <a:p>
            <a:pPr>
              <a:spcAft>
                <a:spcPts val="800"/>
              </a:spcAft>
            </a:pPr>
            <a:r>
              <a:rPr lang="es-MX" sz="1200" dirty="0">
                <a:solidFill>
                  <a:srgbClr val="FFFFFF"/>
                </a:solidFill>
                <a:effectLst>
                  <a:outerShdw blurRad="38100" dist="38100" dir="2700000" algn="tl">
                    <a:srgbClr val="000000">
                      <a:alpha val="43137"/>
                    </a:srgbClr>
                  </a:outerShdw>
                </a:effectLst>
                <a:latin typeface="Gotham HTF Light" pitchFamily="2" charset="0"/>
              </a:rPr>
              <a:t>¿El Prestatario ha realizado compras previas para necesidades similares? Si fue así, ¿El resultado no fue satisfactorio?</a:t>
            </a:r>
          </a:p>
          <a:p>
            <a:pPr>
              <a:spcAft>
                <a:spcPts val="800"/>
              </a:spcAft>
            </a:pPr>
            <a:r>
              <a:rPr lang="es-MX" sz="1200" dirty="0">
                <a:solidFill>
                  <a:srgbClr val="FFFFFF"/>
                </a:solidFill>
                <a:effectLst>
                  <a:outerShdw blurRad="38100" dist="38100" dir="2700000" algn="tl">
                    <a:srgbClr val="000000">
                      <a:alpha val="43137"/>
                    </a:srgbClr>
                  </a:outerShdw>
                </a:effectLst>
                <a:latin typeface="Gotham HTF Light" pitchFamily="2" charset="0"/>
              </a:rPr>
              <a:t>¿Está el Prestatario seguro de que otros métodos de adquisición no permiten el nivel de colaboración entre el Prestatario y el Proponente para el desarrollo de una solución adecuada?</a:t>
            </a:r>
          </a:p>
          <a:p>
            <a:pPr>
              <a:spcAft>
                <a:spcPts val="800"/>
              </a:spcAft>
            </a:pPr>
            <a:r>
              <a:rPr lang="es-MX" sz="1200" dirty="0">
                <a:solidFill>
                  <a:srgbClr val="FFFFFF"/>
                </a:solidFill>
                <a:effectLst>
                  <a:outerShdw blurRad="38100" dist="38100" dir="2700000" algn="tl">
                    <a:srgbClr val="000000">
                      <a:alpha val="43137"/>
                    </a:srgbClr>
                  </a:outerShdw>
                </a:effectLst>
                <a:latin typeface="Gotham HTF Light" pitchFamily="2" charset="0"/>
              </a:rPr>
              <a:t>¿El Prestatario tiene recursos para un proceso de adquisición intensivo que puede durar de 10 a 18 meses, que requiere un alto nivel de aportes y conocimientos técnicos, legales y comerciales, recursos y costos?</a:t>
            </a:r>
          </a:p>
          <a:p>
            <a:pPr>
              <a:spcAft>
                <a:spcPts val="800"/>
              </a:spcAft>
            </a:pPr>
            <a:r>
              <a:rPr lang="es-MX" sz="1200" dirty="0">
                <a:solidFill>
                  <a:srgbClr val="FFFFFF"/>
                </a:solidFill>
                <a:effectLst>
                  <a:outerShdw blurRad="38100" dist="38100" dir="2700000" algn="tl">
                    <a:srgbClr val="000000">
                      <a:alpha val="43137"/>
                    </a:srgbClr>
                  </a:outerShdw>
                </a:effectLst>
                <a:latin typeface="Gotham HTF Light" pitchFamily="2" charset="0"/>
              </a:rPr>
              <a:t>¿Existe un alto nivel de interés en el mercado y, por lo tanto, una fuerte competencia?</a:t>
            </a:r>
          </a:p>
          <a:p>
            <a:pPr>
              <a:spcAft>
                <a:spcPts val="800"/>
              </a:spcAft>
            </a:pPr>
            <a:r>
              <a:rPr lang="es-MX" sz="1200" dirty="0">
                <a:solidFill>
                  <a:srgbClr val="FFFFFF"/>
                </a:solidFill>
                <a:effectLst>
                  <a:outerShdw blurRad="38100" dist="38100" dir="2700000" algn="tl">
                    <a:srgbClr val="000000">
                      <a:alpha val="43137"/>
                    </a:srgbClr>
                  </a:outerShdw>
                </a:effectLst>
                <a:latin typeface="Gotham HTF Light" pitchFamily="2" charset="0"/>
              </a:rPr>
              <a:t>¿Se han evaluado y descartado otros métodos de selección de Adquisiciones, como la AME o una LPI con negociación?</a:t>
            </a:r>
          </a:p>
          <a:p>
            <a:pPr>
              <a:spcAft>
                <a:spcPts val="800"/>
              </a:spcAft>
            </a:pPr>
            <a:r>
              <a:rPr lang="es-MX" sz="1200" dirty="0">
                <a:solidFill>
                  <a:srgbClr val="FFFFFF"/>
                </a:solidFill>
                <a:effectLst>
                  <a:outerShdw blurRad="38100" dist="38100" dir="2700000" algn="tl">
                    <a:srgbClr val="000000">
                      <a:alpha val="43137"/>
                    </a:srgbClr>
                  </a:outerShdw>
                </a:effectLst>
                <a:latin typeface="Gotham HTF Light" pitchFamily="2" charset="0"/>
              </a:rPr>
              <a:t>Si la mayoría de las respuestas son afirmativas, se recomienda utilizar el DC.</a:t>
            </a:r>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18</a:t>
            </a:fld>
            <a:endParaRPr lang="es-ES_tradnl"/>
          </a:p>
        </p:txBody>
      </p:sp>
    </p:spTree>
    <p:extLst>
      <p:ext uri="{BB962C8B-B14F-4D97-AF65-F5344CB8AC3E}">
        <p14:creationId xmlns:p14="http://schemas.microsoft.com/office/powerpoint/2010/main" val="1908127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19</a:t>
            </a:fld>
            <a:endParaRPr lang="es-ES_tradnl"/>
          </a:p>
        </p:txBody>
      </p:sp>
    </p:spTree>
    <p:extLst>
      <p:ext uri="{BB962C8B-B14F-4D97-AF65-F5344CB8AC3E}">
        <p14:creationId xmlns:p14="http://schemas.microsoft.com/office/powerpoint/2010/main" val="3672548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FICHA 16: Herramientas. Autoridad de probidad independiente </a:t>
            </a:r>
            <a:endParaRPr lang="en-US" dirty="0"/>
          </a:p>
          <a:p>
            <a:r>
              <a:rPr lang="es-MX" dirty="0"/>
              <a:t> </a:t>
            </a:r>
            <a:endParaRPr lang="en-US" dirty="0"/>
          </a:p>
          <a:p>
            <a:r>
              <a:rPr lang="es-MX" dirty="0"/>
              <a:t>La Autoridad de Probidad Independiente, API, se trata de un tercero (persona natural o jurídica, pública o privada) que ofrece servicios especializados de verificación de la probidad durante los procesos de adquisición bajo la modalidad de Dialogo Competitivo o Negociación.</a:t>
            </a:r>
            <a:endParaRPr lang="en-US" dirty="0"/>
          </a:p>
          <a:p>
            <a:r>
              <a:rPr lang="es-MX" dirty="0"/>
              <a:t> </a:t>
            </a:r>
            <a:endParaRPr lang="en-US" dirty="0"/>
          </a:p>
          <a:p>
            <a:r>
              <a:rPr lang="es-MX" dirty="0"/>
              <a:t>La API realiza un examen independiente de la adquisición y deja constancia que se han cumplido los Principios Básicos de Adquisiciones, y que ha sido justo, equilibrado, transparente, con integridad y que ninguna de las partes ha sido tratada injustamente o se le hayan brindado preferencias.  </a:t>
            </a:r>
            <a:endParaRPr lang="en-US" dirty="0"/>
          </a:p>
          <a:p>
            <a:r>
              <a:rPr lang="es-MX" dirty="0"/>
              <a:t> </a:t>
            </a:r>
            <a:endParaRPr lang="en-US" dirty="0"/>
          </a:p>
          <a:p>
            <a:r>
              <a:rPr lang="es-MX" dirty="0"/>
              <a:t>Una vez que el Prestatario tome la decisión de adjudicar el contrato, y antes del envío de la Notificación de la Intención de Adjudicar el Contrato, la API deberá elaborar un informe de probidad, que se presentara a los oferentes y al Banco.</a:t>
            </a:r>
            <a:endParaRPr lang="en-US" dirty="0"/>
          </a:p>
          <a:p>
            <a:r>
              <a:rPr lang="es-MX" dirty="0"/>
              <a:t> </a:t>
            </a:r>
            <a:endParaRPr lang="en-US" dirty="0"/>
          </a:p>
          <a:p>
            <a:r>
              <a:rPr lang="es-MX" b="1" dirty="0"/>
              <a:t>Pautas y alcance de la API</a:t>
            </a:r>
            <a:r>
              <a:rPr lang="es-MX" dirty="0"/>
              <a:t>: </a:t>
            </a:r>
            <a:endParaRPr lang="en-US" dirty="0"/>
          </a:p>
          <a:p>
            <a:r>
              <a:rPr lang="es-MX" dirty="0"/>
              <a:t> </a:t>
            </a:r>
            <a:endParaRPr lang="en-US" dirty="0"/>
          </a:p>
          <a:p>
            <a:pPr lvl="0"/>
            <a:r>
              <a:rPr lang="es-MX" dirty="0"/>
              <a:t>Debe designarse antes del inicio del proceso de adquisición. </a:t>
            </a:r>
            <a:endParaRPr lang="en-US" dirty="0"/>
          </a:p>
          <a:p>
            <a:pPr lvl="0"/>
            <a:r>
              <a:rPr lang="es-MX" dirty="0"/>
              <a:t>Debe revisar los documentos de solicitud de propuestas (incluyendo los de precalificación, si la hubiera) antes de ser enviados a los oferentes, las ofertas o propuestas y todos los documentos que se generen a durante el proceso. </a:t>
            </a:r>
            <a:endParaRPr lang="en-US" dirty="0"/>
          </a:p>
          <a:p>
            <a:pPr lvl="0"/>
            <a:r>
              <a:rPr lang="es-MX" dirty="0"/>
              <a:t>Acompaña todo el proceso de adquisición y puede y debe advertir a lo largo del proceso de cualquier desviación, vulnerabilidad o riesgo que pueda comprometerlo o que afecte los Principios Básicos de Adquisiciones, incluyendo posibles conflictos de interés.   </a:t>
            </a:r>
            <a:endParaRPr lang="en-US" dirty="0"/>
          </a:p>
          <a:p>
            <a:pPr lvl="0"/>
            <a:r>
              <a:rPr lang="es-MX" dirty="0"/>
              <a:t>Debe estar presente en todas las reuniones y negociaciones externas o internas, incluyendo las reuniones del comité de evaluación del Prestatario. </a:t>
            </a:r>
            <a:endParaRPr lang="en-US" dirty="0"/>
          </a:p>
          <a:p>
            <a:pPr lvl="0"/>
            <a:r>
              <a:rPr lang="es-MX" dirty="0"/>
              <a:t>Debe velar por el cumplimiento de la confidencialidad del proceso y del tratamiento adecuado de los documentos considerados confidenciales. </a:t>
            </a:r>
            <a:endParaRPr lang="en-US" dirty="0"/>
          </a:p>
          <a:p>
            <a:pPr lvl="0"/>
            <a:r>
              <a:rPr lang="es-MX" dirty="0"/>
              <a:t>Debe educar e informar a las partes sobre el alcance del proceso de adquisición en el marco de las reglas aplicables respecto del cumplimiento de la probidad y su rol como API.  </a:t>
            </a:r>
            <a:endParaRPr lang="en-US" dirty="0"/>
          </a:p>
          <a:p>
            <a:pPr lvl="0"/>
            <a:r>
              <a:rPr lang="es-MX" dirty="0"/>
              <a:t>Debe brindar asesoramiento imparcial al Prestatario, a su criterio o cuando le sea solicitado, para evitar o resolver cualquier tipo de incidencia o problema que pueda comprometer el proceso. </a:t>
            </a:r>
            <a:endParaRPr lang="en-US" dirty="0"/>
          </a:p>
          <a:p>
            <a:pPr lvl="0"/>
            <a:r>
              <a:rPr lang="es-MX" dirty="0"/>
              <a:t>Puede servir de enlace con otras instancias del Prestatario que requieran información sobre el proceso (Departamento Legal o Jurídico, Control Interno o Externo). </a:t>
            </a:r>
            <a:endParaRPr lang="en-US" dirty="0"/>
          </a:p>
          <a:p>
            <a:pPr lvl="0"/>
            <a:r>
              <a:rPr lang="es-MX" dirty="0"/>
              <a:t>Debe elaborar un Informe de Probidad, que documente todo lo sucedido, con los soportes correspondientes que se produzcan durante el proceso, de manera que el resultado final del mismo quede respaldado adecuadamente. El informe debe incluir hallazgos, desviaciones, recomendaciones y lecciones aprendidas que permitan mejorar procesos similares en el futuro. </a:t>
            </a:r>
            <a:endParaRPr lang="en-US" dirty="0"/>
          </a:p>
          <a:p>
            <a:endParaRPr lang="en-US" dirty="0"/>
          </a:p>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20</a:t>
            </a:fld>
            <a:endParaRPr lang="es-ES_tradnl"/>
          </a:p>
        </p:txBody>
      </p:sp>
    </p:spTree>
    <p:extLst>
      <p:ext uri="{BB962C8B-B14F-4D97-AF65-F5344CB8AC3E}">
        <p14:creationId xmlns:p14="http://schemas.microsoft.com/office/powerpoint/2010/main" val="2568225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spcAft>
                <a:spcPts val="600"/>
              </a:spcAft>
              <a:buFont typeface="+mj-lt"/>
              <a:buAutoNum type="arabicPeriod"/>
            </a:pPr>
            <a:r>
              <a:rPr lang="es-ES_tradnl" sz="1200" kern="0" dirty="0">
                <a:solidFill>
                  <a:srgbClr val="FFFFFF"/>
                </a:solidFill>
                <a:latin typeface="Gotham HTF Light" pitchFamily="2" charset="0"/>
              </a:rPr>
              <a:t>Debe designarse antes del </a:t>
            </a:r>
            <a:r>
              <a:rPr lang="es-ES_tradnl" sz="1200" u="sng" kern="0" dirty="0">
                <a:solidFill>
                  <a:schemeClr val="accent2"/>
                </a:solidFill>
                <a:latin typeface="Gotham HTF Light" pitchFamily="2" charset="0"/>
              </a:rPr>
              <a:t>inicio del proceso de adquisición</a:t>
            </a:r>
            <a:r>
              <a:rPr lang="es-ES_tradnl" sz="1200" kern="0" dirty="0">
                <a:solidFill>
                  <a:srgbClr val="FFFFFF"/>
                </a:solidFill>
                <a:latin typeface="Gotham HTF Light" pitchFamily="2" charset="0"/>
              </a:rPr>
              <a:t>. </a:t>
            </a:r>
          </a:p>
          <a:p>
            <a:pPr marL="342900" lvl="0" indent="-342900">
              <a:spcAft>
                <a:spcPts val="600"/>
              </a:spcAft>
              <a:buFont typeface="+mj-lt"/>
              <a:buAutoNum type="arabicPeriod"/>
            </a:pPr>
            <a:r>
              <a:rPr lang="es-ES_tradnl" sz="1200" kern="0" dirty="0">
                <a:solidFill>
                  <a:srgbClr val="FFFFFF"/>
                </a:solidFill>
                <a:latin typeface="Gotham HTF Light" pitchFamily="2" charset="0"/>
              </a:rPr>
              <a:t>Debe </a:t>
            </a:r>
            <a:r>
              <a:rPr lang="es-ES_tradnl" sz="1200" u="sng" kern="0" dirty="0">
                <a:solidFill>
                  <a:schemeClr val="accent2"/>
                </a:solidFill>
                <a:latin typeface="Gotham HTF Light" pitchFamily="2" charset="0"/>
              </a:rPr>
              <a:t>revisar DDL </a:t>
            </a:r>
            <a:r>
              <a:rPr lang="es-ES_tradnl" sz="1200" kern="0" dirty="0">
                <a:solidFill>
                  <a:srgbClr val="FFFFFF"/>
                </a:solidFill>
                <a:latin typeface="Gotham HTF Light" pitchFamily="2" charset="0"/>
              </a:rPr>
              <a:t>antes de ser enviados a los oferentes, las ofertas o propuestas y todos los demás documentos.</a:t>
            </a:r>
          </a:p>
          <a:p>
            <a:pPr marL="342900" lvl="0" indent="-342900">
              <a:spcAft>
                <a:spcPts val="600"/>
              </a:spcAft>
              <a:buFont typeface="+mj-lt"/>
              <a:buAutoNum type="arabicPeriod"/>
            </a:pPr>
            <a:r>
              <a:rPr lang="es-ES_tradnl" sz="1200" u="sng" kern="0" dirty="0">
                <a:solidFill>
                  <a:schemeClr val="accent2"/>
                </a:solidFill>
                <a:latin typeface="Gotham HTF Light" pitchFamily="2" charset="0"/>
              </a:rPr>
              <a:t>Acompaña todo el proceso de adquisición </a:t>
            </a:r>
            <a:r>
              <a:rPr lang="es-ES_tradnl" sz="1200" kern="0" dirty="0">
                <a:solidFill>
                  <a:srgbClr val="FFFFFF"/>
                </a:solidFill>
                <a:latin typeface="Gotham HTF Light" pitchFamily="2" charset="0"/>
              </a:rPr>
              <a:t>y puede y debe advertir a lo largo del proceso de cualquier desviación.   </a:t>
            </a:r>
          </a:p>
          <a:p>
            <a:pPr marL="342900" lvl="0" indent="-342900">
              <a:spcAft>
                <a:spcPts val="600"/>
              </a:spcAft>
              <a:buFont typeface="+mj-lt"/>
              <a:buAutoNum type="arabicPeriod"/>
            </a:pPr>
            <a:r>
              <a:rPr lang="es-ES_tradnl" sz="1200" kern="0" dirty="0">
                <a:solidFill>
                  <a:srgbClr val="FFFFFF"/>
                </a:solidFill>
                <a:latin typeface="Gotham HTF Light" pitchFamily="2" charset="0"/>
              </a:rPr>
              <a:t>Debe estar </a:t>
            </a:r>
            <a:r>
              <a:rPr lang="es-ES_tradnl" sz="1200" u="sng" kern="0" dirty="0">
                <a:solidFill>
                  <a:schemeClr val="accent2"/>
                </a:solidFill>
                <a:latin typeface="Gotham HTF Light" pitchFamily="2" charset="0"/>
              </a:rPr>
              <a:t>presente en todas las reuniones y negociaciones </a:t>
            </a:r>
            <a:r>
              <a:rPr lang="es-ES_tradnl" sz="1200" kern="0" dirty="0">
                <a:solidFill>
                  <a:srgbClr val="FFFFFF"/>
                </a:solidFill>
                <a:latin typeface="Gotham HTF Light" pitchFamily="2" charset="0"/>
              </a:rPr>
              <a:t>externas o internas (incluyendo evaluación) </a:t>
            </a:r>
          </a:p>
          <a:p>
            <a:pPr marL="342900" lvl="0" indent="-342900">
              <a:spcAft>
                <a:spcPts val="600"/>
              </a:spcAft>
              <a:buFont typeface="+mj-lt"/>
              <a:buAutoNum type="arabicPeriod"/>
            </a:pPr>
            <a:r>
              <a:rPr lang="es-ES_tradnl" sz="1200" kern="0" dirty="0">
                <a:solidFill>
                  <a:srgbClr val="FFFFFF"/>
                </a:solidFill>
                <a:latin typeface="Gotham HTF Light" pitchFamily="2" charset="0"/>
              </a:rPr>
              <a:t>Debe </a:t>
            </a:r>
            <a:r>
              <a:rPr lang="es-ES_tradnl" sz="1200" u="sng" kern="0" dirty="0">
                <a:solidFill>
                  <a:schemeClr val="accent2"/>
                </a:solidFill>
                <a:latin typeface="Gotham HTF Light" pitchFamily="2" charset="0"/>
              </a:rPr>
              <a:t>velar por el cumplimiento de la confidencialidad </a:t>
            </a:r>
            <a:r>
              <a:rPr lang="es-ES_tradnl" sz="1200" kern="0" dirty="0">
                <a:solidFill>
                  <a:srgbClr val="FFFFFF"/>
                </a:solidFill>
                <a:latin typeface="Gotham HTF Light" pitchFamily="2" charset="0"/>
              </a:rPr>
              <a:t>del proceso y del tratamiento adecuado de los documentos. </a:t>
            </a:r>
          </a:p>
          <a:p>
            <a:pPr marL="342900" lvl="0" indent="-342900">
              <a:spcAft>
                <a:spcPts val="600"/>
              </a:spcAft>
              <a:buFont typeface="+mj-lt"/>
              <a:buAutoNum type="arabicPeriod" startAt="6"/>
            </a:pPr>
            <a:r>
              <a:rPr lang="es-ES_tradnl" sz="1200" kern="0" dirty="0">
                <a:solidFill>
                  <a:srgbClr val="FFFFFF"/>
                </a:solidFill>
                <a:latin typeface="Gotham HTF Light" pitchFamily="2" charset="0"/>
              </a:rPr>
              <a:t>Debe educar e </a:t>
            </a:r>
            <a:r>
              <a:rPr lang="es-ES_tradnl" sz="1200" u="sng" kern="0" dirty="0">
                <a:solidFill>
                  <a:schemeClr val="accent2"/>
                </a:solidFill>
                <a:latin typeface="Gotham HTF Light" pitchFamily="2" charset="0"/>
              </a:rPr>
              <a:t>informar a las partes sobre el alcance </a:t>
            </a:r>
            <a:r>
              <a:rPr lang="es-ES_tradnl" sz="1200" kern="0" dirty="0">
                <a:solidFill>
                  <a:srgbClr val="FFFFFF"/>
                </a:solidFill>
                <a:latin typeface="Gotham HTF Light" pitchFamily="2" charset="0"/>
              </a:rPr>
              <a:t>del proceso de adquisición y su rol.</a:t>
            </a:r>
          </a:p>
          <a:p>
            <a:pPr marL="342900" lvl="0" indent="-342900">
              <a:spcAft>
                <a:spcPts val="600"/>
              </a:spcAft>
              <a:buFont typeface="+mj-lt"/>
              <a:buAutoNum type="arabicPeriod" startAt="6"/>
            </a:pPr>
            <a:r>
              <a:rPr lang="es-ES_tradnl" sz="1200" kern="0" dirty="0">
                <a:solidFill>
                  <a:srgbClr val="FFFFFF"/>
                </a:solidFill>
                <a:latin typeface="Gotham HTF Light" pitchFamily="2" charset="0"/>
              </a:rPr>
              <a:t>Debe brindar asesoramiento imparcial al Prestatario sobre el proceso, a su criterio o cuando le sea solicitado. </a:t>
            </a:r>
          </a:p>
          <a:p>
            <a:pPr marL="342900" lvl="0" indent="-342900">
              <a:spcAft>
                <a:spcPts val="600"/>
              </a:spcAft>
              <a:buFont typeface="+mj-lt"/>
              <a:buAutoNum type="arabicPeriod" startAt="6"/>
            </a:pPr>
            <a:r>
              <a:rPr lang="es-ES_tradnl" sz="1200" kern="0" dirty="0">
                <a:solidFill>
                  <a:srgbClr val="FFFFFF"/>
                </a:solidFill>
                <a:latin typeface="Gotham HTF Light" pitchFamily="2" charset="0"/>
              </a:rPr>
              <a:t>Puede servir de enlace con otras instancias del Prestatario que requieran información sobre el proceso.</a:t>
            </a:r>
          </a:p>
          <a:p>
            <a:pPr marL="342900" lvl="0" indent="-342900">
              <a:spcAft>
                <a:spcPts val="600"/>
              </a:spcAft>
              <a:buFont typeface="+mj-lt"/>
              <a:buAutoNum type="arabicPeriod" startAt="6"/>
            </a:pPr>
            <a:r>
              <a:rPr lang="es-ES_tradnl" sz="1200" kern="0" dirty="0">
                <a:solidFill>
                  <a:srgbClr val="FFFFFF"/>
                </a:solidFill>
                <a:latin typeface="Gotham HTF Light" pitchFamily="2" charset="0"/>
              </a:rPr>
              <a:t>Debe elaborar un </a:t>
            </a:r>
            <a:r>
              <a:rPr lang="es-ES_tradnl" sz="1200" u="sng" kern="0" dirty="0">
                <a:solidFill>
                  <a:schemeClr val="accent2"/>
                </a:solidFill>
                <a:latin typeface="Gotham HTF Light" pitchFamily="2" charset="0"/>
              </a:rPr>
              <a:t>Informe de Probidad</a:t>
            </a:r>
            <a:r>
              <a:rPr lang="es-ES_tradnl" sz="1200" kern="0" dirty="0">
                <a:solidFill>
                  <a:srgbClr val="FFFFFF"/>
                </a:solidFill>
                <a:latin typeface="Gotham HTF Light" pitchFamily="2" charset="0"/>
              </a:rPr>
              <a:t>, que documente todo lo sucedido, con los soportes correspondientes.</a:t>
            </a:r>
          </a:p>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21</a:t>
            </a:fld>
            <a:endParaRPr lang="es-ES_tradnl"/>
          </a:p>
        </p:txBody>
      </p:sp>
    </p:spTree>
    <p:extLst>
      <p:ext uri="{BB962C8B-B14F-4D97-AF65-F5344CB8AC3E}">
        <p14:creationId xmlns:p14="http://schemas.microsoft.com/office/powerpoint/2010/main" val="4035301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indent="-457200">
              <a:spcAft>
                <a:spcPts val="1200"/>
              </a:spcAft>
              <a:buFont typeface="+mj-lt"/>
              <a:buAutoNum type="romanUcPeriod"/>
            </a:pPr>
            <a:r>
              <a:rPr lang="es-ES_tradnl" altLang="en-US" sz="1200" dirty="0">
                <a:solidFill>
                  <a:srgbClr val="FFFFFF"/>
                </a:solidFill>
                <a:latin typeface="Gotham HTF Light" pitchFamily="2" charset="0"/>
                <a:ea typeface="Gotham Bold" charset="0"/>
                <a:cs typeface="Gotham Medium" pitchFamily="50" charset="0"/>
              </a:rPr>
              <a:t>las nuevas obras, bienes o los servicios de no consultoría buscados tienen </a:t>
            </a:r>
            <a:r>
              <a:rPr lang="es-ES_tradnl" altLang="en-US" sz="1200" dirty="0">
                <a:solidFill>
                  <a:schemeClr val="accent2"/>
                </a:solidFill>
                <a:latin typeface="Gotham HTF Light" pitchFamily="2" charset="0"/>
                <a:ea typeface="Gotham Bold" charset="0"/>
                <a:cs typeface="Gotham Medium" pitchFamily="50" charset="0"/>
              </a:rPr>
              <a:t>méritos innovadores,</a:t>
            </a:r>
          </a:p>
          <a:p>
            <a:pPr marL="457200" indent="-457200">
              <a:spcAft>
                <a:spcPts val="1200"/>
              </a:spcAft>
              <a:buFont typeface="+mj-lt"/>
              <a:buAutoNum type="romanUcPeriod"/>
            </a:pPr>
            <a:r>
              <a:rPr lang="es-ES_tradnl" altLang="en-US" sz="1200" dirty="0">
                <a:solidFill>
                  <a:srgbClr val="FFFFFF"/>
                </a:solidFill>
                <a:latin typeface="Gotham HTF Light" pitchFamily="2" charset="0"/>
                <a:ea typeface="Gotham Bold" charset="0"/>
                <a:cs typeface="Gotham Medium" pitchFamily="50" charset="0"/>
              </a:rPr>
              <a:t>la </a:t>
            </a:r>
            <a:r>
              <a:rPr lang="es-ES_tradnl" altLang="en-US" sz="1200" dirty="0">
                <a:solidFill>
                  <a:schemeClr val="accent2"/>
                </a:solidFill>
                <a:latin typeface="Gotham HTF Light" pitchFamily="2" charset="0"/>
                <a:ea typeface="Gotham Bold" charset="0"/>
                <a:cs typeface="Gotham Medium" pitchFamily="50" charset="0"/>
              </a:rPr>
              <a:t>innovación debe ocurrir durante la ejecución del contrato, </a:t>
            </a:r>
          </a:p>
          <a:p>
            <a:pPr marL="457200" indent="-457200">
              <a:spcAft>
                <a:spcPts val="1200"/>
              </a:spcAft>
              <a:buFont typeface="+mj-lt"/>
              <a:buAutoNum type="romanUcPeriod"/>
            </a:pPr>
            <a:r>
              <a:rPr lang="es-ES_tradnl" altLang="en-US" sz="1200" dirty="0">
                <a:solidFill>
                  <a:srgbClr val="FFFFFF"/>
                </a:solidFill>
                <a:latin typeface="Gotham HTF Light" pitchFamily="2" charset="0"/>
                <a:ea typeface="Gotham Bold" charset="0"/>
                <a:cs typeface="Gotham Medium" pitchFamily="50" charset="0"/>
              </a:rPr>
              <a:t>el (los) proveedor(es) </a:t>
            </a:r>
            <a:r>
              <a:rPr lang="es-ES_tradnl" altLang="en-US" sz="1200" dirty="0">
                <a:solidFill>
                  <a:schemeClr val="accent2"/>
                </a:solidFill>
                <a:latin typeface="Gotham HTF Light" pitchFamily="2" charset="0"/>
                <a:ea typeface="Gotham Bold" charset="0"/>
                <a:cs typeface="Gotham Medium" pitchFamily="50" charset="0"/>
              </a:rPr>
              <a:t>necesitan desarrollar la nueva solución con la colaboración técnica del Prestatario</a:t>
            </a:r>
            <a:r>
              <a:rPr lang="es-ES_tradnl" altLang="en-US" sz="1200" dirty="0">
                <a:solidFill>
                  <a:srgbClr val="FFFFFF"/>
                </a:solidFill>
                <a:latin typeface="Gotham HTF Light" pitchFamily="2" charset="0"/>
                <a:ea typeface="Gotham Bold" charset="0"/>
                <a:cs typeface="Gotham Medium" pitchFamily="50" charset="0"/>
              </a:rPr>
              <a:t>; y</a:t>
            </a:r>
          </a:p>
          <a:p>
            <a:pPr marL="457200" indent="-457200">
              <a:spcAft>
                <a:spcPts val="1200"/>
              </a:spcAft>
              <a:buFont typeface="+mj-lt"/>
              <a:buAutoNum type="romanUcPeriod"/>
            </a:pPr>
            <a:r>
              <a:rPr lang="es-ES_tradnl" altLang="en-US" sz="1200" dirty="0">
                <a:solidFill>
                  <a:srgbClr val="FFFFFF"/>
                </a:solidFill>
                <a:latin typeface="Gotham HTF Light" pitchFamily="2" charset="0"/>
                <a:ea typeface="Gotham Bold" charset="0"/>
                <a:cs typeface="Gotham Medium" pitchFamily="50" charset="0"/>
              </a:rPr>
              <a:t>el (los) proveedor(es) </a:t>
            </a:r>
            <a:r>
              <a:rPr lang="es-ES_tradnl" altLang="en-US" sz="1200" dirty="0">
                <a:solidFill>
                  <a:schemeClr val="accent2"/>
                </a:solidFill>
                <a:latin typeface="Gotham HTF Light" pitchFamily="2" charset="0"/>
                <a:ea typeface="Gotham Bold" charset="0"/>
                <a:cs typeface="Gotham Medium" pitchFamily="50" charset="0"/>
              </a:rPr>
              <a:t>conciben la solución innovadora y garantizan su implementación a escala real</a:t>
            </a:r>
            <a:r>
              <a:rPr lang="es-ES_tradnl" altLang="en-US" sz="1200" dirty="0">
                <a:solidFill>
                  <a:srgbClr val="FFFFFF"/>
                </a:solidFill>
                <a:latin typeface="Gotham HTF Light" pitchFamily="2" charset="0"/>
                <a:ea typeface="Gotham Bold" charset="0"/>
                <a:cs typeface="Gotham Medium" pitchFamily="50" charset="0"/>
              </a:rPr>
              <a:t> para el Prestatario. En este procedimiento, existe la intención de incluir en la contratación tanto el desarrollo como la adquisición de la solución, siempre que el proveedor cumpla con los niveles de desempeño acordados y los costos mínimos</a:t>
            </a:r>
          </a:p>
          <a:p>
            <a:pPr marL="457200" indent="-457200">
              <a:spcAft>
                <a:spcPts val="1200"/>
              </a:spcAft>
              <a:buFont typeface="+mj-lt"/>
              <a:buAutoNum type="romanUcPeriod"/>
            </a:pPr>
            <a:endParaRPr lang="es-ES_tradnl" altLang="en-US" sz="1200" dirty="0">
              <a:solidFill>
                <a:srgbClr val="FFFFFF"/>
              </a:solidFill>
              <a:latin typeface="Gotham HTF Light" pitchFamily="2" charset="0"/>
              <a:ea typeface="Gotham Bold" charset="0"/>
              <a:cs typeface="Gotham Medium" pitchFamily="50" charset="0"/>
            </a:endParaRPr>
          </a:p>
          <a:p>
            <a:pPr marL="0" marR="0" lvl="0" indent="0" algn="l" defTabSz="914400" rtl="0" eaLnBrk="1" fontAlgn="auto" latinLnBrk="0" hangingPunct="1">
              <a:lnSpc>
                <a:spcPct val="100000"/>
              </a:lnSpc>
              <a:spcBef>
                <a:spcPts val="0"/>
              </a:spcBef>
              <a:spcAft>
                <a:spcPts val="1200"/>
              </a:spcAft>
              <a:buClrTx/>
              <a:buSzTx/>
              <a:buFont typeface="+mj-lt"/>
              <a:buNone/>
              <a:tabLst/>
              <a:defRPr/>
            </a:pPr>
            <a:r>
              <a:rPr lang="es-MX" sz="1200" dirty="0">
                <a:solidFill>
                  <a:schemeClr val="tx1">
                    <a:lumMod val="50000"/>
                    <a:lumOff val="50000"/>
                  </a:schemeClr>
                </a:solidFill>
                <a:latin typeface="Gotham HTF Light" pitchFamily="2" charset="0"/>
              </a:rPr>
              <a:t>Se diferencia de la Compra Publica Pre comercial, CPP, en que esta se limita tiene por objeto contratar actividades de Investigación y Desarrollo, I + D, y de la Compra Publica de Innovación, CPI, en que el proceso se circunscribe en adquirir algo que ya existe, como prototipo o porque no está disponible a escala comercial (incluyendo soluciones basadas en tecnologías existentes que se utilizan de manera nueva e innovadora) y que solo requiere el desarrollo de tecnología nueva o mejorada, que puede efectuarse en un tiempo razonable, pues excluye la fase de I+D. De allí que la CPP y CPI se consideren complementarios. </a:t>
            </a:r>
            <a:endParaRPr lang="en-US" sz="1200" dirty="0">
              <a:solidFill>
                <a:schemeClr val="tx1">
                  <a:lumMod val="50000"/>
                  <a:lumOff val="50000"/>
                </a:schemeClr>
              </a:solidFill>
              <a:latin typeface="Gotham HTF Light" pitchFamily="2" charset="0"/>
            </a:endParaRPr>
          </a:p>
          <a:p>
            <a:pPr marL="457200" indent="-457200">
              <a:spcAft>
                <a:spcPts val="1200"/>
              </a:spcAft>
              <a:buFont typeface="+mj-lt"/>
              <a:buAutoNum type="romanUcPeriod"/>
            </a:pPr>
            <a:endParaRPr lang="es-ES_tradnl" altLang="en-US" sz="1200" dirty="0">
              <a:solidFill>
                <a:srgbClr val="FFFFFF"/>
              </a:solidFill>
              <a:latin typeface="Gotham HTF Light" pitchFamily="2" charset="0"/>
              <a:ea typeface="Gotham Bold" charset="0"/>
              <a:cs typeface="Gotham Medium" pitchFamily="50" charset="0"/>
            </a:endParaRPr>
          </a:p>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22</a:t>
            </a:fld>
            <a:endParaRPr lang="es-ES_tradnl"/>
          </a:p>
        </p:txBody>
      </p:sp>
    </p:spTree>
    <p:extLst>
      <p:ext uri="{BB962C8B-B14F-4D97-AF65-F5344CB8AC3E}">
        <p14:creationId xmlns:p14="http://schemas.microsoft.com/office/powerpoint/2010/main" val="1430398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lvl="0" indent="-171450">
              <a:spcAft>
                <a:spcPts val="600"/>
              </a:spcAft>
              <a:buFont typeface="Arial" panose="020B0604020202020204" pitchFamily="34" charset="0"/>
              <a:buChar char="•"/>
            </a:pPr>
            <a:r>
              <a:rPr lang="es-ES_tradnl" sz="1200" kern="0" dirty="0">
                <a:solidFill>
                  <a:srgbClr val="FFFFFF"/>
                </a:solidFill>
                <a:latin typeface="Gotham HTF Light" pitchFamily="2" charset="0"/>
              </a:rPr>
              <a:t>Por ser un procedimiento excepcional, el </a:t>
            </a:r>
            <a:r>
              <a:rPr lang="es-ES_tradnl" sz="1200" u="sng" kern="0" dirty="0">
                <a:solidFill>
                  <a:srgbClr val="FFFFFF"/>
                </a:solidFill>
                <a:latin typeface="Gotham HTF Light" pitchFamily="2" charset="0"/>
              </a:rPr>
              <a:t>Prestatario debe sustentar que no existe una solución disponible en el mercado </a:t>
            </a:r>
            <a:r>
              <a:rPr lang="es-ES_tradnl" sz="1200" kern="0" dirty="0">
                <a:solidFill>
                  <a:srgbClr val="FFFFFF"/>
                </a:solidFill>
                <a:latin typeface="Gotham HTF Light" pitchFamily="2" charset="0"/>
              </a:rPr>
              <a:t>para la necesidad identificada. El Banco se reserva el derecho de verificar el alcance y datos de la justificación. </a:t>
            </a:r>
          </a:p>
          <a:p>
            <a:pPr marL="171450" lvl="0" indent="-171450">
              <a:spcAft>
                <a:spcPts val="600"/>
              </a:spcAft>
              <a:buFont typeface="Arial" panose="020B0604020202020204" pitchFamily="34" charset="0"/>
              <a:buChar char="•"/>
            </a:pPr>
            <a:r>
              <a:rPr lang="es-ES_tradnl" sz="1200" kern="0" dirty="0">
                <a:solidFill>
                  <a:srgbClr val="FFFFFF"/>
                </a:solidFill>
                <a:latin typeface="Gotham HTF Light" pitchFamily="2" charset="0"/>
              </a:rPr>
              <a:t>Es un procedimiento multietapa competitivo y </a:t>
            </a:r>
            <a:r>
              <a:rPr lang="es-ES_tradnl" sz="1200" u="sng" kern="0" dirty="0">
                <a:solidFill>
                  <a:srgbClr val="FFFFFF"/>
                </a:solidFill>
                <a:latin typeface="Gotham HTF Light" pitchFamily="2" charset="0"/>
              </a:rPr>
              <a:t>no se debe utilizar para impedir la competencia</a:t>
            </a:r>
            <a:r>
              <a:rPr lang="es-ES_tradnl" sz="1200" kern="0" dirty="0">
                <a:solidFill>
                  <a:srgbClr val="FFFFFF"/>
                </a:solidFill>
                <a:latin typeface="Gotham HTF Light" pitchFamily="2" charset="0"/>
              </a:rPr>
              <a:t>.</a:t>
            </a:r>
          </a:p>
          <a:p>
            <a:pPr marL="171450" lvl="0" indent="-171450">
              <a:spcAft>
                <a:spcPts val="600"/>
              </a:spcAft>
              <a:buFont typeface="Arial" panose="020B0604020202020204" pitchFamily="34" charset="0"/>
              <a:buChar char="•"/>
            </a:pPr>
            <a:r>
              <a:rPr lang="es-ES_tradnl" sz="1200" kern="0" dirty="0">
                <a:solidFill>
                  <a:srgbClr val="FFFFFF"/>
                </a:solidFill>
                <a:latin typeface="Gotham HTF Light" pitchFamily="2" charset="0"/>
              </a:rPr>
              <a:t>Es un </a:t>
            </a:r>
            <a:r>
              <a:rPr lang="es-ES_tradnl" sz="1200" u="sng" kern="0" dirty="0">
                <a:solidFill>
                  <a:srgbClr val="FFFFFF"/>
                </a:solidFill>
                <a:latin typeface="Gotham HTF Light" pitchFamily="2" charset="0"/>
              </a:rPr>
              <a:t>procedimiento exigente en materia técnica, administrativa y de negociación, (largo)</a:t>
            </a:r>
            <a:r>
              <a:rPr lang="es-ES_tradnl" sz="1200" kern="0" dirty="0">
                <a:solidFill>
                  <a:srgbClr val="FFFFFF"/>
                </a:solidFill>
                <a:latin typeface="Gotham HTF Light" pitchFamily="2" charset="0"/>
              </a:rPr>
              <a:t>. </a:t>
            </a:r>
          </a:p>
          <a:p>
            <a:pPr marL="171450" lvl="0" indent="-171450">
              <a:spcAft>
                <a:spcPts val="600"/>
              </a:spcAft>
              <a:buFont typeface="Arial" panose="020B0604020202020204" pitchFamily="34" charset="0"/>
              <a:buChar char="•"/>
            </a:pPr>
            <a:r>
              <a:rPr lang="es-ES_tradnl" sz="1200" kern="0" dirty="0">
                <a:solidFill>
                  <a:srgbClr val="FFFFFF"/>
                </a:solidFill>
                <a:latin typeface="Gotham HTF Light" pitchFamily="2" charset="0"/>
              </a:rPr>
              <a:t>La AI puede acordarse con uno o varios socios, pero se debe asegurar la integración de las entregas o soluciones finales.</a:t>
            </a:r>
          </a:p>
          <a:p>
            <a:pPr marL="171450" indent="-171450">
              <a:spcAft>
                <a:spcPts val="600"/>
              </a:spcAft>
              <a:buFont typeface="Arial" panose="020B0604020202020204" pitchFamily="34" charset="0"/>
              <a:buChar char="•"/>
            </a:pPr>
            <a:r>
              <a:rPr lang="es-ES_tradnl" sz="1200" kern="0" dirty="0">
                <a:solidFill>
                  <a:srgbClr val="FFFFFF"/>
                </a:solidFill>
                <a:latin typeface="Gotham HTF Light" pitchFamily="2" charset="0"/>
              </a:rPr>
              <a:t>El proyecto de AI se estructura en </a:t>
            </a:r>
            <a:r>
              <a:rPr lang="es-ES_tradnl" sz="1200" u="sng" kern="0" dirty="0">
                <a:solidFill>
                  <a:srgbClr val="FFFFFF"/>
                </a:solidFill>
                <a:latin typeface="Gotham HTF Light" pitchFamily="2" charset="0"/>
              </a:rPr>
              <a:t>fases sucesivas siguiendo la secuencia de etapas </a:t>
            </a:r>
            <a:r>
              <a:rPr lang="es-ES_tradnl" sz="1200" kern="0" dirty="0">
                <a:solidFill>
                  <a:srgbClr val="FFFFFF"/>
                </a:solidFill>
                <a:latin typeface="Gotham HTF Light" pitchFamily="2" charset="0"/>
              </a:rPr>
              <a:t>en el proceso de investigación e innovación, que puede incluir el desarrollo o diseño, la fabricación de los bienes, la prestación de los servicios o la finalización de las obras. La asociación para la innovación establecerá hitos intermedios que cumplirán los socios y preverá el pago de la remuneración en los términos apropiados.</a:t>
            </a:r>
          </a:p>
          <a:p>
            <a:pPr marL="171450" lvl="0" indent="-171450">
              <a:spcAft>
                <a:spcPts val="600"/>
              </a:spcAft>
              <a:buFont typeface="Arial" panose="020B0604020202020204" pitchFamily="34" charset="0"/>
              <a:buChar char="•"/>
            </a:pPr>
            <a:r>
              <a:rPr lang="es-ES_tradnl" sz="1200" kern="0" dirty="0">
                <a:solidFill>
                  <a:srgbClr val="FFFFFF"/>
                </a:solidFill>
                <a:latin typeface="Gotham HTF Light" pitchFamily="2" charset="0"/>
              </a:rPr>
              <a:t>En caso de que un socio no cumpla con el u objetivos intermedios, podrá rescindirse la AI, respecto de ese socio, previo el pago de lo realizado satisfactoriamente hasta el momento. </a:t>
            </a:r>
          </a:p>
          <a:p>
            <a:pPr marL="171450" lvl="0" indent="-171450">
              <a:spcAft>
                <a:spcPts val="600"/>
              </a:spcAft>
              <a:buFont typeface="Arial" panose="020B0604020202020204" pitchFamily="34" charset="0"/>
              <a:buChar char="•"/>
            </a:pPr>
            <a:r>
              <a:rPr lang="es-ES_tradnl" sz="1200" kern="0" dirty="0">
                <a:solidFill>
                  <a:srgbClr val="FFFFFF"/>
                </a:solidFill>
                <a:latin typeface="Gotham HTF Light" pitchFamily="2" charset="0"/>
              </a:rPr>
              <a:t>Al final de cada fase, el Prestatario podrá dar por terminada la AI o reducir el numero de socios. </a:t>
            </a:r>
          </a:p>
          <a:p>
            <a:pPr marL="171450" lvl="0" indent="-171450">
              <a:spcAft>
                <a:spcPts val="600"/>
              </a:spcAft>
              <a:buFont typeface="Arial" panose="020B0604020202020204" pitchFamily="34" charset="0"/>
              <a:buChar char="•"/>
            </a:pPr>
            <a:r>
              <a:rPr lang="es-ES_tradnl" sz="1200" kern="0" dirty="0">
                <a:solidFill>
                  <a:srgbClr val="FFFFFF"/>
                </a:solidFill>
                <a:latin typeface="Gotham HTF Light" pitchFamily="2" charset="0"/>
              </a:rPr>
              <a:t>La </a:t>
            </a:r>
            <a:r>
              <a:rPr lang="es-ES_tradnl" sz="1200" u="sng" kern="0" dirty="0">
                <a:solidFill>
                  <a:srgbClr val="FFFFFF"/>
                </a:solidFill>
                <a:latin typeface="Gotham HTF Light" pitchFamily="2" charset="0"/>
              </a:rPr>
              <a:t>documentación de la licitación debe identificar la necesidad de un producto, servicio u obra innovadores </a:t>
            </a:r>
            <a:r>
              <a:rPr lang="es-ES_tradnl" sz="1200" kern="0" dirty="0">
                <a:solidFill>
                  <a:srgbClr val="FFFFFF"/>
                </a:solidFill>
                <a:latin typeface="Gotham HTF Light" pitchFamily="2" charset="0"/>
              </a:rPr>
              <a:t>o nuevos a través de la descripción de los elementos centrales y los requisitos mínimos que deben cumplir todos los licitantes.</a:t>
            </a:r>
          </a:p>
          <a:p>
            <a:pPr marL="171450" lvl="0" indent="-171450">
              <a:spcAft>
                <a:spcPts val="600"/>
              </a:spcAft>
              <a:buFont typeface="Arial" panose="020B0604020202020204" pitchFamily="34" charset="0"/>
              <a:buChar char="•"/>
            </a:pPr>
            <a:r>
              <a:rPr lang="es-ES_tradnl" sz="1200" kern="0" dirty="0">
                <a:solidFill>
                  <a:srgbClr val="FFFFFF"/>
                </a:solidFill>
                <a:latin typeface="Gotham HTF Light" pitchFamily="2" charset="0"/>
              </a:rPr>
              <a:t>La </a:t>
            </a:r>
            <a:r>
              <a:rPr lang="es-ES_tradnl" sz="1200" u="sng" kern="0" dirty="0">
                <a:solidFill>
                  <a:srgbClr val="FFFFFF"/>
                </a:solidFill>
                <a:latin typeface="Gotham HTF Light" pitchFamily="2" charset="0"/>
              </a:rPr>
              <a:t>información proporcionada debe ser lo suficientemente precisa </a:t>
            </a:r>
            <a:r>
              <a:rPr lang="es-ES_tradnl" sz="1200" kern="0" dirty="0">
                <a:solidFill>
                  <a:srgbClr val="FFFFFF"/>
                </a:solidFill>
                <a:latin typeface="Gotham HTF Light" pitchFamily="2" charset="0"/>
              </a:rPr>
              <a:t>como para permitir que los candidatos identifiquen la naturaleza y el alcance de la solución requerida y decidan si desean participar en el procedimiento.</a:t>
            </a:r>
          </a:p>
          <a:p>
            <a:pPr marL="171450" lvl="0" indent="-171450">
              <a:spcAft>
                <a:spcPts val="600"/>
              </a:spcAft>
              <a:buFont typeface="Arial" panose="020B0604020202020204" pitchFamily="34" charset="0"/>
              <a:buChar char="•"/>
            </a:pPr>
            <a:r>
              <a:rPr lang="es-ES_tradnl" sz="1200" kern="0" dirty="0">
                <a:solidFill>
                  <a:srgbClr val="FFFFFF"/>
                </a:solidFill>
                <a:latin typeface="Gotham HTF Light" pitchFamily="2" charset="0"/>
              </a:rPr>
              <a:t>Se deben seleccionar a los oferentes en función de su capacidad en el campo de la investigación, desarrollo e implementación de soluciones innovadoras.</a:t>
            </a:r>
          </a:p>
          <a:p>
            <a:pPr marL="171450" lvl="0" indent="-171450">
              <a:spcAft>
                <a:spcPts val="600"/>
              </a:spcAft>
              <a:buFont typeface="Arial" panose="020B0604020202020204" pitchFamily="34" charset="0"/>
              <a:buChar char="•"/>
            </a:pPr>
            <a:r>
              <a:rPr lang="es-ES_tradnl" sz="1200" kern="0" dirty="0">
                <a:solidFill>
                  <a:srgbClr val="FFFFFF"/>
                </a:solidFill>
                <a:latin typeface="Gotham HTF Light" pitchFamily="2" charset="0"/>
              </a:rPr>
              <a:t>El </a:t>
            </a:r>
            <a:r>
              <a:rPr lang="es-ES_tradnl" sz="1200" u="sng" kern="0" dirty="0">
                <a:solidFill>
                  <a:srgbClr val="FFFFFF"/>
                </a:solidFill>
                <a:latin typeface="Gotham HTF Light" pitchFamily="2" charset="0"/>
              </a:rPr>
              <a:t>Prestatario puede limitar el número de candidatos </a:t>
            </a:r>
            <a:r>
              <a:rPr lang="es-ES_tradnl" sz="1200" kern="0" dirty="0">
                <a:solidFill>
                  <a:srgbClr val="FFFFFF"/>
                </a:solidFill>
                <a:latin typeface="Gotham HTF Light" pitchFamily="2" charset="0"/>
              </a:rPr>
              <a:t>a participar en el procedimiento. </a:t>
            </a:r>
          </a:p>
          <a:p>
            <a:pPr marL="171450" lvl="0" indent="-171450">
              <a:spcAft>
                <a:spcPts val="600"/>
              </a:spcAft>
              <a:buFont typeface="Arial" panose="020B0604020202020204" pitchFamily="34" charset="0"/>
              <a:buChar char="•"/>
            </a:pPr>
            <a:r>
              <a:rPr lang="es-ES_tradnl" sz="1200" kern="0" dirty="0">
                <a:solidFill>
                  <a:srgbClr val="FFFFFF"/>
                </a:solidFill>
                <a:latin typeface="Gotham HTF Light" pitchFamily="2" charset="0"/>
              </a:rPr>
              <a:t>El prestatario </a:t>
            </a:r>
            <a:r>
              <a:rPr lang="es-ES_tradnl" sz="1200" u="sng" kern="0" dirty="0">
                <a:solidFill>
                  <a:srgbClr val="FFFFFF"/>
                </a:solidFill>
                <a:latin typeface="Gotham HTF Light" pitchFamily="2" charset="0"/>
              </a:rPr>
              <a:t>negociará con los oferentes </a:t>
            </a:r>
            <a:r>
              <a:rPr lang="es-ES_tradnl" sz="1200" kern="0" dirty="0">
                <a:solidFill>
                  <a:srgbClr val="FFFFFF"/>
                </a:solidFill>
                <a:latin typeface="Gotham HTF Light" pitchFamily="2" charset="0"/>
              </a:rPr>
              <a:t>las ofertas iniciales y todas las ofertas posteriores presentadas por ellos, con la excepción de la oferta final, para mejorar el contenido de los mismos, excepto los requisitos mínimos y los criterios de adjudicación que no estarán sujetos a negociación.</a:t>
            </a:r>
          </a:p>
          <a:p>
            <a:pPr marL="171450" lvl="0" indent="-171450">
              <a:spcAft>
                <a:spcPts val="600"/>
              </a:spcAft>
              <a:buFont typeface="Arial" panose="020B0604020202020204" pitchFamily="34" charset="0"/>
              <a:buChar char="•"/>
            </a:pPr>
            <a:r>
              <a:rPr lang="es-ES_tradnl" sz="1200" kern="0" dirty="0">
                <a:solidFill>
                  <a:srgbClr val="FFFFFF"/>
                </a:solidFill>
                <a:latin typeface="Gotham HTF Light" pitchFamily="2" charset="0"/>
              </a:rPr>
              <a:t>Durante las negociaciones, </a:t>
            </a:r>
            <a:r>
              <a:rPr lang="es-ES_tradnl" sz="1200" u="sng" kern="0" dirty="0">
                <a:solidFill>
                  <a:srgbClr val="FFFFFF"/>
                </a:solidFill>
                <a:latin typeface="Gotham HTF Light" pitchFamily="2" charset="0"/>
              </a:rPr>
              <a:t>se garantizará los principios de igualdad </a:t>
            </a:r>
            <a:r>
              <a:rPr lang="es-ES_tradnl" sz="1200" kern="0" dirty="0">
                <a:solidFill>
                  <a:srgbClr val="FFFFFF"/>
                </a:solidFill>
                <a:latin typeface="Gotham HTF Light" pitchFamily="2" charset="0"/>
              </a:rPr>
              <a:t>de trato de todos los licitadores.</a:t>
            </a:r>
          </a:p>
          <a:p>
            <a:pPr marL="171450" lvl="0" indent="-171450">
              <a:spcAft>
                <a:spcPts val="600"/>
              </a:spcAft>
              <a:buFont typeface="Arial" panose="020B0604020202020204" pitchFamily="34" charset="0"/>
              <a:buChar char="•"/>
            </a:pPr>
            <a:r>
              <a:rPr lang="es-ES_tradnl" sz="1200" kern="0" dirty="0">
                <a:solidFill>
                  <a:srgbClr val="FFFFFF"/>
                </a:solidFill>
                <a:latin typeface="Gotham HTF Light" pitchFamily="2" charset="0"/>
              </a:rPr>
              <a:t> En el contrato de la AI se definirán los arreglos aplicables a los derechos de propiedad intelectual.</a:t>
            </a:r>
          </a:p>
          <a:p>
            <a:pPr marL="171450" lvl="0" indent="-171450">
              <a:spcAft>
                <a:spcPts val="600"/>
              </a:spcAft>
              <a:buFont typeface="Arial" panose="020B0604020202020204" pitchFamily="34" charset="0"/>
              <a:buChar char="•"/>
            </a:pPr>
            <a:endParaRPr lang="es-ES_tradnl" sz="1200" kern="0" dirty="0">
              <a:solidFill>
                <a:srgbClr val="FFFFFF"/>
              </a:solidFill>
              <a:latin typeface="Gotham HTF Light" pitchFamily="2" charset="0"/>
            </a:endParaRPr>
          </a:p>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23</a:t>
            </a:fld>
            <a:endParaRPr lang="es-ES_tradnl"/>
          </a:p>
        </p:txBody>
      </p:sp>
    </p:spTree>
    <p:extLst>
      <p:ext uri="{BB962C8B-B14F-4D97-AF65-F5344CB8AC3E}">
        <p14:creationId xmlns:p14="http://schemas.microsoft.com/office/powerpoint/2010/main" val="2446977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VE" sz="1200" kern="1200" dirty="0">
                <a:solidFill>
                  <a:schemeClr val="tx1"/>
                </a:solidFill>
                <a:effectLst/>
                <a:latin typeface="+mn-lt"/>
                <a:ea typeface="+mn-ea"/>
                <a:cs typeface="+mn-cs"/>
              </a:rPr>
              <a:t>Los criterios de evaluación se diseñarán para permitir que el Prestatario obtenga VpD en las adquisiciones financiadas por el Banco. Los criterios de evaluación reflejarán la naturaleza de la adquisición y podrán basarse en el precio o en una combinación de precio y atributos que no son de precio, tales como calidad, sostenibilidad, innovación, costos del ciclo de vida, entre otros. Cuando sea posible, tales criterios deberán expresarse preferentemente en términos monetarios. Cuando esto no sea posible, los atributos que no son de precio deben ser medibles y comparables entre las ofertas. Según los criterios de evaluación, el criterio de adjudicación podrá ser solo en base al precio o a una combinación de precio y atributos diferentes al precio llamados, en ambos casos, el contrato adjudicado reflejar la "oferta más ventajosa".</a:t>
            </a:r>
            <a:endParaRPr lang="en-US" dirty="0"/>
          </a:p>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25</a:t>
            </a:fld>
            <a:endParaRPr lang="es-ES_tradnl"/>
          </a:p>
        </p:txBody>
      </p:sp>
    </p:spTree>
    <p:extLst>
      <p:ext uri="{BB962C8B-B14F-4D97-AF65-F5344CB8AC3E}">
        <p14:creationId xmlns:p14="http://schemas.microsoft.com/office/powerpoint/2010/main" val="1508488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spcAft>
                <a:spcPts val="1200"/>
              </a:spcAft>
              <a:buFont typeface="Arial" panose="020B0604020202020204" pitchFamily="34" charset="0"/>
              <a:buChar char="•"/>
            </a:pPr>
            <a:r>
              <a:rPr lang="es-ES_tradnl" u="sng" kern="0" dirty="0">
                <a:solidFill>
                  <a:schemeClr val="accent2">
                    <a:lumMod val="75000"/>
                  </a:schemeClr>
                </a:solidFill>
                <a:effectLst>
                  <a:outerShdw blurRad="38100" dist="38100" dir="2700000" algn="tl">
                    <a:srgbClr val="000000">
                      <a:alpha val="43137"/>
                    </a:srgbClr>
                  </a:outerShdw>
                </a:effectLst>
                <a:latin typeface="Gotham HTF Light" pitchFamily="2" charset="0"/>
              </a:rPr>
              <a:t>Calidad</a:t>
            </a:r>
            <a:r>
              <a:rPr lang="es-ES_tradnl" kern="0" dirty="0">
                <a:solidFill>
                  <a:schemeClr val="accent2">
                    <a:lumMod val="75000"/>
                  </a:schemeClr>
                </a:solidFill>
                <a:effectLst>
                  <a:outerShdw blurRad="38100" dist="38100" dir="2700000" algn="tl">
                    <a:srgbClr val="000000">
                      <a:alpha val="43137"/>
                    </a:srgbClr>
                  </a:outerShdw>
                </a:effectLst>
                <a:latin typeface="Gotham HTF Light" pitchFamily="2" charset="0"/>
              </a:rPr>
              <a:t>: </a:t>
            </a:r>
            <a:r>
              <a:rPr lang="es-ES_tradnl" sz="1200" kern="0" dirty="0">
                <a:solidFill>
                  <a:srgbClr val="FFFFFF"/>
                </a:solidFill>
                <a:effectLst>
                  <a:outerShdw blurRad="38100" dist="38100" dir="2700000" algn="tl">
                    <a:srgbClr val="000000">
                      <a:alpha val="43137"/>
                    </a:srgbClr>
                  </a:outerShdw>
                </a:effectLst>
                <a:latin typeface="Gotham HTF Light" pitchFamily="2" charset="0"/>
              </a:rPr>
              <a:t>determinan el grado de cumplimiento de los requisitos y especificaciones técnicas. </a:t>
            </a:r>
          </a:p>
          <a:p>
            <a:pPr marL="342900" lvl="0" indent="-342900">
              <a:spcAft>
                <a:spcPts val="1200"/>
              </a:spcAft>
              <a:buFont typeface="Arial" panose="020B0604020202020204" pitchFamily="34" charset="0"/>
              <a:buChar char="•"/>
            </a:pPr>
            <a:r>
              <a:rPr lang="es-ES_tradnl" u="sng" kern="0" dirty="0">
                <a:solidFill>
                  <a:schemeClr val="accent2">
                    <a:lumMod val="75000"/>
                  </a:schemeClr>
                </a:solidFill>
                <a:effectLst>
                  <a:outerShdw blurRad="38100" dist="38100" dir="2700000" algn="tl">
                    <a:srgbClr val="000000">
                      <a:alpha val="43137"/>
                    </a:srgbClr>
                  </a:outerShdw>
                </a:effectLst>
                <a:latin typeface="Gotham HTF Light" pitchFamily="2" charset="0"/>
              </a:rPr>
              <a:t>Sostenibilidad</a:t>
            </a:r>
            <a:r>
              <a:rPr lang="es-ES_tradnl" kern="0" dirty="0">
                <a:solidFill>
                  <a:schemeClr val="accent2">
                    <a:lumMod val="75000"/>
                  </a:schemeClr>
                </a:solidFill>
                <a:effectLst>
                  <a:outerShdw blurRad="38100" dist="38100" dir="2700000" algn="tl">
                    <a:srgbClr val="000000">
                      <a:alpha val="43137"/>
                    </a:srgbClr>
                  </a:outerShdw>
                </a:effectLst>
                <a:latin typeface="Gotham HTF Light" pitchFamily="2" charset="0"/>
              </a:rPr>
              <a:t>:</a:t>
            </a:r>
            <a:r>
              <a:rPr lang="es-ES_tradnl" sz="1400" kern="0" dirty="0">
                <a:solidFill>
                  <a:schemeClr val="accent2">
                    <a:lumMod val="75000"/>
                  </a:schemeClr>
                </a:solidFill>
                <a:effectLst>
                  <a:outerShdw blurRad="38100" dist="38100" dir="2700000" algn="tl">
                    <a:srgbClr val="000000">
                      <a:alpha val="43137"/>
                    </a:srgbClr>
                  </a:outerShdw>
                </a:effectLst>
                <a:latin typeface="Gotham HTF Light" pitchFamily="2" charset="0"/>
              </a:rPr>
              <a:t> </a:t>
            </a:r>
            <a:r>
              <a:rPr lang="es-ES_tradnl" sz="1200" kern="0" dirty="0">
                <a:solidFill>
                  <a:srgbClr val="FFFFFF"/>
                </a:solidFill>
                <a:effectLst>
                  <a:outerShdw blurRad="38100" dist="38100" dir="2700000" algn="tl">
                    <a:srgbClr val="000000">
                      <a:alpha val="43137"/>
                    </a:srgbClr>
                  </a:outerShdw>
                </a:effectLst>
                <a:latin typeface="Gotham HTF Light" pitchFamily="2" charset="0"/>
              </a:rPr>
              <a:t>considerar el impacto y los beneficios económicos, sociales y/o ambientales a lo largo del ciclo de vida.</a:t>
            </a:r>
          </a:p>
          <a:p>
            <a:pPr marL="342900" lvl="0" indent="-342900">
              <a:spcAft>
                <a:spcPts val="1200"/>
              </a:spcAft>
              <a:buFont typeface="Arial" panose="020B0604020202020204" pitchFamily="34" charset="0"/>
              <a:buChar char="•"/>
            </a:pPr>
            <a:r>
              <a:rPr lang="es-ES_tradnl" u="sng" kern="0" dirty="0">
                <a:solidFill>
                  <a:schemeClr val="accent2">
                    <a:lumMod val="75000"/>
                  </a:schemeClr>
                </a:solidFill>
                <a:effectLst>
                  <a:outerShdw blurRad="38100" dist="38100" dir="2700000" algn="tl">
                    <a:srgbClr val="000000">
                      <a:alpha val="43137"/>
                    </a:srgbClr>
                  </a:outerShdw>
                </a:effectLst>
                <a:latin typeface="Gotham HTF Light" pitchFamily="2" charset="0"/>
              </a:rPr>
              <a:t>Innovación</a:t>
            </a:r>
            <a:r>
              <a:rPr lang="es-ES_tradnl" kern="0" dirty="0">
                <a:solidFill>
                  <a:schemeClr val="accent2">
                    <a:lumMod val="75000"/>
                  </a:schemeClr>
                </a:solidFill>
                <a:effectLst>
                  <a:outerShdw blurRad="38100" dist="38100" dir="2700000" algn="tl">
                    <a:srgbClr val="000000">
                      <a:alpha val="43137"/>
                    </a:srgbClr>
                  </a:outerShdw>
                </a:effectLst>
                <a:latin typeface="Gotham HTF Light" pitchFamily="2" charset="0"/>
              </a:rPr>
              <a:t>: </a:t>
            </a:r>
            <a:r>
              <a:rPr lang="es-ES_tradnl" sz="1200" kern="0" dirty="0">
                <a:solidFill>
                  <a:srgbClr val="FFFFFF"/>
                </a:solidFill>
                <a:effectLst>
                  <a:outerShdw blurRad="38100" dist="38100" dir="2700000" algn="tl">
                    <a:srgbClr val="000000">
                      <a:alpha val="43137"/>
                    </a:srgbClr>
                  </a:outerShdw>
                </a:effectLst>
                <a:latin typeface="Gotham HTF Light" pitchFamily="2" charset="0"/>
              </a:rPr>
              <a:t>evalúa innovación en el diseño o en la adquisición permitiendo a los licitantes incluir en sus ofertas o propuestas, soluciones diversas para maximizar el </a:t>
            </a:r>
            <a:r>
              <a:rPr lang="es-ES_tradnl" sz="1200" kern="0" dirty="0" err="1">
                <a:solidFill>
                  <a:srgbClr val="FFFFFF"/>
                </a:solidFill>
                <a:effectLst>
                  <a:outerShdw blurRad="38100" dist="38100" dir="2700000" algn="tl">
                    <a:srgbClr val="000000">
                      <a:alpha val="43137"/>
                    </a:srgbClr>
                  </a:outerShdw>
                </a:effectLst>
                <a:latin typeface="Gotham HTF Light" pitchFamily="2" charset="0"/>
              </a:rPr>
              <a:t>VpD</a:t>
            </a:r>
            <a:endParaRPr lang="en-US" dirty="0"/>
          </a:p>
        </p:txBody>
      </p:sp>
      <p:sp>
        <p:nvSpPr>
          <p:cNvPr id="4" name="Slide Number Placeholder 3"/>
          <p:cNvSpPr>
            <a:spLocks noGrp="1"/>
          </p:cNvSpPr>
          <p:nvPr>
            <p:ph type="sldNum" sz="quarter" idx="5"/>
          </p:nvPr>
        </p:nvSpPr>
        <p:spPr/>
        <p:txBody>
          <a:bodyPr/>
          <a:lstStyle/>
          <a:p>
            <a:fld id="{8081C942-4D6E-D74B-BB0A-31CA9B499610}" type="slidenum">
              <a:rPr lang="es-ES_tradnl" smtClean="0"/>
              <a:t>27</a:t>
            </a:fld>
            <a:endParaRPr lang="es-ES_tradnl"/>
          </a:p>
        </p:txBody>
      </p:sp>
    </p:spTree>
    <p:extLst>
      <p:ext uri="{BB962C8B-B14F-4D97-AF65-F5344CB8AC3E}">
        <p14:creationId xmlns:p14="http://schemas.microsoft.com/office/powerpoint/2010/main" val="2801225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s-MX" sz="1200" b="1" dirty="0"/>
              <a:t>Contexto y sustento de la ampliación de las políticas de adquisiciones.  </a:t>
            </a:r>
            <a:endParaRPr lang="en-US" sz="1200" dirty="0"/>
          </a:p>
          <a:p>
            <a:r>
              <a:rPr lang="es-MX" sz="1200" dirty="0"/>
              <a:t>El BID, aprobó en julio de 2019 la expansión de las Políticas ADQ (-15) con el objetivo de ampliar los métodos, procedimientos, herramientas y conceptos establecidos en las mismas, con base al siguiente contexto y postulados:  </a:t>
            </a:r>
            <a:endParaRPr lang="en-US" sz="1200" dirty="0"/>
          </a:p>
          <a:p>
            <a:pPr lvl="0"/>
            <a:endParaRPr lang="es-MX" sz="1200" dirty="0"/>
          </a:p>
          <a:p>
            <a:pPr lvl="0"/>
            <a:r>
              <a:rPr lang="es-MX" sz="1200" dirty="0"/>
              <a:t>Las prioridades estratégicas definidas en la propuesta de Actualización de la Estrategia Institucional del Grupo BID, abordan los grandes desafíos de desarrollo que es necesario seguir enfrentando: i) Innovación y tecnología; ii) Movilización de recursos, y: iii) Temas transversales (género y diversidad, cambio climático, sostenibilidad y transparencia). Estos desafíos también son relevantes en el contexto de la agenda de desarrollo global, ya que apoyan los Objetivos de Desarrollo Sostenible (ODS) y el Acuerdo de París sobre la acción contra el cambio climático. </a:t>
            </a:r>
            <a:endParaRPr lang="en-US" sz="1200" dirty="0"/>
          </a:p>
          <a:p>
            <a:pPr lvl="0"/>
            <a:endParaRPr lang="es-MX" sz="1200" dirty="0"/>
          </a:p>
          <a:p>
            <a:pPr lvl="0"/>
            <a:r>
              <a:rPr lang="es-MX" sz="1200" dirty="0"/>
              <a:t>En el contexto global y regional ha habido cambios significativos, como la rápida expansión de nuevas tecnologías y el aumento de la digitalización, la necesidad de aumentar los recursos de inversión en la región y acelerar el avance de los temas transversales antes mencionados. Esto conduce a afinar el enfoque operativo del Grupo BID en adquisiciones, para encarar dichos desafíos y contar con un menú de métodos de adquisiciones, procedimiento y herramientas más amplio. </a:t>
            </a:r>
            <a:endParaRPr lang="en-US" sz="1200" dirty="0"/>
          </a:p>
          <a:p>
            <a:pPr lvl="0"/>
            <a:endParaRPr lang="es-MX" sz="1200" dirty="0"/>
          </a:p>
          <a:p>
            <a:pPr lvl="0"/>
            <a:r>
              <a:rPr lang="es-MX" sz="1200" dirty="0"/>
              <a:t>En forma creciente, los países requieren soluciones más eficaces, sofisticadas e innovadoras, en plazos más reducidos. Más de la mitad de los países prestatarios han modernizado sus legislaciones, sistemas e instituciones de compras públicas, buscando alinearse a estándares internacionales e incorporando diversos avances como: e-Procurement, dialogo competitivo, negociaciones, mejor oferta final, contratos marcos y subastas inversas, entre otros. También existe un amplio consenso sobre el potencial de la contratación pública para generar productos y servicios innovadores, acelerar la difusión de las nuevas tecnologías y mejorar la calidad y eficiencia de la inversión pública.</a:t>
            </a:r>
            <a:endParaRPr lang="en-US" sz="1200" dirty="0"/>
          </a:p>
          <a:p>
            <a:pPr lvl="0"/>
            <a:endParaRPr lang="es-MX" sz="1200" dirty="0"/>
          </a:p>
          <a:p>
            <a:pPr lvl="0"/>
            <a:r>
              <a:rPr lang="es-MX" sz="1200" dirty="0"/>
              <a:t>Las legislaciones nacionales de los países prestatarios y no prestatarios están incorporando aspectos socio ambientales (sostenibilidad, innovación, género, entre otros) así como soluciones más a la medida de las necesidades específicas de los gobiernos y de los países, siempre en el marco de más y mejor transparencia y rendición de cuentas.</a:t>
            </a:r>
            <a:endParaRPr lang="en-US" sz="1200" dirty="0"/>
          </a:p>
          <a:p>
            <a:endParaRPr lang="en-US" altLang="en-US" dirty="0"/>
          </a:p>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2</a:t>
            </a:fld>
            <a:endParaRPr lang="es-ES_tradnl"/>
          </a:p>
        </p:txBody>
      </p:sp>
    </p:spTree>
    <p:extLst>
      <p:ext uri="{BB962C8B-B14F-4D97-AF65-F5344CB8AC3E}">
        <p14:creationId xmlns:p14="http://schemas.microsoft.com/office/powerpoint/2010/main" val="3736585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Gotham HTF Light" pitchFamily="2" charset="0"/>
              </a:rPr>
              <a:t>La evaluación con puntaje permite evaluar las características no relacionadas con los precios en función de la cantidad de puntos obtenidos por mérito; ésta se emplea cuando los beneficios no son cuantificables (o los criterios de evaluación no pueden expresarse en términos monetarios) y se espera que los beneficios asociados a estos criterios con puntaje varíen de una oferta/propuesta a otra.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dirty="0">
              <a:latin typeface="Gotham HTF Light" pitchFamily="2" charset="0"/>
            </a:endParaRPr>
          </a:p>
          <a:p>
            <a:pPr lvl="0" algn="l">
              <a:spcAft>
                <a:spcPts val="1200"/>
              </a:spcAft>
            </a:pPr>
            <a:r>
              <a:rPr lang="es-ES_tradnl" sz="1200" kern="0" dirty="0">
                <a:solidFill>
                  <a:srgbClr val="FFFFFF"/>
                </a:solidFill>
                <a:latin typeface="Gotham HTF Light" pitchFamily="2" charset="0"/>
              </a:rPr>
              <a:t>La evaluación con puntaje, y los sub criterios, según corresponda, se priorizan, reciben puntos en función de méritos y se ponderan a partir de su importancia relativa para lograr los resultados previstos. Deberá mantenerse la menor cantidad de sub criterios posible. </a:t>
            </a:r>
          </a:p>
          <a:p>
            <a:pPr lvl="0" algn="l">
              <a:spcAft>
                <a:spcPts val="1200"/>
              </a:spcAft>
            </a:pPr>
            <a:r>
              <a:rPr lang="es-ES_tradnl" sz="1200" kern="0" dirty="0">
                <a:solidFill>
                  <a:srgbClr val="FFFFFF"/>
                </a:solidFill>
                <a:latin typeface="Gotham HTF Light" pitchFamily="2" charset="0"/>
              </a:rPr>
              <a:t>Los criterios de evaluación podrán incluir, entre otras cosas, las siguientes características, según corresponda:</a:t>
            </a:r>
          </a:p>
          <a:p>
            <a:pPr marL="228600" lvl="0" indent="-228600" algn="l">
              <a:spcAft>
                <a:spcPts val="1200"/>
              </a:spcAft>
              <a:buFont typeface="+mj-lt"/>
              <a:buAutoNum type="arabicPeriod"/>
            </a:pPr>
            <a:r>
              <a:rPr lang="es-ES_tradnl" sz="1200" kern="0" dirty="0">
                <a:solidFill>
                  <a:srgbClr val="FFFFFF"/>
                </a:solidFill>
                <a:latin typeface="Gotham HTF Light" pitchFamily="2" charset="0"/>
              </a:rPr>
              <a:t>calidad de la metodología y el plan de trabajo; </a:t>
            </a:r>
          </a:p>
          <a:p>
            <a:pPr marL="228600" lvl="0" indent="-228600" algn="l">
              <a:spcAft>
                <a:spcPts val="1200"/>
              </a:spcAft>
              <a:buFont typeface="+mj-lt"/>
              <a:buAutoNum type="arabicPeriod"/>
            </a:pPr>
            <a:r>
              <a:rPr lang="es-ES_tradnl" sz="1200" kern="0" dirty="0">
                <a:solidFill>
                  <a:srgbClr val="FFFFFF"/>
                </a:solidFill>
                <a:latin typeface="Gotham HTF Light" pitchFamily="2" charset="0"/>
              </a:rPr>
              <a:t>desempeño, capacidad y funcionalidad;</a:t>
            </a:r>
          </a:p>
          <a:p>
            <a:pPr marL="228600" lvl="0" indent="-228600" algn="l">
              <a:spcAft>
                <a:spcPts val="1200"/>
              </a:spcAft>
              <a:buFont typeface="+mj-lt"/>
              <a:buAutoNum type="arabicPeriod"/>
            </a:pPr>
            <a:r>
              <a:rPr lang="es-ES_tradnl" sz="1200" kern="0" dirty="0">
                <a:solidFill>
                  <a:srgbClr val="FFFFFF"/>
                </a:solidFill>
                <a:latin typeface="Gotham HTF Light" pitchFamily="2" charset="0"/>
              </a:rPr>
              <a:t>innovación, y</a:t>
            </a:r>
          </a:p>
          <a:p>
            <a:pPr marL="228600" lvl="0" indent="-228600" algn="l">
              <a:spcAft>
                <a:spcPts val="1200"/>
              </a:spcAft>
              <a:buFont typeface="+mj-lt"/>
              <a:buAutoNum type="arabicPeriod"/>
            </a:pPr>
            <a:r>
              <a:rPr lang="es-ES_tradnl" sz="1200" kern="0" dirty="0">
                <a:solidFill>
                  <a:srgbClr val="FFFFFF"/>
                </a:solidFill>
                <a:latin typeface="Gotham HTF Light" pitchFamily="2" charset="0"/>
              </a:rPr>
              <a:t>adquisiciones sostenibles.</a:t>
            </a:r>
          </a:p>
          <a:p>
            <a:pPr marL="228600" lvl="0" indent="-228600" algn="l">
              <a:spcAft>
                <a:spcPts val="1200"/>
              </a:spcAft>
              <a:buFont typeface="+mj-lt"/>
              <a:buAutoNum type="arabicPeriod"/>
            </a:pPr>
            <a:endParaRPr lang="es-ES_tradnl" sz="1200" kern="0" dirty="0">
              <a:solidFill>
                <a:srgbClr val="FFFFFF"/>
              </a:solidFill>
              <a:latin typeface="Gotham HTF Light" pitchFamily="2" charset="0"/>
            </a:endParaRPr>
          </a:p>
          <a:p>
            <a:pPr marL="228600" lvl="0" indent="-228600" algn="l">
              <a:spcAft>
                <a:spcPts val="1200"/>
              </a:spcAft>
              <a:buFont typeface="+mj-lt"/>
              <a:buAutoNum type="arabicPeriod"/>
            </a:pPr>
            <a:endParaRPr lang="es-ES_tradnl" sz="1200" kern="0" dirty="0">
              <a:solidFill>
                <a:srgbClr val="FFFFFF"/>
              </a:solidFill>
              <a:latin typeface="Gotham HTF Light" pitchFamily="2" charset="0"/>
            </a:endParaRPr>
          </a:p>
          <a:p>
            <a:pPr lvl="0" algn="l">
              <a:spcAft>
                <a:spcPts val="1200"/>
              </a:spcAft>
            </a:pPr>
            <a:r>
              <a:rPr lang="es-ES_tradnl" sz="1200" kern="0" dirty="0">
                <a:solidFill>
                  <a:srgbClr val="FFFFFF"/>
                </a:solidFill>
                <a:latin typeface="Gotham HTF Light" pitchFamily="2" charset="0"/>
              </a:rPr>
              <a:t>En los pliegos debe indicarse claramente la puntuación asignada a los criterios de evaluación, así como la ponderación de cada una de las dimensiones consideradas (precio y calidad/sostenibilidad/innovación). </a:t>
            </a:r>
          </a:p>
          <a:p>
            <a:pPr lvl="0" algn="l">
              <a:spcAft>
                <a:spcPts val="1200"/>
              </a:spcAft>
            </a:pPr>
            <a:r>
              <a:rPr lang="es-ES_tradnl" sz="1200" kern="0" dirty="0">
                <a:solidFill>
                  <a:srgbClr val="FFFFFF"/>
                </a:solidFill>
                <a:latin typeface="Gotham HTF Light" pitchFamily="2" charset="0"/>
              </a:rPr>
              <a:t>Se recomienda que el peso que se conceda a los criterios de evaluación con puntaje no debe superar el treinta por ciento (30%), no obstante, podrá llevarse hasta el cincuenta por ciento (50%) si se justifica para lograr la obtención del mejor VpD y, en consecuencia, la oferta más ventajosa.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dirty="0">
              <a:latin typeface="Gotham HTF Light" pitchFamily="2" charset="0"/>
            </a:endParaRPr>
          </a:p>
          <a:p>
            <a:endParaRPr lang="en-US" dirty="0"/>
          </a:p>
        </p:txBody>
      </p:sp>
      <p:sp>
        <p:nvSpPr>
          <p:cNvPr id="4" name="Slide Number Placeholder 3"/>
          <p:cNvSpPr>
            <a:spLocks noGrp="1"/>
          </p:cNvSpPr>
          <p:nvPr>
            <p:ph type="sldNum" sz="quarter" idx="5"/>
          </p:nvPr>
        </p:nvSpPr>
        <p:spPr/>
        <p:txBody>
          <a:bodyPr/>
          <a:lstStyle/>
          <a:p>
            <a:fld id="{8081C942-4D6E-D74B-BB0A-31CA9B499610}" type="slidenum">
              <a:rPr lang="es-ES_tradnl" smtClean="0"/>
              <a:t>28</a:t>
            </a:fld>
            <a:endParaRPr lang="es-ES_tradnl"/>
          </a:p>
        </p:txBody>
      </p:sp>
    </p:spTree>
    <p:extLst>
      <p:ext uri="{BB962C8B-B14F-4D97-AF65-F5344CB8AC3E}">
        <p14:creationId xmlns:p14="http://schemas.microsoft.com/office/powerpoint/2010/main" val="737779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Gotham HTF Light" pitchFamily="2" charset="0"/>
              </a:rPr>
              <a:t>Cuando el Prestatario detecta una posible OAB, </a:t>
            </a:r>
            <a:r>
              <a:rPr lang="es-ES_tradnl" sz="1200" dirty="0">
                <a:solidFill>
                  <a:schemeClr val="accent2"/>
                </a:solidFill>
                <a:latin typeface="Gotham HTF Light" pitchFamily="2" charset="0"/>
              </a:rPr>
              <a:t>solicitará al oferente aclaraciones por escrito</a:t>
            </a:r>
            <a:r>
              <a:rPr lang="es-ES_tradnl" sz="1200" dirty="0">
                <a:latin typeface="Gotham HTF Light" pitchFamily="2" charset="0"/>
              </a:rPr>
              <a:t>, que incluyan análisis detallados de su precio de oferta en relación con el objeto del contrato, el alcance, la metodología propuesta, el cronograma, la asignación de riesgos y responsabilidades y cualquier otro requisito de los DDL. </a:t>
            </a:r>
          </a:p>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29</a:t>
            </a:fld>
            <a:endParaRPr lang="es-ES_tradnl"/>
          </a:p>
        </p:txBody>
      </p:sp>
    </p:spTree>
    <p:extLst>
      <p:ext uri="{BB962C8B-B14F-4D97-AF65-F5344CB8AC3E}">
        <p14:creationId xmlns:p14="http://schemas.microsoft.com/office/powerpoint/2010/main" val="2093299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effectLst>
                  <a:outerShdw blurRad="38100" dist="38100" dir="2700000" algn="tl">
                    <a:srgbClr val="000000">
                      <a:alpha val="43137"/>
                    </a:srgbClr>
                  </a:outerShdw>
                </a:effectLst>
                <a:latin typeface="Gotham HTF Light" pitchFamily="2" charset="0"/>
              </a:rPr>
              <a:t>En las adquisiciones competitivas internacionales sujetas a revisión previa, el Banco puede aceptar que el Prestatario utilice el método de Mejor Oferta Final (MOF). El Prestatario invita a aquellos Licitantes que hubieran presentado Ofertas sustancialmente ajustadas a los requisitos a enviar su Mejor Oferta Final.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0" dirty="0">
              <a:solidFill>
                <a:srgbClr val="FFFFFF"/>
              </a:solidFill>
              <a:effectLst>
                <a:outerShdw blurRad="38100" dist="38100" dir="2700000" algn="tl">
                  <a:srgbClr val="000000">
                    <a:alpha val="43137"/>
                  </a:srgbClr>
                </a:outerShdw>
              </a:effectLst>
              <a:latin typeface="Gotham HTF Light"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0" dirty="0">
              <a:solidFill>
                <a:srgbClr val="FFFFFF"/>
              </a:solidFill>
              <a:effectLst>
                <a:outerShdw blurRad="38100" dist="38100" dir="2700000" algn="tl">
                  <a:srgbClr val="000000">
                    <a:alpha val="43137"/>
                  </a:srgbClr>
                </a:outerShdw>
              </a:effectLst>
              <a:latin typeface="Gotham HTF Light"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0" dirty="0">
              <a:solidFill>
                <a:srgbClr val="FFFFFF"/>
              </a:solidFill>
              <a:effectLst>
                <a:outerShdw blurRad="38100" dist="38100" dir="2700000" algn="tl">
                  <a:srgbClr val="000000">
                    <a:alpha val="43137"/>
                  </a:srgbClr>
                </a:outerShdw>
              </a:effectLst>
              <a:latin typeface="Gotham HTF Light"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0" dirty="0">
                <a:solidFill>
                  <a:srgbClr val="FFFFFF"/>
                </a:solidFill>
                <a:effectLst>
                  <a:outerShdw blurRad="38100" dist="38100" dir="2700000" algn="tl">
                    <a:srgbClr val="000000">
                      <a:alpha val="43137"/>
                    </a:srgbClr>
                  </a:outerShdw>
                </a:effectLst>
                <a:latin typeface="Gotham HTF Light" pitchFamily="2" charset="0"/>
              </a:rPr>
              <a:t>Este procedimiento puede ser adecuado </a:t>
            </a:r>
            <a:r>
              <a:rPr lang="es-ES_tradnl" sz="1200" kern="0" dirty="0">
                <a:solidFill>
                  <a:schemeClr val="accent2"/>
                </a:solidFill>
                <a:effectLst>
                  <a:outerShdw blurRad="38100" dist="38100" dir="2700000" algn="tl">
                    <a:srgbClr val="000000">
                      <a:alpha val="43137"/>
                    </a:srgbClr>
                  </a:outerShdw>
                </a:effectLst>
                <a:latin typeface="Gotham HTF Light" pitchFamily="2" charset="0"/>
              </a:rPr>
              <a:t>cuando resulte beneficioso que los Oferentes tengan una última oportunidad de mejorar sus Ofertas, ya sea reduciendo los precios, aclarando o modificando su Oferta o brindando información adicional</a:t>
            </a:r>
            <a:r>
              <a:rPr lang="es-ES_tradnl" sz="1200" kern="0" dirty="0">
                <a:solidFill>
                  <a:srgbClr val="FFFFFF"/>
                </a:solidFill>
                <a:effectLst>
                  <a:outerShdw blurRad="38100" dist="38100" dir="2700000" algn="tl">
                    <a:srgbClr val="000000">
                      <a:alpha val="43137"/>
                    </a:srgbClr>
                  </a:outerShdw>
                </a:effectLst>
                <a:latin typeface="Gotham HTF Light" pitchFamily="2" charset="0"/>
              </a:rPr>
              <a:t>. El Prestatario informará en el documento de licitación, lo siguiente: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0" dirty="0">
              <a:solidFill>
                <a:srgbClr val="FFFFFF"/>
              </a:solidFill>
              <a:effectLst>
                <a:outerShdw blurRad="38100" dist="38100" dir="2700000" algn="tl">
                  <a:srgbClr val="000000">
                    <a:alpha val="43137"/>
                  </a:srgbClr>
                </a:outerShdw>
              </a:effectLst>
              <a:latin typeface="Gotham HTF Light" pitchFamily="2" charset="0"/>
            </a:endParaRPr>
          </a:p>
          <a:p>
            <a:pPr marL="400050" lvl="0" indent="-400050">
              <a:spcBef>
                <a:spcPts val="1200"/>
              </a:spcBef>
              <a:buFont typeface="+mj-lt"/>
              <a:buAutoNum type="alphaLcParenR"/>
            </a:pPr>
            <a:r>
              <a:rPr lang="es-ES_tradnl" sz="1200" kern="0" dirty="0">
                <a:solidFill>
                  <a:srgbClr val="FFFFFF"/>
                </a:solidFill>
                <a:effectLst>
                  <a:outerShdw blurRad="38100" dist="38100" dir="2700000" algn="tl">
                    <a:srgbClr val="000000">
                      <a:alpha val="43137"/>
                    </a:srgbClr>
                  </a:outerShdw>
                </a:effectLst>
                <a:latin typeface="Gotham HTF Light" pitchFamily="2" charset="0"/>
              </a:rPr>
              <a:t>(a) si se utilizará la MOF;</a:t>
            </a:r>
          </a:p>
          <a:p>
            <a:pPr marL="400050" lvl="0" indent="-400050">
              <a:spcBef>
                <a:spcPts val="1200"/>
              </a:spcBef>
              <a:buFont typeface="+mj-lt"/>
              <a:buAutoNum type="alphaLcParenR"/>
            </a:pPr>
            <a:r>
              <a:rPr lang="es-ES_tradnl" sz="1200" kern="0" dirty="0">
                <a:solidFill>
                  <a:srgbClr val="FFFFFF"/>
                </a:solidFill>
                <a:effectLst>
                  <a:outerShdw blurRad="38100" dist="38100" dir="2700000" algn="tl">
                    <a:srgbClr val="000000">
                      <a:alpha val="43137"/>
                    </a:srgbClr>
                  </a:outerShdw>
                </a:effectLst>
                <a:latin typeface="Gotham HTF Light" pitchFamily="2" charset="0"/>
              </a:rPr>
              <a:t>(b) que los Licitantes no están obligados a presentar una MOF;</a:t>
            </a:r>
          </a:p>
          <a:p>
            <a:pPr marL="400050" lvl="0" indent="-400050">
              <a:spcBef>
                <a:spcPts val="1200"/>
              </a:spcBef>
              <a:buFont typeface="+mj-lt"/>
              <a:buAutoNum type="alphaLcParenR"/>
            </a:pPr>
            <a:r>
              <a:rPr lang="es-ES_tradnl" sz="1200" kern="0" dirty="0">
                <a:solidFill>
                  <a:srgbClr val="FFFFFF"/>
                </a:solidFill>
                <a:effectLst>
                  <a:outerShdw blurRad="38100" dist="38100" dir="2700000" algn="tl">
                    <a:srgbClr val="000000">
                      <a:alpha val="43137"/>
                    </a:srgbClr>
                  </a:outerShdw>
                </a:effectLst>
                <a:latin typeface="Gotham HTF Light" pitchFamily="2" charset="0"/>
              </a:rPr>
              <a:t>(c) que no habrá negociaciones después de la MOF.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0" dirty="0">
              <a:solidFill>
                <a:srgbClr val="FFFFFF"/>
              </a:solidFill>
              <a:effectLst>
                <a:outerShdw blurRad="38100" dist="38100" dir="2700000" algn="tl">
                  <a:srgbClr val="000000">
                    <a:alpha val="43137"/>
                  </a:srgbClr>
                </a:outerShdw>
              </a:effectLst>
              <a:latin typeface="Gotham HTF Light" pitchFamily="2" charset="0"/>
            </a:endParaRPr>
          </a:p>
          <a:p>
            <a:pPr marL="0" indent="0">
              <a:buFont typeface="Arial" panose="020B0604020202020204" pitchFamily="34" charset="0"/>
              <a:buNone/>
            </a:pPr>
            <a:r>
              <a:rPr lang="es-MX" sz="1200" dirty="0">
                <a:solidFill>
                  <a:schemeClr val="tx1">
                    <a:lumMod val="50000"/>
                    <a:lumOff val="50000"/>
                  </a:schemeClr>
                </a:solidFill>
                <a:effectLst>
                  <a:outerShdw blurRad="38100" dist="38100" dir="2700000" algn="tl">
                    <a:srgbClr val="000000">
                      <a:alpha val="43137"/>
                    </a:srgbClr>
                  </a:outerShdw>
                </a:effectLst>
                <a:latin typeface="Gotham HTF Light" pitchFamily="2" charset="0"/>
              </a:rPr>
              <a:t>En el procedimiento de AME </a:t>
            </a:r>
            <a:r>
              <a:rPr lang="es-MX" sz="1200" dirty="0">
                <a:solidFill>
                  <a:schemeClr val="tx2"/>
                </a:solidFill>
                <a:effectLst>
                  <a:outerShdw blurRad="38100" dist="38100" dir="2700000" algn="tl">
                    <a:srgbClr val="000000">
                      <a:alpha val="43137"/>
                    </a:srgbClr>
                  </a:outerShdw>
                </a:effectLst>
                <a:latin typeface="Gotham HTF Light" pitchFamily="2" charset="0"/>
              </a:rPr>
              <a:t>se sugiere incluir la MOF después de terminada la evaluación de las propuestas financieras,</a:t>
            </a:r>
            <a:r>
              <a:rPr lang="es-MX" sz="1200" dirty="0">
                <a:solidFill>
                  <a:schemeClr val="tx1">
                    <a:lumMod val="50000"/>
                    <a:lumOff val="50000"/>
                  </a:schemeClr>
                </a:solidFill>
                <a:effectLst>
                  <a:outerShdw blurRad="38100" dist="38100" dir="2700000" algn="tl">
                    <a:srgbClr val="000000">
                      <a:alpha val="43137"/>
                    </a:srgbClr>
                  </a:outerShdw>
                </a:effectLst>
                <a:latin typeface="Gotham HTF Light" pitchFamily="2" charset="0"/>
              </a:rPr>
              <a:t> modificando la etapa 3 del procedimiento de la AME que quedaría de la siguiente manera: </a:t>
            </a:r>
            <a:endParaRPr lang="en-US" sz="1200" dirty="0">
              <a:solidFill>
                <a:schemeClr val="tx1">
                  <a:lumMod val="50000"/>
                  <a:lumOff val="50000"/>
                </a:schemeClr>
              </a:solidFill>
              <a:effectLst>
                <a:outerShdw blurRad="38100" dist="38100" dir="2700000" algn="tl">
                  <a:srgbClr val="000000">
                    <a:alpha val="43137"/>
                  </a:srgbClr>
                </a:outerShdw>
              </a:effectLst>
              <a:latin typeface="Gotham HTF Light" pitchFamily="2" charset="0"/>
            </a:endParaRPr>
          </a:p>
          <a:p>
            <a:endParaRPr lang="es-MX" sz="1200" dirty="0">
              <a:solidFill>
                <a:schemeClr val="tx1">
                  <a:lumMod val="50000"/>
                  <a:lumOff val="50000"/>
                </a:schemeClr>
              </a:solidFill>
              <a:effectLst>
                <a:outerShdw blurRad="38100" dist="38100" dir="2700000" algn="tl">
                  <a:srgbClr val="000000">
                    <a:alpha val="43137"/>
                  </a:srgbClr>
                </a:outerShdw>
              </a:effectLst>
              <a:latin typeface="Gotham HTF Light" pitchFamily="2" charset="0"/>
            </a:endParaRPr>
          </a:p>
          <a:p>
            <a:pPr>
              <a:buClr>
                <a:schemeClr val="tx2"/>
              </a:buClr>
            </a:pPr>
            <a:r>
              <a:rPr lang="es-MX" sz="1200" dirty="0">
                <a:solidFill>
                  <a:schemeClr val="tx1">
                    <a:lumMod val="50000"/>
                    <a:lumOff val="50000"/>
                  </a:schemeClr>
                </a:solidFill>
                <a:effectLst>
                  <a:outerShdw blurRad="38100" dist="38100" dir="2700000" algn="tl">
                    <a:srgbClr val="000000">
                      <a:alpha val="43137"/>
                    </a:srgbClr>
                  </a:outerShdw>
                </a:effectLst>
                <a:latin typeface="Gotham HTF Light" pitchFamily="2" charset="0"/>
              </a:rPr>
              <a:t>LPI (ex ante) el Banco puede aceptar que el </a:t>
            </a:r>
            <a:r>
              <a:rPr lang="es-MX" sz="1200" u="sng" dirty="0">
                <a:solidFill>
                  <a:schemeClr val="accent2"/>
                </a:solidFill>
                <a:effectLst>
                  <a:outerShdw blurRad="38100" dist="38100" dir="2700000" algn="tl">
                    <a:srgbClr val="000000">
                      <a:alpha val="43137"/>
                    </a:srgbClr>
                  </a:outerShdw>
                </a:effectLst>
                <a:latin typeface="Gotham HTF Light" pitchFamily="2" charset="0"/>
              </a:rPr>
              <a:t>Prestatario utilice el método de mejor oferta final</a:t>
            </a:r>
            <a:r>
              <a:rPr lang="es-MX" sz="1200" dirty="0">
                <a:solidFill>
                  <a:schemeClr val="accent2"/>
                </a:solidFill>
                <a:effectLst>
                  <a:outerShdw blurRad="38100" dist="38100" dir="2700000" algn="tl">
                    <a:srgbClr val="000000">
                      <a:alpha val="43137"/>
                    </a:srgbClr>
                  </a:outerShdw>
                </a:effectLst>
                <a:latin typeface="Gotham HTF Light" pitchFamily="2" charset="0"/>
              </a:rPr>
              <a:t>. </a:t>
            </a:r>
          </a:p>
          <a:p>
            <a:pPr>
              <a:buClr>
                <a:schemeClr val="tx2"/>
              </a:buClr>
            </a:pPr>
            <a:r>
              <a:rPr lang="es-MX" sz="1200" dirty="0">
                <a:solidFill>
                  <a:schemeClr val="tx1">
                    <a:lumMod val="50000"/>
                    <a:lumOff val="50000"/>
                  </a:schemeClr>
                </a:solidFill>
                <a:effectLst>
                  <a:outerShdw blurRad="38100" dist="38100" dir="2700000" algn="tl">
                    <a:srgbClr val="000000">
                      <a:alpha val="43137"/>
                    </a:srgbClr>
                  </a:outerShdw>
                </a:effectLst>
                <a:latin typeface="Gotham HTF Light" pitchFamily="2" charset="0"/>
              </a:rPr>
              <a:t>El </a:t>
            </a:r>
            <a:r>
              <a:rPr lang="es-MX" sz="1200" u="sng" dirty="0">
                <a:solidFill>
                  <a:schemeClr val="accent2"/>
                </a:solidFill>
                <a:effectLst>
                  <a:outerShdw blurRad="38100" dist="38100" dir="2700000" algn="tl">
                    <a:srgbClr val="000000">
                      <a:alpha val="43137"/>
                    </a:srgbClr>
                  </a:outerShdw>
                </a:effectLst>
                <a:latin typeface="Gotham HTF Light" pitchFamily="2" charset="0"/>
              </a:rPr>
              <a:t>Prestatario invita a los licitantes que presentaron ofertas sustancialmente ajustadas </a:t>
            </a:r>
            <a:r>
              <a:rPr lang="es-MX" sz="1200" dirty="0">
                <a:solidFill>
                  <a:schemeClr val="tx1">
                    <a:lumMod val="50000"/>
                    <a:lumOff val="50000"/>
                  </a:schemeClr>
                </a:solidFill>
                <a:effectLst>
                  <a:outerShdw blurRad="38100" dist="38100" dir="2700000" algn="tl">
                    <a:srgbClr val="000000">
                      <a:alpha val="43137"/>
                    </a:srgbClr>
                  </a:outerShdw>
                </a:effectLst>
                <a:latin typeface="Gotham HTF Light" pitchFamily="2" charset="0"/>
              </a:rPr>
              <a:t>a los requisitos a que envíen su mejor oferta final. </a:t>
            </a:r>
          </a:p>
          <a:p>
            <a:pPr>
              <a:buClr>
                <a:schemeClr val="tx2"/>
              </a:buClr>
            </a:pPr>
            <a:r>
              <a:rPr lang="es-MX" sz="1200" dirty="0">
                <a:solidFill>
                  <a:schemeClr val="tx1">
                    <a:lumMod val="50000"/>
                    <a:lumOff val="50000"/>
                  </a:schemeClr>
                </a:solidFill>
                <a:effectLst>
                  <a:outerShdw blurRad="38100" dist="38100" dir="2700000" algn="tl">
                    <a:srgbClr val="000000">
                      <a:alpha val="43137"/>
                    </a:srgbClr>
                  </a:outerShdw>
                </a:effectLst>
                <a:latin typeface="Gotham HTF Light" pitchFamily="2" charset="0"/>
              </a:rPr>
              <a:t>Este procedimiento puede ser adecuado cuando resulte beneficioso para el proceso de adquisiciones que los oferentes tengan una </a:t>
            </a:r>
            <a:r>
              <a:rPr lang="es-MX" sz="1200" u="sng" dirty="0">
                <a:solidFill>
                  <a:schemeClr val="accent2"/>
                </a:solidFill>
                <a:effectLst>
                  <a:outerShdw blurRad="38100" dist="38100" dir="2700000" algn="tl">
                    <a:srgbClr val="000000">
                      <a:alpha val="43137"/>
                    </a:srgbClr>
                  </a:outerShdw>
                </a:effectLst>
                <a:latin typeface="Gotham HTF Light" pitchFamily="2" charset="0"/>
              </a:rPr>
              <a:t>última oportunidad para mejorar sus ofertas</a:t>
            </a:r>
            <a:r>
              <a:rPr lang="es-MX" sz="1200" dirty="0">
                <a:solidFill>
                  <a:schemeClr val="tx1">
                    <a:lumMod val="50000"/>
                    <a:lumOff val="50000"/>
                  </a:schemeClr>
                </a:solidFill>
                <a:effectLst>
                  <a:outerShdw blurRad="38100" dist="38100" dir="2700000" algn="tl">
                    <a:srgbClr val="000000">
                      <a:alpha val="43137"/>
                    </a:srgbClr>
                  </a:outerShdw>
                </a:effectLst>
                <a:latin typeface="Gotham HTF Light" pitchFamily="2" charset="0"/>
              </a:rPr>
              <a:t>, ya sea reduciendo los precios, aclarando o modificando su oferta o suministrando información adicional</a:t>
            </a:r>
          </a:p>
          <a:p>
            <a:pPr>
              <a:buClr>
                <a:schemeClr val="tx2"/>
              </a:buClr>
            </a:pPr>
            <a:r>
              <a:rPr lang="es-MX" sz="1200" dirty="0">
                <a:solidFill>
                  <a:schemeClr val="tx1">
                    <a:lumMod val="50000"/>
                    <a:lumOff val="50000"/>
                  </a:schemeClr>
                </a:solidFill>
                <a:effectLst>
                  <a:outerShdw blurRad="38100" dist="38100" dir="2700000" algn="tl">
                    <a:srgbClr val="000000">
                      <a:alpha val="43137"/>
                    </a:srgbClr>
                  </a:outerShdw>
                </a:effectLst>
                <a:latin typeface="Gotham HTF Light" pitchFamily="2" charset="0"/>
              </a:rPr>
              <a:t>El Prestatario </a:t>
            </a:r>
            <a:r>
              <a:rPr lang="es-MX" sz="1200" u="sng" dirty="0">
                <a:solidFill>
                  <a:schemeClr val="accent2"/>
                </a:solidFill>
                <a:effectLst>
                  <a:outerShdw blurRad="38100" dist="38100" dir="2700000" algn="tl">
                    <a:srgbClr val="000000">
                      <a:alpha val="43137"/>
                    </a:srgbClr>
                  </a:outerShdw>
                </a:effectLst>
                <a:latin typeface="Gotham HTF Light" pitchFamily="2" charset="0"/>
              </a:rPr>
              <a:t>deberá informar a los oferentes en los documentos de licitación</a:t>
            </a:r>
            <a:r>
              <a:rPr lang="es-MX" sz="1200" dirty="0">
                <a:solidFill>
                  <a:schemeClr val="tx1">
                    <a:lumMod val="50000"/>
                    <a:lumOff val="50000"/>
                  </a:schemeClr>
                </a:solidFill>
                <a:effectLst>
                  <a:outerShdw blurRad="38100" dist="38100" dir="2700000" algn="tl">
                    <a:srgbClr val="000000">
                      <a:alpha val="43137"/>
                    </a:srgbClr>
                  </a:outerShdw>
                </a:effectLst>
                <a:latin typeface="Gotham HTF Light" pitchFamily="2" charset="0"/>
              </a:rPr>
              <a:t>:(a) si se utilizará la mejor oferta final; (b) que los oferentes no están obligados a presentar una mejor oferta final; y (c) que no habrá negociación después de la mejor oferta final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0" dirty="0">
              <a:solidFill>
                <a:srgbClr val="FFFFFF"/>
              </a:solidFill>
              <a:effectLst>
                <a:outerShdw blurRad="38100" dist="38100" dir="2700000" algn="tl">
                  <a:srgbClr val="000000">
                    <a:alpha val="43137"/>
                  </a:srgbClr>
                </a:outerShdw>
              </a:effectLst>
              <a:latin typeface="Gotham HTF Light" pitchFamily="2" charset="0"/>
            </a:endParaRPr>
          </a:p>
          <a:p>
            <a:endParaRPr lang="en-US" dirty="0"/>
          </a:p>
        </p:txBody>
      </p:sp>
      <p:sp>
        <p:nvSpPr>
          <p:cNvPr id="4" name="Slide Number Placeholder 3"/>
          <p:cNvSpPr>
            <a:spLocks noGrp="1"/>
          </p:cNvSpPr>
          <p:nvPr>
            <p:ph type="sldNum" sz="quarter" idx="5"/>
          </p:nvPr>
        </p:nvSpPr>
        <p:spPr/>
        <p:txBody>
          <a:bodyPr/>
          <a:lstStyle/>
          <a:p>
            <a:fld id="{8081C942-4D6E-D74B-BB0A-31CA9B499610}" type="slidenum">
              <a:rPr lang="es-ES_tradnl" smtClean="0"/>
              <a:t>31</a:t>
            </a:fld>
            <a:endParaRPr lang="es-ES_tradnl"/>
          </a:p>
        </p:txBody>
      </p:sp>
    </p:spTree>
    <p:extLst>
      <p:ext uri="{BB962C8B-B14F-4D97-AF65-F5344CB8AC3E}">
        <p14:creationId xmlns:p14="http://schemas.microsoft.com/office/powerpoint/2010/main" val="1400906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100" b="1" kern="1200" dirty="0">
                <a:solidFill>
                  <a:schemeClr val="tx1"/>
                </a:solidFill>
                <a:effectLst/>
                <a:latin typeface="+mn-lt"/>
                <a:ea typeface="+mn-ea"/>
                <a:cs typeface="+mn-cs"/>
              </a:rPr>
              <a:t>Plazo Suspensivo</a:t>
            </a:r>
            <a:endParaRPr lang="en-US" sz="1100" b="1" kern="1200" dirty="0">
              <a:solidFill>
                <a:schemeClr val="tx1"/>
              </a:solidFill>
              <a:effectLst/>
              <a:latin typeface="+mn-lt"/>
              <a:ea typeface="+mn-ea"/>
              <a:cs typeface="+mn-cs"/>
            </a:endParaRPr>
          </a:p>
          <a:p>
            <a:r>
              <a:rPr lang="es-ES" sz="1100" kern="1200" dirty="0">
                <a:solidFill>
                  <a:schemeClr val="tx1"/>
                </a:solidFill>
                <a:effectLst/>
                <a:latin typeface="+mn-lt"/>
                <a:ea typeface="+mn-ea"/>
                <a:cs typeface="+mn-cs"/>
              </a:rPr>
              <a:t>A solicitud del Prestatario, el Banco puede acordar adoptar este mecanismo para dar tiempo a los oferentes a examinar la adjudicación y evaluar si es apropiado presentar una queja.</a:t>
            </a:r>
            <a:endParaRPr lang="en-US" sz="1100" kern="1200" dirty="0">
              <a:solidFill>
                <a:schemeClr val="tx1"/>
              </a:solidFill>
              <a:effectLst/>
              <a:latin typeface="+mn-lt"/>
              <a:ea typeface="+mn-ea"/>
              <a:cs typeface="+mn-cs"/>
            </a:endParaRPr>
          </a:p>
          <a:p>
            <a:r>
              <a:rPr lang="es-ES" sz="1100" kern="1200" dirty="0">
                <a:solidFill>
                  <a:schemeClr val="tx1"/>
                </a:solidFill>
                <a:effectLst/>
                <a:latin typeface="+mn-lt"/>
                <a:ea typeface="+mn-ea"/>
                <a:cs typeface="+mn-cs"/>
              </a:rPr>
              <a:t>El plazo suspensivo comenzará cuando la Notificación de Intención de Adjudicar del Prestatario se envíe a los oferentes. El plazo suspensivo durará diez (10) días hábiles después de dicha fecha de transmisión, a menos que sea extendido de otro modo. El contrato no se adjudicará ni antes ni durante el período de suspensión.</a:t>
            </a:r>
            <a:endParaRPr lang="en-US" sz="1100" kern="1200" dirty="0">
              <a:solidFill>
                <a:schemeClr val="tx1"/>
              </a:solidFill>
              <a:effectLst/>
              <a:latin typeface="+mn-lt"/>
              <a:ea typeface="+mn-ea"/>
              <a:cs typeface="+mn-cs"/>
            </a:endParaRPr>
          </a:p>
          <a:p>
            <a:r>
              <a:rPr lang="es-ES" sz="1100" kern="1200" dirty="0">
                <a:solidFill>
                  <a:schemeClr val="tx1"/>
                </a:solidFill>
                <a:effectLst/>
                <a:latin typeface="+mn-lt"/>
                <a:ea typeface="+mn-ea"/>
                <a:cs typeface="+mn-cs"/>
              </a:rPr>
              <a:t>A pesar de lo anterior, no se exigirá establecer un plazo suspensivo en las siguientes situaciones:</a:t>
            </a:r>
            <a:endParaRPr lang="en-US" sz="1100" kern="1200" dirty="0">
              <a:solidFill>
                <a:schemeClr val="tx1"/>
              </a:solidFill>
              <a:effectLst/>
              <a:latin typeface="+mn-lt"/>
              <a:ea typeface="+mn-ea"/>
              <a:cs typeface="+mn-cs"/>
            </a:endParaRPr>
          </a:p>
          <a:p>
            <a:pPr lvl="0"/>
            <a:endParaRPr lang="es-ES" sz="1100" kern="1200" dirty="0">
              <a:solidFill>
                <a:schemeClr val="tx1"/>
              </a:solidFill>
              <a:effectLst/>
              <a:latin typeface="+mn-lt"/>
              <a:ea typeface="+mn-ea"/>
              <a:cs typeface="+mn-cs"/>
            </a:endParaRPr>
          </a:p>
          <a:p>
            <a:pPr lvl="0"/>
            <a:r>
              <a:rPr lang="es-ES" sz="1100" kern="1200" dirty="0">
                <a:solidFill>
                  <a:schemeClr val="tx1"/>
                </a:solidFill>
                <a:effectLst/>
                <a:latin typeface="+mn-lt"/>
                <a:ea typeface="+mn-ea"/>
                <a:cs typeface="+mn-cs"/>
              </a:rPr>
              <a:t>cuando se hubiera presentado solo una Oferta/Propuesta en un proceso abierto y competitivo;</a:t>
            </a:r>
            <a:endParaRPr lang="en-US" sz="1100" kern="1200" dirty="0">
              <a:solidFill>
                <a:schemeClr val="tx1"/>
              </a:solidFill>
              <a:effectLst/>
              <a:latin typeface="+mn-lt"/>
              <a:ea typeface="+mn-ea"/>
              <a:cs typeface="+mn-cs"/>
            </a:endParaRPr>
          </a:p>
          <a:p>
            <a:pPr lvl="0"/>
            <a:r>
              <a:rPr lang="es-ES" sz="1100" kern="1200" dirty="0">
                <a:solidFill>
                  <a:schemeClr val="tx1"/>
                </a:solidFill>
                <a:effectLst/>
                <a:latin typeface="+mn-lt"/>
                <a:ea typeface="+mn-ea"/>
                <a:cs typeface="+mn-cs"/>
              </a:rPr>
              <a:t>selección directa; y</a:t>
            </a:r>
            <a:endParaRPr lang="en-US" sz="1100" kern="1200" dirty="0">
              <a:solidFill>
                <a:schemeClr val="tx1"/>
              </a:solidFill>
              <a:effectLst/>
              <a:latin typeface="+mn-lt"/>
              <a:ea typeface="+mn-ea"/>
              <a:cs typeface="+mn-cs"/>
            </a:endParaRPr>
          </a:p>
          <a:p>
            <a:pPr lvl="0"/>
            <a:r>
              <a:rPr lang="es-ES" sz="1100" kern="1200" dirty="0">
                <a:solidFill>
                  <a:schemeClr val="tx1"/>
                </a:solidFill>
                <a:effectLst/>
                <a:latin typeface="+mn-lt"/>
                <a:ea typeface="+mn-ea"/>
                <a:cs typeface="+mn-cs"/>
              </a:rPr>
              <a:t>en situaciones de Emergencia reconocidas por el Banco.</a:t>
            </a:r>
            <a:endParaRPr lang="en-US" sz="1100" kern="1200" dirty="0">
              <a:solidFill>
                <a:schemeClr val="tx1"/>
              </a:solidFill>
              <a:effectLst/>
              <a:latin typeface="+mn-lt"/>
              <a:ea typeface="+mn-ea"/>
              <a:cs typeface="+mn-cs"/>
            </a:endParaRPr>
          </a:p>
          <a:p>
            <a:pPr lvl="0"/>
            <a:endParaRPr lang="en-US" sz="1100" kern="1200" dirty="0">
              <a:solidFill>
                <a:schemeClr val="tx1"/>
              </a:solidFill>
              <a:effectLst/>
              <a:latin typeface="+mn-lt"/>
              <a:ea typeface="+mn-ea"/>
              <a:cs typeface="+mn-cs"/>
            </a:endParaRPr>
          </a:p>
          <a:p>
            <a:pPr lvl="0"/>
            <a:r>
              <a:rPr lang="es-ES" sz="1100" kern="1200" dirty="0">
                <a:solidFill>
                  <a:schemeClr val="tx1"/>
                </a:solidFill>
                <a:effectLst/>
                <a:latin typeface="+mn-lt"/>
                <a:ea typeface="+mn-ea"/>
                <a:cs typeface="+mn-cs"/>
              </a:rPr>
              <a:t>Al finalizar el plazo suspensivo, si el Prestatario no ha recibido ningún reclamo de un oferente no seleccionado, procederá a adjudicar el contrato de conformidad con la decisión de adjudicación respectiva, tal como comunicó previamente en la Notificación de la Intención de Adjudicar el Contrato.</a:t>
            </a:r>
            <a:endParaRPr lang="en-US" sz="1100" kern="1200" dirty="0">
              <a:solidFill>
                <a:schemeClr val="tx1"/>
              </a:solidFill>
              <a:effectLst/>
              <a:latin typeface="+mn-lt"/>
              <a:ea typeface="+mn-ea"/>
              <a:cs typeface="+mn-cs"/>
            </a:endParaRPr>
          </a:p>
          <a:p>
            <a:pPr lvl="0"/>
            <a:r>
              <a:rPr lang="es-ES" sz="1100" kern="1200" dirty="0">
                <a:solidFill>
                  <a:schemeClr val="tx1"/>
                </a:solidFill>
                <a:effectLst/>
                <a:latin typeface="+mn-lt"/>
                <a:ea typeface="+mn-ea"/>
                <a:cs typeface="+mn-cs"/>
              </a:rPr>
              <a:t>Para los contratos sujetos a revisión previa, si el Prestatario no recibe ningún reclamo dentro del plazo suspensivo, procederá a adjudicar el contrato de conformidad con la recomendación respectiva para la que había recibido previamente la no objeción del Banco. El Prestatario informará tal situación al Banco, dentro de los tres (3) días hábiles de dicha adjudicación.</a:t>
            </a:r>
            <a:endParaRPr lang="en-US" sz="1100" kern="1200" dirty="0">
              <a:solidFill>
                <a:schemeClr val="tx1"/>
              </a:solidFill>
              <a:effectLst/>
              <a:latin typeface="+mn-lt"/>
              <a:ea typeface="+mn-ea"/>
              <a:cs typeface="+mn-cs"/>
            </a:endParaRPr>
          </a:p>
          <a:p>
            <a:pPr lvl="0"/>
            <a:r>
              <a:rPr lang="es-ES" sz="1100" kern="1200" dirty="0">
                <a:solidFill>
                  <a:schemeClr val="tx1"/>
                </a:solidFill>
                <a:effectLst/>
                <a:latin typeface="+mn-lt"/>
                <a:ea typeface="+mn-ea"/>
                <a:cs typeface="+mn-cs"/>
              </a:rPr>
              <a:t>El Prestatario hará llegar la comunicación sobre la adjudicación del contrato al oferente ganador junto con los restantes documentos especificados en los documentos de licitación para la firma del contrato.</a:t>
            </a:r>
            <a:endParaRPr lang="en-US" sz="1100" kern="1200" dirty="0">
              <a:solidFill>
                <a:schemeClr val="tx1"/>
              </a:solidFill>
              <a:effectLst/>
              <a:latin typeface="+mn-lt"/>
              <a:ea typeface="+mn-ea"/>
              <a:cs typeface="+mn-cs"/>
            </a:endParaRPr>
          </a:p>
          <a:p>
            <a:pPr lvl="0"/>
            <a:r>
              <a:rPr lang="es-ES" sz="1100" kern="1200" dirty="0">
                <a:solidFill>
                  <a:schemeClr val="tx1"/>
                </a:solidFill>
                <a:effectLst/>
                <a:latin typeface="+mn-lt"/>
                <a:ea typeface="+mn-ea"/>
                <a:cs typeface="+mn-cs"/>
              </a:rPr>
              <a:t>Si el Prestatario recibe un reclamo de un oferente no seleccionado dentro del plazo suspensivo, no avanzará con la adjudicación del contrato hasta que dicho reclamo se haya abordado, tal como se indica bajo el Apéndice 3.</a:t>
            </a:r>
            <a:endParaRPr lang="en-US" sz="1100" kern="1200" dirty="0">
              <a:solidFill>
                <a:schemeClr val="tx1"/>
              </a:solidFill>
              <a:effectLst/>
              <a:latin typeface="+mn-lt"/>
              <a:ea typeface="+mn-ea"/>
              <a:cs typeface="+mn-cs"/>
            </a:endParaRPr>
          </a:p>
          <a:p>
            <a:pPr lvl="0"/>
            <a:r>
              <a:rPr lang="es-ES" sz="1100" kern="1200" dirty="0">
                <a:solidFill>
                  <a:schemeClr val="tx1"/>
                </a:solidFill>
                <a:effectLst/>
                <a:latin typeface="+mn-lt"/>
                <a:ea typeface="+mn-ea"/>
                <a:cs typeface="+mn-cs"/>
              </a:rPr>
              <a:t>En los contratos sujetos a la revisión previa del Banco, el Prestatario no avanzará con la adjudicación sin antes haber recibido la confirmación del Banco de que la queja ha sido resuelta satisfactoriamente. En los contratos sujetos a revisión ex post el Prestatario actuara conforme indicado en el Apéndice 3.</a:t>
            </a:r>
            <a:endParaRPr lang="en-US" sz="1100" kern="1200" dirty="0">
              <a:solidFill>
                <a:schemeClr val="tx1"/>
              </a:solidFill>
              <a:effectLst/>
              <a:latin typeface="+mn-lt"/>
              <a:ea typeface="+mn-ea"/>
              <a:cs typeface="+mn-cs"/>
            </a:endParaRPr>
          </a:p>
          <a:p>
            <a:r>
              <a:rPr lang="es-ES_tradnl" sz="1100" kern="1200" dirty="0">
                <a:solidFill>
                  <a:schemeClr val="tx1"/>
                </a:solidFill>
                <a:effectLst/>
                <a:latin typeface="+mn-lt"/>
                <a:ea typeface="+mn-ea"/>
                <a:cs typeface="+mn-cs"/>
              </a:rPr>
              <a:t>La </a:t>
            </a:r>
            <a:r>
              <a:rPr lang="es-VE" sz="1100" kern="1200" dirty="0">
                <a:solidFill>
                  <a:schemeClr val="tx1"/>
                </a:solidFill>
                <a:effectLst/>
                <a:latin typeface="+mn-lt"/>
                <a:ea typeface="+mn-ea"/>
                <a:cs typeface="+mn-cs"/>
              </a:rPr>
              <a:t>Notificación de Intención de Adjudicar (NIA) es una notificación por escrito que se transmite a cada oferente que presentó una oferta, informándoles de la intención de adjudicar el contrato al adjudicatario.</a:t>
            </a:r>
            <a:endParaRPr lang="en-US" sz="1100" kern="1200" dirty="0">
              <a:solidFill>
                <a:schemeClr val="tx1"/>
              </a:solidFill>
              <a:effectLst/>
              <a:latin typeface="+mn-lt"/>
              <a:ea typeface="+mn-ea"/>
              <a:cs typeface="+mn-cs"/>
            </a:endParaRPr>
          </a:p>
          <a:p>
            <a:endParaRPr lang="en-US" sz="1100" dirty="0"/>
          </a:p>
          <a:p>
            <a:endParaRPr lang="en-US" sz="1100" dirty="0"/>
          </a:p>
          <a:p>
            <a:r>
              <a:rPr lang="en-US" sz="1100" dirty="0" err="1"/>
              <a:t>Pautas</a:t>
            </a:r>
            <a:r>
              <a:rPr lang="en-US" sz="1100" dirty="0"/>
              <a:t> para el </a:t>
            </a:r>
            <a:r>
              <a:rPr lang="en-US" sz="1100" dirty="0" err="1"/>
              <a:t>Plazo</a:t>
            </a:r>
            <a:r>
              <a:rPr lang="en-US" sz="1100" dirty="0"/>
              <a:t> </a:t>
            </a:r>
            <a:r>
              <a:rPr lang="en-US" sz="1100" dirty="0" err="1"/>
              <a:t>Suspensivo</a:t>
            </a:r>
            <a:endParaRPr lang="en-US" sz="1100" dirty="0"/>
          </a:p>
          <a:p>
            <a:endParaRPr lang="en-US" sz="1100" dirty="0"/>
          </a:p>
          <a:p>
            <a:pPr marL="342900" lvl="0" indent="-342900">
              <a:spcAft>
                <a:spcPts val="600"/>
              </a:spcAft>
              <a:buFont typeface="+mj-lt"/>
              <a:buAutoNum type="arabicPeriod"/>
            </a:pPr>
            <a:r>
              <a:rPr lang="es-ES_tradnl" sz="1100" kern="0" dirty="0">
                <a:solidFill>
                  <a:srgbClr val="FFFFFF"/>
                </a:solidFill>
                <a:latin typeface="Gotham HTF Light" pitchFamily="2" charset="0"/>
              </a:rPr>
              <a:t>Durante el plazo suspensivo </a:t>
            </a:r>
            <a:r>
              <a:rPr lang="es-ES_tradnl" sz="1100" kern="0" dirty="0">
                <a:solidFill>
                  <a:schemeClr val="accent2"/>
                </a:solidFill>
                <a:latin typeface="Gotham HTF Light" pitchFamily="2" charset="0"/>
              </a:rPr>
              <a:t>los interesados podrán solicitar información sobre su evaluación </a:t>
            </a:r>
            <a:r>
              <a:rPr lang="es-ES_tradnl" sz="1100" kern="0" dirty="0">
                <a:solidFill>
                  <a:srgbClr val="FFFFFF"/>
                </a:solidFill>
                <a:latin typeface="Gotham HTF Light" pitchFamily="2" charset="0"/>
              </a:rPr>
              <a:t>al Prestatario. </a:t>
            </a:r>
          </a:p>
          <a:p>
            <a:pPr marL="342900" lvl="0" indent="-342900">
              <a:spcAft>
                <a:spcPts val="600"/>
              </a:spcAft>
              <a:buFont typeface="+mj-lt"/>
              <a:buAutoNum type="arabicPeriod"/>
            </a:pPr>
            <a:r>
              <a:rPr lang="es-ES_tradnl" sz="1100" kern="0" dirty="0">
                <a:solidFill>
                  <a:srgbClr val="FFFFFF"/>
                </a:solidFill>
                <a:latin typeface="Gotham HTF Light" pitchFamily="2" charset="0"/>
              </a:rPr>
              <a:t>La </a:t>
            </a:r>
            <a:r>
              <a:rPr lang="es-ES_tradnl" sz="1100" kern="0" dirty="0">
                <a:solidFill>
                  <a:schemeClr val="accent2"/>
                </a:solidFill>
                <a:latin typeface="Gotham HTF Light" pitchFamily="2" charset="0"/>
              </a:rPr>
              <a:t>información que suministre el Prestatario no podrá incluir</a:t>
            </a:r>
            <a:r>
              <a:rPr lang="es-ES_tradnl" sz="1100" kern="0" dirty="0">
                <a:solidFill>
                  <a:srgbClr val="FFFFFF"/>
                </a:solidFill>
                <a:latin typeface="Gotham HTF Light" pitchFamily="2" charset="0"/>
              </a:rPr>
              <a:t>: i) comparaciones con las ofertas o propuestas de los demás oferentes o proponentes; </a:t>
            </a:r>
            <a:r>
              <a:rPr lang="es-ES_tradnl" sz="1100" kern="0" dirty="0" err="1">
                <a:solidFill>
                  <a:srgbClr val="FFFFFF"/>
                </a:solidFill>
                <a:latin typeface="Gotham HTF Light" pitchFamily="2" charset="0"/>
              </a:rPr>
              <a:t>ii</a:t>
            </a:r>
            <a:r>
              <a:rPr lang="es-ES_tradnl" sz="1100" kern="0" dirty="0">
                <a:solidFill>
                  <a:srgbClr val="FFFFFF"/>
                </a:solidFill>
                <a:latin typeface="Gotham HTF Light" pitchFamily="2" charset="0"/>
              </a:rPr>
              <a:t>) información confidencial o comercialmente sensible de los otros oferentes o proponentes. </a:t>
            </a:r>
          </a:p>
          <a:p>
            <a:pPr marL="342900" lvl="0" indent="-342900">
              <a:spcAft>
                <a:spcPts val="600"/>
              </a:spcAft>
              <a:buFont typeface="+mj-lt"/>
              <a:buAutoNum type="arabicPeriod"/>
            </a:pPr>
            <a:r>
              <a:rPr lang="es-ES_tradnl" sz="1100" kern="0" dirty="0">
                <a:solidFill>
                  <a:srgbClr val="FFFFFF"/>
                </a:solidFill>
                <a:latin typeface="Gotham HTF Light" pitchFamily="2" charset="0"/>
              </a:rPr>
              <a:t>El plazo suspensivo puede prorrogarse en los siguientes casos:  i) Si se recibe un número significativo de quejas o protestas, o; </a:t>
            </a:r>
            <a:r>
              <a:rPr lang="es-ES_tradnl" sz="1100" kern="0" dirty="0" err="1">
                <a:solidFill>
                  <a:srgbClr val="FFFFFF"/>
                </a:solidFill>
                <a:latin typeface="Gotham HTF Light" pitchFamily="2" charset="0"/>
              </a:rPr>
              <a:t>ii</a:t>
            </a:r>
            <a:r>
              <a:rPr lang="es-ES_tradnl" sz="1100" kern="0" dirty="0">
                <a:solidFill>
                  <a:srgbClr val="FFFFFF"/>
                </a:solidFill>
                <a:latin typeface="Gotham HTF Light" pitchFamily="2" charset="0"/>
              </a:rPr>
              <a:t>) si uno o varios oferentes o proponentes solicitan ampliar el plazo para preparar quejas completas y más sustanciadas.</a:t>
            </a:r>
          </a:p>
          <a:p>
            <a:pPr marL="342900" lvl="0" indent="-342900">
              <a:spcAft>
                <a:spcPts val="600"/>
              </a:spcAft>
              <a:buFont typeface="+mj-lt"/>
              <a:buAutoNum type="arabicPeriod"/>
            </a:pPr>
            <a:r>
              <a:rPr lang="es-ES_tradnl" sz="1100" kern="0" dirty="0">
                <a:solidFill>
                  <a:srgbClr val="FFFFFF"/>
                </a:solidFill>
                <a:latin typeface="Gotham HTF Light" pitchFamily="2" charset="0"/>
              </a:rPr>
              <a:t>Si se presentan quejas, el Prestatario enviará copias de estas y de sus propuestas de resolución, para revisión y conocimiento del Banco, antes de remitirlas al quejoso.  </a:t>
            </a:r>
          </a:p>
          <a:p>
            <a:pPr marL="342900" lvl="0" indent="-342900">
              <a:spcAft>
                <a:spcPts val="600"/>
              </a:spcAft>
              <a:buFont typeface="+mj-lt"/>
              <a:buAutoNum type="arabicPeriod"/>
            </a:pPr>
            <a:r>
              <a:rPr lang="es-ES_tradnl" sz="1100" kern="0" dirty="0">
                <a:solidFill>
                  <a:schemeClr val="accent2"/>
                </a:solidFill>
                <a:latin typeface="Gotham HTF Light" pitchFamily="2" charset="0"/>
              </a:rPr>
              <a:t>Solamente una vez estén resueltas las quejas, podrá emitirse la decisión de adjudicación final.  </a:t>
            </a:r>
          </a:p>
          <a:p>
            <a:pPr marL="342900" lvl="0" indent="-342900">
              <a:spcAft>
                <a:spcPts val="600"/>
              </a:spcAft>
              <a:buFont typeface="+mj-lt"/>
              <a:buAutoNum type="arabicPeriod"/>
            </a:pPr>
            <a:r>
              <a:rPr lang="es-ES_tradnl" sz="1100" kern="0" dirty="0">
                <a:solidFill>
                  <a:srgbClr val="FFFFFF"/>
                </a:solidFill>
                <a:latin typeface="Gotham HTF Light" pitchFamily="2" charset="0"/>
              </a:rPr>
              <a:t>Si del análisis de las quejas el Prestatario decide modificar su intención inicial de adjudicar (que previamente hubiere recibido No Objeción del Banco), deberá volver a solicitar una nueva No Objeción, acompañando su pedido de las razones de su decisión y el informe de evaluación modificado, el cual deberá reflejar el análisis, tratamiento y decisión final con ocasión de la queja. </a:t>
            </a:r>
          </a:p>
          <a:p>
            <a:pPr marL="342900" lvl="0" indent="-342900">
              <a:spcAft>
                <a:spcPts val="600"/>
              </a:spcAft>
              <a:buFont typeface="+mj-lt"/>
              <a:buAutoNum type="arabicPeriod"/>
            </a:pPr>
            <a:r>
              <a:rPr lang="es-ES_tradnl" sz="1100" kern="0" dirty="0">
                <a:solidFill>
                  <a:srgbClr val="FFFFFF"/>
                </a:solidFill>
                <a:latin typeface="Gotham HTF Light" pitchFamily="2" charset="0"/>
              </a:rPr>
              <a:t>Recibida la No Objeción, el Prestatario podrá publicar los resultados finales de la adjudicación según el numeral 2.72 de las Políticas sin que sea necesario hacer una nueva Notificación de Intensión de Adjudicación ni suspender el proceso.</a:t>
            </a:r>
          </a:p>
          <a:p>
            <a:pPr marL="342900" lvl="0" indent="-342900">
              <a:spcAft>
                <a:spcPts val="600"/>
              </a:spcAft>
              <a:buFont typeface="+mj-lt"/>
              <a:buAutoNum type="arabicPeriod"/>
            </a:pPr>
            <a:r>
              <a:rPr lang="es-ES_tradnl" sz="1100" kern="0" dirty="0">
                <a:solidFill>
                  <a:srgbClr val="FFFFFF"/>
                </a:solidFill>
                <a:latin typeface="Gotham HTF Light" pitchFamily="2" charset="0"/>
              </a:rPr>
              <a:t>Si durante el periodo de </a:t>
            </a:r>
            <a:r>
              <a:rPr lang="es-ES_tradnl" sz="1100" b="1" kern="0" dirty="0">
                <a:solidFill>
                  <a:schemeClr val="accent2"/>
                </a:solidFill>
                <a:latin typeface="Gotham HTF Light" pitchFamily="2" charset="0"/>
              </a:rPr>
              <a:t>10 días hábiles </a:t>
            </a:r>
            <a:r>
              <a:rPr lang="es-ES_tradnl" sz="1100" kern="0" dirty="0">
                <a:solidFill>
                  <a:srgbClr val="FFFFFF"/>
                </a:solidFill>
                <a:latin typeface="Gotham HTF Light" pitchFamily="2" charset="0"/>
              </a:rPr>
              <a:t>no se recibe ninguna queja, el Prestatario deberá:</a:t>
            </a:r>
          </a:p>
          <a:p>
            <a:pPr marL="800100" lvl="1" indent="-342900">
              <a:spcAft>
                <a:spcPts val="600"/>
              </a:spcAft>
              <a:buFont typeface="Arial" panose="020B0604020202020204" pitchFamily="34" charset="0"/>
              <a:buChar char="•"/>
            </a:pPr>
            <a:r>
              <a:rPr lang="es-ES_tradnl" sz="1100" i="1" kern="0" dirty="0">
                <a:solidFill>
                  <a:srgbClr val="FFFFFF"/>
                </a:solidFill>
                <a:latin typeface="Gotham HTF Light" pitchFamily="2" charset="0"/>
              </a:rPr>
              <a:t>Informar al Banco que no se presentaron quejas. </a:t>
            </a:r>
          </a:p>
          <a:p>
            <a:pPr marL="800100" lvl="1" indent="-342900">
              <a:spcAft>
                <a:spcPts val="600"/>
              </a:spcAft>
              <a:buFont typeface="Arial" panose="020B0604020202020204" pitchFamily="34" charset="0"/>
              <a:buChar char="•"/>
            </a:pPr>
            <a:r>
              <a:rPr lang="es-ES_tradnl" sz="1100" i="1" kern="0" dirty="0">
                <a:solidFill>
                  <a:srgbClr val="FFFFFF"/>
                </a:solidFill>
                <a:latin typeface="Gotham HTF Light" pitchFamily="2" charset="0"/>
              </a:rPr>
              <a:t>Adjudicar el contrato según la recomendación de la NIA que contó con la No Objeción del Banco</a:t>
            </a:r>
          </a:p>
          <a:p>
            <a:pPr marL="800100" lvl="1" indent="-342900">
              <a:spcAft>
                <a:spcPts val="600"/>
              </a:spcAft>
              <a:buFont typeface="Arial" panose="020B0604020202020204" pitchFamily="34" charset="0"/>
              <a:buChar char="•"/>
            </a:pPr>
            <a:r>
              <a:rPr lang="es-ES_tradnl" sz="1100" i="1" kern="0" dirty="0">
                <a:solidFill>
                  <a:srgbClr val="FFFFFF"/>
                </a:solidFill>
                <a:latin typeface="Gotham HTF Light" pitchFamily="2" charset="0"/>
              </a:rPr>
              <a:t>Publicar la Adjudicación del Contrato</a:t>
            </a:r>
          </a:p>
          <a:p>
            <a:endParaRPr lang="en-US" dirty="0"/>
          </a:p>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34</a:t>
            </a:fld>
            <a:endParaRPr lang="es-ES_tradnl"/>
          </a:p>
        </p:txBody>
      </p:sp>
    </p:spTree>
    <p:extLst>
      <p:ext uri="{BB962C8B-B14F-4D97-AF65-F5344CB8AC3E}">
        <p14:creationId xmlns:p14="http://schemas.microsoft.com/office/powerpoint/2010/main" val="4084694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dirty="0"/>
          </a:p>
        </p:txBody>
      </p:sp>
      <p:sp>
        <p:nvSpPr>
          <p:cNvPr id="4" name="Slide Number Placeholder 3"/>
          <p:cNvSpPr>
            <a:spLocks noGrp="1"/>
          </p:cNvSpPr>
          <p:nvPr>
            <p:ph type="sldNum" sz="quarter" idx="5"/>
          </p:nvPr>
        </p:nvSpPr>
        <p:spPr/>
        <p:txBody>
          <a:bodyPr/>
          <a:lstStyle/>
          <a:p>
            <a:fld id="{8081C942-4D6E-D74B-BB0A-31CA9B499610}" type="slidenum">
              <a:rPr lang="es-ES_tradnl" smtClean="0"/>
              <a:t>35</a:t>
            </a:fld>
            <a:endParaRPr lang="es-ES_tradnl"/>
          </a:p>
        </p:txBody>
      </p:sp>
    </p:spTree>
    <p:extLst>
      <p:ext uri="{BB962C8B-B14F-4D97-AF65-F5344CB8AC3E}">
        <p14:creationId xmlns:p14="http://schemas.microsoft.com/office/powerpoint/2010/main" val="3480301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MX" b="1" dirty="0"/>
              <a:t>Actualizaciones transversales. Uso de sistemas nacionales.</a:t>
            </a:r>
            <a:endParaRPr lang="en-US" dirty="0"/>
          </a:p>
          <a:p>
            <a:endParaRPr lang="es-MX" dirty="0"/>
          </a:p>
          <a:p>
            <a:r>
              <a:rPr lang="es-MX" dirty="0"/>
              <a:t>También se incorporó en las Políticas la posibilidad de que el Banco reconozca las adquisiciones realizadas con las normas y bajo los procedimientos de los sistemas nacionales de adquisiciones de un país, en forma total, parcial o las realizadas en el contexto de un proyecto específico por el Prestatario responsable del mismo. Esta actualización permite ser consistente con la </a:t>
            </a:r>
            <a:r>
              <a:rPr lang="es-MX" i="1" dirty="0"/>
              <a:t>Estrategia de Fortalecimiento y Uso de los Sistemas Nacionales</a:t>
            </a:r>
            <a:r>
              <a:rPr lang="es-MX" dirty="0"/>
              <a:t> aprobada por el Banco en 2019 y sus sucesivas actualizaciones, siempre que se cumpla con las siguientes condiciones: </a:t>
            </a:r>
            <a:endParaRPr lang="en-US" dirty="0"/>
          </a:p>
          <a:p>
            <a:r>
              <a:rPr lang="es-MX" dirty="0"/>
              <a:t> </a:t>
            </a:r>
            <a:endParaRPr lang="en-US" dirty="0"/>
          </a:p>
          <a:p>
            <a:pPr lvl="0"/>
            <a:r>
              <a:rPr lang="es-MX" dirty="0"/>
              <a:t>Se reconoce el sistema nacional para realizar adquisiciones hasta el umbral de licitaciones nacionales, fijado por el Banco.</a:t>
            </a:r>
            <a:endParaRPr lang="en-US" dirty="0"/>
          </a:p>
          <a:p>
            <a:pPr lvl="0"/>
            <a:r>
              <a:rPr lang="es-MX" dirty="0"/>
              <a:t>Las normas y procedimientos se deben ajustar a los Principios Básicos de Adquisiciones. </a:t>
            </a:r>
            <a:endParaRPr lang="en-US" dirty="0"/>
          </a:p>
          <a:p>
            <a:pPr lvl="0"/>
            <a:endParaRPr lang="es-MX" dirty="0"/>
          </a:p>
          <a:p>
            <a:pPr lvl="0"/>
            <a:r>
              <a:rPr lang="es-MX" dirty="0"/>
              <a:t>El Banco debe haber evaluado el sistema nacional o las reglas aplicables a un proyecto específico, con base en la metodología MAPS y haberlo encontrado satisfactorio. </a:t>
            </a:r>
            <a:endParaRPr lang="en-US" dirty="0"/>
          </a:p>
          <a:p>
            <a:r>
              <a:rPr lang="es-MX" dirty="0"/>
              <a:t>Los requisitos y procedimiento para el uso de los sistemas nacionales pueden consultarse en la Estrategia citada. </a:t>
            </a:r>
            <a:endParaRPr lang="en-US" dirty="0"/>
          </a:p>
          <a:p>
            <a:endParaRPr lang="es-MX" dirty="0"/>
          </a:p>
          <a:p>
            <a:r>
              <a:rPr lang="es-MX" dirty="0"/>
              <a:t>A solicitud del Prestatario, el Banco podrá utilizar y aplicar a nivel nacional y subnacional las normas, procedimientos y sistemas de adquisiciones del Prestatario o de una entidad del Prestatario si estos se ajustan a los Principios Básicos de Adquisiciones y si el Banco los ha evaluado en forma satisfactoria y los considera aceptables. </a:t>
            </a:r>
            <a:endParaRPr lang="en-US" dirty="0"/>
          </a:p>
          <a:p>
            <a:endParaRPr lang="es-MX" dirty="0"/>
          </a:p>
          <a:p>
            <a:r>
              <a:rPr lang="es-MX" dirty="0"/>
              <a:t>La Estrategia de Fortalecimiento y Uso de los Sistemas Nacionales (GN-2538) fue aprobada por el Directorio del Banco en 2009 y fue sustituida por la versión actualizada de la misma en 2019. </a:t>
            </a:r>
            <a:endParaRPr lang="en-US" dirty="0"/>
          </a:p>
          <a:p>
            <a:endParaRPr lang="en-US" dirty="0"/>
          </a:p>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37</a:t>
            </a:fld>
            <a:endParaRPr lang="es-ES_tradnl"/>
          </a:p>
        </p:txBody>
      </p:sp>
    </p:spTree>
    <p:extLst>
      <p:ext uri="{BB962C8B-B14F-4D97-AF65-F5344CB8AC3E}">
        <p14:creationId xmlns:p14="http://schemas.microsoft.com/office/powerpoint/2010/main" val="76554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38</a:t>
            </a:fld>
            <a:endParaRPr lang="es-ES_tradnl"/>
          </a:p>
        </p:txBody>
      </p:sp>
    </p:spTree>
    <p:extLst>
      <p:ext uri="{BB962C8B-B14F-4D97-AF65-F5344CB8AC3E}">
        <p14:creationId xmlns:p14="http://schemas.microsoft.com/office/powerpoint/2010/main" val="1154055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2"/>
                </a:solidFill>
                <a:latin typeface="+mn-lt"/>
                <a:ea typeface="+mn-ea"/>
                <a:cs typeface="+mn-cs"/>
              </a:rPr>
              <a:t>Proportional, fit-for-purpose, and </a:t>
            </a:r>
            <a:r>
              <a:rPr lang="en-US" sz="1200" kern="1200" dirty="0" err="1">
                <a:solidFill>
                  <a:schemeClr val="tx2"/>
                </a:solidFill>
                <a:latin typeface="+mn-lt"/>
                <a:ea typeface="+mn-ea"/>
                <a:cs typeface="+mn-cs"/>
              </a:rPr>
              <a:t>VfM</a:t>
            </a:r>
            <a:r>
              <a:rPr lang="en-US" sz="1200" kern="1200" dirty="0">
                <a:solidFill>
                  <a:schemeClr val="tx2"/>
                </a:solidFill>
                <a:latin typeface="+mn-lt"/>
                <a:ea typeface="+mn-ea"/>
                <a:cs typeface="+mn-cs"/>
              </a:rPr>
              <a:t> considerations may require a direct selection approach: that is, approaching and negotiating with only one firm</a:t>
            </a:r>
            <a:r>
              <a:rPr lang="en-US" sz="1200" kern="1200" dirty="0">
                <a:solidFill>
                  <a:schemeClr val="tx1">
                    <a:lumMod val="50000"/>
                    <a:lumOff val="50000"/>
                  </a:schemeClr>
                </a:solidFill>
                <a:latin typeface="+mn-lt"/>
                <a:ea typeface="+mn-ea"/>
                <a:cs typeface="+mn-cs"/>
              </a:rPr>
              <a:t>. Direct contracting is contracting without competition (single source) and maybe appropriate when there is only one suitable firm or there  is a justification to use a preferred firm. Direct contracting maybe appropriate method under the following circumstances:</a:t>
            </a:r>
          </a:p>
          <a:p>
            <a:endParaRPr lang="en-US" sz="1200" kern="1200" dirty="0">
              <a:solidFill>
                <a:schemeClr val="tx1">
                  <a:lumMod val="50000"/>
                  <a:lumOff val="50000"/>
                </a:schemeClr>
              </a:solidFill>
              <a:latin typeface="+mn-lt"/>
              <a:ea typeface="+mn-ea"/>
              <a:cs typeface="+mn-cs"/>
            </a:endParaRPr>
          </a:p>
          <a:p>
            <a:pPr algn="just"/>
            <a:r>
              <a:rPr lang="en-US" sz="1200" kern="1200" dirty="0">
                <a:solidFill>
                  <a:schemeClr val="tx1">
                    <a:lumMod val="50000"/>
                    <a:lumOff val="50000"/>
                  </a:schemeClr>
                </a:solidFill>
                <a:latin typeface="+mn-lt"/>
                <a:ea typeface="+mn-ea"/>
                <a:cs typeface="+mn-cs"/>
              </a:rPr>
              <a:t>a) An existing contract, </a:t>
            </a:r>
            <a:r>
              <a:rPr lang="en-US" sz="1200" kern="1200" dirty="0">
                <a:solidFill>
                  <a:schemeClr val="tx2"/>
                </a:solidFill>
                <a:latin typeface="+mn-lt"/>
                <a:ea typeface="+mn-ea"/>
                <a:cs typeface="+mn-cs"/>
              </a:rPr>
              <a:t>including a contract nor originally financed by the Bank</a:t>
            </a:r>
            <a:r>
              <a:rPr lang="en-US" sz="1200" kern="1200" dirty="0">
                <a:solidFill>
                  <a:schemeClr val="tx1">
                    <a:lumMod val="50000"/>
                    <a:lumOff val="50000"/>
                  </a:schemeClr>
                </a:solidFill>
                <a:latin typeface="+mn-lt"/>
                <a:ea typeface="+mn-ea"/>
                <a:cs typeface="+mn-cs"/>
              </a:rPr>
              <a:t>, for goods, </a:t>
            </a:r>
            <a:r>
              <a:rPr lang="en-US" sz="1200" kern="1200" dirty="0">
                <a:solidFill>
                  <a:schemeClr val="tx2"/>
                </a:solidFill>
                <a:latin typeface="+mn-lt"/>
                <a:ea typeface="+mn-ea"/>
                <a:cs typeface="+mn-cs"/>
              </a:rPr>
              <a:t>non-consulting services </a:t>
            </a:r>
            <a:r>
              <a:rPr lang="en-US" sz="1200" kern="1200" dirty="0">
                <a:solidFill>
                  <a:schemeClr val="tx1">
                    <a:lumMod val="50000"/>
                    <a:lumOff val="50000"/>
                  </a:schemeClr>
                </a:solidFill>
                <a:latin typeface="+mn-lt"/>
                <a:ea typeface="+mn-ea"/>
                <a:cs typeface="+mn-cs"/>
              </a:rPr>
              <a:t>or works awarded in accordance with procedures acceptable to the Bank, may be extended for additional goods, </a:t>
            </a:r>
            <a:r>
              <a:rPr lang="en-US" sz="1200" kern="1200" dirty="0">
                <a:solidFill>
                  <a:schemeClr val="tx2"/>
                </a:solidFill>
                <a:latin typeface="+mn-lt"/>
                <a:ea typeface="+mn-ea"/>
                <a:cs typeface="+mn-cs"/>
              </a:rPr>
              <a:t>non-consulting services </a:t>
            </a:r>
            <a:r>
              <a:rPr lang="en-US" sz="1200" kern="1200" dirty="0">
                <a:solidFill>
                  <a:schemeClr val="tx1">
                    <a:lumMod val="50000"/>
                    <a:lumOff val="50000"/>
                  </a:schemeClr>
                </a:solidFill>
                <a:latin typeface="+mn-lt"/>
                <a:ea typeface="+mn-ea"/>
                <a:cs typeface="+mn-cs"/>
              </a:rPr>
              <a:t>or works of a similar nature. The Bank shall be satisfied in such cases that no advantage could be obtained by further competition, </a:t>
            </a:r>
            <a:r>
              <a:rPr lang="en-US" sz="1200" kern="1200" dirty="0">
                <a:solidFill>
                  <a:schemeClr val="tx2"/>
                </a:solidFill>
                <a:latin typeface="+mn-lt"/>
                <a:ea typeface="+mn-ea"/>
                <a:cs typeface="+mn-cs"/>
              </a:rPr>
              <a:t>it is properly justified</a:t>
            </a:r>
            <a:r>
              <a:rPr lang="en-US" sz="1200" kern="1200" dirty="0">
                <a:solidFill>
                  <a:schemeClr val="tx1">
                    <a:lumMod val="50000"/>
                    <a:lumOff val="50000"/>
                  </a:schemeClr>
                </a:solidFill>
                <a:latin typeface="+mn-lt"/>
                <a:ea typeface="+mn-ea"/>
                <a:cs typeface="+mn-cs"/>
              </a:rPr>
              <a:t> and that the prices on the extended contract are reasonable.</a:t>
            </a:r>
          </a:p>
          <a:p>
            <a:pPr algn="just"/>
            <a:r>
              <a:rPr lang="en-US" sz="1200" kern="1200" dirty="0">
                <a:solidFill>
                  <a:schemeClr val="tx2"/>
                </a:solidFill>
                <a:latin typeface="+mn-lt"/>
                <a:ea typeface="+mn-ea"/>
                <a:cs typeface="+mn-cs"/>
              </a:rPr>
              <a:t>b) There is a justifiable requirement to contract a firm that has previously completed a contract, within the last 12 months, with the Borrower to perform a similar type of contract. The justification shall show that the firm performed satisfactorily in the previous contract; no advantage may be obtained by competition; and the prices are reasonable</a:t>
            </a:r>
          </a:p>
          <a:p>
            <a:pPr algn="just"/>
            <a:r>
              <a:rPr lang="en-US" sz="1200" kern="1200" dirty="0">
                <a:solidFill>
                  <a:schemeClr val="tx1">
                    <a:lumMod val="50000"/>
                    <a:lumOff val="50000"/>
                  </a:schemeClr>
                </a:solidFill>
                <a:latin typeface="+mn-lt"/>
                <a:ea typeface="+mn-ea"/>
                <a:cs typeface="+mn-cs"/>
              </a:rPr>
              <a:t>c) Standardization of </a:t>
            </a:r>
            <a:r>
              <a:rPr lang="en-US" sz="1200" strike="sngStrike" kern="1200" dirty="0">
                <a:solidFill>
                  <a:schemeClr val="tx1">
                    <a:lumMod val="50000"/>
                    <a:lumOff val="50000"/>
                  </a:schemeClr>
                </a:solidFill>
                <a:latin typeface="+mn-lt"/>
                <a:ea typeface="+mn-ea"/>
                <a:cs typeface="+mn-cs"/>
              </a:rPr>
              <a:t>equipment</a:t>
            </a:r>
            <a:r>
              <a:rPr lang="en-US" sz="1200" kern="1200" dirty="0">
                <a:solidFill>
                  <a:schemeClr val="tx1">
                    <a:lumMod val="50000"/>
                    <a:lumOff val="50000"/>
                  </a:schemeClr>
                </a:solidFill>
                <a:latin typeface="+mn-lt"/>
                <a:ea typeface="+mn-ea"/>
                <a:cs typeface="+mn-cs"/>
              </a:rPr>
              <a:t> </a:t>
            </a:r>
            <a:r>
              <a:rPr lang="en-US" sz="1200" kern="1200" dirty="0">
                <a:solidFill>
                  <a:schemeClr val="tx2"/>
                </a:solidFill>
                <a:latin typeface="+mn-lt"/>
                <a:ea typeface="+mn-ea"/>
                <a:cs typeface="+mn-cs"/>
              </a:rPr>
              <a:t>goods </a:t>
            </a:r>
            <a:r>
              <a:rPr lang="en-US" sz="1200" kern="1200" dirty="0">
                <a:solidFill>
                  <a:schemeClr val="tx1">
                    <a:lumMod val="50000"/>
                    <a:lumOff val="50000"/>
                  </a:schemeClr>
                </a:solidFill>
                <a:latin typeface="+mn-lt"/>
                <a:ea typeface="+mn-ea"/>
                <a:cs typeface="+mn-cs"/>
              </a:rPr>
              <a:t>or spare parts, to be compatible with existing </a:t>
            </a:r>
            <a:r>
              <a:rPr lang="en-US" sz="1200" kern="1200" dirty="0">
                <a:solidFill>
                  <a:schemeClr val="tx2"/>
                </a:solidFill>
                <a:latin typeface="+mn-lt"/>
                <a:ea typeface="+mn-ea"/>
                <a:cs typeface="+mn-cs"/>
              </a:rPr>
              <a:t>goods</a:t>
            </a:r>
            <a:r>
              <a:rPr lang="en-US" sz="1200" kern="1200" dirty="0">
                <a:solidFill>
                  <a:schemeClr val="tx1">
                    <a:lumMod val="50000"/>
                    <a:lumOff val="50000"/>
                  </a:schemeClr>
                </a:solidFill>
                <a:latin typeface="+mn-lt"/>
                <a:ea typeface="+mn-ea"/>
                <a:cs typeface="+mn-cs"/>
              </a:rPr>
              <a:t>, may justify additional purchases from the original supplier. For such purchases to be justified, the original equipment shall be suitable, , </a:t>
            </a:r>
            <a:r>
              <a:rPr lang="en-US" sz="1200" strike="sngStrike" kern="1200" dirty="0">
                <a:solidFill>
                  <a:schemeClr val="tx1">
                    <a:lumMod val="50000"/>
                    <a:lumOff val="50000"/>
                  </a:schemeClr>
                </a:solidFill>
                <a:latin typeface="+mn-lt"/>
                <a:ea typeface="+mn-ea"/>
                <a:cs typeface="+mn-cs"/>
              </a:rPr>
              <a:t>the number of new items shall generally be less than the existing number</a:t>
            </a:r>
            <a:r>
              <a:rPr lang="en-US" sz="1200" kern="1200" dirty="0">
                <a:solidFill>
                  <a:schemeClr val="tx1">
                    <a:lumMod val="50000"/>
                    <a:lumOff val="50000"/>
                  </a:schemeClr>
                </a:solidFill>
                <a:latin typeface="+mn-lt"/>
                <a:ea typeface="+mn-ea"/>
                <a:cs typeface="+mn-cs"/>
              </a:rPr>
              <a:t>, the price shall be reasonable, and the advantages of another </a:t>
            </a:r>
            <a:r>
              <a:rPr lang="en-US" sz="1200" strike="sngStrike" kern="1200" dirty="0">
                <a:solidFill>
                  <a:schemeClr val="tx1">
                    <a:lumMod val="50000"/>
                    <a:lumOff val="50000"/>
                  </a:schemeClr>
                </a:solidFill>
                <a:latin typeface="+mn-lt"/>
                <a:ea typeface="+mn-ea"/>
                <a:cs typeface="+mn-cs"/>
              </a:rPr>
              <a:t>make</a:t>
            </a:r>
            <a:r>
              <a:rPr lang="en-US" sz="1200" kern="1200" dirty="0">
                <a:solidFill>
                  <a:schemeClr val="tx1">
                    <a:lumMod val="50000"/>
                    <a:lumOff val="50000"/>
                  </a:schemeClr>
                </a:solidFill>
                <a:latin typeface="+mn-lt"/>
                <a:ea typeface="+mn-ea"/>
                <a:cs typeface="+mn-cs"/>
              </a:rPr>
              <a:t> </a:t>
            </a:r>
            <a:r>
              <a:rPr lang="en-US" sz="1200" kern="1200" dirty="0">
                <a:solidFill>
                  <a:schemeClr val="tx2"/>
                </a:solidFill>
                <a:latin typeface="+mn-lt"/>
                <a:ea typeface="+mn-ea"/>
                <a:cs typeface="+mn-cs"/>
              </a:rPr>
              <a:t>brand</a:t>
            </a:r>
            <a:r>
              <a:rPr lang="en-US" sz="1200" kern="1200" dirty="0">
                <a:solidFill>
                  <a:schemeClr val="tx1">
                    <a:lumMod val="50000"/>
                    <a:lumOff val="50000"/>
                  </a:schemeClr>
                </a:solidFill>
                <a:latin typeface="+mn-lt"/>
                <a:ea typeface="+mn-ea"/>
                <a:cs typeface="+mn-cs"/>
              </a:rPr>
              <a:t> or source of equipment shall have been considered and rejected on grounds acceptable to the Bank</a:t>
            </a:r>
          </a:p>
          <a:p>
            <a:pPr lvl="0" algn="just"/>
            <a:r>
              <a:rPr lang="en-US" sz="1200" kern="1200" dirty="0">
                <a:solidFill>
                  <a:schemeClr val="tx1">
                    <a:lumMod val="50000"/>
                    <a:lumOff val="50000"/>
                  </a:schemeClr>
                </a:solidFill>
                <a:latin typeface="+mn-lt"/>
                <a:ea typeface="+mn-ea"/>
                <a:cs typeface="+mn-cs"/>
              </a:rPr>
              <a:t>d) The required equipment is proprietary and obtainable only from one source </a:t>
            </a:r>
          </a:p>
          <a:p>
            <a:pPr lvl="0" algn="just"/>
            <a:r>
              <a:rPr lang="en-US" sz="1200" kern="1200" dirty="0">
                <a:solidFill>
                  <a:schemeClr val="tx1">
                    <a:lumMod val="50000"/>
                    <a:lumOff val="50000"/>
                  </a:schemeClr>
                </a:solidFill>
                <a:latin typeface="+mn-lt"/>
                <a:ea typeface="+mn-ea"/>
                <a:cs typeface="+mn-cs"/>
              </a:rPr>
              <a:t>e) The contractor responsible for a process design requires the purchase of critical items from a particular supplier as a condition of a performance guarantee </a:t>
            </a:r>
            <a:r>
              <a:rPr lang="en-US" sz="1200" kern="1200" dirty="0">
                <a:solidFill>
                  <a:schemeClr val="tx2"/>
                </a:solidFill>
                <a:latin typeface="+mn-lt"/>
                <a:ea typeface="+mn-ea"/>
                <a:cs typeface="+mn-cs"/>
              </a:rPr>
              <a:t>of an equipment, plant or facility</a:t>
            </a:r>
          </a:p>
          <a:p>
            <a:pPr lvl="0" algn="just"/>
            <a:r>
              <a:rPr lang="en-US" sz="1200" kern="1200" dirty="0">
                <a:solidFill>
                  <a:schemeClr val="tx1">
                    <a:lumMod val="50000"/>
                    <a:lumOff val="50000"/>
                  </a:schemeClr>
                </a:solidFill>
                <a:latin typeface="+mn-lt"/>
                <a:ea typeface="+mn-ea"/>
                <a:cs typeface="+mn-cs"/>
              </a:rPr>
              <a:t>f) In exceptional cases, for example, in response to natural disasters </a:t>
            </a:r>
            <a:r>
              <a:rPr lang="en-US" sz="1200" kern="1200" dirty="0">
                <a:solidFill>
                  <a:schemeClr val="tx2"/>
                </a:solidFill>
                <a:latin typeface="+mn-lt"/>
                <a:ea typeface="+mn-ea"/>
                <a:cs typeface="+mn-cs"/>
              </a:rPr>
              <a:t>or emergency situations.</a:t>
            </a:r>
          </a:p>
          <a:p>
            <a:pPr lvl="0" algn="just"/>
            <a:r>
              <a:rPr lang="en-US" sz="1200" kern="1200" dirty="0">
                <a:solidFill>
                  <a:schemeClr val="tx2"/>
                </a:solidFill>
                <a:latin typeface="+mn-lt"/>
                <a:ea typeface="+mn-ea"/>
                <a:cs typeface="+mn-cs"/>
              </a:rPr>
              <a:t>g) the procurement is of both very low value and low risk, as agreed in the Procurement Plan.</a:t>
            </a:r>
            <a:endParaRPr lang="en-US" dirty="0"/>
          </a:p>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39</a:t>
            </a:fld>
            <a:endParaRPr lang="es-ES_tradnl"/>
          </a:p>
        </p:txBody>
      </p:sp>
    </p:spTree>
    <p:extLst>
      <p:ext uri="{BB962C8B-B14F-4D97-AF65-F5344CB8AC3E}">
        <p14:creationId xmlns:p14="http://schemas.microsoft.com/office/powerpoint/2010/main" val="2920506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solidFill>
                  <a:schemeClr val="tx1">
                    <a:lumMod val="50000"/>
                    <a:lumOff val="50000"/>
                  </a:schemeClr>
                </a:solidFill>
              </a:rPr>
              <a:t>En la expansión de las Políticas permite y reconoce el uso de la modalidad de compra denominada subasta electrónica inversa, ya probada y ampliamente utilizada en países prestatarios y no prestatarios.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solidFill>
                  <a:schemeClr val="tx1">
                    <a:lumMod val="50000"/>
                    <a:lumOff val="50000"/>
                  </a:schemeClr>
                </a:solidFill>
              </a:rPr>
              <a:t>En este caso el procedimiento se realizará en las plataformas electrónicas especialmente diseñadas para ello en el país que corresponda y deberá cumplir con los Principios Básicos de Adquisiciones previstos en las Políticas. </a:t>
            </a:r>
            <a:endParaRPr lang="en-US"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lumMod val="50000"/>
                  <a:lumOff val="50000"/>
                </a:schemeClr>
              </a:solidFill>
            </a:endParaRPr>
          </a:p>
          <a:p>
            <a:endParaRPr lang="en-US" dirty="0"/>
          </a:p>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41</a:t>
            </a:fld>
            <a:endParaRPr lang="es-ES_tradnl"/>
          </a:p>
        </p:txBody>
      </p:sp>
    </p:spTree>
    <p:extLst>
      <p:ext uri="{BB962C8B-B14F-4D97-AF65-F5344CB8AC3E}">
        <p14:creationId xmlns:p14="http://schemas.microsoft.com/office/powerpoint/2010/main" val="2703853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a:solidFill>
                  <a:schemeClr val="tx1"/>
                </a:solidFill>
                <a:effectLst/>
                <a:latin typeface="+mn-lt"/>
                <a:ea typeface="+mn-ea"/>
                <a:cs typeface="+mn-cs"/>
              </a:rPr>
              <a:t>Arrendamiento de Activos</a:t>
            </a:r>
            <a:endParaRPr lang="en-US" sz="1400" b="1" kern="1200" dirty="0">
              <a:solidFill>
                <a:schemeClr val="tx1"/>
              </a:solidFill>
              <a:effectLst/>
              <a:latin typeface="+mn-lt"/>
              <a:ea typeface="+mn-ea"/>
              <a:cs typeface="+mn-cs"/>
            </a:endParaRPr>
          </a:p>
          <a:p>
            <a:r>
              <a:rPr lang="es-VE"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pPr lvl="1"/>
            <a:r>
              <a:rPr lang="es-VE" sz="1200" kern="1200" dirty="0">
                <a:solidFill>
                  <a:schemeClr val="tx1"/>
                </a:solidFill>
                <a:effectLst/>
                <a:latin typeface="+mn-lt"/>
                <a:ea typeface="+mn-ea"/>
                <a:cs typeface="+mn-cs"/>
              </a:rPr>
              <a:t>El arrendamiento de activos puede resultar adecuado cuando conlleve beneficios económicos u operativos para el Prestatario (por ejemplo, costos de financiamiento más bajos, beneficios impositivos, uso de activos por un tiempo limitado, reducción del riesgo de obsolescencia). Los Prestatarios pueden recurrir al arrendamiento (leasing) si así lo acuerdan con el Banco y se ha establecido en el Plan de Adquisiciones. También deberán acordarse con el Banco las medidas adecuadas de mitigación de riesgos. </a:t>
            </a:r>
          </a:p>
          <a:p>
            <a:pPr lvl="1"/>
            <a:endParaRPr lang="es-VE" sz="1200" kern="1200" dirty="0">
              <a:solidFill>
                <a:schemeClr val="tx1"/>
              </a:solidFill>
              <a:effectLst/>
              <a:latin typeface="+mn-lt"/>
              <a:ea typeface="+mn-ea"/>
              <a:cs typeface="+mn-cs"/>
            </a:endParaRPr>
          </a:p>
          <a:p>
            <a:pPr marL="0" indent="0">
              <a:buNone/>
            </a:pPr>
            <a:r>
              <a:rPr lang="es-MX" b="1" dirty="0"/>
              <a:t>Arrendamiento de activos con opción de compra</a:t>
            </a:r>
            <a:endParaRPr lang="en-US" dirty="0"/>
          </a:p>
          <a:p>
            <a:endParaRPr lang="es-MX" dirty="0"/>
          </a:p>
          <a:p>
            <a:r>
              <a:rPr lang="es-MX" dirty="0"/>
              <a:t>Para implementar la modalidad de arrendamiento con opción de compra se sugiere tener presentes las siguientes consideraciones: </a:t>
            </a:r>
            <a:endParaRPr lang="en-US" dirty="0"/>
          </a:p>
          <a:p>
            <a:pPr lvl="0"/>
            <a:endParaRPr lang="es-MX" dirty="0"/>
          </a:p>
          <a:p>
            <a:pPr lvl="0"/>
            <a:r>
              <a:rPr lang="es-MX" dirty="0"/>
              <a:t>No se requiere ninguna modificación a los documentos de licitación, sino establecer claramente que el objeto de la adquisición se realizará mediante arrendamiento con opción a compra. </a:t>
            </a:r>
            <a:endParaRPr lang="en-US" dirty="0"/>
          </a:p>
          <a:p>
            <a:pPr lvl="0"/>
            <a:endParaRPr lang="es-MX" dirty="0"/>
          </a:p>
          <a:p>
            <a:pPr lvl="0"/>
            <a:r>
              <a:rPr lang="es-MX" dirty="0"/>
              <a:t>Se sugiere describir con precisión la necesidad a ser satisfecha o el bien especifico requerido, garantía, plazo de uso, servicios conexos (mantenimiento, capacitación, repuestos, consumibles, etc.), opciones de renovación del plazo, opción a compra, renovación tecnológica de surgir modelos avanzados del bien o producto, seguros, etc. </a:t>
            </a:r>
            <a:endParaRPr lang="en-US" dirty="0"/>
          </a:p>
          <a:p>
            <a:pPr lvl="0"/>
            <a:endParaRPr lang="es-MX" dirty="0"/>
          </a:p>
          <a:p>
            <a:pPr lvl="0"/>
            <a:r>
              <a:rPr lang="es-MX" dirty="0"/>
              <a:t>A fin de determinar la oferta más ventajosa, se recomienda incluir junto con la oferta de los servicios de arrendamiento de activos, el modelo de contrato correspondiente, para ser evaluado y poder comparar las condiciones bajo las cuales se ejecutaría. </a:t>
            </a:r>
            <a:endParaRPr lang="en-US" dirty="0"/>
          </a:p>
          <a:p>
            <a:pPr lvl="0"/>
            <a:endParaRPr lang="es-MX" dirty="0"/>
          </a:p>
          <a:p>
            <a:pPr lvl="0"/>
            <a:r>
              <a:rPr lang="es-MX" dirty="0"/>
              <a:t>El arrendamiento de activos es útil para contar con equipos informáticos, equipos de oficina, espacios de almacenamiento u oficina, vehículos, servicios de transporte, entre otros.  </a:t>
            </a:r>
            <a:endParaRPr lang="en-US" dirty="0"/>
          </a:p>
          <a:p>
            <a:endParaRPr lang="en-US" dirty="0"/>
          </a:p>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42</a:t>
            </a:fld>
            <a:endParaRPr lang="es-ES_tradnl"/>
          </a:p>
        </p:txBody>
      </p:sp>
    </p:spTree>
    <p:extLst>
      <p:ext uri="{BB962C8B-B14F-4D97-AF65-F5344CB8AC3E}">
        <p14:creationId xmlns:p14="http://schemas.microsoft.com/office/powerpoint/2010/main" val="3751349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 </a:t>
            </a:r>
            <a:r>
              <a:rPr lang="en-US" dirty="0" err="1"/>
              <a:t>propuesta</a:t>
            </a:r>
            <a:r>
              <a:rPr lang="en-US" dirty="0"/>
              <a:t> de FMP</a:t>
            </a:r>
          </a:p>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3</a:t>
            </a:fld>
            <a:endParaRPr lang="es-ES_tradnl"/>
          </a:p>
        </p:txBody>
      </p:sp>
    </p:spTree>
    <p:extLst>
      <p:ext uri="{BB962C8B-B14F-4D97-AF65-F5344CB8AC3E}">
        <p14:creationId xmlns:p14="http://schemas.microsoft.com/office/powerpoint/2010/main" val="2381869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a:solidFill>
                  <a:schemeClr val="tx1"/>
                </a:solidFill>
                <a:effectLst/>
                <a:latin typeface="+mn-lt"/>
                <a:ea typeface="+mn-ea"/>
                <a:cs typeface="+mn-cs"/>
              </a:rPr>
              <a:t>Adquisición de Bienes de Segunda Mano</a:t>
            </a:r>
            <a:endParaRPr lang="en-US" sz="1400" b="1"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pPr lvl="1"/>
            <a:r>
              <a:rPr lang="es-VE" sz="1200" kern="1200" dirty="0">
                <a:solidFill>
                  <a:schemeClr val="tx1"/>
                </a:solidFill>
                <a:effectLst/>
                <a:latin typeface="+mn-lt"/>
                <a:ea typeface="+mn-ea"/>
                <a:cs typeface="+mn-cs"/>
              </a:rPr>
              <a:t>Si así se ha acordado con el Banco y se ha establecido en el Plan de Adquisiciones, el Prestatario podrá adquirir bienes de segunda mano en caso de que esto constituya un medio económico y eficiente para lograr los objetivos de desarrollo del proyecto. Se deberán cumplir los siguientes requisitos: </a:t>
            </a:r>
            <a:endParaRPr lang="en-US" sz="1400" kern="1200" dirty="0">
              <a:solidFill>
                <a:schemeClr val="tx1"/>
              </a:solidFill>
              <a:effectLst/>
              <a:latin typeface="+mn-lt"/>
              <a:ea typeface="+mn-ea"/>
              <a:cs typeface="+mn-cs"/>
            </a:endParaRPr>
          </a:p>
          <a:p>
            <a:r>
              <a:rPr lang="es-VE"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s-VE" sz="1200" kern="1200" dirty="0">
                <a:solidFill>
                  <a:schemeClr val="tx1"/>
                </a:solidFill>
                <a:effectLst/>
                <a:latin typeface="+mn-lt"/>
                <a:ea typeface="+mn-ea"/>
                <a:cs typeface="+mn-cs"/>
              </a:rPr>
              <a:t>(a) se especificará en el Plan de Adquisiciones con cualquier medida de mitigación de riesgos que pueda ser necesario determinar;</a:t>
            </a:r>
            <a:endParaRPr lang="en-US" sz="1400" kern="1200" dirty="0">
              <a:solidFill>
                <a:schemeClr val="tx1"/>
              </a:solidFill>
              <a:effectLst/>
              <a:latin typeface="+mn-lt"/>
              <a:ea typeface="+mn-ea"/>
              <a:cs typeface="+mn-cs"/>
            </a:endParaRPr>
          </a:p>
          <a:p>
            <a:r>
              <a:rPr lang="es-VE"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s-VE" sz="1200" kern="1200" dirty="0">
                <a:solidFill>
                  <a:schemeClr val="tx1"/>
                </a:solidFill>
                <a:effectLst/>
                <a:latin typeface="+mn-lt"/>
                <a:ea typeface="+mn-ea"/>
                <a:cs typeface="+mn-cs"/>
              </a:rPr>
              <a:t>(b) la adquisición de bienes de segunda mano no podrá combinarse con la de bienes nuevos; </a:t>
            </a:r>
            <a:endParaRPr lang="en-US" sz="1400" kern="1200" dirty="0">
              <a:solidFill>
                <a:schemeClr val="tx1"/>
              </a:solidFill>
              <a:effectLst/>
              <a:latin typeface="+mn-lt"/>
              <a:ea typeface="+mn-ea"/>
              <a:cs typeface="+mn-cs"/>
            </a:endParaRPr>
          </a:p>
          <a:p>
            <a:r>
              <a:rPr lang="es-VE"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s-VE" sz="1200" kern="1200" dirty="0">
                <a:solidFill>
                  <a:schemeClr val="tx1"/>
                </a:solidFill>
                <a:effectLst/>
                <a:latin typeface="+mn-lt"/>
                <a:ea typeface="+mn-ea"/>
                <a:cs typeface="+mn-cs"/>
              </a:rPr>
              <a:t>(c) los requisitos/especificaciones técnicas deberán describir las características mínimas de los bienes de segunda mano, incluida su antigüedad y estado; y</a:t>
            </a:r>
            <a:endParaRPr lang="en-US" sz="1400" kern="1200" dirty="0">
              <a:solidFill>
                <a:schemeClr val="tx1"/>
              </a:solidFill>
              <a:effectLst/>
              <a:latin typeface="+mn-lt"/>
              <a:ea typeface="+mn-ea"/>
              <a:cs typeface="+mn-cs"/>
            </a:endParaRPr>
          </a:p>
          <a:p>
            <a:r>
              <a:rPr lang="es-VE"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s-VE" sz="1200" kern="1200" dirty="0">
                <a:solidFill>
                  <a:schemeClr val="tx1"/>
                </a:solidFill>
                <a:effectLst/>
                <a:latin typeface="+mn-lt"/>
                <a:ea typeface="+mn-ea"/>
                <a:cs typeface="+mn-cs"/>
              </a:rPr>
              <a:t>(d) se deberán especificar adecuadas disposiciones de garantía.</a:t>
            </a:r>
          </a:p>
          <a:p>
            <a:endParaRPr lang="es-VE" sz="1200" kern="1200" dirty="0">
              <a:solidFill>
                <a:schemeClr val="tx1"/>
              </a:solidFill>
              <a:effectLst/>
              <a:latin typeface="+mn-lt"/>
              <a:ea typeface="+mn-ea"/>
              <a:cs typeface="+mn-cs"/>
            </a:endParaRPr>
          </a:p>
          <a:p>
            <a:r>
              <a:rPr lang="es-MX" sz="1400" dirty="0"/>
              <a:t>Los requisitos para realizar adquisiciones de bienes de segunda mano están previstos en el numeral 3.24 de la política GN-234-15 y entre sus beneficios se encuentran: precio más económico, puede contribuir en la conservación del medio ambiente y permite adquirir bienes que ya no están disponibles en el mercado. Para una adquisición satisfactoria se recomienda seguir las siguientes pautas:</a:t>
            </a:r>
            <a:endParaRPr lang="en-US" sz="1400" dirty="0"/>
          </a:p>
          <a:p>
            <a:r>
              <a:rPr lang="es-MX" sz="1400" dirty="0"/>
              <a:t> </a:t>
            </a:r>
          </a:p>
          <a:p>
            <a:r>
              <a:rPr lang="es-MX" sz="1400" dirty="0"/>
              <a:t>Valor razonable de mercado sin exceder el costo de bienes nuevos, justificable mediante estudios de industrias específicas, valuaciones contables, peritajes, opiniones técnicas, sondeos o investigaciones de mercado. </a:t>
            </a:r>
          </a:p>
          <a:p>
            <a:pPr lvl="0"/>
            <a:endParaRPr lang="es-MX" sz="1400" dirty="0"/>
          </a:p>
          <a:p>
            <a:pPr lvl="0"/>
            <a:r>
              <a:rPr lang="es-MX" sz="1400" dirty="0"/>
              <a:t>No deben considerarse bienes de segunda mano los materiales recuperados, consumibles, envases, entre otros. </a:t>
            </a:r>
            <a:endParaRPr lang="en-US" sz="1400" dirty="0"/>
          </a:p>
          <a:p>
            <a:pPr lvl="0"/>
            <a:endParaRPr lang="es-MX" sz="1400" dirty="0"/>
          </a:p>
          <a:p>
            <a:pPr lvl="0"/>
            <a:r>
              <a:rPr lang="es-MX" sz="1400" dirty="0"/>
              <a:t>Los bienes de segunda mano podrán ser revisados y sometidos a las pruebas que se hayan previsto en los documentos de la licitación, para verificar que el producto responde a las características requeridas por el Prestatario y que se encuentran en buen estado de funcionamiento. </a:t>
            </a:r>
            <a:endParaRPr lang="en-US" sz="1400" dirty="0"/>
          </a:p>
          <a:p>
            <a:pPr lvl="0"/>
            <a:endParaRPr lang="es-MX" sz="1400" dirty="0"/>
          </a:p>
          <a:p>
            <a:pPr lvl="0"/>
            <a:r>
              <a:rPr lang="es-MX" sz="1400" dirty="0"/>
              <a:t>Se recomienda exigir garantía de uso/funcionamiento, mantenimiento, así como reglas sobre devolución por defectos y vicios ocultos, entre otras.</a:t>
            </a:r>
            <a:endParaRPr lang="en-US" sz="1400" dirty="0"/>
          </a:p>
          <a:p>
            <a:endParaRPr lang="es-MX" sz="1400" dirty="0"/>
          </a:p>
          <a:p>
            <a:r>
              <a:rPr lang="es-MX" sz="1400" dirty="0"/>
              <a:t>Si se va a utilizar alguno de los modelos de contrato de bienes del Banco, hay que modificar la cláusula correspondiente que indica que el proveedor garantiza que todos los bienes son nuevos.</a:t>
            </a:r>
            <a:endParaRPr lang="en-US" sz="1400" dirty="0"/>
          </a:p>
          <a:p>
            <a:endParaRPr lang="en-US" sz="1400" kern="1200" dirty="0">
              <a:solidFill>
                <a:schemeClr val="tx1"/>
              </a:solidFill>
              <a:effectLst/>
              <a:latin typeface="+mn-lt"/>
              <a:ea typeface="+mn-ea"/>
              <a:cs typeface="+mn-cs"/>
            </a:endParaRPr>
          </a:p>
          <a:p>
            <a:endParaRPr lang="en-US" dirty="0"/>
          </a:p>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43</a:t>
            </a:fld>
            <a:endParaRPr lang="es-ES_tradnl"/>
          </a:p>
        </p:txBody>
      </p:sp>
    </p:spTree>
    <p:extLst>
      <p:ext uri="{BB962C8B-B14F-4D97-AF65-F5344CB8AC3E}">
        <p14:creationId xmlns:p14="http://schemas.microsoft.com/office/powerpoint/2010/main" val="504956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altLang="en-US" noProof="0" dirty="0"/>
              <a:t>Atendiendo las demandas de la region.</a:t>
            </a:r>
          </a:p>
          <a:p>
            <a:r>
              <a:rPr lang="es-AR" altLang="en-US" noProof="0" dirty="0"/>
              <a:t>Necesidades de los clients.</a:t>
            </a:r>
          </a:p>
          <a:p>
            <a:endParaRPr lang="en-US" altLang="en-US" dirty="0"/>
          </a:p>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44</a:t>
            </a:fld>
            <a:endParaRPr lang="es-ES_tradnl"/>
          </a:p>
        </p:txBody>
      </p:sp>
    </p:spTree>
    <p:extLst>
      <p:ext uri="{BB962C8B-B14F-4D97-AF65-F5344CB8AC3E}">
        <p14:creationId xmlns:p14="http://schemas.microsoft.com/office/powerpoint/2010/main" val="4017493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46</a:t>
            </a:fld>
            <a:endParaRPr lang="es-ES_tradnl"/>
          </a:p>
        </p:txBody>
      </p:sp>
    </p:spTree>
    <p:extLst>
      <p:ext uri="{BB962C8B-B14F-4D97-AF65-F5344CB8AC3E}">
        <p14:creationId xmlns:p14="http://schemas.microsoft.com/office/powerpoint/2010/main" val="52321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47</a:t>
            </a:fld>
            <a:endParaRPr lang="es-ES_tradnl"/>
          </a:p>
        </p:txBody>
      </p:sp>
    </p:spTree>
    <p:extLst>
      <p:ext uri="{BB962C8B-B14F-4D97-AF65-F5344CB8AC3E}">
        <p14:creationId xmlns:p14="http://schemas.microsoft.com/office/powerpoint/2010/main" val="23162994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48</a:t>
            </a:fld>
            <a:endParaRPr lang="es-ES_tradnl"/>
          </a:p>
        </p:txBody>
      </p:sp>
    </p:spTree>
    <p:extLst>
      <p:ext uri="{BB962C8B-B14F-4D97-AF65-F5344CB8AC3E}">
        <p14:creationId xmlns:p14="http://schemas.microsoft.com/office/powerpoint/2010/main" val="1318685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50</a:t>
            </a:fld>
            <a:endParaRPr lang="es-ES_tradnl"/>
          </a:p>
        </p:txBody>
      </p:sp>
    </p:spTree>
    <p:extLst>
      <p:ext uri="{BB962C8B-B14F-4D97-AF65-F5344CB8AC3E}">
        <p14:creationId xmlns:p14="http://schemas.microsoft.com/office/powerpoint/2010/main" val="3908886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4</a:t>
            </a:fld>
            <a:endParaRPr lang="es-ES_tradnl"/>
          </a:p>
        </p:txBody>
      </p:sp>
    </p:spTree>
    <p:extLst>
      <p:ext uri="{BB962C8B-B14F-4D97-AF65-F5344CB8AC3E}">
        <p14:creationId xmlns:p14="http://schemas.microsoft.com/office/powerpoint/2010/main" val="1633311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ltLang="en-US" dirty="0"/>
          </a:p>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5</a:t>
            </a:fld>
            <a:endParaRPr lang="es-ES_tradnl"/>
          </a:p>
        </p:txBody>
      </p:sp>
    </p:spTree>
    <p:extLst>
      <p:ext uri="{BB962C8B-B14F-4D97-AF65-F5344CB8AC3E}">
        <p14:creationId xmlns:p14="http://schemas.microsoft.com/office/powerpoint/2010/main" val="2473730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dirty="0"/>
              <a:t>Se redefinió y actualizó el alcance de los Principios Básicos de las Adquisiciones que quedaron conformados de la siguiente manera: </a:t>
            </a:r>
            <a:r>
              <a:rPr lang="es-ES" sz="1200" b="1" dirty="0"/>
              <a:t>Valor por Dinero, Economía, Eficiencia, Igualdad, transparencia e Integridad.</a:t>
            </a:r>
            <a:endParaRPr lang="en-US" sz="1200" dirty="0"/>
          </a:p>
          <a:p>
            <a:endParaRPr lang="es-ES" sz="1200" b="1" dirty="0"/>
          </a:p>
          <a:p>
            <a:r>
              <a:rPr lang="es-ES" sz="1200" dirty="0"/>
              <a:t>La principal innovación en las Políticas, en términos de los principios básicos que guían las adquisiciones, es la inclusión del principio de Valor por el Dinero, </a:t>
            </a:r>
            <a:r>
              <a:rPr lang="es-ES" sz="1200" dirty="0" err="1"/>
              <a:t>VpD</a:t>
            </a:r>
            <a:r>
              <a:rPr lang="es-ES" sz="1200" dirty="0"/>
              <a:t>, el cual tiene como objetivo el uso efectivo, eficiente y económico de los recursos, lo que requiere la evaluación de los costos, beneficios, riesgos y otros atributos distintos al precio, incluyendo los costos del ciclo de vida, cuando corresponda.</a:t>
            </a:r>
            <a:endParaRPr lang="en-US" sz="1200" dirty="0"/>
          </a:p>
          <a:p>
            <a:r>
              <a:rPr lang="es-ES" sz="1200" dirty="0"/>
              <a:t>El </a:t>
            </a:r>
            <a:r>
              <a:rPr lang="es-ES" sz="1200" dirty="0" err="1"/>
              <a:t>VpD</a:t>
            </a:r>
            <a:r>
              <a:rPr lang="es-ES" sz="1200" dirty="0"/>
              <a:t> es un concepto esencial para la evaluación de ofertas, toda vez que el precio en sí mismo no siempre es un indicador suficiente del valor por el dinero, especialmente tratándose de adquisiciones complejas en las que la calidad, la sostenibilidad, la innovación y los costos del ciclo de vida son dimensiones relevantes para el éxito de la adquisición. Algunas veces, sobre todo en compras simples o estandarizadas, una decisión basada solamente en el precio puede asegurar la obtención del mejor valor por el dinero. El valor por el dinero no es un criterio de evaluación, sino un concepto que sirve de base para comparar ofertas, a fin de que la oferta más ventajosa sea seleccionada. </a:t>
            </a:r>
            <a:endParaRPr lang="en-US" sz="1200" dirty="0"/>
          </a:p>
          <a:p>
            <a:endParaRPr lang="en-US" sz="1200" dirty="0"/>
          </a:p>
          <a:p>
            <a:r>
              <a:rPr lang="es-ES" sz="1200" dirty="0"/>
              <a:t>El </a:t>
            </a:r>
            <a:r>
              <a:rPr lang="es-ES" sz="1200" dirty="0" err="1"/>
              <a:t>VpD</a:t>
            </a:r>
            <a:r>
              <a:rPr lang="es-ES" sz="1200" dirty="0"/>
              <a:t> en las adquisiciones supone:</a:t>
            </a:r>
            <a:endParaRPr lang="en-US" sz="1200" dirty="0"/>
          </a:p>
          <a:p>
            <a:endParaRPr lang="es-ES" sz="1200" dirty="0"/>
          </a:p>
          <a:p>
            <a:r>
              <a:rPr lang="es-ES_tradnl" sz="1200" dirty="0"/>
              <a:t>Asegurar la integridad a través de todo el proceso de adquisiciones,</a:t>
            </a:r>
            <a:endParaRPr lang="en-US" sz="1200" dirty="0"/>
          </a:p>
          <a:p>
            <a:pPr lvl="0"/>
            <a:r>
              <a:rPr lang="es-ES_tradnl" sz="1200" dirty="0"/>
              <a:t>Una clara definición de las necesidades y objetivos de las adquisiciones,</a:t>
            </a:r>
          </a:p>
          <a:p>
            <a:pPr lvl="0"/>
            <a:r>
              <a:rPr lang="es-ES_tradnl" sz="1200" dirty="0"/>
              <a:t>Un enfoque de las adquisiciones que es proporcional al riesgo, valor, contexto y </a:t>
            </a:r>
            <a:r>
              <a:rPr lang="es-ES_tradnl" sz="1200" dirty="0" err="1"/>
              <a:t>cmplejidad</a:t>
            </a:r>
            <a:r>
              <a:rPr lang="es-ES_tradnl" sz="1200" dirty="0"/>
              <a:t> de la adquisición,</a:t>
            </a:r>
            <a:endParaRPr lang="en-US" sz="1200" dirty="0"/>
          </a:p>
          <a:p>
            <a:pPr lvl="0"/>
            <a:r>
              <a:rPr lang="es-ES_tradnl" sz="1200" dirty="0"/>
              <a:t>Una clara especificación de las condiciones y los requerimientos técnicos y funcionales,</a:t>
            </a:r>
            <a:endParaRPr lang="en-US" sz="1200" dirty="0"/>
          </a:p>
          <a:p>
            <a:pPr lvl="0"/>
            <a:r>
              <a:rPr lang="es-ES_tradnl" sz="1200" dirty="0"/>
              <a:t>La selección de los arreglos contractuales y método de contratación apropiados,</a:t>
            </a:r>
            <a:endParaRPr lang="en-US" sz="1200" dirty="0"/>
          </a:p>
          <a:p>
            <a:pPr lvl="0"/>
            <a:r>
              <a:rPr lang="es-ES_tradnl" sz="1200" dirty="0"/>
              <a:t>Criterios de evaluación pertinentes</a:t>
            </a:r>
            <a:endParaRPr lang="en-US" sz="1200" dirty="0"/>
          </a:p>
          <a:p>
            <a:r>
              <a:rPr lang="es-ES_tradnl" sz="1200" dirty="0"/>
              <a:t> </a:t>
            </a:r>
            <a:endParaRPr lang="en-US" sz="1200" dirty="0"/>
          </a:p>
          <a:p>
            <a:r>
              <a:rPr lang="es-ES_tradnl" sz="1200" dirty="0"/>
              <a:t>El cumplimiento de lo anterior permite la selección del oferente que mejor atienda las necesidades y objetivos de la adquisición y la adecuada gestión contractual que asegura la ejecución exitosa del contrato. </a:t>
            </a:r>
            <a:endParaRPr lang="en-US" sz="1200" dirty="0"/>
          </a:p>
          <a:p>
            <a:pPr lvl="0"/>
            <a:endParaRPr lang="en-US" sz="1200" dirty="0"/>
          </a:p>
          <a:p>
            <a:r>
              <a:rPr lang="es-MX" sz="1200" dirty="0"/>
              <a:t>Economía: Este principio se refiere a la compra de insumos de calidad apropiada al precio adecuado. El principio de economía tiene en cuenta factores relacionados con el precio y no relacionados con el precio, como la calidad, la sostenibilidad y los costos del ciclo de vida, según corresponda, que apoyan el valor por dinero. La economía puede considerar la sostenibilidad en virtud de criterios específicos en apoyo de la política de adquisiciones sostenibles del Prestatario</a:t>
            </a:r>
            <a:endParaRPr lang="en-US" sz="1200" dirty="0"/>
          </a:p>
          <a:p>
            <a:endParaRPr lang="es-MX" sz="1200" dirty="0"/>
          </a:p>
          <a:p>
            <a:r>
              <a:rPr lang="es-MX" sz="1200" dirty="0"/>
              <a:t>Eficiencia: Este principio requiere que los procesos de adquisiciones sean proporcionales al valor y los riesgos de las actividades del proyecto subyacentes</a:t>
            </a:r>
            <a:endParaRPr lang="en-US" sz="1200" dirty="0"/>
          </a:p>
          <a:p>
            <a:endParaRPr lang="es-MX" sz="1200" dirty="0"/>
          </a:p>
          <a:p>
            <a:r>
              <a:rPr lang="es-MX" sz="1200" dirty="0"/>
              <a:t>Igualdad: Este principio consiste en dar a todos los oferentes elegibles, tanto de países Prestatarios como no Prestatarios miembros del Banco, la misma información e igual oportunidad de competir en el suministro de bienes y la ejecución de obras financiados por el Banco.</a:t>
            </a:r>
            <a:endParaRPr lang="en-US" sz="1200" dirty="0"/>
          </a:p>
          <a:p>
            <a:endParaRPr lang="es-MX" sz="1200" dirty="0"/>
          </a:p>
          <a:p>
            <a:r>
              <a:rPr lang="es-MX" sz="1200" dirty="0"/>
              <a:t>Transparencia: este principio requiere que la información pertinente sobre adquisiciones se ponga a disposición de todas las partes interesadas de manera sistemática y oportuna, a través de fuentes fácilmente accesibles y ampliamente disponibles a un costo razonable o en forma gratuita y que se informe adecuadamente sobre las actividades de adquisiciones, incluida la adjudicación de contratos.</a:t>
            </a:r>
            <a:endParaRPr lang="en-US" sz="1200" dirty="0"/>
          </a:p>
          <a:p>
            <a:r>
              <a:rPr lang="es-MX" sz="1200" dirty="0"/>
              <a:t>Integridad: este principio se refiere al uso del financiamiento del Banco según los fines previstos y las prácticas de buena gobernanza y requiere que todas las partes que participan en el proceso de adquisiciones se ciñan a los máximos estándares de ética durante ese proceso en los contratos financiados por el Banco y en la ejecución de los proyectos y se abstengan de incurrir en Prácticas Prohibidas, de conformidad con lo dispuesto en el párrafo 1.16 y los Procedimientos de Sanciones del Banco.</a:t>
            </a:r>
            <a:endParaRPr lang="en-US" sz="1200" dirty="0"/>
          </a:p>
          <a:p>
            <a:endParaRPr lang="en-US" dirty="0"/>
          </a:p>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8</a:t>
            </a:fld>
            <a:endParaRPr lang="es-ES_tradnl"/>
          </a:p>
        </p:txBody>
      </p:sp>
    </p:spTree>
    <p:extLst>
      <p:ext uri="{BB962C8B-B14F-4D97-AF65-F5344CB8AC3E}">
        <p14:creationId xmlns:p14="http://schemas.microsoft.com/office/powerpoint/2010/main" val="1716877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1"/>
            <a:r>
              <a:rPr lang="es-VE" sz="1200" kern="1200" dirty="0">
                <a:solidFill>
                  <a:schemeClr val="tx1"/>
                </a:solidFill>
                <a:effectLst/>
                <a:latin typeface="+mn-lt"/>
                <a:ea typeface="+mn-ea"/>
                <a:cs typeface="+mn-cs"/>
              </a:rPr>
              <a:t>Si así se ha acordado con el Banco, el Prestatario podrá incorporar en el proceso de adquisición, requisitos adicionales sobre sostenibilidad, incluidos los de su propia política de sostenibilidad en las contrataciones, siempre que su aplicación se corresponda con los Principios Básicos de Adquisiciones del Banco.</a:t>
            </a:r>
            <a:endParaRPr lang="en-US" sz="1400" kern="1200" dirty="0">
              <a:solidFill>
                <a:schemeClr val="tx1"/>
              </a:solidFill>
              <a:effectLst/>
              <a:latin typeface="+mn-lt"/>
              <a:ea typeface="+mn-ea"/>
              <a:cs typeface="+mn-cs"/>
            </a:endParaRPr>
          </a:p>
          <a:p>
            <a:endParaRPr lang="en-US" dirty="0"/>
          </a:p>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11</a:t>
            </a:fld>
            <a:endParaRPr lang="es-ES_tradnl"/>
          </a:p>
        </p:txBody>
      </p:sp>
    </p:spTree>
    <p:extLst>
      <p:ext uri="{BB962C8B-B14F-4D97-AF65-F5344CB8AC3E}">
        <p14:creationId xmlns:p14="http://schemas.microsoft.com/office/powerpoint/2010/main" val="2983760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13</a:t>
            </a:fld>
            <a:endParaRPr lang="es-ES_tradnl"/>
          </a:p>
        </p:txBody>
      </p:sp>
    </p:spTree>
    <p:extLst>
      <p:ext uri="{BB962C8B-B14F-4D97-AF65-F5344CB8AC3E}">
        <p14:creationId xmlns:p14="http://schemas.microsoft.com/office/powerpoint/2010/main" val="759792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dirty="0"/>
              <a:t>Con frecuencia puede no ser práctico preparar por adelantado especificaciones técnicas completas para la adquisición de: (a) Grandes instalaciones complejas para las que se adjudicará un contrato llave en mano para el diseño y la construcción de una planta; (b) Obras, bienes y servicios de carácter complejo y especial; o (c) Soluciones innovadoras, información y comunicación complejas o tecnología de ciberseguridad que están sujetas a rápidos avances tecnológicos.</a:t>
            </a:r>
            <a:endParaRPr lang="en-US" sz="1200" dirty="0"/>
          </a:p>
          <a:p>
            <a:pPr lvl="0"/>
            <a:endParaRPr lang="es-MX" sz="1200" dirty="0"/>
          </a:p>
          <a:p>
            <a:pPr lvl="0"/>
            <a:r>
              <a:rPr lang="es-MX" sz="1200" dirty="0"/>
              <a:t>En la primera etapa de la solicitud de propuestas, se invita a presentar propuestas sobre la base de un diseño conceptual o de especificaciones de desempeño o funcionales. Luego, el Prestatario celebra reuniones confidenciales de hallazgo y aclaración con los oferentes potenciales para informarse sobre las posibles soluciones. En la segunda etapa, el documento de licitación podrá modificarse para que refleje las conclusiones de las reuniones confidenciales y volverá a enviarse a los oferentes calificados, solicitándoles que presenten sus propuestas finales. Como se establece en el documento de licitación, la segunda etapa puede presentarse en un (1) sobre que contenga tanto la propuesta técnica como la financiera o en dos (2) sobres para que las partes técnica y financiera se evalúen en forma secuencial. </a:t>
            </a:r>
            <a:endParaRPr lang="en-US" sz="1200" dirty="0"/>
          </a:p>
          <a:p>
            <a:endParaRPr lang="es-MX" sz="1200" dirty="0"/>
          </a:p>
          <a:p>
            <a:r>
              <a:rPr lang="es-MX" sz="1200" dirty="0"/>
              <a:t>La AME se diferencia del Dialogo Competitivo, DC, en cuanto la primera identifica desde el inicio la solución más adecuada, pero requiere mayor nivel de detalle acerca de las especificaciones y prestaciones requeridas, por ello las reuniones son de naturaleza técnica y sobre el funcionamiento o desempeño de la solución ya identificada, mientras en el DC existen diversas soluciones posibles y se debe entablar un diálogo más abierto para identificar la solución o soluciones más idóneas que serán evaluadas y comparadas durante el proceso respectivo, hasta determinar la más adecuada.  En el caso de la Asociación para la Innovación, no existe una solución idónea en el mercado y esta debe ser desarrollada y producida, de allí la excepcionalidad de esta modalidad.  </a:t>
            </a:r>
            <a:endParaRPr lang="en-US" sz="1200" dirty="0"/>
          </a:p>
          <a:p>
            <a:endParaRPr lang="en-US" dirty="0"/>
          </a:p>
          <a:p>
            <a:endParaRPr lang="es-ES_tradnl" dirty="0"/>
          </a:p>
        </p:txBody>
      </p:sp>
      <p:sp>
        <p:nvSpPr>
          <p:cNvPr id="4" name="Marcador de número de diapositiva 3"/>
          <p:cNvSpPr>
            <a:spLocks noGrp="1"/>
          </p:cNvSpPr>
          <p:nvPr>
            <p:ph type="sldNum" sz="quarter" idx="5"/>
          </p:nvPr>
        </p:nvSpPr>
        <p:spPr/>
        <p:txBody>
          <a:bodyPr/>
          <a:lstStyle/>
          <a:p>
            <a:fld id="{8081C942-4D6E-D74B-BB0A-31CA9B499610}" type="slidenum">
              <a:rPr lang="es-ES_tradnl" smtClean="0"/>
              <a:t>15</a:t>
            </a:fld>
            <a:endParaRPr lang="es-ES_tradnl"/>
          </a:p>
        </p:txBody>
      </p:sp>
    </p:spTree>
    <p:extLst>
      <p:ext uri="{BB962C8B-B14F-4D97-AF65-F5344CB8AC3E}">
        <p14:creationId xmlns:p14="http://schemas.microsoft.com/office/powerpoint/2010/main" val="10116146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BID log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F003F560-C864-174B-8AB7-71FFEE5E37DC}"/>
              </a:ext>
            </a:extLst>
          </p:cNvPr>
          <p:cNvPicPr>
            <a:picLocks noChangeAspect="1"/>
          </p:cNvPicPr>
          <p:nvPr userDrawn="1"/>
        </p:nvPicPr>
        <p:blipFill>
          <a:blip r:embed="rId2">
            <a:alphaModFix amt="10000"/>
          </a:blip>
          <a:stretch>
            <a:fillRect/>
          </a:stretch>
        </p:blipFill>
        <p:spPr>
          <a:xfrm>
            <a:off x="-1" y="1492790"/>
            <a:ext cx="5352585" cy="5365209"/>
          </a:xfrm>
          <a:prstGeom prst="rect">
            <a:avLst/>
          </a:prstGeom>
        </p:spPr>
      </p:pic>
      <p:sp>
        <p:nvSpPr>
          <p:cNvPr id="7" name="Rectángulo 6">
            <a:extLst>
              <a:ext uri="{FF2B5EF4-FFF2-40B4-BE49-F238E27FC236}">
                <a16:creationId xmlns:a16="http://schemas.microsoft.com/office/drawing/2014/main" xmlns="" id="{D9B2E423-2037-BB40-BF23-8C6FD1552F73}"/>
              </a:ext>
            </a:extLst>
          </p:cNvPr>
          <p:cNvSpPr/>
          <p:nvPr userDrawn="1"/>
        </p:nvSpPr>
        <p:spPr>
          <a:xfrm>
            <a:off x="0" y="0"/>
            <a:ext cx="12192000" cy="6858000"/>
          </a:xfrm>
          <a:prstGeom prst="rect">
            <a:avLst/>
          </a:prstGeom>
          <a:gradFill flip="none" rotWithShape="1">
            <a:gsLst>
              <a:gs pos="46000">
                <a:schemeClr val="accent1">
                  <a:lumMod val="0"/>
                  <a:alpha val="67000"/>
                </a:schemeClr>
              </a:gs>
              <a:gs pos="100000">
                <a:srgbClr val="1D5273"/>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err="1"/>
          </a:p>
        </p:txBody>
      </p:sp>
      <p:pic>
        <p:nvPicPr>
          <p:cNvPr id="10" name="Imagen 9">
            <a:extLst>
              <a:ext uri="{FF2B5EF4-FFF2-40B4-BE49-F238E27FC236}">
                <a16:creationId xmlns:a16="http://schemas.microsoft.com/office/drawing/2014/main" xmlns="" id="{57CF0972-3DB3-E842-9826-55C381D52D7C}"/>
              </a:ext>
            </a:extLst>
          </p:cNvPr>
          <p:cNvPicPr>
            <a:picLocks noChangeAspect="1"/>
          </p:cNvPicPr>
          <p:nvPr userDrawn="1"/>
        </p:nvPicPr>
        <p:blipFill>
          <a:blip r:embed="rId3"/>
          <a:stretch>
            <a:fillRect/>
          </a:stretch>
        </p:blipFill>
        <p:spPr>
          <a:xfrm>
            <a:off x="2728931" y="2195180"/>
            <a:ext cx="6230795" cy="2467640"/>
          </a:xfrm>
          <a:prstGeom prst="rect">
            <a:avLst/>
          </a:prstGeom>
        </p:spPr>
      </p:pic>
    </p:spTree>
    <p:extLst>
      <p:ext uri="{BB962C8B-B14F-4D97-AF65-F5344CB8AC3E}">
        <p14:creationId xmlns:p14="http://schemas.microsoft.com/office/powerpoint/2010/main" val="441785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ada_presentacio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F003F560-C864-174B-8AB7-71FFEE5E37DC}"/>
              </a:ext>
            </a:extLst>
          </p:cNvPr>
          <p:cNvPicPr>
            <a:picLocks noChangeAspect="1"/>
          </p:cNvPicPr>
          <p:nvPr userDrawn="1"/>
        </p:nvPicPr>
        <p:blipFill>
          <a:blip r:embed="rId2">
            <a:alphaModFix amt="10000"/>
          </a:blip>
          <a:stretch>
            <a:fillRect/>
          </a:stretch>
        </p:blipFill>
        <p:spPr>
          <a:xfrm>
            <a:off x="-1" y="1492790"/>
            <a:ext cx="5352585" cy="5365209"/>
          </a:xfrm>
          <a:prstGeom prst="rect">
            <a:avLst/>
          </a:prstGeom>
        </p:spPr>
      </p:pic>
      <p:sp>
        <p:nvSpPr>
          <p:cNvPr id="7" name="Rectángulo 6">
            <a:extLst>
              <a:ext uri="{FF2B5EF4-FFF2-40B4-BE49-F238E27FC236}">
                <a16:creationId xmlns:a16="http://schemas.microsoft.com/office/drawing/2014/main" xmlns="" id="{D9B2E423-2037-BB40-BF23-8C6FD1552F73}"/>
              </a:ext>
            </a:extLst>
          </p:cNvPr>
          <p:cNvSpPr/>
          <p:nvPr userDrawn="1"/>
        </p:nvSpPr>
        <p:spPr>
          <a:xfrm>
            <a:off x="0" y="0"/>
            <a:ext cx="12192000" cy="6858000"/>
          </a:xfrm>
          <a:prstGeom prst="rect">
            <a:avLst/>
          </a:prstGeom>
          <a:gradFill flip="none" rotWithShape="1">
            <a:gsLst>
              <a:gs pos="46000">
                <a:schemeClr val="accent1">
                  <a:lumMod val="0"/>
                  <a:alpha val="67000"/>
                </a:schemeClr>
              </a:gs>
              <a:gs pos="100000">
                <a:srgbClr val="1D5273"/>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err="1"/>
          </a:p>
        </p:txBody>
      </p:sp>
      <p:sp>
        <p:nvSpPr>
          <p:cNvPr id="16" name="Rectángulo 15">
            <a:extLst>
              <a:ext uri="{FF2B5EF4-FFF2-40B4-BE49-F238E27FC236}">
                <a16:creationId xmlns:a16="http://schemas.microsoft.com/office/drawing/2014/main" xmlns="" id="{E008FBEB-9BF8-2A45-9310-453B4DF5BD6C}"/>
              </a:ext>
            </a:extLst>
          </p:cNvPr>
          <p:cNvSpPr/>
          <p:nvPr userDrawn="1"/>
        </p:nvSpPr>
        <p:spPr>
          <a:xfrm>
            <a:off x="3471862" y="-31571"/>
            <a:ext cx="5248275" cy="6889571"/>
          </a:xfrm>
          <a:prstGeom prst="rect">
            <a:avLst/>
          </a:prstGeom>
          <a:solidFill>
            <a:srgbClr val="1D5273">
              <a:alpha val="80000"/>
            </a:srgbClr>
          </a:solidFill>
          <a:ln w="6350" cap="flat" cmpd="sng" algn="ctr">
            <a:no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dirty="0" err="1">
              <a:ln>
                <a:noFill/>
              </a:ln>
              <a:solidFill>
                <a:srgbClr val="FFFFFF"/>
              </a:solidFill>
              <a:effectLst/>
              <a:uLnTx/>
              <a:uFillTx/>
              <a:latin typeface="Work Sans"/>
              <a:ea typeface="+mn-ea"/>
              <a:cs typeface="+mn-cs"/>
            </a:endParaRPr>
          </a:p>
        </p:txBody>
      </p:sp>
      <p:sp>
        <p:nvSpPr>
          <p:cNvPr id="17" name="Rectángulo 16">
            <a:extLst>
              <a:ext uri="{FF2B5EF4-FFF2-40B4-BE49-F238E27FC236}">
                <a16:creationId xmlns:a16="http://schemas.microsoft.com/office/drawing/2014/main" xmlns="" id="{0332BCB5-4B89-D84D-B9AA-1135D53B249B}"/>
              </a:ext>
            </a:extLst>
          </p:cNvPr>
          <p:cNvSpPr/>
          <p:nvPr userDrawn="1"/>
        </p:nvSpPr>
        <p:spPr>
          <a:xfrm>
            <a:off x="3471862" y="5970800"/>
            <a:ext cx="5248275" cy="369332"/>
          </a:xfrm>
          <a:prstGeom prst="rect">
            <a:avLst/>
          </a:prstGeom>
          <a:noFill/>
        </p:spPr>
        <p:txBody>
          <a:bodyPr wrap="square">
            <a:spAutoFit/>
          </a:bodyPr>
          <a:lstStyle/>
          <a:p>
            <a:pPr algn="ctr"/>
            <a:r>
              <a:rPr lang="es-CO" dirty="0">
                <a:solidFill>
                  <a:srgbClr val="FFFFFF"/>
                </a:solidFill>
                <a:latin typeface="Gotham HTF Light" pitchFamily="2" charset="77"/>
              </a:rPr>
              <a:t>Marzo - 2019</a:t>
            </a:r>
          </a:p>
        </p:txBody>
      </p:sp>
      <p:sp>
        <p:nvSpPr>
          <p:cNvPr id="18" name="Rectángulo 17">
            <a:extLst>
              <a:ext uri="{FF2B5EF4-FFF2-40B4-BE49-F238E27FC236}">
                <a16:creationId xmlns:a16="http://schemas.microsoft.com/office/drawing/2014/main" xmlns="" id="{F1F0A34F-A799-EB4B-AFD0-78A9132C722D}"/>
              </a:ext>
            </a:extLst>
          </p:cNvPr>
          <p:cNvSpPr/>
          <p:nvPr userDrawn="1"/>
        </p:nvSpPr>
        <p:spPr>
          <a:xfrm>
            <a:off x="4529705" y="833987"/>
            <a:ext cx="3132588" cy="707886"/>
          </a:xfrm>
          <a:prstGeom prst="rect">
            <a:avLst/>
          </a:prstGeom>
        </p:spPr>
        <p:txBody>
          <a:bodyPr wrap="none">
            <a:spAutoFit/>
          </a:bodyPr>
          <a:lstStyle/>
          <a:p>
            <a:pPr algn="ctr"/>
            <a:r>
              <a:rPr lang="es-CO" sz="4000" dirty="0">
                <a:solidFill>
                  <a:srgbClr val="FFFFFF"/>
                </a:solidFill>
                <a:latin typeface="Gotham HTF Medium 2" pitchFamily="2" charset="77"/>
              </a:rPr>
              <a:t>Ampliación</a:t>
            </a:r>
            <a:endParaRPr lang="es-ES_tradnl" sz="4000" dirty="0">
              <a:solidFill>
                <a:srgbClr val="000000"/>
              </a:solidFill>
              <a:latin typeface="Gotham HTF Medium 2" pitchFamily="2" charset="77"/>
            </a:endParaRPr>
          </a:p>
        </p:txBody>
      </p:sp>
      <p:sp>
        <p:nvSpPr>
          <p:cNvPr id="19" name="Rectángulo 18">
            <a:extLst>
              <a:ext uri="{FF2B5EF4-FFF2-40B4-BE49-F238E27FC236}">
                <a16:creationId xmlns:a16="http://schemas.microsoft.com/office/drawing/2014/main" xmlns="" id="{C71D17E7-86B4-B547-9308-2FF734E207AE}"/>
              </a:ext>
            </a:extLst>
          </p:cNvPr>
          <p:cNvSpPr/>
          <p:nvPr userDrawn="1"/>
        </p:nvSpPr>
        <p:spPr>
          <a:xfrm>
            <a:off x="5435401" y="1504845"/>
            <a:ext cx="1321195" cy="523220"/>
          </a:xfrm>
          <a:prstGeom prst="rect">
            <a:avLst/>
          </a:prstGeom>
        </p:spPr>
        <p:txBody>
          <a:bodyPr wrap="none">
            <a:spAutoFit/>
          </a:bodyPr>
          <a:lstStyle/>
          <a:p>
            <a:pPr algn="ctr"/>
            <a:r>
              <a:rPr lang="es-CO" sz="2800" dirty="0">
                <a:solidFill>
                  <a:srgbClr val="FFFFFF"/>
                </a:solidFill>
                <a:latin typeface="Gotham HTF Light" pitchFamily="2" charset="77"/>
              </a:rPr>
              <a:t>de las </a:t>
            </a:r>
            <a:endParaRPr lang="es-ES_tradnl" sz="2800" dirty="0">
              <a:solidFill>
                <a:srgbClr val="000000"/>
              </a:solidFill>
              <a:latin typeface="Gotham HTF Light" pitchFamily="2" charset="77"/>
            </a:endParaRPr>
          </a:p>
        </p:txBody>
      </p:sp>
      <p:sp>
        <p:nvSpPr>
          <p:cNvPr id="20" name="Rectángulo 19">
            <a:extLst>
              <a:ext uri="{FF2B5EF4-FFF2-40B4-BE49-F238E27FC236}">
                <a16:creationId xmlns:a16="http://schemas.microsoft.com/office/drawing/2014/main" xmlns="" id="{1A22D12A-BD8E-8E40-820E-CC0C7A0AF482}"/>
              </a:ext>
            </a:extLst>
          </p:cNvPr>
          <p:cNvSpPr/>
          <p:nvPr userDrawn="1"/>
        </p:nvSpPr>
        <p:spPr>
          <a:xfrm>
            <a:off x="4170633" y="1970349"/>
            <a:ext cx="3850734" cy="1323439"/>
          </a:xfrm>
          <a:prstGeom prst="rect">
            <a:avLst/>
          </a:prstGeom>
        </p:spPr>
        <p:txBody>
          <a:bodyPr wrap="none">
            <a:spAutoFit/>
          </a:bodyPr>
          <a:lstStyle/>
          <a:p>
            <a:pPr algn="ctr"/>
            <a:r>
              <a:rPr lang="es-CO" sz="4000" dirty="0">
                <a:solidFill>
                  <a:srgbClr val="FFFFFF"/>
                </a:solidFill>
                <a:latin typeface="Gotham HTF Medium 2" pitchFamily="2" charset="77"/>
              </a:rPr>
              <a:t>Políticas de </a:t>
            </a:r>
          </a:p>
          <a:p>
            <a:pPr algn="ctr"/>
            <a:r>
              <a:rPr lang="es-CO" sz="4000" dirty="0">
                <a:solidFill>
                  <a:srgbClr val="FFFFFF"/>
                </a:solidFill>
                <a:latin typeface="Gotham HTF Medium 2" pitchFamily="2" charset="77"/>
              </a:rPr>
              <a:t>Adquisiciones</a:t>
            </a:r>
            <a:endParaRPr lang="es-ES_tradnl" sz="4000" dirty="0">
              <a:solidFill>
                <a:srgbClr val="000000"/>
              </a:solidFill>
              <a:latin typeface="Gotham HTF Medium 2" pitchFamily="2" charset="77"/>
            </a:endParaRPr>
          </a:p>
        </p:txBody>
      </p:sp>
      <p:sp>
        <p:nvSpPr>
          <p:cNvPr id="21" name="Rectángulo 20">
            <a:extLst>
              <a:ext uri="{FF2B5EF4-FFF2-40B4-BE49-F238E27FC236}">
                <a16:creationId xmlns:a16="http://schemas.microsoft.com/office/drawing/2014/main" xmlns="" id="{EC7853A2-7C0C-1942-B311-A96EBD78AA65}"/>
              </a:ext>
            </a:extLst>
          </p:cNvPr>
          <p:cNvSpPr/>
          <p:nvPr userDrawn="1"/>
        </p:nvSpPr>
        <p:spPr>
          <a:xfrm>
            <a:off x="3471862" y="4265743"/>
            <a:ext cx="5248275" cy="553998"/>
          </a:xfrm>
          <a:prstGeom prst="rect">
            <a:avLst/>
          </a:prstGeom>
          <a:noFill/>
        </p:spPr>
        <p:txBody>
          <a:bodyPr wrap="square">
            <a:spAutoFit/>
          </a:bodyPr>
          <a:lstStyle/>
          <a:p>
            <a:pPr algn="ctr"/>
            <a:r>
              <a:rPr lang="es-CO" sz="3000" dirty="0">
                <a:solidFill>
                  <a:srgbClr val="FFFFFF"/>
                </a:solidFill>
                <a:latin typeface="GothamHTF-Book" pitchFamily="2" charset="77"/>
              </a:rPr>
              <a:t>Eugenio Hillman</a:t>
            </a:r>
          </a:p>
        </p:txBody>
      </p:sp>
      <p:cxnSp>
        <p:nvCxnSpPr>
          <p:cNvPr id="22" name="Conector recto 21">
            <a:extLst>
              <a:ext uri="{FF2B5EF4-FFF2-40B4-BE49-F238E27FC236}">
                <a16:creationId xmlns:a16="http://schemas.microsoft.com/office/drawing/2014/main" xmlns="" id="{E623A45D-A6BB-E643-8652-B0A66A59885A}"/>
              </a:ext>
            </a:extLst>
          </p:cNvPr>
          <p:cNvCxnSpPr>
            <a:cxnSpLocks/>
          </p:cNvCxnSpPr>
          <p:nvPr userDrawn="1"/>
        </p:nvCxnSpPr>
        <p:spPr>
          <a:xfrm>
            <a:off x="4528106" y="4858844"/>
            <a:ext cx="3134187" cy="0"/>
          </a:xfrm>
          <a:prstGeom prst="line">
            <a:avLst/>
          </a:prstGeom>
          <a:noFill/>
          <a:ln w="6350" cap="flat" cmpd="sng" algn="ctr">
            <a:solidFill>
              <a:srgbClr val="FFFFFF"/>
            </a:solidFill>
            <a:prstDash val="solid"/>
            <a:miter lim="800000"/>
          </a:ln>
          <a:effectLst/>
        </p:spPr>
      </p:cxnSp>
      <p:sp>
        <p:nvSpPr>
          <p:cNvPr id="23" name="Rectángulo 22">
            <a:extLst>
              <a:ext uri="{FF2B5EF4-FFF2-40B4-BE49-F238E27FC236}">
                <a16:creationId xmlns:a16="http://schemas.microsoft.com/office/drawing/2014/main" xmlns="" id="{60410197-E3C1-F44F-BF95-E47AD3BC6625}"/>
              </a:ext>
            </a:extLst>
          </p:cNvPr>
          <p:cNvSpPr/>
          <p:nvPr userDrawn="1"/>
        </p:nvSpPr>
        <p:spPr>
          <a:xfrm>
            <a:off x="3471862" y="4952268"/>
            <a:ext cx="5248275" cy="353943"/>
          </a:xfrm>
          <a:prstGeom prst="rect">
            <a:avLst/>
          </a:prstGeom>
          <a:noFill/>
        </p:spPr>
        <p:txBody>
          <a:bodyPr wrap="square">
            <a:spAutoFit/>
          </a:bodyPr>
          <a:lstStyle/>
          <a:p>
            <a:pPr algn="ctr"/>
            <a:r>
              <a:rPr lang="es-CO" sz="1700" dirty="0">
                <a:solidFill>
                  <a:srgbClr val="FFFFFF"/>
                </a:solidFill>
                <a:latin typeface="Gotham HTF Light" pitchFamily="2" charset="77"/>
              </a:rPr>
              <a:t>Especialista de Adquisiciones</a:t>
            </a:r>
          </a:p>
        </p:txBody>
      </p:sp>
    </p:spTree>
    <p:extLst>
      <p:ext uri="{BB962C8B-B14F-4D97-AF65-F5344CB8AC3E}">
        <p14:creationId xmlns:p14="http://schemas.microsoft.com/office/powerpoint/2010/main" val="8255914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F003F560-C864-174B-8AB7-71FFEE5E37DC}"/>
              </a:ext>
            </a:extLst>
          </p:cNvPr>
          <p:cNvPicPr>
            <a:picLocks noChangeAspect="1"/>
          </p:cNvPicPr>
          <p:nvPr userDrawn="1"/>
        </p:nvPicPr>
        <p:blipFill>
          <a:blip r:embed="rId2">
            <a:alphaModFix amt="10000"/>
          </a:blip>
          <a:stretch>
            <a:fillRect/>
          </a:stretch>
        </p:blipFill>
        <p:spPr>
          <a:xfrm>
            <a:off x="-1" y="1492790"/>
            <a:ext cx="5352585" cy="5365209"/>
          </a:xfrm>
          <a:prstGeom prst="rect">
            <a:avLst/>
          </a:prstGeom>
        </p:spPr>
      </p:pic>
      <p:sp>
        <p:nvSpPr>
          <p:cNvPr id="7" name="Rectángulo 6">
            <a:extLst>
              <a:ext uri="{FF2B5EF4-FFF2-40B4-BE49-F238E27FC236}">
                <a16:creationId xmlns:a16="http://schemas.microsoft.com/office/drawing/2014/main" xmlns="" id="{D9B2E423-2037-BB40-BF23-8C6FD1552F73}"/>
              </a:ext>
            </a:extLst>
          </p:cNvPr>
          <p:cNvSpPr/>
          <p:nvPr userDrawn="1"/>
        </p:nvSpPr>
        <p:spPr>
          <a:xfrm>
            <a:off x="0" y="0"/>
            <a:ext cx="12192000" cy="6858000"/>
          </a:xfrm>
          <a:prstGeom prst="rect">
            <a:avLst/>
          </a:prstGeom>
          <a:gradFill flip="none" rotWithShape="1">
            <a:gsLst>
              <a:gs pos="46000">
                <a:schemeClr val="accent1">
                  <a:lumMod val="0"/>
                  <a:alpha val="67000"/>
                </a:schemeClr>
              </a:gs>
              <a:gs pos="100000">
                <a:srgbClr val="1D5273"/>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err="1"/>
          </a:p>
        </p:txBody>
      </p:sp>
      <p:sp>
        <p:nvSpPr>
          <p:cNvPr id="2" name="Título 1">
            <a:extLst>
              <a:ext uri="{FF2B5EF4-FFF2-40B4-BE49-F238E27FC236}">
                <a16:creationId xmlns:a16="http://schemas.microsoft.com/office/drawing/2014/main" xmlns="" id="{27A41A69-F252-E24E-B17E-543B93560993}"/>
              </a:ext>
            </a:extLst>
          </p:cNvPr>
          <p:cNvSpPr>
            <a:spLocks noGrp="1"/>
          </p:cNvSpPr>
          <p:nvPr>
            <p:ph type="ctrTitle"/>
          </p:nvPr>
        </p:nvSpPr>
        <p:spPr>
          <a:xfrm>
            <a:off x="484094" y="665163"/>
            <a:ext cx="11201400" cy="639202"/>
          </a:xfrm>
        </p:spPr>
        <p:txBody>
          <a:bodyPr anchor="t">
            <a:normAutofit/>
          </a:bodyPr>
          <a:lstStyle>
            <a:lvl1pPr algn="l">
              <a:defRPr sz="3200"/>
            </a:lvl1pPr>
          </a:lstStyle>
          <a:p>
            <a:r>
              <a:rPr lang="es-ES" dirty="0"/>
              <a:t>Haga clic para modificar el estilo de título del patrón</a:t>
            </a:r>
            <a:endParaRPr lang="es-ES_tradnl" dirty="0"/>
          </a:p>
        </p:txBody>
      </p:sp>
      <p:sp>
        <p:nvSpPr>
          <p:cNvPr id="3" name="Subtítulo 2">
            <a:extLst>
              <a:ext uri="{FF2B5EF4-FFF2-40B4-BE49-F238E27FC236}">
                <a16:creationId xmlns:a16="http://schemas.microsoft.com/office/drawing/2014/main" xmlns="" id="{696A6BDC-EFC8-9746-9E66-FB72C62DEB6C}"/>
              </a:ext>
            </a:extLst>
          </p:cNvPr>
          <p:cNvSpPr>
            <a:spLocks noGrp="1"/>
          </p:cNvSpPr>
          <p:nvPr>
            <p:ph type="subTitle" idx="1"/>
          </p:nvPr>
        </p:nvSpPr>
        <p:spPr>
          <a:xfrm>
            <a:off x="484094" y="1558084"/>
            <a:ext cx="11201400" cy="4347013"/>
          </a:xfrm>
        </p:spPr>
        <p:txBody>
          <a:bodyPr/>
          <a:lstStyle>
            <a:lvl1pPr marL="0" indent="0" algn="l">
              <a:buNone/>
              <a:defRPr sz="2400" b="0" i="0">
                <a:latin typeface="Gotham HTF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ES_tradnl" dirty="0"/>
          </a:p>
        </p:txBody>
      </p:sp>
      <p:sp>
        <p:nvSpPr>
          <p:cNvPr id="5" name="Marcador de pie de página 4">
            <a:extLst>
              <a:ext uri="{FF2B5EF4-FFF2-40B4-BE49-F238E27FC236}">
                <a16:creationId xmlns:a16="http://schemas.microsoft.com/office/drawing/2014/main" xmlns="" id="{AE6E542B-1AA7-F14D-884C-E3C8FAF45BDD}"/>
              </a:ext>
            </a:extLst>
          </p:cNvPr>
          <p:cNvSpPr>
            <a:spLocks noGrp="1"/>
          </p:cNvSpPr>
          <p:nvPr>
            <p:ph type="ftr" sz="quarter" idx="11"/>
          </p:nvPr>
        </p:nvSpPr>
        <p:spPr>
          <a:xfrm>
            <a:off x="484094" y="6209382"/>
            <a:ext cx="4114800" cy="365125"/>
          </a:xfrm>
        </p:spPr>
        <p:txBody>
          <a:bodyPr/>
          <a:lstStyle>
            <a:lvl1pPr algn="l">
              <a:defRPr/>
            </a:lvl1pPr>
          </a:lstStyle>
          <a:p>
            <a:endParaRPr lang="es-ES_tradnl" dirty="0"/>
          </a:p>
        </p:txBody>
      </p:sp>
      <p:pic>
        <p:nvPicPr>
          <p:cNvPr id="9" name="Imagen 8">
            <a:extLst>
              <a:ext uri="{FF2B5EF4-FFF2-40B4-BE49-F238E27FC236}">
                <a16:creationId xmlns:a16="http://schemas.microsoft.com/office/drawing/2014/main" xmlns="" id="{84CAADB4-A707-4445-87AB-EAD7B75C53EF}"/>
              </a:ext>
            </a:extLst>
          </p:cNvPr>
          <p:cNvPicPr>
            <a:picLocks noChangeAspect="1"/>
          </p:cNvPicPr>
          <p:nvPr userDrawn="1"/>
        </p:nvPicPr>
        <p:blipFill>
          <a:blip r:embed="rId3"/>
          <a:stretch>
            <a:fillRect/>
          </a:stretch>
        </p:blipFill>
        <p:spPr>
          <a:xfrm>
            <a:off x="10728958" y="6188590"/>
            <a:ext cx="1102245" cy="406711"/>
          </a:xfrm>
          <a:prstGeom prst="rect">
            <a:avLst/>
          </a:prstGeom>
        </p:spPr>
      </p:pic>
    </p:spTree>
    <p:extLst>
      <p:ext uri="{BB962C8B-B14F-4D97-AF65-F5344CB8AC3E}">
        <p14:creationId xmlns:p14="http://schemas.microsoft.com/office/powerpoint/2010/main" val="4284710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F003F560-C864-174B-8AB7-71FFEE5E37DC}"/>
              </a:ext>
            </a:extLst>
          </p:cNvPr>
          <p:cNvPicPr>
            <a:picLocks noChangeAspect="1"/>
          </p:cNvPicPr>
          <p:nvPr userDrawn="1"/>
        </p:nvPicPr>
        <p:blipFill>
          <a:blip r:embed="rId2">
            <a:alphaModFix amt="10000"/>
          </a:blip>
          <a:stretch>
            <a:fillRect/>
          </a:stretch>
        </p:blipFill>
        <p:spPr>
          <a:xfrm>
            <a:off x="-1" y="1492790"/>
            <a:ext cx="5352585" cy="5365209"/>
          </a:xfrm>
          <a:prstGeom prst="rect">
            <a:avLst/>
          </a:prstGeom>
        </p:spPr>
      </p:pic>
      <p:sp>
        <p:nvSpPr>
          <p:cNvPr id="7" name="Rectángulo 6">
            <a:extLst>
              <a:ext uri="{FF2B5EF4-FFF2-40B4-BE49-F238E27FC236}">
                <a16:creationId xmlns:a16="http://schemas.microsoft.com/office/drawing/2014/main" xmlns="" id="{D9B2E423-2037-BB40-BF23-8C6FD1552F73}"/>
              </a:ext>
            </a:extLst>
          </p:cNvPr>
          <p:cNvSpPr/>
          <p:nvPr userDrawn="1"/>
        </p:nvSpPr>
        <p:spPr>
          <a:xfrm>
            <a:off x="0" y="0"/>
            <a:ext cx="12192000" cy="6858000"/>
          </a:xfrm>
          <a:prstGeom prst="rect">
            <a:avLst/>
          </a:prstGeom>
          <a:gradFill flip="none" rotWithShape="1">
            <a:gsLst>
              <a:gs pos="46000">
                <a:schemeClr val="accent1">
                  <a:lumMod val="0"/>
                  <a:alpha val="67000"/>
                </a:schemeClr>
              </a:gs>
              <a:gs pos="100000">
                <a:srgbClr val="1D5273"/>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err="1"/>
          </a:p>
        </p:txBody>
      </p:sp>
      <p:sp>
        <p:nvSpPr>
          <p:cNvPr id="2" name="Título 1">
            <a:extLst>
              <a:ext uri="{FF2B5EF4-FFF2-40B4-BE49-F238E27FC236}">
                <a16:creationId xmlns:a16="http://schemas.microsoft.com/office/drawing/2014/main" xmlns="" id="{27A41A69-F252-E24E-B17E-543B93560993}"/>
              </a:ext>
            </a:extLst>
          </p:cNvPr>
          <p:cNvSpPr>
            <a:spLocks noGrp="1"/>
          </p:cNvSpPr>
          <p:nvPr>
            <p:ph type="ctrTitle"/>
          </p:nvPr>
        </p:nvSpPr>
        <p:spPr>
          <a:xfrm>
            <a:off x="2105891" y="387529"/>
            <a:ext cx="7994074" cy="888863"/>
          </a:xfrm>
        </p:spPr>
        <p:txBody>
          <a:bodyPr wrap="square" anchor="ctr">
            <a:normAutofit/>
          </a:bodyPr>
          <a:lstStyle>
            <a:lvl1pPr algn="l">
              <a:defRPr sz="3200"/>
            </a:lvl1pPr>
          </a:lstStyle>
          <a:p>
            <a:r>
              <a:rPr lang="es-ES" dirty="0"/>
              <a:t>Haga clic para modificar el estilo de título del patrón</a:t>
            </a:r>
            <a:endParaRPr lang="es-ES_tradnl" dirty="0"/>
          </a:p>
        </p:txBody>
      </p:sp>
      <p:pic>
        <p:nvPicPr>
          <p:cNvPr id="9" name="Imagen 8">
            <a:extLst>
              <a:ext uri="{FF2B5EF4-FFF2-40B4-BE49-F238E27FC236}">
                <a16:creationId xmlns:a16="http://schemas.microsoft.com/office/drawing/2014/main" xmlns="" id="{84CAADB4-A707-4445-87AB-EAD7B75C53EF}"/>
              </a:ext>
            </a:extLst>
          </p:cNvPr>
          <p:cNvPicPr>
            <a:picLocks noChangeAspect="1"/>
          </p:cNvPicPr>
          <p:nvPr userDrawn="1"/>
        </p:nvPicPr>
        <p:blipFill>
          <a:blip r:embed="rId3"/>
          <a:stretch>
            <a:fillRect/>
          </a:stretch>
        </p:blipFill>
        <p:spPr>
          <a:xfrm>
            <a:off x="10728958" y="6188590"/>
            <a:ext cx="1102245" cy="406711"/>
          </a:xfrm>
          <a:prstGeom prst="rect">
            <a:avLst/>
          </a:prstGeom>
        </p:spPr>
      </p:pic>
      <p:cxnSp>
        <p:nvCxnSpPr>
          <p:cNvPr id="10" name="Conector recto 9">
            <a:extLst>
              <a:ext uri="{FF2B5EF4-FFF2-40B4-BE49-F238E27FC236}">
                <a16:creationId xmlns:a16="http://schemas.microsoft.com/office/drawing/2014/main" xmlns="" id="{7FE7F4A1-307D-4044-B13D-93D86A244508}"/>
              </a:ext>
            </a:extLst>
          </p:cNvPr>
          <p:cNvCxnSpPr>
            <a:cxnSpLocks/>
          </p:cNvCxnSpPr>
          <p:nvPr userDrawn="1"/>
        </p:nvCxnSpPr>
        <p:spPr>
          <a:xfrm flipH="1">
            <a:off x="1" y="831961"/>
            <a:ext cx="1909631" cy="0"/>
          </a:xfrm>
          <a:prstGeom prst="line">
            <a:avLst/>
          </a:prstGeom>
          <a:noFill/>
          <a:ln w="6350" cap="flat" cmpd="sng" algn="ctr">
            <a:solidFill>
              <a:srgbClr val="FFFFFF"/>
            </a:solidFill>
            <a:prstDash val="solid"/>
            <a:miter lim="800000"/>
          </a:ln>
          <a:effectLst/>
        </p:spPr>
      </p:cxnSp>
    </p:spTree>
    <p:extLst>
      <p:ext uri="{BB962C8B-B14F-4D97-AF65-F5344CB8AC3E}">
        <p14:creationId xmlns:p14="http://schemas.microsoft.com/office/powerpoint/2010/main" val="32945444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F003F560-C864-174B-8AB7-71FFEE5E37DC}"/>
              </a:ext>
            </a:extLst>
          </p:cNvPr>
          <p:cNvPicPr>
            <a:picLocks noChangeAspect="1"/>
          </p:cNvPicPr>
          <p:nvPr userDrawn="1"/>
        </p:nvPicPr>
        <p:blipFill>
          <a:blip r:embed="rId2">
            <a:alphaModFix amt="10000"/>
          </a:blip>
          <a:stretch>
            <a:fillRect/>
          </a:stretch>
        </p:blipFill>
        <p:spPr>
          <a:xfrm>
            <a:off x="-1" y="1492790"/>
            <a:ext cx="5352585" cy="5365209"/>
          </a:xfrm>
          <a:prstGeom prst="rect">
            <a:avLst/>
          </a:prstGeom>
        </p:spPr>
      </p:pic>
      <p:sp>
        <p:nvSpPr>
          <p:cNvPr id="7" name="Rectángulo 6">
            <a:extLst>
              <a:ext uri="{FF2B5EF4-FFF2-40B4-BE49-F238E27FC236}">
                <a16:creationId xmlns:a16="http://schemas.microsoft.com/office/drawing/2014/main" xmlns="" id="{D9B2E423-2037-BB40-BF23-8C6FD1552F73}"/>
              </a:ext>
            </a:extLst>
          </p:cNvPr>
          <p:cNvSpPr/>
          <p:nvPr userDrawn="1"/>
        </p:nvSpPr>
        <p:spPr>
          <a:xfrm>
            <a:off x="0" y="0"/>
            <a:ext cx="12192000" cy="6858000"/>
          </a:xfrm>
          <a:prstGeom prst="rect">
            <a:avLst/>
          </a:prstGeom>
          <a:gradFill flip="none" rotWithShape="1">
            <a:gsLst>
              <a:gs pos="46000">
                <a:schemeClr val="accent1">
                  <a:lumMod val="0"/>
                  <a:alpha val="67000"/>
                </a:schemeClr>
              </a:gs>
              <a:gs pos="100000">
                <a:srgbClr val="1D5273"/>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err="1"/>
          </a:p>
        </p:txBody>
      </p:sp>
      <p:sp>
        <p:nvSpPr>
          <p:cNvPr id="2" name="Título 1">
            <a:extLst>
              <a:ext uri="{FF2B5EF4-FFF2-40B4-BE49-F238E27FC236}">
                <a16:creationId xmlns:a16="http://schemas.microsoft.com/office/drawing/2014/main" xmlns="" id="{27A41A69-F252-E24E-B17E-543B93560993}"/>
              </a:ext>
            </a:extLst>
          </p:cNvPr>
          <p:cNvSpPr>
            <a:spLocks noGrp="1"/>
          </p:cNvSpPr>
          <p:nvPr>
            <p:ph type="ctrTitle"/>
          </p:nvPr>
        </p:nvSpPr>
        <p:spPr>
          <a:xfrm>
            <a:off x="2105890" y="387529"/>
            <a:ext cx="8021783" cy="888863"/>
          </a:xfrm>
        </p:spPr>
        <p:txBody>
          <a:bodyPr wrap="square" anchor="ctr">
            <a:normAutofit/>
          </a:bodyPr>
          <a:lstStyle>
            <a:lvl1pPr algn="l">
              <a:defRPr sz="2400"/>
            </a:lvl1pPr>
          </a:lstStyle>
          <a:p>
            <a:r>
              <a:rPr lang="es-ES" dirty="0"/>
              <a:t>Haga clic para modificar el estilo de título del patrón</a:t>
            </a:r>
            <a:endParaRPr lang="es-ES_tradnl" dirty="0"/>
          </a:p>
        </p:txBody>
      </p:sp>
      <p:pic>
        <p:nvPicPr>
          <p:cNvPr id="9" name="Imagen 8">
            <a:extLst>
              <a:ext uri="{FF2B5EF4-FFF2-40B4-BE49-F238E27FC236}">
                <a16:creationId xmlns:a16="http://schemas.microsoft.com/office/drawing/2014/main" xmlns="" id="{84CAADB4-A707-4445-87AB-EAD7B75C53EF}"/>
              </a:ext>
            </a:extLst>
          </p:cNvPr>
          <p:cNvPicPr>
            <a:picLocks noChangeAspect="1"/>
          </p:cNvPicPr>
          <p:nvPr userDrawn="1"/>
        </p:nvPicPr>
        <p:blipFill>
          <a:blip r:embed="rId3"/>
          <a:stretch>
            <a:fillRect/>
          </a:stretch>
        </p:blipFill>
        <p:spPr>
          <a:xfrm>
            <a:off x="10728958" y="6188590"/>
            <a:ext cx="1102245" cy="406711"/>
          </a:xfrm>
          <a:prstGeom prst="rect">
            <a:avLst/>
          </a:prstGeom>
        </p:spPr>
      </p:pic>
      <p:cxnSp>
        <p:nvCxnSpPr>
          <p:cNvPr id="10" name="Conector recto 9">
            <a:extLst>
              <a:ext uri="{FF2B5EF4-FFF2-40B4-BE49-F238E27FC236}">
                <a16:creationId xmlns:a16="http://schemas.microsoft.com/office/drawing/2014/main" xmlns="" id="{7FE7F4A1-307D-4044-B13D-93D86A244508}"/>
              </a:ext>
            </a:extLst>
          </p:cNvPr>
          <p:cNvCxnSpPr>
            <a:cxnSpLocks/>
          </p:cNvCxnSpPr>
          <p:nvPr userDrawn="1"/>
        </p:nvCxnSpPr>
        <p:spPr>
          <a:xfrm flipH="1">
            <a:off x="1" y="831961"/>
            <a:ext cx="1909631" cy="0"/>
          </a:xfrm>
          <a:prstGeom prst="line">
            <a:avLst/>
          </a:prstGeom>
          <a:noFill/>
          <a:ln w="6350" cap="flat" cmpd="sng" algn="ctr">
            <a:solidFill>
              <a:srgbClr val="FFFFFF"/>
            </a:solidFill>
            <a:prstDash val="solid"/>
            <a:miter lim="800000"/>
          </a:ln>
          <a:effectLst/>
        </p:spPr>
      </p:cxnSp>
    </p:spTree>
    <p:extLst>
      <p:ext uri="{BB962C8B-B14F-4D97-AF65-F5344CB8AC3E}">
        <p14:creationId xmlns:p14="http://schemas.microsoft.com/office/powerpoint/2010/main" val="3065082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F003F560-C864-174B-8AB7-71FFEE5E37DC}"/>
              </a:ext>
            </a:extLst>
          </p:cNvPr>
          <p:cNvPicPr>
            <a:picLocks noChangeAspect="1"/>
          </p:cNvPicPr>
          <p:nvPr userDrawn="1"/>
        </p:nvPicPr>
        <p:blipFill>
          <a:blip r:embed="rId2">
            <a:alphaModFix amt="10000"/>
          </a:blip>
          <a:stretch>
            <a:fillRect/>
          </a:stretch>
        </p:blipFill>
        <p:spPr>
          <a:xfrm>
            <a:off x="-1" y="1492790"/>
            <a:ext cx="5352585" cy="5365209"/>
          </a:xfrm>
          <a:prstGeom prst="rect">
            <a:avLst/>
          </a:prstGeom>
        </p:spPr>
      </p:pic>
      <p:sp>
        <p:nvSpPr>
          <p:cNvPr id="7" name="Rectángulo 6">
            <a:extLst>
              <a:ext uri="{FF2B5EF4-FFF2-40B4-BE49-F238E27FC236}">
                <a16:creationId xmlns:a16="http://schemas.microsoft.com/office/drawing/2014/main" xmlns="" id="{D9B2E423-2037-BB40-BF23-8C6FD1552F73}"/>
              </a:ext>
            </a:extLst>
          </p:cNvPr>
          <p:cNvSpPr/>
          <p:nvPr userDrawn="1"/>
        </p:nvSpPr>
        <p:spPr>
          <a:xfrm>
            <a:off x="0" y="0"/>
            <a:ext cx="12192000" cy="6858000"/>
          </a:xfrm>
          <a:prstGeom prst="rect">
            <a:avLst/>
          </a:prstGeom>
          <a:gradFill flip="none" rotWithShape="1">
            <a:gsLst>
              <a:gs pos="46000">
                <a:schemeClr val="accent1">
                  <a:lumMod val="0"/>
                  <a:alpha val="67000"/>
                </a:schemeClr>
              </a:gs>
              <a:gs pos="100000">
                <a:srgbClr val="1D5273"/>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err="1"/>
          </a:p>
        </p:txBody>
      </p:sp>
      <p:pic>
        <p:nvPicPr>
          <p:cNvPr id="9" name="Imagen 8">
            <a:extLst>
              <a:ext uri="{FF2B5EF4-FFF2-40B4-BE49-F238E27FC236}">
                <a16:creationId xmlns:a16="http://schemas.microsoft.com/office/drawing/2014/main" xmlns="" id="{84CAADB4-A707-4445-87AB-EAD7B75C53EF}"/>
              </a:ext>
            </a:extLst>
          </p:cNvPr>
          <p:cNvPicPr>
            <a:picLocks noChangeAspect="1"/>
          </p:cNvPicPr>
          <p:nvPr userDrawn="1"/>
        </p:nvPicPr>
        <p:blipFill>
          <a:blip r:embed="rId3"/>
          <a:stretch>
            <a:fillRect/>
          </a:stretch>
        </p:blipFill>
        <p:spPr>
          <a:xfrm>
            <a:off x="10728958" y="6188590"/>
            <a:ext cx="1102245" cy="406711"/>
          </a:xfrm>
          <a:prstGeom prst="rect">
            <a:avLst/>
          </a:prstGeom>
        </p:spPr>
      </p:pic>
    </p:spTree>
    <p:extLst>
      <p:ext uri="{BB962C8B-B14F-4D97-AF65-F5344CB8AC3E}">
        <p14:creationId xmlns:p14="http://schemas.microsoft.com/office/powerpoint/2010/main" val="37925289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F003F560-C864-174B-8AB7-71FFEE5E37DC}"/>
              </a:ext>
            </a:extLst>
          </p:cNvPr>
          <p:cNvPicPr>
            <a:picLocks noChangeAspect="1"/>
          </p:cNvPicPr>
          <p:nvPr userDrawn="1"/>
        </p:nvPicPr>
        <p:blipFill>
          <a:blip r:embed="rId2">
            <a:alphaModFix amt="10000"/>
          </a:blip>
          <a:stretch>
            <a:fillRect/>
          </a:stretch>
        </p:blipFill>
        <p:spPr>
          <a:xfrm>
            <a:off x="-1" y="1492790"/>
            <a:ext cx="5352585" cy="5365209"/>
          </a:xfrm>
          <a:prstGeom prst="rect">
            <a:avLst/>
          </a:prstGeom>
        </p:spPr>
      </p:pic>
      <p:sp>
        <p:nvSpPr>
          <p:cNvPr id="7" name="Rectángulo 6">
            <a:extLst>
              <a:ext uri="{FF2B5EF4-FFF2-40B4-BE49-F238E27FC236}">
                <a16:creationId xmlns:a16="http://schemas.microsoft.com/office/drawing/2014/main" xmlns="" id="{D9B2E423-2037-BB40-BF23-8C6FD1552F73}"/>
              </a:ext>
            </a:extLst>
          </p:cNvPr>
          <p:cNvSpPr/>
          <p:nvPr userDrawn="1"/>
        </p:nvSpPr>
        <p:spPr>
          <a:xfrm>
            <a:off x="0" y="0"/>
            <a:ext cx="12192000" cy="6858000"/>
          </a:xfrm>
          <a:prstGeom prst="rect">
            <a:avLst/>
          </a:prstGeom>
          <a:gradFill flip="none" rotWithShape="1">
            <a:gsLst>
              <a:gs pos="46000">
                <a:schemeClr val="accent1">
                  <a:lumMod val="0"/>
                  <a:alpha val="67000"/>
                </a:schemeClr>
              </a:gs>
              <a:gs pos="100000">
                <a:srgbClr val="1D5273"/>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err="1"/>
          </a:p>
        </p:txBody>
      </p:sp>
    </p:spTree>
    <p:extLst>
      <p:ext uri="{BB962C8B-B14F-4D97-AF65-F5344CB8AC3E}">
        <p14:creationId xmlns:p14="http://schemas.microsoft.com/office/powerpoint/2010/main" val="6805940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BBD810-E2FD-46EC-A65C-F9616D72F1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9144046-9CC9-4D2D-8AEC-9D11F23133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03882F0-3964-4E8D-8F7D-533F26469FCD}"/>
              </a:ext>
            </a:extLst>
          </p:cNvPr>
          <p:cNvSpPr>
            <a:spLocks noGrp="1"/>
          </p:cNvSpPr>
          <p:nvPr>
            <p:ph type="dt" sz="half" idx="10"/>
          </p:nvPr>
        </p:nvSpPr>
        <p:spPr/>
        <p:txBody>
          <a:bodyPr/>
          <a:lstStyle/>
          <a:p>
            <a:fld id="{68297B99-6231-40B7-A1F1-678A551A6E07}" type="datetime1">
              <a:rPr lang="en-US" smtClean="0"/>
              <a:t>7/8/2021</a:t>
            </a:fld>
            <a:endParaRPr lang="en-US"/>
          </a:p>
        </p:txBody>
      </p:sp>
      <p:sp>
        <p:nvSpPr>
          <p:cNvPr id="5" name="Footer Placeholder 4">
            <a:extLst>
              <a:ext uri="{FF2B5EF4-FFF2-40B4-BE49-F238E27FC236}">
                <a16:creationId xmlns:a16="http://schemas.microsoft.com/office/drawing/2014/main" xmlns="" id="{0955FAA6-B1C1-4F29-96E3-2D65E80DCE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A3366F3-DB7E-42BF-BAAA-03750442163F}"/>
              </a:ext>
            </a:extLst>
          </p:cNvPr>
          <p:cNvSpPr>
            <a:spLocks noGrp="1"/>
          </p:cNvSpPr>
          <p:nvPr>
            <p:ph type="sldNum" sz="quarter" idx="12"/>
          </p:nvPr>
        </p:nvSpPr>
        <p:spPr/>
        <p:txBody>
          <a:bodyPr/>
          <a:lstStyle/>
          <a:p>
            <a:fld id="{89CFD301-3B8F-4152-9294-6607D17FC269}" type="slidenum">
              <a:rPr lang="en-US" smtClean="0"/>
              <a:t>‹Nº›</a:t>
            </a:fld>
            <a:endParaRPr lang="en-US"/>
          </a:p>
        </p:txBody>
      </p:sp>
    </p:spTree>
    <p:extLst>
      <p:ext uri="{BB962C8B-B14F-4D97-AF65-F5344CB8AC3E}">
        <p14:creationId xmlns:p14="http://schemas.microsoft.com/office/powerpoint/2010/main" val="1097992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C54F2C4D-8896-F74A-9FF5-BAB9691BC5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ES_tradnl" dirty="0"/>
          </a:p>
        </p:txBody>
      </p:sp>
      <p:sp>
        <p:nvSpPr>
          <p:cNvPr id="3" name="Marcador de texto 2">
            <a:extLst>
              <a:ext uri="{FF2B5EF4-FFF2-40B4-BE49-F238E27FC236}">
                <a16:creationId xmlns:a16="http://schemas.microsoft.com/office/drawing/2014/main" xmlns="" id="{872ED67D-E797-794E-AC2E-365D050FB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S_tradnl" dirty="0"/>
          </a:p>
        </p:txBody>
      </p:sp>
      <p:sp>
        <p:nvSpPr>
          <p:cNvPr id="4" name="Marcador de fecha 3">
            <a:extLst>
              <a:ext uri="{FF2B5EF4-FFF2-40B4-BE49-F238E27FC236}">
                <a16:creationId xmlns:a16="http://schemas.microsoft.com/office/drawing/2014/main" xmlns="" id="{8928A418-A160-0A4F-B311-B5E7789FC6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Gotham HTF Light" pitchFamily="2" charset="77"/>
              </a:defRPr>
            </a:lvl1pPr>
          </a:lstStyle>
          <a:p>
            <a:fld id="{B040DA7D-5B11-7A43-99F3-3E92791A1371}" type="datetimeFigureOut">
              <a:rPr lang="es-ES_tradnl" smtClean="0"/>
              <a:pPr/>
              <a:t>08/07/2021</a:t>
            </a:fld>
            <a:endParaRPr lang="es-ES_tradnl"/>
          </a:p>
        </p:txBody>
      </p:sp>
      <p:sp>
        <p:nvSpPr>
          <p:cNvPr id="5" name="Marcador de pie de página 4">
            <a:extLst>
              <a:ext uri="{FF2B5EF4-FFF2-40B4-BE49-F238E27FC236}">
                <a16:creationId xmlns:a16="http://schemas.microsoft.com/office/drawing/2014/main" xmlns="" id="{5E200E57-97E3-294A-BCBC-52A3EDE8CF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otham HTF Light" pitchFamily="2" charset="77"/>
              </a:defRPr>
            </a:lvl1pPr>
          </a:lstStyle>
          <a:p>
            <a:endParaRPr lang="es-ES_tradnl" dirty="0"/>
          </a:p>
        </p:txBody>
      </p:sp>
      <p:sp>
        <p:nvSpPr>
          <p:cNvPr id="6" name="Marcador de número de diapositiva 5">
            <a:extLst>
              <a:ext uri="{FF2B5EF4-FFF2-40B4-BE49-F238E27FC236}">
                <a16:creationId xmlns:a16="http://schemas.microsoft.com/office/drawing/2014/main" xmlns="" id="{EF47501F-0D89-3B40-838E-E606692240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Gotham HTF Light" pitchFamily="2" charset="77"/>
              </a:defRPr>
            </a:lvl1pPr>
          </a:lstStyle>
          <a:p>
            <a:fld id="{261158E2-3A55-4748-9B83-5FA5A2C233AB}" type="slidenum">
              <a:rPr lang="es-ES_tradnl" smtClean="0"/>
              <a:pPr/>
              <a:t>‹Nº›</a:t>
            </a:fld>
            <a:endParaRPr lang="es-ES_tradnl" dirty="0"/>
          </a:p>
        </p:txBody>
      </p:sp>
    </p:spTree>
    <p:extLst>
      <p:ext uri="{BB962C8B-B14F-4D97-AF65-F5344CB8AC3E}">
        <p14:creationId xmlns:p14="http://schemas.microsoft.com/office/powerpoint/2010/main" val="1448417965"/>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49" r:id="rId3"/>
    <p:sldLayoutId id="2147483653" r:id="rId4"/>
    <p:sldLayoutId id="2147483654" r:id="rId5"/>
    <p:sldLayoutId id="2147483652" r:id="rId6"/>
    <p:sldLayoutId id="2147483655" r:id="rId7"/>
    <p:sldLayoutId id="2147483656" r:id="rId8"/>
  </p:sldLayoutIdLst>
  <p:txStyles>
    <p:titleStyle>
      <a:lvl1pPr algn="l" defTabSz="914400" rtl="0" eaLnBrk="1" latinLnBrk="0" hangingPunct="1">
        <a:lnSpc>
          <a:spcPct val="90000"/>
        </a:lnSpc>
        <a:spcBef>
          <a:spcPct val="0"/>
        </a:spcBef>
        <a:buNone/>
        <a:defRPr sz="3200" b="0" i="0" kern="1200">
          <a:solidFill>
            <a:schemeClr val="tx1"/>
          </a:solidFill>
          <a:latin typeface="Gotham HTF Medium 2"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HTF-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HTF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HTF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HTF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hyperlink" Target="file:///C:\Users\eugenioh\Documents\OneDrive%20-%20Inter-American%20Development%20Bank%20Group\PMO\5.%20Administrative\Presentations\2020%20presentations\Videos%20-15\9-Adquisiciones%20Sostenibles_Master%20V2_Whatsapp.mp4" TargetMode="External"/><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hyperlink" Target="file:///C:\Users\eugenioh\Documents\OneDrive%20-%20Inter-American%20Development%20Bank%20Group\PMO\5.%20Administrative\Presentations\2020%20presentations\Videos%20-15\7-Adquisiciones%20en%20Multiples%20Etapas_Master%20V2_Whatsapp.mp4"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file:///C:\Users\eugenioh\Documents\OneDrive%20-%20Inter-American%20Development%20Bank%20Group\PMO\5.%20Administrative\Presentations\2020%20presentations\Videos%20-15\5-Dialogo%20Competitivo_Master%20V3_Whatsapp.mp4"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hyperlink" Target="file:///C:\Users\eugenioh\Documents\OneDrive%20-%20Inter-American%20Development%20Bank%20Group\PMO\5.%20Administrative\Presentations\2020%20presentations\Videos%20-15\8-Autoridad%20de%20Probidad_Master%20V2_Whatsapp.mp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file:///C:\Users\eugenioh\Documents\OneDrive%20-%20Inter-American%20Development%20Bank%20Group\PMO\5.%20Administrative\Presentations\2020%20presentations\Videos%20-15\6-Asociacion%20para%20la%20Innovacion_Master%20V2_Whatsapp.mp4"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file:///C:\Users\eugenioh\Documents\OneDrive%20-%20Inter-American%20Development%20Bank%20Group\PMO\5.%20Administrative\Presentations\2020%20presentations\Videos%20-15\11-Evaluacion%20y%20Comparacion%20de%20Ofertas_Master%20V2%20Whatsapp.mp4"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hyperlink" Target="file:///C:\Users\eugenioh\Documents\OneDrive%20-%20Inter-American%20Development%20Bank%20Group\PMO\5.%20Administrative\Presentations\2020%20presentations\Videos%20-15\4-Ofertas%20Anormalmete%20Bajasl_Master%20V2_Whatsapp.mp4" TargetMode="External"/><Relationship Id="rId5" Type="http://schemas.openxmlformats.org/officeDocument/2006/relationships/image" Target="../media/image25.emf"/><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file:///C:\Users\eugenioh\Documents\OneDrive%20-%20Inter-American%20Development%20Bank%20Group\PMO\5.%20Administrative\Presentations\2020%20presentations\Videos%20-15\3-Mejor%20Oferta%20Final_Master%20V2_Whatsapp.mp4"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32.svg"/></Relationships>
</file>

<file path=ppt/slides/_rels/slide33.xml.rels><?xml version="1.0" encoding="UTF-8" standalone="yes"?>
<Relationships xmlns="http://schemas.openxmlformats.org/package/2006/relationships"><Relationship Id="rId3" Type="http://schemas.openxmlformats.org/officeDocument/2006/relationships/hyperlink" Target="file:///C:\Users\eugenioh\Documents\OneDrive%20-%20Inter-American%20Development%20Bank%20Group\PMO\5.%20Administrative\Presentations\2020%20presentations\Videos%20-15\2-Negociacion_Master%20V2_Whatsapp.mp4" TargetMode="External"/><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file:///C:\Users\eugenioh\Documents\OneDrive%20-%20Inter-American%20Development%20Bank%20Group\PMO\5.%20Administrative\Presentations\2020%20presentations\Videos%20-15\10-Subasta%20Electronica%20Inversa_Master%20V2_Whatsapp.mp4" TargetMode="External"/><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hyperlink" Target="file:///C:\Users\eugenioh\Documents\OneDrive%20-%20Inter-American%20Development%20Bank%20Group\PMO\5.%20Administrative\Presentations\2020%20presentations\Videos%20-15\14-Arrendamiento%20de%20Bienes%20de%20segunda%20mano_Master%20V2%20Whatsapp.mp4"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file:///C:\Users\eugenioh\Documents\OneDrive%20-%20Inter-American%20Development%20Bank%20Group\PMO\5.%20Administrative\Presentations\2020%20presentations\Videos%20-15\1-Valor%20por%20dinero_Master%20V2_Whatsapp.mp4" TargetMode="External"/><Relationship Id="rId2" Type="http://schemas.openxmlformats.org/officeDocument/2006/relationships/image" Target="../media/image12.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innovation-procurement.org/fileadmin/_migrated/RTE/RTEmagicC_PPI-Platform_future_of_communication_Solarseven.jpg.jpg">
            <a:extLst>
              <a:ext uri="{FF2B5EF4-FFF2-40B4-BE49-F238E27FC236}">
                <a16:creationId xmlns:a16="http://schemas.microsoft.com/office/drawing/2014/main" xmlns="" id="{B03321F4-85D5-4970-8DF1-FDC26EDFE305}"/>
              </a:ext>
            </a:extLst>
          </p:cNvPr>
          <p:cNvPicPr>
            <a:picLocks noChangeAspect="1" noChangeArrowheads="1"/>
          </p:cNvPicPr>
          <p:nvPr/>
        </p:nvPicPr>
        <p:blipFill rotWithShape="1">
          <a:blip r:embed="rId3">
            <a:alphaModFix amt="86000"/>
            <a:extLst>
              <a:ext uri="{BEBA8EAE-BF5A-486C-A8C5-ECC9F3942E4B}">
                <a14:imgProps xmlns:a14="http://schemas.microsoft.com/office/drawing/2010/main">
                  <a14:imgLayer r:embed="rId4">
                    <a14:imgEffect>
                      <a14:brightnessContrast bright="-46000" contrast="50000"/>
                    </a14:imgEffect>
                  </a14:imgLayer>
                </a14:imgProps>
              </a:ext>
              <a:ext uri="{28A0092B-C50C-407E-A947-70E740481C1C}">
                <a14:useLocalDpi xmlns:a14="http://schemas.microsoft.com/office/drawing/2010/main" val="0"/>
              </a:ext>
            </a:extLst>
          </a:blip>
          <a:srcRect/>
          <a:stretch/>
        </p:blipFill>
        <p:spPr bwMode="auto">
          <a:xfrm>
            <a:off x="20" y="0"/>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6EC1D7FE-B552-4B36-80F0-8B17CAB37205}"/>
              </a:ext>
            </a:extLst>
          </p:cNvPr>
          <p:cNvSpPr>
            <a:spLocks noGrp="1"/>
          </p:cNvSpPr>
          <p:nvPr>
            <p:ph type="ctrTitle"/>
          </p:nvPr>
        </p:nvSpPr>
        <p:spPr>
          <a:xfrm>
            <a:off x="1863839" y="1936376"/>
            <a:ext cx="8464302" cy="3275704"/>
          </a:xfrm>
          <a:solidFill>
            <a:schemeClr val="tx1">
              <a:alpha val="20000"/>
            </a:schemeClr>
          </a:solidFill>
        </p:spPr>
        <p:txBody>
          <a:bodyPr anchor="ctr" anchorCtr="1">
            <a:noAutofit/>
          </a:bodyPr>
          <a:lstStyle/>
          <a:p>
            <a:pPr>
              <a:lnSpc>
                <a:spcPct val="90000"/>
              </a:lnSpc>
            </a:pPr>
            <a:r>
              <a:rPr lang="es-ES" sz="4000" b="1" dirty="0">
                <a:solidFill>
                  <a:srgbClr val="FFFFFF"/>
                </a:solidFill>
                <a:effectLst>
                  <a:outerShdw blurRad="38100" dist="38100" dir="2700000" algn="tl">
                    <a:srgbClr val="000000">
                      <a:alpha val="43137"/>
                    </a:srgbClr>
                  </a:outerShdw>
                </a:effectLst>
                <a:latin typeface="Gotham Book" pitchFamily="50" charset="0"/>
                <a:ea typeface="+mn-ea"/>
                <a:cs typeface="Gotham Book" pitchFamily="50" charset="0"/>
              </a:rPr>
              <a:t>Ampliación de las Políticas de Adquisiciones</a:t>
            </a:r>
            <a:br>
              <a:rPr lang="es-ES" sz="4000" b="1" dirty="0">
                <a:solidFill>
                  <a:srgbClr val="FFFFFF"/>
                </a:solidFill>
                <a:effectLst>
                  <a:outerShdw blurRad="38100" dist="38100" dir="2700000" algn="tl">
                    <a:srgbClr val="000000">
                      <a:alpha val="43137"/>
                    </a:srgbClr>
                  </a:outerShdw>
                </a:effectLst>
                <a:latin typeface="Gotham Book" pitchFamily="50" charset="0"/>
                <a:ea typeface="+mn-ea"/>
                <a:cs typeface="Gotham Book" pitchFamily="50" charset="0"/>
              </a:rPr>
            </a:br>
            <a:r>
              <a:rPr lang="es-ES" sz="4000" b="1" dirty="0">
                <a:solidFill>
                  <a:srgbClr val="FFFFFF"/>
                </a:solidFill>
                <a:effectLst>
                  <a:outerShdw blurRad="38100" dist="38100" dir="2700000" algn="tl">
                    <a:srgbClr val="000000">
                      <a:alpha val="43137"/>
                    </a:srgbClr>
                  </a:outerShdw>
                </a:effectLst>
                <a:latin typeface="Gotham Book" pitchFamily="50" charset="0"/>
                <a:ea typeface="+mn-ea"/>
                <a:cs typeface="Gotham Book" pitchFamily="50" charset="0"/>
              </a:rPr>
              <a:t/>
            </a:r>
            <a:br>
              <a:rPr lang="es-ES" sz="4000" b="1" dirty="0">
                <a:solidFill>
                  <a:srgbClr val="FFFFFF"/>
                </a:solidFill>
                <a:effectLst>
                  <a:outerShdw blurRad="38100" dist="38100" dir="2700000" algn="tl">
                    <a:srgbClr val="000000">
                      <a:alpha val="43137"/>
                    </a:srgbClr>
                  </a:outerShdw>
                </a:effectLst>
                <a:latin typeface="Gotham Book" pitchFamily="50" charset="0"/>
                <a:ea typeface="+mn-ea"/>
                <a:cs typeface="Gotham Book" pitchFamily="50" charset="0"/>
              </a:rPr>
            </a:br>
            <a:r>
              <a:rPr lang="es-ES" sz="3200" b="1" dirty="0">
                <a:solidFill>
                  <a:srgbClr val="FFFFFF"/>
                </a:solidFill>
                <a:effectLst>
                  <a:outerShdw blurRad="38100" dist="38100" dir="2700000" algn="tl">
                    <a:srgbClr val="000000">
                      <a:alpha val="43137"/>
                    </a:srgbClr>
                  </a:outerShdw>
                </a:effectLst>
                <a:latin typeface="Gotham Book" pitchFamily="50" charset="0"/>
                <a:ea typeface="+mn-ea"/>
                <a:cs typeface="Gotham Book" pitchFamily="50" charset="0"/>
              </a:rPr>
              <a:t>Red Federal de Adquisiciones Públicas - Argentina</a:t>
            </a:r>
            <a:endParaRPr lang="es-ES" sz="4000" b="1" dirty="0">
              <a:solidFill>
                <a:srgbClr val="FFFFFF"/>
              </a:solidFill>
              <a:effectLst>
                <a:outerShdw blurRad="38100" dist="38100" dir="2700000" algn="tl">
                  <a:srgbClr val="000000">
                    <a:alpha val="43137"/>
                  </a:srgbClr>
                </a:outerShdw>
              </a:effectLst>
              <a:latin typeface="Gotham Book" pitchFamily="50" charset="0"/>
              <a:ea typeface="+mn-ea"/>
              <a:cs typeface="Gotham Book" pitchFamily="50" charset="0"/>
            </a:endParaRPr>
          </a:p>
        </p:txBody>
      </p:sp>
      <p:sp>
        <p:nvSpPr>
          <p:cNvPr id="3" name="Rectangle 2">
            <a:extLst>
              <a:ext uri="{FF2B5EF4-FFF2-40B4-BE49-F238E27FC236}">
                <a16:creationId xmlns:a16="http://schemas.microsoft.com/office/drawing/2014/main" xmlns="" id="{B3077A65-BAD3-4707-99B6-4BCDB9D1B1A2}"/>
              </a:ext>
            </a:extLst>
          </p:cNvPr>
          <p:cNvSpPr/>
          <p:nvPr/>
        </p:nvSpPr>
        <p:spPr>
          <a:xfrm>
            <a:off x="10328141" y="6035398"/>
            <a:ext cx="2445920" cy="584775"/>
          </a:xfrm>
          <a:prstGeom prst="rect">
            <a:avLst/>
          </a:prstGeom>
        </p:spPr>
        <p:txBody>
          <a:bodyPr wrap="square">
            <a:spAutoFit/>
          </a:bodyPr>
          <a:lstStyle/>
          <a:p>
            <a:r>
              <a:rPr lang="es-ES" sz="1600" b="1" dirty="0">
                <a:solidFill>
                  <a:srgbClr val="FFFFFF"/>
                </a:solidFill>
                <a:effectLst>
                  <a:outerShdw blurRad="38100" dist="38100" dir="2700000" algn="tl">
                    <a:srgbClr val="000000">
                      <a:alpha val="43137"/>
                    </a:srgbClr>
                  </a:outerShdw>
                </a:effectLst>
                <a:cs typeface="Gotham Medium" pitchFamily="50" charset="0"/>
              </a:rPr>
              <a:t>G-BID Argentina</a:t>
            </a:r>
          </a:p>
          <a:p>
            <a:r>
              <a:rPr lang="es-ES" sz="1600" b="1" dirty="0">
                <a:solidFill>
                  <a:srgbClr val="FFFFFF"/>
                </a:solidFill>
                <a:effectLst>
                  <a:outerShdw blurRad="38100" dist="38100" dir="2700000" algn="tl">
                    <a:srgbClr val="000000">
                      <a:alpha val="43137"/>
                    </a:srgbClr>
                  </a:outerShdw>
                </a:effectLst>
                <a:cs typeface="Gotham Medium" pitchFamily="50" charset="0"/>
              </a:rPr>
              <a:t>Julio 2021</a:t>
            </a:r>
            <a:endParaRPr lang="en-US" b="1" dirty="0"/>
          </a:p>
        </p:txBody>
      </p:sp>
    </p:spTree>
    <p:extLst>
      <p:ext uri="{BB962C8B-B14F-4D97-AF65-F5344CB8AC3E}">
        <p14:creationId xmlns:p14="http://schemas.microsoft.com/office/powerpoint/2010/main" val="376916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xmlns="" id="{626C6807-8034-B24E-8223-2F34D63C7073}"/>
              </a:ext>
            </a:extLst>
          </p:cNvPr>
          <p:cNvSpPr/>
          <p:nvPr/>
        </p:nvSpPr>
        <p:spPr>
          <a:xfrm>
            <a:off x="2090336" y="393563"/>
            <a:ext cx="6103169" cy="461665"/>
          </a:xfrm>
          <a:prstGeom prst="rect">
            <a:avLst/>
          </a:prstGeom>
        </p:spPr>
        <p:txBody>
          <a:bodyPr wrap="square">
            <a:spAutoFit/>
          </a:bodyPr>
          <a:lstStyle/>
          <a:p>
            <a:pPr>
              <a:spcBef>
                <a:spcPct val="0"/>
              </a:spcBef>
            </a:pPr>
            <a:r>
              <a:rPr lang="es-ES_tradnl" altLang="en-US" sz="2400" dirty="0">
                <a:solidFill>
                  <a:srgbClr val="FFFFFF"/>
                </a:solidFill>
                <a:effectLst>
                  <a:outerShdw blurRad="38100" dist="38100" dir="2700000" algn="tl">
                    <a:srgbClr val="000000">
                      <a:alpha val="43137"/>
                    </a:srgbClr>
                  </a:outerShdw>
                </a:effectLst>
                <a:latin typeface="GothamHTF-Book" pitchFamily="2" charset="77"/>
                <a:cs typeface="Gotham Medium" pitchFamily="50" charset="0"/>
              </a:rPr>
              <a:t>Elegibilidad y Practicas Prohibidas</a:t>
            </a:r>
          </a:p>
        </p:txBody>
      </p:sp>
      <p:cxnSp>
        <p:nvCxnSpPr>
          <p:cNvPr id="13" name="Conector recto 12">
            <a:extLst>
              <a:ext uri="{FF2B5EF4-FFF2-40B4-BE49-F238E27FC236}">
                <a16:creationId xmlns:a16="http://schemas.microsoft.com/office/drawing/2014/main" xmlns="" id="{68141DDC-E18B-E245-B4CF-7F3F4E17A511}"/>
              </a:ext>
            </a:extLst>
          </p:cNvPr>
          <p:cNvCxnSpPr>
            <a:cxnSpLocks/>
          </p:cNvCxnSpPr>
          <p:nvPr/>
        </p:nvCxnSpPr>
        <p:spPr>
          <a:xfrm flipH="1">
            <a:off x="1" y="647475"/>
            <a:ext cx="1909631" cy="0"/>
          </a:xfrm>
          <a:prstGeom prst="line">
            <a:avLst/>
          </a:prstGeom>
          <a:noFill/>
          <a:ln w="6350" cap="flat" cmpd="sng" algn="ctr">
            <a:solidFill>
              <a:srgbClr val="FFFFFF"/>
            </a:solidFill>
            <a:prstDash val="solid"/>
            <a:miter lim="800000"/>
          </a:ln>
          <a:effectLst/>
        </p:spPr>
      </p:cxnSp>
      <p:sp>
        <p:nvSpPr>
          <p:cNvPr id="15" name="Rectángulo 14">
            <a:extLst>
              <a:ext uri="{FF2B5EF4-FFF2-40B4-BE49-F238E27FC236}">
                <a16:creationId xmlns:a16="http://schemas.microsoft.com/office/drawing/2014/main" xmlns="" id="{905F29F2-641A-E44F-907A-EFB86959F39F}"/>
              </a:ext>
            </a:extLst>
          </p:cNvPr>
          <p:cNvSpPr/>
          <p:nvPr/>
        </p:nvSpPr>
        <p:spPr>
          <a:xfrm>
            <a:off x="1920390" y="1759553"/>
            <a:ext cx="6008744" cy="614363"/>
          </a:xfrm>
          <a:prstGeom prst="rect">
            <a:avLst/>
          </a:prstGeom>
          <a:solidFill>
            <a:schemeClr val="bg1"/>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Gotham HTF Light" pitchFamily="2" charset="0"/>
            </a:endParaRPr>
          </a:p>
        </p:txBody>
      </p:sp>
      <p:sp>
        <p:nvSpPr>
          <p:cNvPr id="16" name="Rectángulo 15">
            <a:extLst>
              <a:ext uri="{FF2B5EF4-FFF2-40B4-BE49-F238E27FC236}">
                <a16:creationId xmlns:a16="http://schemas.microsoft.com/office/drawing/2014/main" xmlns="" id="{F8F42644-E522-594E-B6EA-20D45CE6D78F}"/>
              </a:ext>
            </a:extLst>
          </p:cNvPr>
          <p:cNvSpPr/>
          <p:nvPr/>
        </p:nvSpPr>
        <p:spPr>
          <a:xfrm>
            <a:off x="3575669" y="1835231"/>
            <a:ext cx="2698187"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_tradnl" altLang="en-US" sz="2400" dirty="0">
                <a:solidFill>
                  <a:srgbClr val="FFFFFF"/>
                </a:solidFill>
                <a:effectLst>
                  <a:outerShdw blurRad="38100" dist="38100" dir="2700000" algn="tl">
                    <a:srgbClr val="000000">
                      <a:alpha val="43137"/>
                    </a:srgbClr>
                  </a:outerShdw>
                </a:effectLst>
                <a:latin typeface="Gotham HTF Light" pitchFamily="2" charset="0"/>
                <a:cs typeface="Gotham Medium" pitchFamily="50" charset="0"/>
              </a:rPr>
              <a:t>Elegibilidad </a:t>
            </a:r>
            <a:r>
              <a:rPr lang="es-ES_tradnl" altLang="en-US" sz="2000" dirty="0">
                <a:solidFill>
                  <a:srgbClr val="FFFFFF"/>
                </a:solidFill>
                <a:effectLst>
                  <a:outerShdw blurRad="38100" dist="38100" dir="2700000" algn="tl">
                    <a:srgbClr val="000000">
                      <a:alpha val="43137"/>
                    </a:srgbClr>
                  </a:outerShdw>
                </a:effectLst>
                <a:latin typeface="Gotham HTF Light" pitchFamily="2" charset="0"/>
                <a:cs typeface="Gotham Medium" pitchFamily="50" charset="0"/>
              </a:rPr>
              <a:t>(1.8)</a:t>
            </a:r>
            <a:endParaRPr lang="es-ES_tradnl" altLang="en-US" sz="2400" dirty="0">
              <a:solidFill>
                <a:srgbClr val="FFFFFF"/>
              </a:solidFill>
              <a:effectLst>
                <a:outerShdw blurRad="38100" dist="38100" dir="2700000" algn="tl">
                  <a:srgbClr val="000000">
                    <a:alpha val="43137"/>
                  </a:srgbClr>
                </a:outerShdw>
              </a:effectLst>
              <a:latin typeface="Gotham HTF Light" pitchFamily="2" charset="0"/>
              <a:cs typeface="Gotham Medium" pitchFamily="50" charset="0"/>
            </a:endParaRPr>
          </a:p>
        </p:txBody>
      </p:sp>
      <p:sp>
        <p:nvSpPr>
          <p:cNvPr id="17" name="Rectángulo 16">
            <a:extLst>
              <a:ext uri="{FF2B5EF4-FFF2-40B4-BE49-F238E27FC236}">
                <a16:creationId xmlns:a16="http://schemas.microsoft.com/office/drawing/2014/main" xmlns="" id="{22BFB1B4-9CAA-534E-B288-6B95C6C2D0BE}"/>
              </a:ext>
            </a:extLst>
          </p:cNvPr>
          <p:cNvSpPr/>
          <p:nvPr/>
        </p:nvSpPr>
        <p:spPr>
          <a:xfrm>
            <a:off x="1920390" y="2518208"/>
            <a:ext cx="6008744" cy="553998"/>
          </a:xfrm>
          <a:prstGeom prst="rect">
            <a:avLst/>
          </a:prstGeom>
        </p:spPr>
        <p:txBody>
          <a:bodyPr wrap="square">
            <a:spAutoFit/>
          </a:bodyPr>
          <a:lstStyle/>
          <a:p>
            <a:r>
              <a:rPr lang="es-MX" sz="1500" dirty="0">
                <a:solidFill>
                  <a:srgbClr val="FFFFFF"/>
                </a:solidFill>
                <a:effectLst>
                  <a:outerShdw blurRad="38100" dist="38100" dir="2700000" algn="tl">
                    <a:srgbClr val="000000">
                      <a:alpha val="43137"/>
                    </a:srgbClr>
                  </a:outerShdw>
                </a:effectLst>
                <a:latin typeface="Gotham HTF Light" pitchFamily="2" charset="0"/>
              </a:rPr>
              <a:t>Se incorpora un párrafo donde se establece la no elegibilidad de firmas o individuos por causa de </a:t>
            </a:r>
            <a:r>
              <a:rPr lang="es-MX" sz="1500" dirty="0">
                <a:solidFill>
                  <a:schemeClr val="accent2"/>
                </a:solidFill>
                <a:effectLst>
                  <a:outerShdw blurRad="38100" dist="38100" dir="2700000" algn="tl">
                    <a:srgbClr val="000000">
                      <a:alpha val="43137"/>
                    </a:srgbClr>
                  </a:outerShdw>
                </a:effectLst>
                <a:latin typeface="Gotham HTF Light" pitchFamily="2" charset="0"/>
              </a:rPr>
              <a:t>conflicto de interés.</a:t>
            </a:r>
          </a:p>
        </p:txBody>
      </p:sp>
      <p:grpSp>
        <p:nvGrpSpPr>
          <p:cNvPr id="18" name="Grupo 17">
            <a:extLst>
              <a:ext uri="{FF2B5EF4-FFF2-40B4-BE49-F238E27FC236}">
                <a16:creationId xmlns:a16="http://schemas.microsoft.com/office/drawing/2014/main" xmlns="" id="{F63B38CB-8B91-E44E-A5A9-CE12E85860C7}"/>
              </a:ext>
            </a:extLst>
          </p:cNvPr>
          <p:cNvGrpSpPr/>
          <p:nvPr/>
        </p:nvGrpSpPr>
        <p:grpSpPr>
          <a:xfrm>
            <a:off x="4240497" y="3774091"/>
            <a:ext cx="6007608" cy="614363"/>
            <a:chOff x="1909631" y="1774613"/>
            <a:chExt cx="7734255" cy="614363"/>
          </a:xfrm>
          <a:solidFill>
            <a:schemeClr val="bg1">
              <a:alpha val="50000"/>
            </a:schemeClr>
          </a:solidFill>
        </p:grpSpPr>
        <p:sp>
          <p:nvSpPr>
            <p:cNvPr id="19" name="Rectángulo 18">
              <a:extLst>
                <a:ext uri="{FF2B5EF4-FFF2-40B4-BE49-F238E27FC236}">
                  <a16:creationId xmlns:a16="http://schemas.microsoft.com/office/drawing/2014/main" xmlns="" id="{4A54D92D-8196-3042-B504-1D1522B7F2BE}"/>
                </a:ext>
              </a:extLst>
            </p:cNvPr>
            <p:cNvSpPr/>
            <p:nvPr/>
          </p:nvSpPr>
          <p:spPr>
            <a:xfrm>
              <a:off x="1909631" y="1774613"/>
              <a:ext cx="7734255" cy="614363"/>
            </a:xfrm>
            <a:prstGeom prst="rect">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Gotham HTF Light" pitchFamily="2" charset="0"/>
              </a:endParaRPr>
            </a:p>
          </p:txBody>
        </p:sp>
        <p:sp>
          <p:nvSpPr>
            <p:cNvPr id="20" name="Rectángulo 19">
              <a:extLst>
                <a:ext uri="{FF2B5EF4-FFF2-40B4-BE49-F238E27FC236}">
                  <a16:creationId xmlns:a16="http://schemas.microsoft.com/office/drawing/2014/main" xmlns="" id="{3A1347A1-38AB-324E-ABFD-1E75D3D67F18}"/>
                </a:ext>
              </a:extLst>
            </p:cNvPr>
            <p:cNvSpPr/>
            <p:nvPr/>
          </p:nvSpPr>
          <p:spPr>
            <a:xfrm>
              <a:off x="3093589" y="1849224"/>
              <a:ext cx="5366340" cy="461665"/>
            </a:xfrm>
            <a:prstGeom prst="rect">
              <a:avLst/>
            </a:prstGeom>
            <a:noFill/>
          </p:spPr>
          <p:txBody>
            <a:bodyPr wrap="square">
              <a:spAutoFit/>
            </a:bodyPr>
            <a:lstStyle/>
            <a:p>
              <a:pPr algn="ctr"/>
              <a:r>
                <a:rPr lang="es-ES_tradnl" altLang="en-US" sz="2400" dirty="0">
                  <a:solidFill>
                    <a:srgbClr val="FFFFFF"/>
                  </a:solidFill>
                  <a:effectLst>
                    <a:outerShdw blurRad="38100" dist="38100" dir="2700000" algn="tl">
                      <a:srgbClr val="000000">
                        <a:alpha val="43137"/>
                      </a:srgbClr>
                    </a:outerShdw>
                  </a:effectLst>
                  <a:latin typeface="Gotham HTF Light" pitchFamily="2" charset="0"/>
                  <a:cs typeface="Gotham Medium" pitchFamily="50" charset="0"/>
                </a:rPr>
                <a:t>Prácticas prohibidas </a:t>
              </a:r>
              <a:r>
                <a:rPr lang="es-ES_tradnl" altLang="en-US" sz="2000" dirty="0">
                  <a:solidFill>
                    <a:srgbClr val="FFFFFF"/>
                  </a:solidFill>
                  <a:effectLst>
                    <a:outerShdw blurRad="38100" dist="38100" dir="2700000" algn="tl">
                      <a:srgbClr val="000000">
                        <a:alpha val="43137"/>
                      </a:srgbClr>
                    </a:outerShdw>
                  </a:effectLst>
                  <a:latin typeface="Gotham HTF Light" pitchFamily="2" charset="0"/>
                  <a:cs typeface="Gotham Medium" pitchFamily="50" charset="0"/>
                </a:rPr>
                <a:t>(1.16)</a:t>
              </a:r>
              <a:endParaRPr lang="es-ES_tradnl" altLang="en-US" sz="2400" dirty="0">
                <a:solidFill>
                  <a:srgbClr val="FFFFFF"/>
                </a:solidFill>
                <a:effectLst>
                  <a:outerShdw blurRad="38100" dist="38100" dir="2700000" algn="tl">
                    <a:srgbClr val="000000">
                      <a:alpha val="43137"/>
                    </a:srgbClr>
                  </a:outerShdw>
                </a:effectLst>
                <a:latin typeface="Gotham HTF Light" pitchFamily="2" charset="0"/>
                <a:cs typeface="Gotham Medium" pitchFamily="50" charset="0"/>
              </a:endParaRPr>
            </a:p>
          </p:txBody>
        </p:sp>
      </p:grpSp>
      <p:sp>
        <p:nvSpPr>
          <p:cNvPr id="21" name="Rectángulo 20">
            <a:extLst>
              <a:ext uri="{FF2B5EF4-FFF2-40B4-BE49-F238E27FC236}">
                <a16:creationId xmlns:a16="http://schemas.microsoft.com/office/drawing/2014/main" xmlns="" id="{3ADB4573-7287-B449-B0F3-57919A729096}"/>
              </a:ext>
            </a:extLst>
          </p:cNvPr>
          <p:cNvSpPr/>
          <p:nvPr/>
        </p:nvSpPr>
        <p:spPr>
          <a:xfrm>
            <a:off x="4240497" y="4597318"/>
            <a:ext cx="6007608" cy="1477328"/>
          </a:xfrm>
          <a:prstGeom prst="rect">
            <a:avLst/>
          </a:prstGeom>
        </p:spPr>
        <p:txBody>
          <a:bodyPr wrap="square">
            <a:spAutoFit/>
          </a:bodyPr>
          <a:lstStyle/>
          <a:p>
            <a:r>
              <a:rPr lang="es-MX" sz="1500" dirty="0">
                <a:solidFill>
                  <a:srgbClr val="FFFFFF"/>
                </a:solidFill>
                <a:effectLst>
                  <a:outerShdw blurRad="38100" dist="38100" dir="2700000" algn="tl">
                    <a:srgbClr val="000000">
                      <a:alpha val="43137"/>
                    </a:srgbClr>
                  </a:outerShdw>
                </a:effectLst>
                <a:latin typeface="Gotham HTF Light" pitchFamily="2" charset="0"/>
              </a:rPr>
              <a:t>Se actualizó la definición de </a:t>
            </a:r>
            <a:r>
              <a:rPr lang="es-MX" sz="1500" b="1" dirty="0">
                <a:solidFill>
                  <a:srgbClr val="FF8500"/>
                </a:solidFill>
                <a:effectLst>
                  <a:outerShdw blurRad="38100" dist="38100" dir="2700000" algn="tl">
                    <a:srgbClr val="000000">
                      <a:alpha val="43137"/>
                    </a:srgbClr>
                  </a:outerShdw>
                </a:effectLst>
                <a:latin typeface="Gotham HTF Light" pitchFamily="2" charset="0"/>
              </a:rPr>
              <a:t>practica obstructiva</a:t>
            </a:r>
            <a:r>
              <a:rPr lang="es-MX" sz="1500" dirty="0">
                <a:solidFill>
                  <a:srgbClr val="FFFFFF"/>
                </a:solidFill>
                <a:effectLst>
                  <a:outerShdw blurRad="38100" dist="38100" dir="2700000" algn="tl">
                    <a:srgbClr val="000000">
                      <a:alpha val="43137"/>
                    </a:srgbClr>
                  </a:outerShdw>
                </a:effectLst>
                <a:latin typeface="Gotham HTF Light" pitchFamily="2" charset="0"/>
              </a:rPr>
              <a:t>, se incluyó la noción de </a:t>
            </a:r>
            <a:r>
              <a:rPr lang="es-MX" sz="1500" b="1" dirty="0">
                <a:solidFill>
                  <a:srgbClr val="FF8500"/>
                </a:solidFill>
                <a:effectLst>
                  <a:outerShdw blurRad="38100" dist="38100" dir="2700000" algn="tl">
                    <a:srgbClr val="000000">
                      <a:alpha val="43137"/>
                    </a:srgbClr>
                  </a:outerShdw>
                </a:effectLst>
                <a:latin typeface="Gotham HTF Light" pitchFamily="2" charset="0"/>
              </a:rPr>
              <a:t>Apropiación Indebida </a:t>
            </a:r>
            <a:r>
              <a:rPr lang="es-MX" sz="1500" dirty="0">
                <a:solidFill>
                  <a:srgbClr val="FFFFFF"/>
                </a:solidFill>
                <a:effectLst>
                  <a:outerShdw blurRad="38100" dist="38100" dir="2700000" algn="tl">
                    <a:srgbClr val="000000">
                      <a:alpha val="43137"/>
                    </a:srgbClr>
                  </a:outerShdw>
                </a:effectLst>
                <a:latin typeface="Gotham HTF Light" pitchFamily="2" charset="0"/>
              </a:rPr>
              <a:t>y se ajustó el texto de la declaración jurada, donde los licitantes se obligan a observar las leyes y el sistema de sanciones del país (incluidos </a:t>
            </a:r>
            <a:r>
              <a:rPr lang="es-MX" sz="1500" b="1" dirty="0">
                <a:solidFill>
                  <a:srgbClr val="FF8500"/>
                </a:solidFill>
                <a:effectLst>
                  <a:outerShdw blurRad="38100" dist="38100" dir="2700000" algn="tl">
                    <a:srgbClr val="000000">
                      <a:alpha val="43137"/>
                    </a:srgbClr>
                  </a:outerShdw>
                </a:effectLst>
                <a:latin typeface="Gotham HTF Light" pitchFamily="2" charset="0"/>
              </a:rPr>
              <a:t>sobornos</a:t>
            </a:r>
            <a:r>
              <a:rPr lang="es-MX" sz="1500" dirty="0">
                <a:solidFill>
                  <a:srgbClr val="FFFFFF"/>
                </a:solidFill>
                <a:effectLst>
                  <a:outerShdw blurRad="38100" dist="38100" dir="2700000" algn="tl">
                    <a:srgbClr val="000000">
                      <a:alpha val="43137"/>
                    </a:srgbClr>
                  </a:outerShdw>
                </a:effectLst>
                <a:latin typeface="Gotham HTF Light" pitchFamily="2" charset="0"/>
              </a:rPr>
              <a:t>), así como las reglas de otras agencias multilaterales.  </a:t>
            </a:r>
          </a:p>
        </p:txBody>
      </p:sp>
      <p:pic>
        <p:nvPicPr>
          <p:cNvPr id="22" name="Imagen 21">
            <a:extLst>
              <a:ext uri="{FF2B5EF4-FFF2-40B4-BE49-F238E27FC236}">
                <a16:creationId xmlns:a16="http://schemas.microsoft.com/office/drawing/2014/main" xmlns="" id="{EFB8486C-4DAD-DE43-A667-171827E51227}"/>
              </a:ext>
            </a:extLst>
          </p:cNvPr>
          <p:cNvPicPr>
            <a:picLocks noChangeAspect="1"/>
          </p:cNvPicPr>
          <p:nvPr/>
        </p:nvPicPr>
        <p:blipFill>
          <a:blip r:embed="rId2">
            <a:alphaModFix/>
          </a:blip>
          <a:stretch>
            <a:fillRect/>
          </a:stretch>
        </p:blipFill>
        <p:spPr>
          <a:xfrm>
            <a:off x="1971579" y="3848702"/>
            <a:ext cx="1604090" cy="1935603"/>
          </a:xfrm>
          <a:prstGeom prst="rect">
            <a:avLst/>
          </a:prstGeom>
        </p:spPr>
      </p:pic>
      <p:pic>
        <p:nvPicPr>
          <p:cNvPr id="23" name="Imagen 22">
            <a:extLst>
              <a:ext uri="{FF2B5EF4-FFF2-40B4-BE49-F238E27FC236}">
                <a16:creationId xmlns:a16="http://schemas.microsoft.com/office/drawing/2014/main" xmlns="" id="{1CF8F12D-5019-504A-AA6B-F4FB57DB97FC}"/>
              </a:ext>
            </a:extLst>
          </p:cNvPr>
          <p:cNvPicPr>
            <a:picLocks noChangeAspect="1"/>
          </p:cNvPicPr>
          <p:nvPr/>
        </p:nvPicPr>
        <p:blipFill>
          <a:blip r:embed="rId3">
            <a:alphaModFix/>
          </a:blip>
          <a:stretch>
            <a:fillRect/>
          </a:stretch>
        </p:blipFill>
        <p:spPr>
          <a:xfrm>
            <a:off x="8864442" y="1292363"/>
            <a:ext cx="1439941" cy="1815886"/>
          </a:xfrm>
          <a:prstGeom prst="rect">
            <a:avLst/>
          </a:prstGeom>
        </p:spPr>
      </p:pic>
    </p:spTree>
    <p:extLst>
      <p:ext uri="{BB962C8B-B14F-4D97-AF65-F5344CB8AC3E}">
        <p14:creationId xmlns:p14="http://schemas.microsoft.com/office/powerpoint/2010/main" val="3298388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B34419F2-0A9A-CD47-987C-D8656D5AC14C}"/>
              </a:ext>
            </a:extLst>
          </p:cNvPr>
          <p:cNvSpPr/>
          <p:nvPr/>
        </p:nvSpPr>
        <p:spPr>
          <a:xfrm>
            <a:off x="2090336" y="570351"/>
            <a:ext cx="9616008" cy="523220"/>
          </a:xfrm>
          <a:prstGeom prst="rect">
            <a:avLst/>
          </a:prstGeom>
        </p:spPr>
        <p:txBody>
          <a:bodyPr wrap="square">
            <a:spAutoFit/>
          </a:bodyPr>
          <a:lstStyle/>
          <a:p>
            <a:pPr>
              <a:spcBef>
                <a:spcPct val="0"/>
              </a:spcBef>
            </a:pPr>
            <a:r>
              <a:rPr lang="es-ES_tradnl" altLang="en-US" sz="2800" dirty="0">
                <a:solidFill>
                  <a:srgbClr val="FFFFFF"/>
                </a:solidFill>
                <a:latin typeface="GothamHTF-Book" pitchFamily="2" charset="77"/>
                <a:ea typeface="Gotham Bold" charset="0"/>
                <a:cs typeface="Gotham Medium" pitchFamily="50" charset="0"/>
              </a:rPr>
              <a:t>Adquisiciones Sostenibles </a:t>
            </a:r>
            <a:r>
              <a:rPr lang="es-ES_tradnl" altLang="en-US" sz="2400" dirty="0">
                <a:solidFill>
                  <a:srgbClr val="FFFFFF"/>
                </a:solidFill>
                <a:latin typeface="GothamHTF-Book" pitchFamily="2" charset="77"/>
                <a:ea typeface="Gotham Bold" charset="0"/>
                <a:cs typeface="Gotham Medium" pitchFamily="50" charset="0"/>
              </a:rPr>
              <a:t>(1.19)</a:t>
            </a:r>
            <a:endParaRPr lang="es-ES_tradnl" altLang="en-US" sz="2800" dirty="0">
              <a:solidFill>
                <a:srgbClr val="FFFFFF"/>
              </a:solidFill>
              <a:latin typeface="GothamHTF-Book" pitchFamily="2" charset="77"/>
              <a:ea typeface="Gotham Bold" charset="0"/>
              <a:cs typeface="Gotham Medium" pitchFamily="50" charset="0"/>
            </a:endParaRPr>
          </a:p>
        </p:txBody>
      </p:sp>
      <p:cxnSp>
        <p:nvCxnSpPr>
          <p:cNvPr id="3" name="Conector recto 2">
            <a:extLst>
              <a:ext uri="{FF2B5EF4-FFF2-40B4-BE49-F238E27FC236}">
                <a16:creationId xmlns:a16="http://schemas.microsoft.com/office/drawing/2014/main" xmlns="" id="{4F03ADA2-3CF1-2F44-A750-AA3D0068C3D3}"/>
              </a:ext>
            </a:extLst>
          </p:cNvPr>
          <p:cNvCxnSpPr>
            <a:cxnSpLocks/>
          </p:cNvCxnSpPr>
          <p:nvPr/>
        </p:nvCxnSpPr>
        <p:spPr>
          <a:xfrm flipH="1">
            <a:off x="1" y="831961"/>
            <a:ext cx="1909631" cy="0"/>
          </a:xfrm>
          <a:prstGeom prst="line">
            <a:avLst/>
          </a:prstGeom>
          <a:noFill/>
          <a:ln w="6350" cap="flat" cmpd="sng" algn="ctr">
            <a:solidFill>
              <a:srgbClr val="FFFFFF"/>
            </a:solidFill>
            <a:prstDash val="solid"/>
            <a:miter lim="800000"/>
          </a:ln>
          <a:effectLst/>
        </p:spPr>
      </p:cxnSp>
      <p:sp>
        <p:nvSpPr>
          <p:cNvPr id="17" name="Rectángulo 16">
            <a:extLst>
              <a:ext uri="{FF2B5EF4-FFF2-40B4-BE49-F238E27FC236}">
                <a16:creationId xmlns:a16="http://schemas.microsoft.com/office/drawing/2014/main" xmlns="" id="{95B2489B-B458-F048-B51B-4FF5E8714C62}"/>
              </a:ext>
            </a:extLst>
          </p:cNvPr>
          <p:cNvSpPr/>
          <p:nvPr/>
        </p:nvSpPr>
        <p:spPr>
          <a:xfrm>
            <a:off x="1994081" y="2214407"/>
            <a:ext cx="4948140" cy="2308324"/>
          </a:xfrm>
          <a:prstGeom prst="rect">
            <a:avLst/>
          </a:prstGeom>
        </p:spPr>
        <p:txBody>
          <a:bodyPr wrap="square">
            <a:spAutoFit/>
          </a:bodyPr>
          <a:lstStyle/>
          <a:p>
            <a:pPr algn="ctr"/>
            <a:r>
              <a:rPr lang="es-MX" dirty="0">
                <a:solidFill>
                  <a:srgbClr val="FFFFFF"/>
                </a:solidFill>
                <a:latin typeface="Gotham HTF Light" pitchFamily="2" charset="0"/>
              </a:rPr>
              <a:t>Si así se ha acordado con el Banco, el Prestatario </a:t>
            </a:r>
            <a:r>
              <a:rPr lang="es-MX" dirty="0">
                <a:solidFill>
                  <a:schemeClr val="accent2"/>
                </a:solidFill>
                <a:latin typeface="Gotham HTF Light" pitchFamily="2" charset="0"/>
              </a:rPr>
              <a:t>podrá incorporar en el proceso de adquisición, requisitos adicionales sobre sostenibilidad, incluidos los de su propia política de sostenibilidad en las contrataciones</a:t>
            </a:r>
            <a:r>
              <a:rPr lang="es-MX" dirty="0">
                <a:solidFill>
                  <a:srgbClr val="FFFFFF"/>
                </a:solidFill>
                <a:latin typeface="Gotham HTF Light" pitchFamily="2" charset="0"/>
              </a:rPr>
              <a:t>, siempre que su aplicación se corresponda con los Principios de Adquisiciones.</a:t>
            </a:r>
          </a:p>
        </p:txBody>
      </p:sp>
      <p:pic>
        <p:nvPicPr>
          <p:cNvPr id="11" name="Imagen 10">
            <a:extLst>
              <a:ext uri="{FF2B5EF4-FFF2-40B4-BE49-F238E27FC236}">
                <a16:creationId xmlns:a16="http://schemas.microsoft.com/office/drawing/2014/main" xmlns="" id="{C72E8EAE-4FB7-324E-AE20-E1157F39266B}"/>
              </a:ext>
            </a:extLst>
          </p:cNvPr>
          <p:cNvPicPr>
            <a:picLocks noChangeAspect="1"/>
          </p:cNvPicPr>
          <p:nvPr/>
        </p:nvPicPr>
        <p:blipFill>
          <a:blip r:embed="rId3"/>
          <a:stretch>
            <a:fillRect/>
          </a:stretch>
        </p:blipFill>
        <p:spPr>
          <a:xfrm>
            <a:off x="11137692" y="315519"/>
            <a:ext cx="1054306" cy="988412"/>
          </a:xfrm>
          <a:prstGeom prst="rect">
            <a:avLst/>
          </a:prstGeom>
        </p:spPr>
      </p:pic>
      <p:pic>
        <p:nvPicPr>
          <p:cNvPr id="10" name="Imagen 9">
            <a:extLst>
              <a:ext uri="{FF2B5EF4-FFF2-40B4-BE49-F238E27FC236}">
                <a16:creationId xmlns:a16="http://schemas.microsoft.com/office/drawing/2014/main" xmlns="" id="{68FD8BC4-DADD-0446-BFD2-D1F787084C5E}"/>
              </a:ext>
            </a:extLst>
          </p:cNvPr>
          <p:cNvPicPr>
            <a:picLocks noChangeAspect="1"/>
          </p:cNvPicPr>
          <p:nvPr/>
        </p:nvPicPr>
        <p:blipFill>
          <a:blip r:embed="rId4"/>
          <a:stretch>
            <a:fillRect/>
          </a:stretch>
        </p:blipFill>
        <p:spPr>
          <a:xfrm>
            <a:off x="7574704" y="1997839"/>
            <a:ext cx="2367209" cy="2992620"/>
          </a:xfrm>
          <a:prstGeom prst="rect">
            <a:avLst/>
          </a:prstGeom>
        </p:spPr>
      </p:pic>
      <p:sp>
        <p:nvSpPr>
          <p:cNvPr id="7" name="Action Button: Video 6">
            <a:hlinkClick r:id="rId5" action="ppaction://hlinkfile" highlightClick="1"/>
            <a:extLst>
              <a:ext uri="{FF2B5EF4-FFF2-40B4-BE49-F238E27FC236}">
                <a16:creationId xmlns:a16="http://schemas.microsoft.com/office/drawing/2014/main" xmlns="" id="{69E435F5-C45E-46D1-9907-DDF2A24B5B56}"/>
              </a:ext>
            </a:extLst>
          </p:cNvPr>
          <p:cNvSpPr/>
          <p:nvPr/>
        </p:nvSpPr>
        <p:spPr>
          <a:xfrm>
            <a:off x="10748401" y="1558763"/>
            <a:ext cx="957943" cy="598715"/>
          </a:xfrm>
          <a:prstGeom prst="actionButtonMovie">
            <a:avLst/>
          </a:prstGeom>
          <a:solidFill>
            <a:srgbClr val="1F4E7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56892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xmlns="" id="{3ED947F6-4844-CF4B-8CD8-34220E2474E2}"/>
              </a:ext>
            </a:extLst>
          </p:cNvPr>
          <p:cNvSpPr/>
          <p:nvPr/>
        </p:nvSpPr>
        <p:spPr>
          <a:xfrm>
            <a:off x="1956634" y="2031266"/>
            <a:ext cx="8462712" cy="1061163"/>
          </a:xfrm>
          <a:prstGeom prst="rect">
            <a:avLst/>
          </a:prstGeom>
          <a:solidFill>
            <a:schemeClr val="bg1">
              <a:alpha val="50000"/>
            </a:schemeClr>
          </a:solidFill>
        </p:spPr>
        <p:txBody>
          <a:bodyPr wrap="square" anchor="ctr" anchorCtr="1">
            <a:noAutofit/>
          </a:bodyPr>
          <a:lstStyle/>
          <a:p>
            <a:pPr>
              <a:spcBef>
                <a:spcPct val="0"/>
              </a:spcBef>
            </a:pPr>
            <a:r>
              <a:rPr lang="es-ES_tradnl" altLang="en-US" sz="2800" dirty="0">
                <a:solidFill>
                  <a:srgbClr val="FFFFFF"/>
                </a:solidFill>
                <a:effectLst>
                  <a:outerShdw blurRad="38100" dist="38100" dir="2700000" algn="tl">
                    <a:srgbClr val="000000">
                      <a:alpha val="43137"/>
                    </a:srgbClr>
                  </a:outerShdw>
                </a:effectLst>
                <a:latin typeface="GothamHTF-Book" pitchFamily="2" charset="77"/>
                <a:ea typeface="Gotham Bold" charset="0"/>
                <a:cs typeface="Gotham Medium" pitchFamily="50" charset="0"/>
              </a:rPr>
              <a:t>Actualización en la Sección II – LPI</a:t>
            </a:r>
            <a:endParaRPr lang="es-ES_tradnl" altLang="en-US" sz="2800" dirty="0">
              <a:solidFill>
                <a:srgbClr val="FFFFFF"/>
              </a:solidFill>
              <a:effectLst>
                <a:outerShdw blurRad="38100" dist="38100" dir="2700000" algn="tl">
                  <a:srgbClr val="000000">
                    <a:alpha val="43137"/>
                  </a:srgbClr>
                </a:outerShdw>
              </a:effectLst>
              <a:latin typeface="Gotham HTF Light" pitchFamily="2" charset="77"/>
              <a:ea typeface="Gotham Bold" charset="0"/>
              <a:cs typeface="Gotham Medium" pitchFamily="50" charset="0"/>
            </a:endParaRPr>
          </a:p>
        </p:txBody>
      </p:sp>
      <p:cxnSp>
        <p:nvCxnSpPr>
          <p:cNvPr id="15" name="Conector recto 14">
            <a:extLst>
              <a:ext uri="{FF2B5EF4-FFF2-40B4-BE49-F238E27FC236}">
                <a16:creationId xmlns:a16="http://schemas.microsoft.com/office/drawing/2014/main" xmlns="" id="{DBEA9F6E-5B7A-764F-85C7-53D8B1BD932C}"/>
              </a:ext>
            </a:extLst>
          </p:cNvPr>
          <p:cNvCxnSpPr>
            <a:cxnSpLocks/>
          </p:cNvCxnSpPr>
          <p:nvPr/>
        </p:nvCxnSpPr>
        <p:spPr>
          <a:xfrm flipH="1">
            <a:off x="1" y="2055171"/>
            <a:ext cx="1909631" cy="0"/>
          </a:xfrm>
          <a:prstGeom prst="line">
            <a:avLst/>
          </a:prstGeom>
          <a:noFill/>
          <a:ln w="6350" cap="flat" cmpd="sng" algn="ctr">
            <a:solidFill>
              <a:srgbClr val="FFFFFF"/>
            </a:solidFill>
            <a:prstDash val="solid"/>
            <a:miter lim="800000"/>
          </a:ln>
          <a:effectLst/>
        </p:spPr>
      </p:cxnSp>
      <p:sp>
        <p:nvSpPr>
          <p:cNvPr id="16" name="Rectángulo 15">
            <a:extLst>
              <a:ext uri="{FF2B5EF4-FFF2-40B4-BE49-F238E27FC236}">
                <a16:creationId xmlns:a16="http://schemas.microsoft.com/office/drawing/2014/main" xmlns="" id="{4EBC50DA-60A4-7444-8E6F-65DFAC781969}"/>
              </a:ext>
            </a:extLst>
          </p:cNvPr>
          <p:cNvSpPr/>
          <p:nvPr/>
        </p:nvSpPr>
        <p:spPr>
          <a:xfrm>
            <a:off x="1956634" y="3355188"/>
            <a:ext cx="7542368" cy="1184940"/>
          </a:xfrm>
          <a:prstGeom prst="rect">
            <a:avLst/>
          </a:prstGeom>
        </p:spPr>
        <p:txBody>
          <a:bodyPr wrap="square">
            <a:spAutoFit/>
          </a:bodyPr>
          <a:lstStyle/>
          <a:p>
            <a:pPr>
              <a:spcAft>
                <a:spcPts val="600"/>
              </a:spcAft>
            </a:pPr>
            <a:r>
              <a:rPr lang="es-ES_tradnl" altLang="en-US" sz="1400" dirty="0">
                <a:solidFill>
                  <a:srgbClr val="FFFFFF"/>
                </a:solidFill>
                <a:latin typeface="Gotham HTF Light" pitchFamily="2" charset="77"/>
                <a:cs typeface="Gotham Medium" pitchFamily="50" charset="0"/>
              </a:rPr>
              <a:t>A) General</a:t>
            </a:r>
          </a:p>
          <a:p>
            <a:pPr marL="457200" indent="-457200">
              <a:spcAft>
                <a:spcPts val="600"/>
              </a:spcAft>
              <a:buFont typeface="Arial" panose="020B0604020202020204" pitchFamily="34" charset="0"/>
              <a:buChar char="•"/>
            </a:pPr>
            <a:r>
              <a:rPr lang="es-ES_tradnl" altLang="en-US" sz="1400" dirty="0">
                <a:solidFill>
                  <a:schemeClr val="accent2"/>
                </a:solidFill>
                <a:latin typeface="Gotham HTF Light" pitchFamily="2" charset="77"/>
                <a:cs typeface="Gotham Medium" pitchFamily="50" charset="0"/>
              </a:rPr>
              <a:t>Adquisiciones en Múltiples Etapas</a:t>
            </a:r>
          </a:p>
          <a:p>
            <a:pPr marL="457200" indent="-457200">
              <a:spcAft>
                <a:spcPts val="600"/>
              </a:spcAft>
              <a:buFont typeface="Arial" panose="020B0604020202020204" pitchFamily="34" charset="0"/>
              <a:buChar char="•"/>
            </a:pPr>
            <a:r>
              <a:rPr lang="es-ES_tradnl" altLang="en-US" sz="1400" dirty="0">
                <a:solidFill>
                  <a:schemeClr val="accent2"/>
                </a:solidFill>
                <a:latin typeface="Gotham HTF Light" pitchFamily="2" charset="77"/>
                <a:cs typeface="Gotham Medium" pitchFamily="50" charset="0"/>
              </a:rPr>
              <a:t>Dialogo Competitivo</a:t>
            </a:r>
          </a:p>
          <a:p>
            <a:pPr marL="457200" indent="-457200">
              <a:spcAft>
                <a:spcPts val="600"/>
              </a:spcAft>
              <a:buFont typeface="Arial" panose="020B0604020202020204" pitchFamily="34" charset="0"/>
              <a:buChar char="•"/>
            </a:pPr>
            <a:r>
              <a:rPr lang="es-ES_tradnl" altLang="en-US" sz="1400" dirty="0">
                <a:solidFill>
                  <a:schemeClr val="accent2"/>
                </a:solidFill>
                <a:latin typeface="Gotham HTF Light" pitchFamily="2" charset="77"/>
                <a:cs typeface="Gotham Medium" pitchFamily="50" charset="0"/>
              </a:rPr>
              <a:t>Asociación Para la Innovación</a:t>
            </a:r>
          </a:p>
        </p:txBody>
      </p:sp>
    </p:spTree>
    <p:extLst>
      <p:ext uri="{BB962C8B-B14F-4D97-AF65-F5344CB8AC3E}">
        <p14:creationId xmlns:p14="http://schemas.microsoft.com/office/powerpoint/2010/main" val="3320960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B34419F2-0A9A-CD47-987C-D8656D5AC14C}"/>
              </a:ext>
            </a:extLst>
          </p:cNvPr>
          <p:cNvSpPr/>
          <p:nvPr/>
        </p:nvSpPr>
        <p:spPr>
          <a:xfrm>
            <a:off x="2090336" y="570351"/>
            <a:ext cx="9616008" cy="523220"/>
          </a:xfrm>
          <a:prstGeom prst="rect">
            <a:avLst/>
          </a:prstGeom>
        </p:spPr>
        <p:txBody>
          <a:bodyPr wrap="square">
            <a:spAutoFit/>
          </a:bodyPr>
          <a:lstStyle/>
          <a:p>
            <a:pPr>
              <a:spcBef>
                <a:spcPct val="0"/>
              </a:spcBef>
            </a:pPr>
            <a:r>
              <a:rPr lang="es-ES_tradnl" altLang="en-US" sz="2800" dirty="0">
                <a:solidFill>
                  <a:srgbClr val="FFFFFF"/>
                </a:solidFill>
                <a:latin typeface="GothamHTF-Book" pitchFamily="2" charset="77"/>
                <a:ea typeface="Gotham Bold" charset="0"/>
                <a:cs typeface="Gotham Medium" pitchFamily="50" charset="0"/>
              </a:rPr>
              <a:t>Licitación Publica Internacional </a:t>
            </a:r>
            <a:r>
              <a:rPr lang="es-ES_tradnl" altLang="en-US" sz="2400" dirty="0">
                <a:solidFill>
                  <a:srgbClr val="FFFFFF"/>
                </a:solidFill>
                <a:latin typeface="GothamHTF-Book" pitchFamily="2" charset="77"/>
                <a:ea typeface="Gotham Bold" charset="0"/>
                <a:cs typeface="Gotham Medium" pitchFamily="50" charset="0"/>
              </a:rPr>
              <a:t>(2.1)</a:t>
            </a:r>
            <a:endParaRPr lang="es-ES_tradnl" altLang="en-US" sz="2800" dirty="0">
              <a:solidFill>
                <a:srgbClr val="FFFFFF"/>
              </a:solidFill>
              <a:latin typeface="GothamHTF-Book" pitchFamily="2" charset="77"/>
              <a:ea typeface="Gotham Bold" charset="0"/>
              <a:cs typeface="Gotham Medium" pitchFamily="50" charset="0"/>
            </a:endParaRPr>
          </a:p>
        </p:txBody>
      </p:sp>
      <p:cxnSp>
        <p:nvCxnSpPr>
          <p:cNvPr id="3" name="Conector recto 2">
            <a:extLst>
              <a:ext uri="{FF2B5EF4-FFF2-40B4-BE49-F238E27FC236}">
                <a16:creationId xmlns:a16="http://schemas.microsoft.com/office/drawing/2014/main" xmlns="" id="{4F03ADA2-3CF1-2F44-A750-AA3D0068C3D3}"/>
              </a:ext>
            </a:extLst>
          </p:cNvPr>
          <p:cNvCxnSpPr>
            <a:cxnSpLocks/>
          </p:cNvCxnSpPr>
          <p:nvPr/>
        </p:nvCxnSpPr>
        <p:spPr>
          <a:xfrm flipH="1">
            <a:off x="1" y="831961"/>
            <a:ext cx="1909631" cy="0"/>
          </a:xfrm>
          <a:prstGeom prst="line">
            <a:avLst/>
          </a:prstGeom>
          <a:noFill/>
          <a:ln w="6350" cap="flat" cmpd="sng" algn="ctr">
            <a:solidFill>
              <a:srgbClr val="FFFFFF"/>
            </a:solidFill>
            <a:prstDash val="solid"/>
            <a:miter lim="800000"/>
          </a:ln>
          <a:effectLst/>
        </p:spPr>
      </p:cxnSp>
      <p:sp>
        <p:nvSpPr>
          <p:cNvPr id="17" name="Rectángulo 16">
            <a:extLst>
              <a:ext uri="{FF2B5EF4-FFF2-40B4-BE49-F238E27FC236}">
                <a16:creationId xmlns:a16="http://schemas.microsoft.com/office/drawing/2014/main" xmlns="" id="{95B2489B-B458-F048-B51B-4FF5E8714C62}"/>
              </a:ext>
            </a:extLst>
          </p:cNvPr>
          <p:cNvSpPr/>
          <p:nvPr/>
        </p:nvSpPr>
        <p:spPr>
          <a:xfrm>
            <a:off x="1621010" y="2196345"/>
            <a:ext cx="4773987" cy="2185214"/>
          </a:xfrm>
          <a:prstGeom prst="rect">
            <a:avLst/>
          </a:prstGeom>
        </p:spPr>
        <p:txBody>
          <a:bodyPr wrap="square">
            <a:spAutoFit/>
          </a:bodyPr>
          <a:lstStyle/>
          <a:p>
            <a:r>
              <a:rPr lang="es-MX" sz="1700" dirty="0">
                <a:solidFill>
                  <a:schemeClr val="tx2"/>
                </a:solidFill>
                <a:latin typeface="Gotham HTF Light" pitchFamily="2" charset="0"/>
              </a:rPr>
              <a:t>Puede llevarse a cabo a través de una </a:t>
            </a:r>
            <a:r>
              <a:rPr lang="es-MX" sz="1700" dirty="0">
                <a:solidFill>
                  <a:schemeClr val="accent2"/>
                </a:solidFill>
                <a:latin typeface="Gotham HTF Light" pitchFamily="2" charset="0"/>
              </a:rPr>
              <a:t>solicitud de ofertas </a:t>
            </a:r>
            <a:r>
              <a:rPr lang="es-MX" sz="1700" dirty="0">
                <a:solidFill>
                  <a:schemeClr val="tx2"/>
                </a:solidFill>
                <a:latin typeface="Gotham HTF Light" pitchFamily="2" charset="0"/>
              </a:rPr>
              <a:t>o una </a:t>
            </a:r>
            <a:r>
              <a:rPr lang="es-MX" sz="1700" dirty="0">
                <a:solidFill>
                  <a:schemeClr val="accent2"/>
                </a:solidFill>
                <a:latin typeface="Gotham HTF Light" pitchFamily="2" charset="0"/>
              </a:rPr>
              <a:t>solicitud de propuestas</a:t>
            </a:r>
          </a:p>
          <a:p>
            <a:endParaRPr lang="es-MX" sz="1700" dirty="0">
              <a:solidFill>
                <a:srgbClr val="FFFFFF"/>
              </a:solidFill>
              <a:latin typeface="Gotham HTF Light" pitchFamily="2" charset="0"/>
            </a:endParaRPr>
          </a:p>
          <a:p>
            <a:r>
              <a:rPr lang="es-MX" sz="1700" dirty="0">
                <a:solidFill>
                  <a:srgbClr val="FFFFFF"/>
                </a:solidFill>
                <a:latin typeface="Gotham HTF Light" pitchFamily="2" charset="0"/>
              </a:rPr>
              <a:t>La selección de los tipos y el tamaño de los contratos tiene en cuenta la naturaleza, el riesgo, la complejidad de la contratación y las </a:t>
            </a:r>
            <a:r>
              <a:rPr lang="es-MX" sz="1700" dirty="0">
                <a:solidFill>
                  <a:schemeClr val="accent2"/>
                </a:solidFill>
                <a:latin typeface="Gotham HTF Light" pitchFamily="2" charset="0"/>
              </a:rPr>
              <a:t>consideraciones de VpD.</a:t>
            </a:r>
          </a:p>
        </p:txBody>
      </p:sp>
      <p:pic>
        <p:nvPicPr>
          <p:cNvPr id="4" name="Imagen 3">
            <a:extLst>
              <a:ext uri="{FF2B5EF4-FFF2-40B4-BE49-F238E27FC236}">
                <a16:creationId xmlns:a16="http://schemas.microsoft.com/office/drawing/2014/main" xmlns="" id="{451D198A-4446-4D4F-A5B0-214C2A3A1436}"/>
              </a:ext>
            </a:extLst>
          </p:cNvPr>
          <p:cNvPicPr>
            <a:picLocks noChangeAspect="1"/>
          </p:cNvPicPr>
          <p:nvPr/>
        </p:nvPicPr>
        <p:blipFill>
          <a:blip r:embed="rId3"/>
          <a:stretch>
            <a:fillRect/>
          </a:stretch>
        </p:blipFill>
        <p:spPr>
          <a:xfrm>
            <a:off x="7170820" y="1941816"/>
            <a:ext cx="2719323" cy="2719323"/>
          </a:xfrm>
          <a:prstGeom prst="rect">
            <a:avLst/>
          </a:prstGeom>
        </p:spPr>
      </p:pic>
      <p:cxnSp>
        <p:nvCxnSpPr>
          <p:cNvPr id="7" name="Conector recto 6">
            <a:extLst>
              <a:ext uri="{FF2B5EF4-FFF2-40B4-BE49-F238E27FC236}">
                <a16:creationId xmlns:a16="http://schemas.microsoft.com/office/drawing/2014/main" xmlns="" id="{CEAE456A-6DF9-5D49-A341-D86097362A15}"/>
              </a:ext>
            </a:extLst>
          </p:cNvPr>
          <p:cNvCxnSpPr>
            <a:cxnSpLocks/>
          </p:cNvCxnSpPr>
          <p:nvPr/>
        </p:nvCxnSpPr>
        <p:spPr>
          <a:xfrm flipH="1">
            <a:off x="1531599" y="5405378"/>
            <a:ext cx="8671366" cy="0"/>
          </a:xfrm>
          <a:prstGeom prst="line">
            <a:avLst/>
          </a:prstGeom>
          <a:noFill/>
          <a:ln w="6350" cap="flat" cmpd="sng" algn="ctr">
            <a:solidFill>
              <a:srgbClr val="FFFFFF"/>
            </a:solidFill>
            <a:prstDash val="solid"/>
            <a:miter lim="800000"/>
          </a:ln>
          <a:effectLst/>
        </p:spPr>
      </p:cxnSp>
    </p:spTree>
    <p:extLst>
      <p:ext uri="{BB962C8B-B14F-4D97-AF65-F5344CB8AC3E}">
        <p14:creationId xmlns:p14="http://schemas.microsoft.com/office/powerpoint/2010/main" val="2477614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B34419F2-0A9A-CD47-987C-D8656D5AC14C}"/>
              </a:ext>
            </a:extLst>
          </p:cNvPr>
          <p:cNvSpPr/>
          <p:nvPr/>
        </p:nvSpPr>
        <p:spPr>
          <a:xfrm>
            <a:off x="1920389" y="427150"/>
            <a:ext cx="9203017" cy="830997"/>
          </a:xfrm>
          <a:prstGeom prst="rect">
            <a:avLst/>
          </a:prstGeom>
        </p:spPr>
        <p:txBody>
          <a:bodyPr wrap="square">
            <a:spAutoFit/>
          </a:bodyPr>
          <a:lstStyle/>
          <a:p>
            <a:pPr>
              <a:spcBef>
                <a:spcPct val="0"/>
              </a:spcBef>
            </a:pPr>
            <a:r>
              <a:rPr lang="es-ES_tradnl" altLang="en-US" sz="2400" dirty="0">
                <a:solidFill>
                  <a:srgbClr val="FFFFFF"/>
                </a:solidFill>
                <a:latin typeface="GothamHTF-Book" pitchFamily="2" charset="77"/>
                <a:ea typeface="Gotham Bold" charset="0"/>
                <a:cs typeface="Gotham Medium" pitchFamily="50" charset="0"/>
              </a:rPr>
              <a:t>Expansión de la LPI. Adquisición en una etapa o múltiples etapas </a:t>
            </a:r>
            <a:r>
              <a:rPr lang="es-ES_tradnl" altLang="en-US" sz="2400" dirty="0">
                <a:solidFill>
                  <a:schemeClr val="accent2">
                    <a:lumMod val="75000"/>
                  </a:schemeClr>
                </a:solidFill>
                <a:latin typeface="GothamHTF-Book" pitchFamily="2" charset="77"/>
                <a:ea typeface="Gotham Bold" charset="0"/>
                <a:cs typeface="Gotham Medium" pitchFamily="50" charset="0"/>
              </a:rPr>
              <a:t>(AME) </a:t>
            </a:r>
            <a:r>
              <a:rPr lang="es-ES_tradnl" altLang="en-US" dirty="0">
                <a:solidFill>
                  <a:srgbClr val="FFFFFF"/>
                </a:solidFill>
                <a:latin typeface="GothamHTF-Book" pitchFamily="2" charset="77"/>
                <a:ea typeface="Gotham Bold" charset="0"/>
                <a:cs typeface="Gotham Medium" pitchFamily="50" charset="0"/>
              </a:rPr>
              <a:t>(2.11-2.14). </a:t>
            </a:r>
            <a:endParaRPr lang="es-ES_tradnl" altLang="en-US" sz="2400" dirty="0">
              <a:solidFill>
                <a:srgbClr val="FFFFFF"/>
              </a:solidFill>
              <a:latin typeface="GothamHTF-Book" pitchFamily="2" charset="77"/>
              <a:ea typeface="Gotham Bold" charset="0"/>
              <a:cs typeface="Gotham Medium" pitchFamily="50" charset="0"/>
            </a:endParaRPr>
          </a:p>
        </p:txBody>
      </p:sp>
      <p:cxnSp>
        <p:nvCxnSpPr>
          <p:cNvPr id="3" name="Conector recto 2">
            <a:extLst>
              <a:ext uri="{FF2B5EF4-FFF2-40B4-BE49-F238E27FC236}">
                <a16:creationId xmlns:a16="http://schemas.microsoft.com/office/drawing/2014/main" xmlns="" id="{4F03ADA2-3CF1-2F44-A750-AA3D0068C3D3}"/>
              </a:ext>
            </a:extLst>
          </p:cNvPr>
          <p:cNvCxnSpPr>
            <a:cxnSpLocks/>
          </p:cNvCxnSpPr>
          <p:nvPr/>
        </p:nvCxnSpPr>
        <p:spPr>
          <a:xfrm flipH="1">
            <a:off x="1" y="831961"/>
            <a:ext cx="1909631" cy="0"/>
          </a:xfrm>
          <a:prstGeom prst="line">
            <a:avLst/>
          </a:prstGeom>
          <a:noFill/>
          <a:ln w="6350" cap="flat" cmpd="sng" algn="ctr">
            <a:solidFill>
              <a:srgbClr val="FFFFFF"/>
            </a:solidFill>
            <a:prstDash val="solid"/>
            <a:miter lim="800000"/>
          </a:ln>
          <a:effectLst/>
        </p:spPr>
      </p:cxnSp>
      <p:sp>
        <p:nvSpPr>
          <p:cNvPr id="17" name="Rectángulo 16">
            <a:extLst>
              <a:ext uri="{FF2B5EF4-FFF2-40B4-BE49-F238E27FC236}">
                <a16:creationId xmlns:a16="http://schemas.microsoft.com/office/drawing/2014/main" xmlns="" id="{95B2489B-B458-F048-B51B-4FF5E8714C62}"/>
              </a:ext>
            </a:extLst>
          </p:cNvPr>
          <p:cNvSpPr/>
          <p:nvPr/>
        </p:nvSpPr>
        <p:spPr>
          <a:xfrm>
            <a:off x="1370542" y="3917500"/>
            <a:ext cx="9472433" cy="1556123"/>
          </a:xfrm>
          <a:prstGeom prst="rect">
            <a:avLst/>
          </a:prstGeom>
          <a:solidFill>
            <a:schemeClr val="tx1">
              <a:alpha val="20000"/>
            </a:schemeClr>
          </a:solidFill>
        </p:spPr>
        <p:txBody>
          <a:bodyPr wrap="square" anchor="ctr" anchorCtr="1">
            <a:noAutofit/>
          </a:bodyPr>
          <a:lstStyle/>
          <a:p>
            <a:pPr algn="ctr"/>
            <a:r>
              <a:rPr lang="es-MX" sz="1600" dirty="0">
                <a:solidFill>
                  <a:srgbClr val="FFFFFF"/>
                </a:solidFill>
                <a:effectLst>
                  <a:outerShdw blurRad="38100" dist="38100" dir="2700000" algn="tl">
                    <a:srgbClr val="000000">
                      <a:alpha val="43137"/>
                    </a:srgbClr>
                  </a:outerShdw>
                </a:effectLst>
                <a:latin typeface="GothamHTF-Book" pitchFamily="2" charset="77"/>
              </a:rPr>
              <a:t> S</a:t>
            </a:r>
            <a:r>
              <a:rPr lang="es-MX" sz="1600" dirty="0">
                <a:solidFill>
                  <a:srgbClr val="FFFFFF"/>
                </a:solidFill>
                <a:effectLst>
                  <a:outerShdw blurRad="38100" dist="38100" dir="2700000" algn="tl">
                    <a:srgbClr val="000000">
                      <a:alpha val="43137"/>
                    </a:srgbClr>
                  </a:outerShdw>
                </a:effectLst>
                <a:latin typeface="Gotham HTF Light" pitchFamily="2" charset="0"/>
              </a:rPr>
              <a:t>e recomienda utilizar cuando se adquieran contrato </a:t>
            </a:r>
            <a:r>
              <a:rPr lang="es-MX" sz="1600" dirty="0">
                <a:solidFill>
                  <a:schemeClr val="accent2">
                    <a:lumMod val="75000"/>
                  </a:schemeClr>
                </a:solidFill>
                <a:effectLst>
                  <a:outerShdw blurRad="38100" dist="38100" dir="2700000" algn="tl">
                    <a:srgbClr val="000000">
                      <a:alpha val="43137"/>
                    </a:srgbClr>
                  </a:outerShdw>
                </a:effectLst>
                <a:latin typeface="Gotham HTF Light" pitchFamily="2" charset="0"/>
              </a:rPr>
              <a:t>llave en mano, obras, bienes o servicios complejos o cuando se requieran </a:t>
            </a:r>
            <a:r>
              <a:rPr lang="es-MX" sz="1600" u="sng" dirty="0">
                <a:solidFill>
                  <a:schemeClr val="accent2">
                    <a:lumMod val="75000"/>
                  </a:schemeClr>
                </a:solidFill>
                <a:effectLst>
                  <a:outerShdw blurRad="38100" dist="38100" dir="2700000" algn="tl">
                    <a:srgbClr val="000000">
                      <a:alpha val="43137"/>
                    </a:srgbClr>
                  </a:outerShdw>
                </a:effectLst>
                <a:latin typeface="Gotham HTF Light" pitchFamily="2" charset="0"/>
              </a:rPr>
              <a:t>soluciones innovadoras </a:t>
            </a:r>
            <a:r>
              <a:rPr lang="es-MX" sz="1600" dirty="0">
                <a:solidFill>
                  <a:schemeClr val="accent2">
                    <a:lumMod val="75000"/>
                  </a:schemeClr>
                </a:solidFill>
                <a:effectLst>
                  <a:outerShdw blurRad="38100" dist="38100" dir="2700000" algn="tl">
                    <a:srgbClr val="000000">
                      <a:alpha val="43137"/>
                    </a:srgbClr>
                  </a:outerShdw>
                </a:effectLst>
                <a:latin typeface="Gotham HTF Light" pitchFamily="2" charset="0"/>
              </a:rPr>
              <a:t>y solo se disponga de un diseño conceptual </a:t>
            </a:r>
            <a:r>
              <a:rPr lang="es-MX" sz="1600" dirty="0">
                <a:solidFill>
                  <a:srgbClr val="FFFFFF"/>
                </a:solidFill>
                <a:effectLst>
                  <a:outerShdw blurRad="38100" dist="38100" dir="2700000" algn="tl">
                    <a:srgbClr val="000000">
                      <a:alpha val="43137"/>
                    </a:srgbClr>
                  </a:outerShdw>
                </a:effectLst>
                <a:latin typeface="Gotham HTF Light" pitchFamily="2" charset="0"/>
              </a:rPr>
              <a:t>o la descripción se haga con base en especificaciones de desempeño o funcionales (Se recomienda utilizar la figura de Solicitud de Propuestas)</a:t>
            </a:r>
          </a:p>
        </p:txBody>
      </p:sp>
      <p:sp>
        <p:nvSpPr>
          <p:cNvPr id="6" name="Rectángulo 5">
            <a:extLst>
              <a:ext uri="{FF2B5EF4-FFF2-40B4-BE49-F238E27FC236}">
                <a16:creationId xmlns:a16="http://schemas.microsoft.com/office/drawing/2014/main" xmlns="" id="{8EF41BC1-4A6D-4644-8334-102CB9BFDDEE}"/>
              </a:ext>
            </a:extLst>
          </p:cNvPr>
          <p:cNvSpPr/>
          <p:nvPr/>
        </p:nvSpPr>
        <p:spPr>
          <a:xfrm>
            <a:off x="1370541" y="2126158"/>
            <a:ext cx="9472433" cy="923330"/>
          </a:xfrm>
          <a:prstGeom prst="rect">
            <a:avLst/>
          </a:prstGeom>
        </p:spPr>
        <p:txBody>
          <a:bodyPr wrap="square">
            <a:spAutoFit/>
          </a:bodyPr>
          <a:lstStyle/>
          <a:p>
            <a:pPr algn="ctr"/>
            <a:r>
              <a:rPr lang="es-MX" dirty="0">
                <a:solidFill>
                  <a:srgbClr val="FFFFFF"/>
                </a:solidFill>
                <a:latin typeface="Gotham HTF Light" pitchFamily="2" charset="0"/>
              </a:rPr>
              <a:t>En la política </a:t>
            </a:r>
            <a:r>
              <a:rPr lang="es-MX" dirty="0">
                <a:solidFill>
                  <a:schemeClr val="accent2"/>
                </a:solidFill>
                <a:latin typeface="Gotham HTF Light" pitchFamily="2" charset="0"/>
              </a:rPr>
              <a:t>GN-2349-15</a:t>
            </a:r>
            <a:r>
              <a:rPr lang="es-MX" dirty="0">
                <a:solidFill>
                  <a:srgbClr val="FFFFFF"/>
                </a:solidFill>
                <a:latin typeface="Gotham HTF Light" pitchFamily="2" charset="0"/>
              </a:rPr>
              <a:t>, en la sección Licitación Pública Internacional, se </a:t>
            </a:r>
            <a:r>
              <a:rPr lang="es-MX" u="sng" dirty="0">
                <a:solidFill>
                  <a:srgbClr val="FFFFFF"/>
                </a:solidFill>
                <a:latin typeface="Gotham HTF Light" pitchFamily="2" charset="0"/>
              </a:rPr>
              <a:t>sustituyó la licitación en Dos Etapas, por la de </a:t>
            </a:r>
            <a:r>
              <a:rPr lang="es-MX" u="sng" dirty="0">
                <a:solidFill>
                  <a:schemeClr val="accent2"/>
                </a:solidFill>
                <a:latin typeface="Gotham HTF Light" pitchFamily="2" charset="0"/>
              </a:rPr>
              <a:t>Adquisición en una Etapa con un Sobre y Adquisición en una Etapa con Dos Sobres o Múltiples Etapas. </a:t>
            </a:r>
          </a:p>
        </p:txBody>
      </p:sp>
      <p:sp>
        <p:nvSpPr>
          <p:cNvPr id="7" name="Action Button: Video 6">
            <a:hlinkClick r:id="rId2" action="ppaction://hlinkfile" highlightClick="1"/>
            <a:extLst>
              <a:ext uri="{FF2B5EF4-FFF2-40B4-BE49-F238E27FC236}">
                <a16:creationId xmlns:a16="http://schemas.microsoft.com/office/drawing/2014/main" xmlns="" id="{165415E0-9D9F-40AF-A589-E0409D0D21AF}"/>
              </a:ext>
            </a:extLst>
          </p:cNvPr>
          <p:cNvSpPr/>
          <p:nvPr/>
        </p:nvSpPr>
        <p:spPr>
          <a:xfrm>
            <a:off x="10900882" y="316603"/>
            <a:ext cx="957943" cy="598715"/>
          </a:xfrm>
          <a:prstGeom prst="actionButtonMovie">
            <a:avLst/>
          </a:prstGeom>
          <a:solidFill>
            <a:srgbClr val="1F4E7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84448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xmlns="" id="{2F51650B-25B1-2949-84E7-2222482B6A5B}"/>
              </a:ext>
            </a:extLst>
          </p:cNvPr>
          <p:cNvSpPr/>
          <p:nvPr/>
        </p:nvSpPr>
        <p:spPr>
          <a:xfrm>
            <a:off x="2090336" y="421958"/>
            <a:ext cx="9616008" cy="461665"/>
          </a:xfrm>
          <a:prstGeom prst="rect">
            <a:avLst/>
          </a:prstGeom>
        </p:spPr>
        <p:txBody>
          <a:bodyPr wrap="square">
            <a:spAutoFit/>
          </a:bodyPr>
          <a:lstStyle/>
          <a:p>
            <a:pPr>
              <a:spcBef>
                <a:spcPct val="0"/>
              </a:spcBef>
            </a:pPr>
            <a:r>
              <a:rPr lang="es-ES_tradnl" altLang="en-US" sz="2400" dirty="0">
                <a:solidFill>
                  <a:srgbClr val="FFFFFF"/>
                </a:solidFill>
                <a:latin typeface="GothamHTF-Book" pitchFamily="2" charset="77"/>
                <a:ea typeface="Gotham Bold" charset="0"/>
                <a:cs typeface="Gotham Medium" pitchFamily="50" charset="0"/>
              </a:rPr>
              <a:t>Una Etapa – Uno y Dos Sobres</a:t>
            </a:r>
          </a:p>
        </p:txBody>
      </p:sp>
      <p:cxnSp>
        <p:nvCxnSpPr>
          <p:cNvPr id="14" name="Conector recto 13">
            <a:extLst>
              <a:ext uri="{FF2B5EF4-FFF2-40B4-BE49-F238E27FC236}">
                <a16:creationId xmlns:a16="http://schemas.microsoft.com/office/drawing/2014/main" xmlns="" id="{B6D09A48-4C85-4C4F-B246-CD465EB06C92}"/>
              </a:ext>
            </a:extLst>
          </p:cNvPr>
          <p:cNvCxnSpPr>
            <a:cxnSpLocks/>
          </p:cNvCxnSpPr>
          <p:nvPr/>
        </p:nvCxnSpPr>
        <p:spPr>
          <a:xfrm flipH="1">
            <a:off x="1" y="831961"/>
            <a:ext cx="1909631" cy="0"/>
          </a:xfrm>
          <a:prstGeom prst="line">
            <a:avLst/>
          </a:prstGeom>
          <a:noFill/>
          <a:ln w="6350" cap="flat" cmpd="sng" algn="ctr">
            <a:solidFill>
              <a:srgbClr val="FFFFFF"/>
            </a:solidFill>
            <a:prstDash val="solid"/>
            <a:miter lim="800000"/>
          </a:ln>
          <a:effectLst/>
        </p:spPr>
      </p:cxnSp>
      <p:sp>
        <p:nvSpPr>
          <p:cNvPr id="15" name="Rectángulo 14">
            <a:extLst>
              <a:ext uri="{FF2B5EF4-FFF2-40B4-BE49-F238E27FC236}">
                <a16:creationId xmlns:a16="http://schemas.microsoft.com/office/drawing/2014/main" xmlns="" id="{EC924089-272E-E948-AE72-31647A3CF63E}"/>
              </a:ext>
            </a:extLst>
          </p:cNvPr>
          <p:cNvSpPr/>
          <p:nvPr/>
        </p:nvSpPr>
        <p:spPr>
          <a:xfrm>
            <a:off x="957431" y="2504916"/>
            <a:ext cx="4647303" cy="3175113"/>
          </a:xfrm>
          <a:prstGeom prst="rect">
            <a:avLst/>
          </a:prstGeom>
          <a:noFill/>
          <a:ln w="6350" cap="flat" cmpd="sng" algn="ctr">
            <a:noFill/>
            <a:prstDash val="solid"/>
            <a:miter lim="800000"/>
          </a:ln>
          <a:effectLst/>
        </p:spPr>
        <p:txBody>
          <a:bodyPr lIns="180000" rIns="180000" rtlCol="0" anchor="ctr" anchorCtr="1"/>
          <a:lstStyle/>
          <a:p>
            <a:pPr lvl="0" algn="ctr"/>
            <a:r>
              <a:rPr lang="es-ES_tradnl" sz="1600" kern="0" dirty="0">
                <a:solidFill>
                  <a:srgbClr val="FFFFFF"/>
                </a:solidFill>
                <a:latin typeface="Gotham HTF Light" pitchFamily="2" charset="0"/>
              </a:rPr>
              <a:t>Adecuada cuando </a:t>
            </a:r>
            <a:r>
              <a:rPr lang="es-ES_tradnl" sz="1600" kern="0" dirty="0">
                <a:solidFill>
                  <a:schemeClr val="accent2"/>
                </a:solidFill>
                <a:latin typeface="Gotham HTF Light" pitchFamily="2" charset="0"/>
              </a:rPr>
              <a:t>las especificaciones y los requisitos son suficientes </a:t>
            </a:r>
            <a:r>
              <a:rPr lang="es-ES_tradnl" sz="1600" kern="0" dirty="0">
                <a:solidFill>
                  <a:srgbClr val="FFFFFF"/>
                </a:solidFill>
                <a:latin typeface="Gotham HTF Light" pitchFamily="2" charset="0"/>
              </a:rPr>
              <a:t>para permitir la presentación de ofertas completas (solicitud de ofertas) </a:t>
            </a:r>
          </a:p>
          <a:p>
            <a:pPr lvl="0" algn="ctr"/>
            <a:endParaRPr lang="es-ES_tradnl" sz="1600" kern="0" dirty="0">
              <a:solidFill>
                <a:srgbClr val="FFFFFF"/>
              </a:solidFill>
              <a:latin typeface="Gotham HTF Light" pitchFamily="2" charset="0"/>
            </a:endParaRPr>
          </a:p>
          <a:p>
            <a:pPr lvl="0" algn="ctr"/>
            <a:r>
              <a:rPr lang="es-ES_tradnl" sz="1600" kern="0" dirty="0">
                <a:solidFill>
                  <a:srgbClr val="FFFFFF"/>
                </a:solidFill>
                <a:latin typeface="Gotham HTF Light" pitchFamily="2" charset="0"/>
              </a:rPr>
              <a:t>Para la adquisición en una etapa con un sobre se requiere la presentación de ofertas técnicas y financieras en un mismo sobre. </a:t>
            </a:r>
          </a:p>
        </p:txBody>
      </p:sp>
      <p:sp>
        <p:nvSpPr>
          <p:cNvPr id="17" name="Rectángulo 16">
            <a:extLst>
              <a:ext uri="{FF2B5EF4-FFF2-40B4-BE49-F238E27FC236}">
                <a16:creationId xmlns:a16="http://schemas.microsoft.com/office/drawing/2014/main" xmlns="" id="{D0042500-55EF-994D-9967-CBCAC9442A92}"/>
              </a:ext>
            </a:extLst>
          </p:cNvPr>
          <p:cNvSpPr/>
          <p:nvPr/>
        </p:nvSpPr>
        <p:spPr>
          <a:xfrm>
            <a:off x="6587266" y="2504915"/>
            <a:ext cx="4647303" cy="3175113"/>
          </a:xfrm>
          <a:prstGeom prst="rect">
            <a:avLst/>
          </a:prstGeom>
          <a:noFill/>
          <a:ln w="6350" cap="flat" cmpd="sng" algn="ctr">
            <a:noFill/>
            <a:prstDash val="solid"/>
            <a:miter lim="800000"/>
          </a:ln>
          <a:effectLst/>
        </p:spPr>
        <p:txBody>
          <a:bodyPr lIns="180000" rIns="180000" rtlCol="0" anchor="ctr" anchorCtr="1"/>
          <a:lstStyle/>
          <a:p>
            <a:pPr algn="ctr"/>
            <a:r>
              <a:rPr lang="es-ES_tradnl" sz="1600" kern="0" dirty="0">
                <a:solidFill>
                  <a:srgbClr val="FFFFFF"/>
                </a:solidFill>
                <a:latin typeface="Gotham HTF Light" pitchFamily="2" charset="0"/>
              </a:rPr>
              <a:t>Especificaciones </a:t>
            </a:r>
            <a:r>
              <a:rPr lang="es-ES_tradnl" sz="1600" kern="0" dirty="0">
                <a:solidFill>
                  <a:schemeClr val="accent2"/>
                </a:solidFill>
                <a:latin typeface="Gotham HTF Light" pitchFamily="2" charset="0"/>
              </a:rPr>
              <a:t>pueden no ser suficientes o completas</a:t>
            </a:r>
            <a:r>
              <a:rPr lang="es-ES_tradnl" sz="1600" kern="0" dirty="0">
                <a:solidFill>
                  <a:srgbClr val="FFFFFF"/>
                </a:solidFill>
                <a:latin typeface="Gotham HTF Light" pitchFamily="2" charset="0"/>
              </a:rPr>
              <a:t>.</a:t>
            </a:r>
          </a:p>
          <a:p>
            <a:pPr algn="ctr"/>
            <a:r>
              <a:rPr lang="es-ES_tradnl" sz="1600" kern="0" dirty="0">
                <a:solidFill>
                  <a:srgbClr val="FFFFFF"/>
                </a:solidFill>
                <a:latin typeface="Gotham HTF Light" pitchFamily="2" charset="0"/>
              </a:rPr>
              <a:t> </a:t>
            </a:r>
          </a:p>
          <a:p>
            <a:pPr algn="ctr"/>
            <a:r>
              <a:rPr lang="es-ES_tradnl" sz="1600" kern="0" dirty="0">
                <a:solidFill>
                  <a:srgbClr val="FFFFFF"/>
                </a:solidFill>
                <a:latin typeface="Gotham HTF Light" pitchFamily="2" charset="0"/>
              </a:rPr>
              <a:t>El primer sobre contiene las calificaciones y la propuesta técnica y el segundo, la propuesta financiera (precio);</a:t>
            </a:r>
          </a:p>
          <a:p>
            <a:pPr algn="ctr"/>
            <a:r>
              <a:rPr lang="es-ES_tradnl" sz="1600" kern="0" dirty="0">
                <a:solidFill>
                  <a:srgbClr val="FFFFFF"/>
                </a:solidFill>
                <a:latin typeface="Gotham HTF Light" pitchFamily="2" charset="0"/>
              </a:rPr>
              <a:t>Los dos sobres se abren y evalúan en forma secuencial </a:t>
            </a:r>
          </a:p>
        </p:txBody>
      </p:sp>
      <p:sp>
        <p:nvSpPr>
          <p:cNvPr id="2" name="Rectangle 1">
            <a:extLst>
              <a:ext uri="{FF2B5EF4-FFF2-40B4-BE49-F238E27FC236}">
                <a16:creationId xmlns:a16="http://schemas.microsoft.com/office/drawing/2014/main" xmlns="" id="{5FFE323F-FD27-4874-9D80-C3615659E9FC}"/>
              </a:ext>
            </a:extLst>
          </p:cNvPr>
          <p:cNvSpPr/>
          <p:nvPr/>
        </p:nvSpPr>
        <p:spPr>
          <a:xfrm>
            <a:off x="954816" y="1595396"/>
            <a:ext cx="4647303" cy="636411"/>
          </a:xfrm>
          <a:prstGeom prst="rect">
            <a:avLst/>
          </a:prstGeom>
          <a:solidFill>
            <a:schemeClr val="bg1">
              <a:alpha val="50000"/>
            </a:schemeClr>
          </a:solidFill>
          <a:ln w="6350" cap="flat" cmpd="sng" algn="ctr">
            <a:noFill/>
            <a:prstDash val="solid"/>
            <a:miter lim="800000"/>
          </a:ln>
          <a:effectLst/>
        </p:spPr>
        <p:txBody>
          <a:bodyPr rtlCol="0" anchor="ctr"/>
          <a:lstStyle/>
          <a:p>
            <a:pPr algn="ctr"/>
            <a:r>
              <a:rPr lang="es-ES_tradnl" sz="2000" kern="0" dirty="0">
                <a:solidFill>
                  <a:srgbClr val="FFFFFF"/>
                </a:solidFill>
                <a:effectLst>
                  <a:outerShdw blurRad="38100" dist="38100" dir="2700000" algn="tl">
                    <a:srgbClr val="000000">
                      <a:alpha val="43137"/>
                    </a:srgbClr>
                  </a:outerShdw>
                </a:effectLst>
                <a:latin typeface="Gotham Book" pitchFamily="50" charset="0"/>
                <a:cs typeface="Gotham Book" pitchFamily="50" charset="0"/>
              </a:rPr>
              <a:t>1 Etapa – 1 Sobre </a:t>
            </a:r>
            <a:endParaRPr lang="en-US" sz="2000" kern="0" dirty="0">
              <a:solidFill>
                <a:srgbClr val="FFFFFF"/>
              </a:solidFill>
              <a:effectLst>
                <a:outerShdw blurRad="38100" dist="38100" dir="2700000" algn="tl">
                  <a:srgbClr val="000000">
                    <a:alpha val="43137"/>
                  </a:srgbClr>
                </a:outerShdw>
              </a:effectLst>
              <a:latin typeface="Gotham Book" pitchFamily="50" charset="0"/>
              <a:cs typeface="Gotham Book" pitchFamily="50" charset="0"/>
            </a:endParaRPr>
          </a:p>
        </p:txBody>
      </p:sp>
      <p:sp>
        <p:nvSpPr>
          <p:cNvPr id="12" name="Rectangle 11">
            <a:extLst>
              <a:ext uri="{FF2B5EF4-FFF2-40B4-BE49-F238E27FC236}">
                <a16:creationId xmlns:a16="http://schemas.microsoft.com/office/drawing/2014/main" xmlns="" id="{91483F6E-7762-49BE-BFB1-5B1B60C6F5E6}"/>
              </a:ext>
            </a:extLst>
          </p:cNvPr>
          <p:cNvSpPr/>
          <p:nvPr/>
        </p:nvSpPr>
        <p:spPr>
          <a:xfrm>
            <a:off x="6587266" y="1595396"/>
            <a:ext cx="4647303" cy="636411"/>
          </a:xfrm>
          <a:prstGeom prst="rect">
            <a:avLst/>
          </a:prstGeom>
          <a:solidFill>
            <a:schemeClr val="accent2">
              <a:alpha val="50000"/>
            </a:schemeClr>
          </a:solidFill>
          <a:ln w="6350" cap="flat" cmpd="sng" algn="ctr">
            <a:noFill/>
            <a:prstDash val="solid"/>
            <a:miter lim="800000"/>
          </a:ln>
          <a:effectLst/>
        </p:spPr>
        <p:txBody>
          <a:bodyPr rtlCol="0" anchor="ctr"/>
          <a:lstStyle/>
          <a:p>
            <a:pPr algn="ctr"/>
            <a:r>
              <a:rPr lang="es-ES_tradnl" sz="2000" kern="0" dirty="0">
                <a:solidFill>
                  <a:srgbClr val="FFFFFF"/>
                </a:solidFill>
                <a:effectLst>
                  <a:outerShdw blurRad="38100" dist="38100" dir="2700000" algn="tl">
                    <a:srgbClr val="000000">
                      <a:alpha val="43137"/>
                    </a:srgbClr>
                  </a:outerShdw>
                </a:effectLst>
                <a:latin typeface="Gotham Book" pitchFamily="50" charset="0"/>
                <a:cs typeface="Gotham Book" pitchFamily="50" charset="0"/>
              </a:rPr>
              <a:t>1 Etapa – 2 Sobres</a:t>
            </a:r>
            <a:endParaRPr lang="en-US" sz="2000" kern="0" dirty="0">
              <a:solidFill>
                <a:srgbClr val="FFFFFF"/>
              </a:solidFill>
              <a:effectLst>
                <a:outerShdw blurRad="38100" dist="38100" dir="2700000" algn="tl">
                  <a:srgbClr val="000000">
                    <a:alpha val="43137"/>
                  </a:srgbClr>
                </a:outerShdw>
              </a:effectLst>
              <a:latin typeface="Gotham Book" pitchFamily="50" charset="0"/>
              <a:cs typeface="Gotham Book" pitchFamily="50" charset="0"/>
            </a:endParaRPr>
          </a:p>
        </p:txBody>
      </p:sp>
    </p:spTree>
    <p:extLst>
      <p:ext uri="{BB962C8B-B14F-4D97-AF65-F5344CB8AC3E}">
        <p14:creationId xmlns:p14="http://schemas.microsoft.com/office/powerpoint/2010/main" val="1939169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B34419F2-0A9A-CD47-987C-D8656D5AC14C}"/>
              </a:ext>
            </a:extLst>
          </p:cNvPr>
          <p:cNvSpPr/>
          <p:nvPr/>
        </p:nvSpPr>
        <p:spPr>
          <a:xfrm>
            <a:off x="2090334" y="427509"/>
            <a:ext cx="9495652" cy="461665"/>
          </a:xfrm>
          <a:prstGeom prst="rect">
            <a:avLst/>
          </a:prstGeom>
        </p:spPr>
        <p:txBody>
          <a:bodyPr wrap="square">
            <a:spAutoFit/>
          </a:bodyPr>
          <a:lstStyle/>
          <a:p>
            <a:pPr>
              <a:spcBef>
                <a:spcPct val="0"/>
              </a:spcBef>
            </a:pPr>
            <a:r>
              <a:rPr lang="es-ES_tradnl" altLang="en-US" sz="2400" dirty="0">
                <a:solidFill>
                  <a:srgbClr val="FFFFFF"/>
                </a:solidFill>
                <a:effectLst>
                  <a:outerShdw blurRad="38100" dist="38100" dir="2700000" algn="tl">
                    <a:srgbClr val="000000">
                      <a:alpha val="43137"/>
                    </a:srgbClr>
                  </a:outerShdw>
                </a:effectLst>
                <a:latin typeface="GothamHTF-Book" pitchFamily="2" charset="77"/>
                <a:ea typeface="Gotham Bold" charset="0"/>
                <a:cs typeface="Gotham Medium" pitchFamily="50" charset="0"/>
              </a:rPr>
              <a:t>Cuándo se recomienda la </a:t>
            </a:r>
            <a:r>
              <a:rPr lang="es-ES_tradnl" altLang="en-US" sz="2400" dirty="0">
                <a:solidFill>
                  <a:schemeClr val="accent2"/>
                </a:solidFill>
                <a:effectLst>
                  <a:outerShdw blurRad="38100" dist="38100" dir="2700000" algn="tl">
                    <a:srgbClr val="000000">
                      <a:alpha val="43137"/>
                    </a:srgbClr>
                  </a:outerShdw>
                </a:effectLst>
                <a:latin typeface="GothamHTF-Book" pitchFamily="2" charset="77"/>
                <a:ea typeface="Gotham Bold" charset="0"/>
                <a:cs typeface="Gotham Medium" pitchFamily="50" charset="0"/>
              </a:rPr>
              <a:t>Adquisición en Múltiples Etapas</a:t>
            </a:r>
            <a:r>
              <a:rPr lang="es-ES_tradnl" altLang="en-US" sz="2400" dirty="0">
                <a:solidFill>
                  <a:srgbClr val="FFFFFF"/>
                </a:solidFill>
                <a:effectLst>
                  <a:outerShdw blurRad="38100" dist="38100" dir="2700000" algn="tl">
                    <a:srgbClr val="000000">
                      <a:alpha val="43137"/>
                    </a:srgbClr>
                  </a:outerShdw>
                </a:effectLst>
                <a:latin typeface="GothamHTF-Book" pitchFamily="2" charset="77"/>
                <a:ea typeface="Gotham Bold" charset="0"/>
                <a:cs typeface="Gotham Medium" pitchFamily="50" charset="0"/>
              </a:rPr>
              <a:t>? </a:t>
            </a:r>
          </a:p>
        </p:txBody>
      </p:sp>
      <p:cxnSp>
        <p:nvCxnSpPr>
          <p:cNvPr id="3" name="Conector recto 2">
            <a:extLst>
              <a:ext uri="{FF2B5EF4-FFF2-40B4-BE49-F238E27FC236}">
                <a16:creationId xmlns:a16="http://schemas.microsoft.com/office/drawing/2014/main" xmlns="" id="{4F03ADA2-3CF1-2F44-A750-AA3D0068C3D3}"/>
              </a:ext>
            </a:extLst>
          </p:cNvPr>
          <p:cNvCxnSpPr>
            <a:cxnSpLocks/>
          </p:cNvCxnSpPr>
          <p:nvPr/>
        </p:nvCxnSpPr>
        <p:spPr>
          <a:xfrm flipH="1">
            <a:off x="1" y="649080"/>
            <a:ext cx="1909631" cy="0"/>
          </a:xfrm>
          <a:prstGeom prst="line">
            <a:avLst/>
          </a:prstGeom>
          <a:noFill/>
          <a:ln w="6350" cap="flat" cmpd="sng" algn="ctr">
            <a:solidFill>
              <a:srgbClr val="FFFFFF"/>
            </a:solidFill>
            <a:prstDash val="solid"/>
            <a:miter lim="800000"/>
          </a:ln>
          <a:effectLst/>
        </p:spPr>
      </p:cxnSp>
      <p:sp>
        <p:nvSpPr>
          <p:cNvPr id="9" name="Rectángulo 8">
            <a:extLst>
              <a:ext uri="{FF2B5EF4-FFF2-40B4-BE49-F238E27FC236}">
                <a16:creationId xmlns:a16="http://schemas.microsoft.com/office/drawing/2014/main" xmlns="" id="{9C5297A6-70BF-B946-B54B-52897ACD5CFB}"/>
              </a:ext>
            </a:extLst>
          </p:cNvPr>
          <p:cNvSpPr/>
          <p:nvPr/>
        </p:nvSpPr>
        <p:spPr>
          <a:xfrm>
            <a:off x="458343" y="5779529"/>
            <a:ext cx="10289388" cy="461665"/>
          </a:xfrm>
          <a:prstGeom prst="rect">
            <a:avLst/>
          </a:prstGeom>
        </p:spPr>
        <p:txBody>
          <a:bodyPr wrap="square">
            <a:spAutoFit/>
          </a:bodyPr>
          <a:lstStyle/>
          <a:p>
            <a:r>
              <a:rPr lang="es-ES_tradnl" sz="1200" dirty="0">
                <a:solidFill>
                  <a:schemeClr val="tx2"/>
                </a:solidFill>
                <a:latin typeface="Gotham HTF Light" pitchFamily="2" charset="0"/>
              </a:rPr>
              <a:t>En ambos casos, el Prestatario puede organizar </a:t>
            </a:r>
            <a:r>
              <a:rPr lang="es-ES_tradnl" sz="1200" u="sng" dirty="0">
                <a:solidFill>
                  <a:schemeClr val="tx2"/>
                </a:solidFill>
                <a:latin typeface="Gotham HTF Light" pitchFamily="2" charset="0"/>
              </a:rPr>
              <a:t>reuniones confidenciales de indagación y aclaración técnica y funcional</a:t>
            </a:r>
            <a:r>
              <a:rPr lang="es-ES_tradnl" sz="1200" dirty="0">
                <a:solidFill>
                  <a:schemeClr val="tx2"/>
                </a:solidFill>
                <a:latin typeface="Gotham HTF Light" pitchFamily="2" charset="0"/>
              </a:rPr>
              <a:t>, que incluyan también aspectos de sostenibilidad, financieros, género, diversidad y cambio climático, para encarar y mejorar la solución definida. </a:t>
            </a:r>
          </a:p>
        </p:txBody>
      </p:sp>
      <p:sp>
        <p:nvSpPr>
          <p:cNvPr id="10" name="Rectángulo 9">
            <a:extLst>
              <a:ext uri="{FF2B5EF4-FFF2-40B4-BE49-F238E27FC236}">
                <a16:creationId xmlns:a16="http://schemas.microsoft.com/office/drawing/2014/main" xmlns="" id="{11DAA0BD-23DD-414A-9F30-D51B0EB31BA0}"/>
              </a:ext>
            </a:extLst>
          </p:cNvPr>
          <p:cNvSpPr/>
          <p:nvPr/>
        </p:nvSpPr>
        <p:spPr>
          <a:xfrm>
            <a:off x="1021981" y="2956052"/>
            <a:ext cx="4489704" cy="1734279"/>
          </a:xfrm>
          <a:prstGeom prst="rect">
            <a:avLst/>
          </a:prstGeom>
          <a:noFill/>
          <a:ln w="6350" cap="flat" cmpd="sng" algn="ctr">
            <a:solidFill>
              <a:schemeClr val="tx1"/>
            </a:solidFill>
            <a:prstDash val="solid"/>
            <a:miter lim="800000"/>
          </a:ln>
          <a:effectLst/>
        </p:spPr>
        <p:txBody>
          <a:bodyPr lIns="180000" rIns="180000" rtlCol="0" anchor="ctr" anchorCtr="1"/>
          <a:lstStyle/>
          <a:p>
            <a:pPr lvl="0" algn="ctr"/>
            <a:r>
              <a:rPr lang="es-ES_tradnl" sz="1600" kern="0" dirty="0">
                <a:solidFill>
                  <a:srgbClr val="FFFFFF"/>
                </a:solidFill>
                <a:latin typeface="Gotham HTF Light" pitchFamily="2" charset="0"/>
              </a:rPr>
              <a:t>No </a:t>
            </a:r>
            <a:r>
              <a:rPr lang="es-ES_tradnl" sz="1600" kern="0" dirty="0">
                <a:solidFill>
                  <a:schemeClr val="accent2"/>
                </a:solidFill>
                <a:latin typeface="Gotham HTF Light" pitchFamily="2" charset="0"/>
              </a:rPr>
              <a:t>es práctico preparar por adelantado especificaciones técnicas completas </a:t>
            </a:r>
            <a:r>
              <a:rPr lang="es-ES_tradnl" sz="1600" kern="0" dirty="0">
                <a:solidFill>
                  <a:srgbClr val="FFFFFF"/>
                </a:solidFill>
                <a:latin typeface="Gotham HTF Light" pitchFamily="2" charset="0"/>
              </a:rPr>
              <a:t>por la complejidad o la magnitud del alcance del bien obra o servicio a ser adquirido. </a:t>
            </a:r>
          </a:p>
        </p:txBody>
      </p:sp>
      <p:sp>
        <p:nvSpPr>
          <p:cNvPr id="12" name="Rectángulo 11">
            <a:extLst>
              <a:ext uri="{FF2B5EF4-FFF2-40B4-BE49-F238E27FC236}">
                <a16:creationId xmlns:a16="http://schemas.microsoft.com/office/drawing/2014/main" xmlns="" id="{1A37036A-A227-6245-8CC6-44864713C677}"/>
              </a:ext>
            </a:extLst>
          </p:cNvPr>
          <p:cNvSpPr/>
          <p:nvPr/>
        </p:nvSpPr>
        <p:spPr>
          <a:xfrm>
            <a:off x="6588965" y="2956052"/>
            <a:ext cx="4489712" cy="1734279"/>
          </a:xfrm>
          <a:prstGeom prst="rect">
            <a:avLst/>
          </a:prstGeom>
          <a:noFill/>
          <a:ln w="6350" cap="flat" cmpd="sng" algn="ctr">
            <a:solidFill>
              <a:schemeClr val="tx1"/>
            </a:solidFill>
            <a:prstDash val="solid"/>
            <a:miter lim="800000"/>
          </a:ln>
          <a:effectLst/>
        </p:spPr>
        <p:txBody>
          <a:bodyPr lIns="180000" rIns="180000" rtlCol="0" anchor="ctr" anchorCtr="1"/>
          <a:lstStyle/>
          <a:p>
            <a:pPr lvl="0" algn="ctr"/>
            <a:r>
              <a:rPr lang="es-ES_tradnl" sz="1600" kern="0" dirty="0">
                <a:solidFill>
                  <a:srgbClr val="FFFFFF"/>
                </a:solidFill>
                <a:latin typeface="Gotham HTF Light" pitchFamily="2" charset="0"/>
              </a:rPr>
              <a:t>El </a:t>
            </a:r>
            <a:r>
              <a:rPr lang="es-ES_tradnl" sz="1600" kern="0" dirty="0">
                <a:solidFill>
                  <a:schemeClr val="accent2"/>
                </a:solidFill>
                <a:latin typeface="Gotham HTF Light" pitchFamily="2" charset="0"/>
              </a:rPr>
              <a:t>Prestatario no cuenta con todos los elementos o información </a:t>
            </a:r>
            <a:r>
              <a:rPr lang="es-ES_tradnl" sz="1600" kern="0" dirty="0">
                <a:solidFill>
                  <a:srgbClr val="FFFFFF"/>
                </a:solidFill>
                <a:latin typeface="Gotham HTF Light" pitchFamily="2" charset="0"/>
              </a:rPr>
              <a:t>suficiente para producir especificaciones técnicas completas. </a:t>
            </a:r>
          </a:p>
        </p:txBody>
      </p:sp>
      <p:sp>
        <p:nvSpPr>
          <p:cNvPr id="4" name="Elipse 3">
            <a:extLst>
              <a:ext uri="{FF2B5EF4-FFF2-40B4-BE49-F238E27FC236}">
                <a16:creationId xmlns:a16="http://schemas.microsoft.com/office/drawing/2014/main" xmlns="" id="{4237DFA6-D20B-514B-84C6-023BDA27766F}"/>
              </a:ext>
            </a:extLst>
          </p:cNvPr>
          <p:cNvSpPr/>
          <p:nvPr/>
        </p:nvSpPr>
        <p:spPr>
          <a:xfrm>
            <a:off x="2844951" y="1529743"/>
            <a:ext cx="830764" cy="8458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200" dirty="0">
                <a:solidFill>
                  <a:schemeClr val="tx1"/>
                </a:solidFill>
                <a:latin typeface="Gotham Bold" pitchFamily="50" charset="0"/>
                <a:cs typeface="Gotham Bold" pitchFamily="50" charset="0"/>
              </a:rPr>
              <a:t>i</a:t>
            </a:r>
          </a:p>
        </p:txBody>
      </p:sp>
      <p:sp>
        <p:nvSpPr>
          <p:cNvPr id="11" name="Elipse 3">
            <a:extLst>
              <a:ext uri="{FF2B5EF4-FFF2-40B4-BE49-F238E27FC236}">
                <a16:creationId xmlns:a16="http://schemas.microsoft.com/office/drawing/2014/main" xmlns="" id="{928238F1-BF24-4BC0-A423-B1AC598C5D32}"/>
              </a:ext>
            </a:extLst>
          </p:cNvPr>
          <p:cNvSpPr/>
          <p:nvPr/>
        </p:nvSpPr>
        <p:spPr>
          <a:xfrm>
            <a:off x="8418439" y="1518749"/>
            <a:ext cx="830764" cy="8458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200" dirty="0">
                <a:solidFill>
                  <a:schemeClr val="tx1"/>
                </a:solidFill>
                <a:latin typeface="Gotham Bold" pitchFamily="50" charset="0"/>
                <a:cs typeface="Gotham Bold" pitchFamily="50" charset="0"/>
              </a:rPr>
              <a:t>ii</a:t>
            </a:r>
          </a:p>
        </p:txBody>
      </p:sp>
      <p:cxnSp>
        <p:nvCxnSpPr>
          <p:cNvPr id="6" name="Straight Connector 5">
            <a:extLst>
              <a:ext uri="{FF2B5EF4-FFF2-40B4-BE49-F238E27FC236}">
                <a16:creationId xmlns:a16="http://schemas.microsoft.com/office/drawing/2014/main" xmlns="" id="{CC73199B-9431-4882-9DCC-E628EAFDC6F8}"/>
              </a:ext>
            </a:extLst>
          </p:cNvPr>
          <p:cNvCxnSpPr>
            <a:stCxn id="4" idx="4"/>
            <a:endCxn id="10" idx="0"/>
          </p:cNvCxnSpPr>
          <p:nvPr/>
        </p:nvCxnSpPr>
        <p:spPr>
          <a:xfrm>
            <a:off x="3260333" y="2375563"/>
            <a:ext cx="6500" cy="5804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473B9E02-1E63-4957-AD6F-A1EDE3C2E4D8}"/>
              </a:ext>
            </a:extLst>
          </p:cNvPr>
          <p:cNvCxnSpPr>
            <a:cxnSpLocks/>
            <a:stCxn id="11" idx="4"/>
            <a:endCxn id="12" idx="0"/>
          </p:cNvCxnSpPr>
          <p:nvPr/>
        </p:nvCxnSpPr>
        <p:spPr>
          <a:xfrm>
            <a:off x="8833821" y="2364569"/>
            <a:ext cx="0" cy="5914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977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xmlns="" id="{2F51650B-25B1-2949-84E7-2222482B6A5B}"/>
              </a:ext>
            </a:extLst>
          </p:cNvPr>
          <p:cNvSpPr/>
          <p:nvPr/>
        </p:nvSpPr>
        <p:spPr>
          <a:xfrm>
            <a:off x="2090336" y="344440"/>
            <a:ext cx="9616008" cy="461665"/>
          </a:xfrm>
          <a:prstGeom prst="rect">
            <a:avLst/>
          </a:prstGeom>
        </p:spPr>
        <p:txBody>
          <a:bodyPr wrap="square">
            <a:spAutoFit/>
          </a:bodyPr>
          <a:lstStyle/>
          <a:p>
            <a:pPr>
              <a:spcBef>
                <a:spcPct val="0"/>
              </a:spcBef>
            </a:pPr>
            <a:r>
              <a:rPr lang="es-ES_tradnl" altLang="en-US" sz="2400" dirty="0">
                <a:solidFill>
                  <a:srgbClr val="FFFFFF"/>
                </a:solidFill>
                <a:effectLst>
                  <a:outerShdw blurRad="38100" dist="38100" dir="2700000" algn="tl">
                    <a:srgbClr val="000000">
                      <a:alpha val="43137"/>
                    </a:srgbClr>
                  </a:outerShdw>
                </a:effectLst>
                <a:latin typeface="GothamHTF-Book" pitchFamily="2" charset="77"/>
                <a:ea typeface="Gotham Bold" charset="0"/>
                <a:cs typeface="Gotham Medium" pitchFamily="50" charset="0"/>
              </a:rPr>
              <a:t>Nuevo Método: </a:t>
            </a:r>
            <a:r>
              <a:rPr lang="es-ES_tradnl" altLang="en-US" sz="2400" b="1" dirty="0">
                <a:solidFill>
                  <a:srgbClr val="FFFFFF"/>
                </a:solidFill>
                <a:effectLst>
                  <a:outerShdw blurRad="38100" dist="38100" dir="2700000" algn="tl">
                    <a:srgbClr val="000000">
                      <a:alpha val="43137"/>
                    </a:srgbClr>
                  </a:outerShdw>
                </a:effectLst>
                <a:latin typeface="Gotham HTF Bold 2" pitchFamily="2" charset="0"/>
                <a:ea typeface="Gotham Bold" charset="0"/>
                <a:cs typeface="Gotham Medium" pitchFamily="50" charset="0"/>
              </a:rPr>
              <a:t>Diálogo Competitivo </a:t>
            </a:r>
            <a:r>
              <a:rPr lang="es-ES_tradnl" altLang="en-US" sz="2400" dirty="0">
                <a:solidFill>
                  <a:srgbClr val="FFFFFF"/>
                </a:solidFill>
                <a:effectLst>
                  <a:outerShdw blurRad="38100" dist="38100" dir="2700000" algn="tl">
                    <a:srgbClr val="000000">
                      <a:alpha val="43137"/>
                    </a:srgbClr>
                  </a:outerShdw>
                </a:effectLst>
                <a:latin typeface="GothamHTF-Book" pitchFamily="2" charset="77"/>
                <a:ea typeface="Gotham Bold" charset="0"/>
                <a:cs typeface="Gotham Medium" pitchFamily="50" charset="0"/>
              </a:rPr>
              <a:t>(DC) </a:t>
            </a:r>
            <a:r>
              <a:rPr lang="es-ES_tradnl" altLang="en-US" sz="2000" dirty="0">
                <a:solidFill>
                  <a:srgbClr val="FFFFFF"/>
                </a:solidFill>
                <a:effectLst>
                  <a:outerShdw blurRad="38100" dist="38100" dir="2700000" algn="tl">
                    <a:srgbClr val="000000">
                      <a:alpha val="43137"/>
                    </a:srgbClr>
                  </a:outerShdw>
                </a:effectLst>
                <a:latin typeface="GothamHTF-Book" pitchFamily="2" charset="77"/>
                <a:ea typeface="Gotham Bold" charset="0"/>
                <a:cs typeface="Gotham Medium" pitchFamily="50" charset="0"/>
              </a:rPr>
              <a:t>(2.15)</a:t>
            </a:r>
            <a:endParaRPr lang="es-ES_tradnl" altLang="en-US" sz="2400" dirty="0">
              <a:solidFill>
                <a:srgbClr val="FFFFFF"/>
              </a:solidFill>
              <a:effectLst>
                <a:outerShdw blurRad="38100" dist="38100" dir="2700000" algn="tl">
                  <a:srgbClr val="000000">
                    <a:alpha val="43137"/>
                  </a:srgbClr>
                </a:outerShdw>
              </a:effectLst>
              <a:latin typeface="GothamHTF-Book" pitchFamily="2" charset="77"/>
              <a:ea typeface="Gotham Bold" charset="0"/>
              <a:cs typeface="Gotham Medium" pitchFamily="50" charset="0"/>
            </a:endParaRPr>
          </a:p>
        </p:txBody>
      </p:sp>
      <p:cxnSp>
        <p:nvCxnSpPr>
          <p:cNvPr id="14" name="Conector recto 13">
            <a:extLst>
              <a:ext uri="{FF2B5EF4-FFF2-40B4-BE49-F238E27FC236}">
                <a16:creationId xmlns:a16="http://schemas.microsoft.com/office/drawing/2014/main" xmlns="" id="{B6D09A48-4C85-4C4F-B246-CD465EB06C92}"/>
              </a:ext>
            </a:extLst>
          </p:cNvPr>
          <p:cNvCxnSpPr>
            <a:cxnSpLocks/>
          </p:cNvCxnSpPr>
          <p:nvPr/>
        </p:nvCxnSpPr>
        <p:spPr>
          <a:xfrm flipH="1">
            <a:off x="1" y="584534"/>
            <a:ext cx="1909631" cy="0"/>
          </a:xfrm>
          <a:prstGeom prst="line">
            <a:avLst/>
          </a:prstGeom>
          <a:noFill/>
          <a:ln w="6350" cap="flat" cmpd="sng" algn="ctr">
            <a:solidFill>
              <a:srgbClr val="FFFFFF"/>
            </a:solidFill>
            <a:prstDash val="solid"/>
            <a:miter lim="800000"/>
          </a:ln>
          <a:effectLst/>
        </p:spPr>
      </p:cxnSp>
      <p:sp>
        <p:nvSpPr>
          <p:cNvPr id="8" name="Rectángulo 7">
            <a:extLst>
              <a:ext uri="{FF2B5EF4-FFF2-40B4-BE49-F238E27FC236}">
                <a16:creationId xmlns:a16="http://schemas.microsoft.com/office/drawing/2014/main" xmlns="" id="{8FD3F380-7D33-3A41-BD6D-4583D5AA8EBF}"/>
              </a:ext>
            </a:extLst>
          </p:cNvPr>
          <p:cNvSpPr/>
          <p:nvPr/>
        </p:nvSpPr>
        <p:spPr>
          <a:xfrm>
            <a:off x="557725" y="2597971"/>
            <a:ext cx="2553704" cy="2802371"/>
          </a:xfrm>
          <a:prstGeom prst="rect">
            <a:avLst/>
          </a:prstGeom>
          <a:solidFill>
            <a:schemeClr val="accent2">
              <a:alpha val="40000"/>
            </a:schemeClr>
          </a:solidFill>
          <a:ln w="6350" cap="flat" cmpd="sng" algn="ctr">
            <a:noFill/>
            <a:prstDash val="solid"/>
            <a:miter lim="800000"/>
          </a:ln>
          <a:effectLst/>
        </p:spPr>
        <p:txBody>
          <a:bodyPr lIns="180000" rIns="180000" rtlCol="0" anchor="ctr" anchorCtr="1"/>
          <a:lstStyle/>
          <a:p>
            <a:pPr lvl="0" algn="ctr">
              <a:spcBef>
                <a:spcPts val="1200"/>
              </a:spcBef>
            </a:pPr>
            <a:r>
              <a:rPr lang="es-ES_tradnl" sz="1400" kern="0" dirty="0">
                <a:solidFill>
                  <a:srgbClr val="FFFFFF"/>
                </a:solidFill>
                <a:effectLst>
                  <a:outerShdw blurRad="38100" dist="38100" dir="2700000" algn="tl">
                    <a:srgbClr val="000000">
                      <a:alpha val="43137"/>
                    </a:srgbClr>
                  </a:outerShdw>
                </a:effectLst>
                <a:latin typeface="Gotham HTF Light" pitchFamily="2" charset="0"/>
              </a:rPr>
              <a:t>El DC es un nuevo método para la compra de bienes, obras o servicios de no consultoría, que permite la interacción dinámica del prestatario con los proponentes. </a:t>
            </a:r>
          </a:p>
        </p:txBody>
      </p:sp>
      <p:sp>
        <p:nvSpPr>
          <p:cNvPr id="9" name="Rectángulo 8">
            <a:extLst>
              <a:ext uri="{FF2B5EF4-FFF2-40B4-BE49-F238E27FC236}">
                <a16:creationId xmlns:a16="http://schemas.microsoft.com/office/drawing/2014/main" xmlns="" id="{0C9FBACD-A395-3D42-9065-B31879473156}"/>
              </a:ext>
            </a:extLst>
          </p:cNvPr>
          <p:cNvSpPr/>
          <p:nvPr/>
        </p:nvSpPr>
        <p:spPr>
          <a:xfrm>
            <a:off x="557724" y="1651472"/>
            <a:ext cx="2553703" cy="777690"/>
          </a:xfrm>
          <a:prstGeom prst="rect">
            <a:avLst/>
          </a:prstGeom>
          <a:solidFill>
            <a:schemeClr val="accent2">
              <a:alpha val="80000"/>
            </a:schemeClr>
          </a:solidFill>
          <a:ln w="6350" cap="flat" cmpd="sng" algn="ctr">
            <a:noFill/>
            <a:prstDash val="solid"/>
            <a:miter lim="800000"/>
          </a:ln>
          <a:effectLst/>
        </p:spPr>
        <p:txBody>
          <a:bodyPr rtlCol="0" anchor="ctr"/>
          <a:lstStyle/>
          <a:p>
            <a:pPr lvl="0" algn="ctr"/>
            <a:r>
              <a:rPr lang="es-ES_tradnl" kern="0" dirty="0">
                <a:solidFill>
                  <a:srgbClr val="FFFFFF"/>
                </a:solidFill>
                <a:effectLst>
                  <a:outerShdw blurRad="38100" dist="38100" dir="2700000" algn="tl">
                    <a:srgbClr val="000000">
                      <a:alpha val="43137"/>
                    </a:srgbClr>
                  </a:outerShdw>
                </a:effectLst>
                <a:latin typeface="Gotham Book" pitchFamily="50" charset="0"/>
                <a:cs typeface="Gotham Book" pitchFamily="50" charset="0"/>
              </a:rPr>
              <a:t>Definición </a:t>
            </a:r>
          </a:p>
        </p:txBody>
      </p:sp>
      <p:sp>
        <p:nvSpPr>
          <p:cNvPr id="10" name="Rectángulo 9">
            <a:extLst>
              <a:ext uri="{FF2B5EF4-FFF2-40B4-BE49-F238E27FC236}">
                <a16:creationId xmlns:a16="http://schemas.microsoft.com/office/drawing/2014/main" xmlns="" id="{84D97587-C139-EA43-BB66-72A3EFB082B1}"/>
              </a:ext>
            </a:extLst>
          </p:cNvPr>
          <p:cNvSpPr/>
          <p:nvPr/>
        </p:nvSpPr>
        <p:spPr>
          <a:xfrm>
            <a:off x="3325876" y="2597971"/>
            <a:ext cx="2553704" cy="2802371"/>
          </a:xfrm>
          <a:prstGeom prst="rect">
            <a:avLst/>
          </a:prstGeom>
          <a:noFill/>
          <a:ln w="6350" cap="flat" cmpd="sng" algn="ctr">
            <a:noFill/>
            <a:prstDash val="solid"/>
            <a:miter lim="800000"/>
          </a:ln>
          <a:effectLst/>
        </p:spPr>
        <p:txBody>
          <a:bodyPr lIns="180000" rIns="180000" rtlCol="0" anchor="ctr" anchorCtr="1"/>
          <a:lstStyle/>
          <a:p>
            <a:pPr lvl="0" algn="ctr">
              <a:spcBef>
                <a:spcPts val="1200"/>
              </a:spcBef>
            </a:pPr>
            <a:r>
              <a:rPr lang="es-ES_tradnl" sz="1400" kern="0" dirty="0">
                <a:solidFill>
                  <a:srgbClr val="FFFFFF"/>
                </a:solidFill>
                <a:effectLst>
                  <a:outerShdw blurRad="38100" dist="38100" dir="2700000" algn="tl">
                    <a:srgbClr val="000000">
                      <a:alpha val="43137"/>
                    </a:srgbClr>
                  </a:outerShdw>
                </a:effectLst>
                <a:latin typeface="Gotham HTF Light" pitchFamily="2" charset="0"/>
              </a:rPr>
              <a:t>Cuando se realicen </a:t>
            </a:r>
            <a:r>
              <a:rPr lang="es-ES_tradnl" sz="1400" kern="0" dirty="0">
                <a:solidFill>
                  <a:schemeClr val="accent2"/>
                </a:solidFill>
                <a:effectLst>
                  <a:outerShdw blurRad="38100" dist="38100" dir="2700000" algn="tl">
                    <a:srgbClr val="000000">
                      <a:alpha val="43137"/>
                    </a:srgbClr>
                  </a:outerShdw>
                </a:effectLst>
                <a:latin typeface="Gotham HTF Light" pitchFamily="2" charset="0"/>
              </a:rPr>
              <a:t>adquisiciones especialmente complejas o innovadoras</a:t>
            </a:r>
            <a:r>
              <a:rPr lang="es-ES_tradnl" sz="1400" kern="0" dirty="0">
                <a:solidFill>
                  <a:srgbClr val="FFFFFF"/>
                </a:solidFill>
                <a:effectLst>
                  <a:outerShdw blurRad="38100" dist="38100" dir="2700000" algn="tl">
                    <a:srgbClr val="000000">
                      <a:alpha val="43137"/>
                    </a:srgbClr>
                  </a:outerShdw>
                </a:effectLst>
                <a:latin typeface="Gotham HTF Light" pitchFamily="2" charset="0"/>
              </a:rPr>
              <a:t>. El uso y justificación de esta modalidad deberá incluirse en el Anexo III o PA con la justificación correspondiente. </a:t>
            </a:r>
          </a:p>
        </p:txBody>
      </p:sp>
      <p:sp>
        <p:nvSpPr>
          <p:cNvPr id="12" name="Rectángulo 11">
            <a:extLst>
              <a:ext uri="{FF2B5EF4-FFF2-40B4-BE49-F238E27FC236}">
                <a16:creationId xmlns:a16="http://schemas.microsoft.com/office/drawing/2014/main" xmlns="" id="{E4FEA2A5-900C-DB40-B632-7A291A62EA3C}"/>
              </a:ext>
            </a:extLst>
          </p:cNvPr>
          <p:cNvSpPr/>
          <p:nvPr/>
        </p:nvSpPr>
        <p:spPr>
          <a:xfrm>
            <a:off x="3325875" y="1651472"/>
            <a:ext cx="2553703" cy="777690"/>
          </a:xfrm>
          <a:prstGeom prst="rect">
            <a:avLst/>
          </a:prstGeom>
          <a:solidFill>
            <a:schemeClr val="bg1">
              <a:alpha val="50000"/>
            </a:schemeClr>
          </a:solidFill>
          <a:ln w="6350" cap="flat" cmpd="sng" algn="ctr">
            <a:noFill/>
            <a:prstDash val="solid"/>
            <a:miter lim="800000"/>
          </a:ln>
          <a:effectLst/>
        </p:spPr>
        <p:txBody>
          <a:bodyPr rtlCol="0" anchor="ctr"/>
          <a:lstStyle/>
          <a:p>
            <a:pPr lvl="0" algn="ctr"/>
            <a:r>
              <a:rPr lang="es-ES_tradnl" kern="0" dirty="0">
                <a:solidFill>
                  <a:srgbClr val="FFFFFF"/>
                </a:solidFill>
                <a:effectLst>
                  <a:outerShdw blurRad="38100" dist="38100" dir="2700000" algn="tl">
                    <a:srgbClr val="000000">
                      <a:alpha val="43137"/>
                    </a:srgbClr>
                  </a:outerShdw>
                </a:effectLst>
                <a:latin typeface="Gotham Book" pitchFamily="50" charset="0"/>
                <a:cs typeface="Gotham Book" pitchFamily="50" charset="0"/>
              </a:rPr>
              <a:t>Cuando lo usamos?</a:t>
            </a:r>
          </a:p>
        </p:txBody>
      </p:sp>
      <p:sp>
        <p:nvSpPr>
          <p:cNvPr id="13" name="Rectángulo 12">
            <a:extLst>
              <a:ext uri="{FF2B5EF4-FFF2-40B4-BE49-F238E27FC236}">
                <a16:creationId xmlns:a16="http://schemas.microsoft.com/office/drawing/2014/main" xmlns="" id="{808085EC-55EF-9542-8E96-A1889A03D4EF}"/>
              </a:ext>
            </a:extLst>
          </p:cNvPr>
          <p:cNvSpPr/>
          <p:nvPr/>
        </p:nvSpPr>
        <p:spPr>
          <a:xfrm>
            <a:off x="6083272" y="2597971"/>
            <a:ext cx="2553704" cy="2802371"/>
          </a:xfrm>
          <a:prstGeom prst="rect">
            <a:avLst/>
          </a:prstGeom>
          <a:noFill/>
          <a:ln w="6350" cap="flat" cmpd="sng" algn="ctr">
            <a:noFill/>
            <a:prstDash val="solid"/>
            <a:miter lim="800000"/>
          </a:ln>
          <a:effectLst/>
        </p:spPr>
        <p:txBody>
          <a:bodyPr lIns="180000" rIns="180000" rtlCol="0" anchor="ctr" anchorCtr="1"/>
          <a:lstStyle/>
          <a:p>
            <a:pPr lvl="0" algn="ctr">
              <a:spcBef>
                <a:spcPts val="1200"/>
              </a:spcBef>
            </a:pPr>
            <a:r>
              <a:rPr lang="es-ES_tradnl" sz="1400" kern="0" dirty="0">
                <a:solidFill>
                  <a:srgbClr val="FFFFFF"/>
                </a:solidFill>
                <a:effectLst>
                  <a:outerShdw blurRad="38100" dist="38100" dir="2700000" algn="tl">
                    <a:srgbClr val="000000">
                      <a:alpha val="43137"/>
                    </a:srgbClr>
                  </a:outerShdw>
                </a:effectLst>
                <a:latin typeface="Gotham HTF Light" pitchFamily="2" charset="0"/>
              </a:rPr>
              <a:t>El objetivo del DC es </a:t>
            </a:r>
            <a:r>
              <a:rPr lang="es-ES_tradnl" sz="1400" kern="0" dirty="0">
                <a:solidFill>
                  <a:schemeClr val="accent2"/>
                </a:solidFill>
                <a:effectLst>
                  <a:outerShdw blurRad="38100" dist="38100" dir="2700000" algn="tl">
                    <a:srgbClr val="000000">
                      <a:alpha val="43137"/>
                    </a:srgbClr>
                  </a:outerShdw>
                </a:effectLst>
                <a:latin typeface="Gotham HTF Light" pitchFamily="2" charset="0"/>
              </a:rPr>
              <a:t>identificar la solución técnica, comercial y legal más adecuada</a:t>
            </a:r>
            <a:r>
              <a:rPr lang="es-ES_tradnl" sz="1400" kern="0" dirty="0">
                <a:solidFill>
                  <a:srgbClr val="FFFFFF"/>
                </a:solidFill>
                <a:effectLst>
                  <a:outerShdw blurRad="38100" dist="38100" dir="2700000" algn="tl">
                    <a:srgbClr val="000000">
                      <a:alpha val="43137"/>
                    </a:srgbClr>
                  </a:outerShdw>
                </a:effectLst>
                <a:latin typeface="Gotham HTF Light" pitchFamily="2" charset="0"/>
              </a:rPr>
              <a:t>, que permita satisfacer las necesidades del prestatario.</a:t>
            </a:r>
          </a:p>
        </p:txBody>
      </p:sp>
      <p:sp>
        <p:nvSpPr>
          <p:cNvPr id="19" name="Rectángulo 18">
            <a:extLst>
              <a:ext uri="{FF2B5EF4-FFF2-40B4-BE49-F238E27FC236}">
                <a16:creationId xmlns:a16="http://schemas.microsoft.com/office/drawing/2014/main" xmlns="" id="{8A8323E1-200A-A24C-8D4B-CF41544828C4}"/>
              </a:ext>
            </a:extLst>
          </p:cNvPr>
          <p:cNvSpPr/>
          <p:nvPr/>
        </p:nvSpPr>
        <p:spPr>
          <a:xfrm>
            <a:off x="6083271" y="1651472"/>
            <a:ext cx="2553703" cy="777690"/>
          </a:xfrm>
          <a:prstGeom prst="rect">
            <a:avLst/>
          </a:prstGeom>
          <a:solidFill>
            <a:schemeClr val="bg1">
              <a:alpha val="50000"/>
            </a:schemeClr>
          </a:solidFill>
          <a:ln w="6350" cap="flat" cmpd="sng" algn="ctr">
            <a:noFill/>
            <a:prstDash val="solid"/>
            <a:miter lim="800000"/>
          </a:ln>
          <a:effectLst/>
        </p:spPr>
        <p:txBody>
          <a:bodyPr rtlCol="0" anchor="ctr"/>
          <a:lstStyle/>
          <a:p>
            <a:pPr algn="ctr"/>
            <a:r>
              <a:rPr lang="es-ES_tradnl" kern="0" dirty="0">
                <a:solidFill>
                  <a:srgbClr val="FFFFFF"/>
                </a:solidFill>
                <a:effectLst>
                  <a:outerShdw blurRad="38100" dist="38100" dir="2700000" algn="tl">
                    <a:srgbClr val="000000">
                      <a:alpha val="43137"/>
                    </a:srgbClr>
                  </a:outerShdw>
                </a:effectLst>
                <a:latin typeface="Gotham Book" pitchFamily="50" charset="0"/>
                <a:cs typeface="Gotham Book" pitchFamily="50" charset="0"/>
              </a:rPr>
              <a:t>Objetivo</a:t>
            </a:r>
          </a:p>
        </p:txBody>
      </p:sp>
      <p:sp>
        <p:nvSpPr>
          <p:cNvPr id="20" name="Rectángulo 19">
            <a:extLst>
              <a:ext uri="{FF2B5EF4-FFF2-40B4-BE49-F238E27FC236}">
                <a16:creationId xmlns:a16="http://schemas.microsoft.com/office/drawing/2014/main" xmlns="" id="{890BA36E-30C6-D04B-86AB-7C12AABC8C1F}"/>
              </a:ext>
            </a:extLst>
          </p:cNvPr>
          <p:cNvSpPr/>
          <p:nvPr/>
        </p:nvSpPr>
        <p:spPr>
          <a:xfrm>
            <a:off x="8840666" y="2597971"/>
            <a:ext cx="2553704" cy="2802371"/>
          </a:xfrm>
          <a:prstGeom prst="rect">
            <a:avLst/>
          </a:prstGeom>
          <a:noFill/>
          <a:ln w="6350" cap="flat" cmpd="sng" algn="ctr">
            <a:noFill/>
            <a:prstDash val="solid"/>
            <a:miter lim="800000"/>
          </a:ln>
          <a:effectLst/>
        </p:spPr>
        <p:txBody>
          <a:bodyPr lIns="180000" rIns="180000" rtlCol="0" anchor="ctr" anchorCtr="1"/>
          <a:lstStyle/>
          <a:p>
            <a:pPr lvl="0" algn="ctr">
              <a:spcBef>
                <a:spcPts val="1200"/>
              </a:spcBef>
            </a:pPr>
            <a:r>
              <a:rPr lang="es-ES_tradnl" sz="1400" kern="0" dirty="0">
                <a:solidFill>
                  <a:srgbClr val="FFFFFF"/>
                </a:solidFill>
                <a:effectLst>
                  <a:outerShdw blurRad="38100" dist="38100" dir="2700000" algn="tl">
                    <a:srgbClr val="000000">
                      <a:alpha val="43137"/>
                    </a:srgbClr>
                  </a:outerShdw>
                </a:effectLst>
                <a:latin typeface="Gotham HTF Light" pitchFamily="2" charset="0"/>
              </a:rPr>
              <a:t>El </a:t>
            </a:r>
            <a:r>
              <a:rPr lang="es-ES_tradnl" sz="1400" kern="0" dirty="0">
                <a:solidFill>
                  <a:schemeClr val="accent2"/>
                </a:solidFill>
                <a:effectLst>
                  <a:outerShdw blurRad="38100" dist="38100" dir="2700000" algn="tl">
                    <a:srgbClr val="000000">
                      <a:alpha val="43137"/>
                    </a:srgbClr>
                  </a:outerShdw>
                </a:effectLst>
                <a:latin typeface="Gotham HTF Light" pitchFamily="2" charset="0"/>
              </a:rPr>
              <a:t>prestatario entabla un diálogo con las empresas seleccionadas con el objetivo de identificar soluciones idóneas</a:t>
            </a:r>
            <a:r>
              <a:rPr lang="es-ES_tradnl" sz="1400" kern="0" dirty="0">
                <a:solidFill>
                  <a:srgbClr val="FFFFFF"/>
                </a:solidFill>
                <a:effectLst>
                  <a:outerShdw blurRad="38100" dist="38100" dir="2700000" algn="tl">
                    <a:srgbClr val="000000">
                      <a:alpha val="43137"/>
                    </a:srgbClr>
                  </a:outerShdw>
                </a:effectLst>
                <a:latin typeface="Gotham HTF Light" pitchFamily="2" charset="0"/>
              </a:rPr>
              <a:t> antes de invitar a las empresas a presentar propuestas finales. </a:t>
            </a:r>
          </a:p>
          <a:p>
            <a:pPr lvl="0" algn="ctr">
              <a:spcBef>
                <a:spcPts val="1200"/>
              </a:spcBef>
            </a:pPr>
            <a:r>
              <a:rPr lang="es-ES_tradnl" sz="1100" kern="0" dirty="0">
                <a:solidFill>
                  <a:srgbClr val="FFFFFF"/>
                </a:solidFill>
                <a:effectLst>
                  <a:outerShdw blurRad="38100" dist="38100" dir="2700000" algn="tl">
                    <a:srgbClr val="000000">
                      <a:alpha val="43137"/>
                    </a:srgbClr>
                  </a:outerShdw>
                </a:effectLst>
                <a:latin typeface="Gotham HTF Light" pitchFamily="2" charset="0"/>
              </a:rPr>
              <a:t>(Requiere Agente probidad)</a:t>
            </a:r>
            <a:endParaRPr lang="es-ES_tradnl" sz="1400" kern="0" dirty="0">
              <a:solidFill>
                <a:srgbClr val="FFFFFF"/>
              </a:solidFill>
              <a:effectLst>
                <a:outerShdw blurRad="38100" dist="38100" dir="2700000" algn="tl">
                  <a:srgbClr val="000000">
                    <a:alpha val="43137"/>
                  </a:srgbClr>
                </a:outerShdw>
              </a:effectLst>
              <a:latin typeface="Gotham HTF Light" pitchFamily="2" charset="0"/>
            </a:endParaRPr>
          </a:p>
        </p:txBody>
      </p:sp>
      <p:sp>
        <p:nvSpPr>
          <p:cNvPr id="21" name="Rectángulo 20">
            <a:extLst>
              <a:ext uri="{FF2B5EF4-FFF2-40B4-BE49-F238E27FC236}">
                <a16:creationId xmlns:a16="http://schemas.microsoft.com/office/drawing/2014/main" xmlns="" id="{3DCFA2C6-0331-564D-801E-BD58A5EF46CF}"/>
              </a:ext>
            </a:extLst>
          </p:cNvPr>
          <p:cNvSpPr/>
          <p:nvPr/>
        </p:nvSpPr>
        <p:spPr>
          <a:xfrm>
            <a:off x="8840665" y="1651472"/>
            <a:ext cx="2553703" cy="777690"/>
          </a:xfrm>
          <a:prstGeom prst="rect">
            <a:avLst/>
          </a:prstGeom>
          <a:solidFill>
            <a:schemeClr val="bg1">
              <a:alpha val="50000"/>
            </a:schemeClr>
          </a:solidFill>
          <a:ln w="6350" cap="flat" cmpd="sng" algn="ctr">
            <a:noFill/>
            <a:prstDash val="solid"/>
            <a:miter lim="800000"/>
          </a:ln>
          <a:effectLst/>
        </p:spPr>
        <p:txBody>
          <a:bodyPr rtlCol="0" anchor="ctr"/>
          <a:lstStyle/>
          <a:p>
            <a:pPr lvl="0" algn="ctr"/>
            <a:r>
              <a:rPr lang="es-ES_tradnl" kern="0" dirty="0">
                <a:solidFill>
                  <a:srgbClr val="FFFFFF"/>
                </a:solidFill>
                <a:effectLst>
                  <a:outerShdw blurRad="38100" dist="38100" dir="2700000" algn="tl">
                    <a:srgbClr val="000000">
                      <a:alpha val="43137"/>
                    </a:srgbClr>
                  </a:outerShdw>
                </a:effectLst>
                <a:latin typeface="Gotham Book" pitchFamily="50" charset="0"/>
                <a:cs typeface="Gotham Book" pitchFamily="50" charset="0"/>
              </a:rPr>
              <a:t>Proceso</a:t>
            </a:r>
          </a:p>
        </p:txBody>
      </p:sp>
      <p:sp>
        <p:nvSpPr>
          <p:cNvPr id="15" name="Action Button: Video 14">
            <a:hlinkClick r:id="rId3" action="ppaction://hlinkfile" highlightClick="1"/>
            <a:extLst>
              <a:ext uri="{FF2B5EF4-FFF2-40B4-BE49-F238E27FC236}">
                <a16:creationId xmlns:a16="http://schemas.microsoft.com/office/drawing/2014/main" xmlns="" id="{6A06A399-E56B-4582-ACAB-75E192474ACC}"/>
              </a:ext>
            </a:extLst>
          </p:cNvPr>
          <p:cNvSpPr/>
          <p:nvPr/>
        </p:nvSpPr>
        <p:spPr>
          <a:xfrm>
            <a:off x="10900882" y="316603"/>
            <a:ext cx="957943" cy="598715"/>
          </a:xfrm>
          <a:prstGeom prst="actionButtonMovie">
            <a:avLst/>
          </a:prstGeom>
          <a:solidFill>
            <a:srgbClr val="1F4E7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51329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70D7CDA5-D2FE-8341-BBBC-3927BC9A9CFC}"/>
              </a:ext>
            </a:extLst>
          </p:cNvPr>
          <p:cNvPicPr>
            <a:picLocks noChangeAspect="1"/>
          </p:cNvPicPr>
          <p:nvPr/>
        </p:nvPicPr>
        <p:blipFill>
          <a:blip r:embed="rId3"/>
          <a:stretch>
            <a:fillRect/>
          </a:stretch>
        </p:blipFill>
        <p:spPr>
          <a:xfrm>
            <a:off x="9724300" y="1047404"/>
            <a:ext cx="2162748" cy="2162748"/>
          </a:xfrm>
          <a:prstGeom prst="rect">
            <a:avLst/>
          </a:prstGeom>
        </p:spPr>
      </p:pic>
      <p:sp>
        <p:nvSpPr>
          <p:cNvPr id="11" name="Rectángulo 10">
            <a:extLst>
              <a:ext uri="{FF2B5EF4-FFF2-40B4-BE49-F238E27FC236}">
                <a16:creationId xmlns:a16="http://schemas.microsoft.com/office/drawing/2014/main" xmlns="" id="{2F51650B-25B1-2949-84E7-2222482B6A5B}"/>
              </a:ext>
            </a:extLst>
          </p:cNvPr>
          <p:cNvSpPr/>
          <p:nvPr/>
        </p:nvSpPr>
        <p:spPr>
          <a:xfrm>
            <a:off x="2090336" y="570351"/>
            <a:ext cx="9616008" cy="830997"/>
          </a:xfrm>
          <a:prstGeom prst="rect">
            <a:avLst/>
          </a:prstGeom>
        </p:spPr>
        <p:txBody>
          <a:bodyPr wrap="square">
            <a:spAutoFit/>
          </a:bodyPr>
          <a:lstStyle/>
          <a:p>
            <a:pPr>
              <a:spcBef>
                <a:spcPct val="0"/>
              </a:spcBef>
            </a:pPr>
            <a:r>
              <a:rPr lang="es-ES_tradnl" altLang="en-US" sz="2400" dirty="0">
                <a:solidFill>
                  <a:srgbClr val="FFFFFF"/>
                </a:solidFill>
                <a:effectLst>
                  <a:outerShdw blurRad="38100" dist="38100" dir="2700000" algn="tl">
                    <a:srgbClr val="000000">
                      <a:alpha val="43137"/>
                    </a:srgbClr>
                  </a:outerShdw>
                </a:effectLst>
                <a:latin typeface="GothamHTF-Book" pitchFamily="2" charset="77"/>
                <a:ea typeface="Gotham Bold" charset="0"/>
                <a:cs typeface="Gotham Medium" pitchFamily="50" charset="0"/>
              </a:rPr>
              <a:t>¿Cuándo se utiliza el DC? </a:t>
            </a:r>
          </a:p>
          <a:p>
            <a:pPr>
              <a:spcBef>
                <a:spcPct val="0"/>
              </a:spcBef>
            </a:pPr>
            <a:r>
              <a:rPr lang="es-ES_tradnl" altLang="en-US" sz="2400" dirty="0">
                <a:solidFill>
                  <a:srgbClr val="FFFFFF"/>
                </a:solidFill>
                <a:effectLst>
                  <a:outerShdw blurRad="38100" dist="38100" dir="2700000" algn="tl">
                    <a:srgbClr val="000000">
                      <a:alpha val="43137"/>
                    </a:srgbClr>
                  </a:outerShdw>
                </a:effectLst>
                <a:latin typeface="GothamHTF-Book" pitchFamily="2" charset="77"/>
                <a:ea typeface="Gotham Bold" charset="0"/>
                <a:cs typeface="Gotham Medium" pitchFamily="50" charset="0"/>
              </a:rPr>
              <a:t>Considerar los siguientes interrogantes:</a:t>
            </a:r>
          </a:p>
        </p:txBody>
      </p:sp>
      <p:cxnSp>
        <p:nvCxnSpPr>
          <p:cNvPr id="14" name="Conector recto 13">
            <a:extLst>
              <a:ext uri="{FF2B5EF4-FFF2-40B4-BE49-F238E27FC236}">
                <a16:creationId xmlns:a16="http://schemas.microsoft.com/office/drawing/2014/main" xmlns="" id="{B6D09A48-4C85-4C4F-B246-CD465EB06C92}"/>
              </a:ext>
            </a:extLst>
          </p:cNvPr>
          <p:cNvCxnSpPr>
            <a:cxnSpLocks/>
          </p:cNvCxnSpPr>
          <p:nvPr/>
        </p:nvCxnSpPr>
        <p:spPr>
          <a:xfrm flipH="1">
            <a:off x="1" y="831961"/>
            <a:ext cx="1909631" cy="0"/>
          </a:xfrm>
          <a:prstGeom prst="line">
            <a:avLst/>
          </a:prstGeom>
          <a:noFill/>
          <a:ln w="6350" cap="flat" cmpd="sng" algn="ctr">
            <a:solidFill>
              <a:srgbClr val="FFFFFF"/>
            </a:solidFill>
            <a:prstDash val="solid"/>
            <a:miter lim="800000"/>
          </a:ln>
          <a:effectLst/>
        </p:spPr>
      </p:cxnSp>
      <p:sp>
        <p:nvSpPr>
          <p:cNvPr id="26" name="Rectángulo 25">
            <a:extLst>
              <a:ext uri="{FF2B5EF4-FFF2-40B4-BE49-F238E27FC236}">
                <a16:creationId xmlns:a16="http://schemas.microsoft.com/office/drawing/2014/main" xmlns="" id="{BC60865B-F8CC-424B-8AEA-173D8E32C993}"/>
              </a:ext>
            </a:extLst>
          </p:cNvPr>
          <p:cNvSpPr/>
          <p:nvPr/>
        </p:nvSpPr>
        <p:spPr>
          <a:xfrm>
            <a:off x="2516260" y="1976648"/>
            <a:ext cx="4777425" cy="3559949"/>
          </a:xfrm>
          <a:prstGeom prst="rect">
            <a:avLst/>
          </a:prstGeom>
        </p:spPr>
        <p:txBody>
          <a:bodyPr wrap="square">
            <a:spAutoFit/>
          </a:bodyPr>
          <a:lstStyle/>
          <a:p>
            <a:pPr algn="ctr">
              <a:spcAft>
                <a:spcPts val="800"/>
              </a:spcAft>
            </a:pPr>
            <a:r>
              <a:rPr lang="es-MX" sz="1600" dirty="0">
                <a:solidFill>
                  <a:srgbClr val="FFFFFF"/>
                </a:solidFill>
                <a:effectLst>
                  <a:outerShdw blurRad="38100" dist="38100" dir="2700000" algn="tl">
                    <a:srgbClr val="000000">
                      <a:alpha val="43137"/>
                    </a:srgbClr>
                  </a:outerShdw>
                </a:effectLst>
                <a:latin typeface="Gotham HTF Light" pitchFamily="2" charset="0"/>
              </a:rPr>
              <a:t>¿Están las </a:t>
            </a:r>
            <a:r>
              <a:rPr lang="es-MX" sz="1600" u="sng" dirty="0">
                <a:solidFill>
                  <a:srgbClr val="FFFFFF"/>
                </a:solidFill>
                <a:effectLst>
                  <a:outerShdw blurRad="38100" dist="38100" dir="2700000" algn="tl">
                    <a:srgbClr val="000000">
                      <a:alpha val="43137"/>
                    </a:srgbClr>
                  </a:outerShdw>
                </a:effectLst>
                <a:latin typeface="Gotham HTF Light" pitchFamily="2" charset="0"/>
              </a:rPr>
              <a:t>necesidades claras</a:t>
            </a:r>
            <a:r>
              <a:rPr lang="es-MX" sz="1600" dirty="0">
                <a:solidFill>
                  <a:srgbClr val="FFFFFF"/>
                </a:solidFill>
                <a:effectLst>
                  <a:outerShdw blurRad="38100" dist="38100" dir="2700000" algn="tl">
                    <a:srgbClr val="000000">
                      <a:alpha val="43137"/>
                    </a:srgbClr>
                  </a:outerShdw>
                </a:effectLst>
                <a:latin typeface="Gotham HTF Light" pitchFamily="2" charset="0"/>
              </a:rPr>
              <a:t>, pero los medios para satisfacerlas no están definidos?</a:t>
            </a:r>
          </a:p>
          <a:p>
            <a:pPr algn="ctr">
              <a:spcAft>
                <a:spcPts val="800"/>
              </a:spcAft>
            </a:pPr>
            <a:r>
              <a:rPr lang="es-MX" sz="1600" dirty="0">
                <a:solidFill>
                  <a:srgbClr val="FFFFFF"/>
                </a:solidFill>
                <a:effectLst>
                  <a:outerShdw blurRad="38100" dist="38100" dir="2700000" algn="tl">
                    <a:srgbClr val="000000">
                      <a:alpha val="43137"/>
                    </a:srgbClr>
                  </a:outerShdw>
                </a:effectLst>
                <a:latin typeface="Gotham HTF Light" pitchFamily="2" charset="0"/>
              </a:rPr>
              <a:t>¿Se podrían satisfacer las necesidades a través de </a:t>
            </a:r>
            <a:r>
              <a:rPr lang="es-MX" sz="1600" u="sng" dirty="0">
                <a:solidFill>
                  <a:srgbClr val="FFFFFF"/>
                </a:solidFill>
                <a:effectLst>
                  <a:outerShdw blurRad="38100" dist="38100" dir="2700000" algn="tl">
                    <a:srgbClr val="000000">
                      <a:alpha val="43137"/>
                    </a:srgbClr>
                  </a:outerShdw>
                </a:effectLst>
                <a:latin typeface="Gotham HTF Light" pitchFamily="2" charset="0"/>
              </a:rPr>
              <a:t>varias soluciones </a:t>
            </a:r>
            <a:r>
              <a:rPr lang="es-MX" sz="1600" dirty="0">
                <a:solidFill>
                  <a:srgbClr val="FFFFFF"/>
                </a:solidFill>
                <a:effectLst>
                  <a:outerShdw blurRad="38100" dist="38100" dir="2700000" algn="tl">
                    <a:srgbClr val="000000">
                      <a:alpha val="43137"/>
                    </a:srgbClr>
                  </a:outerShdw>
                </a:effectLst>
                <a:latin typeface="Gotham HTF Light" pitchFamily="2" charset="0"/>
              </a:rPr>
              <a:t>diferentes?</a:t>
            </a:r>
          </a:p>
          <a:p>
            <a:pPr algn="ctr">
              <a:spcAft>
                <a:spcPts val="800"/>
              </a:spcAft>
            </a:pPr>
            <a:r>
              <a:rPr lang="es-MX" sz="1600" dirty="0">
                <a:solidFill>
                  <a:srgbClr val="FFFFFF"/>
                </a:solidFill>
                <a:effectLst>
                  <a:outerShdw blurRad="38100" dist="38100" dir="2700000" algn="tl">
                    <a:srgbClr val="000000">
                      <a:alpha val="43137"/>
                    </a:srgbClr>
                  </a:outerShdw>
                </a:effectLst>
                <a:latin typeface="Gotham HTF Light" pitchFamily="2" charset="0"/>
              </a:rPr>
              <a:t>¿El Prestatario tiene recursos para un </a:t>
            </a:r>
            <a:r>
              <a:rPr lang="es-MX" sz="1600" u="sng" dirty="0">
                <a:solidFill>
                  <a:srgbClr val="FFFFFF"/>
                </a:solidFill>
                <a:effectLst>
                  <a:outerShdw blurRad="38100" dist="38100" dir="2700000" algn="tl">
                    <a:srgbClr val="000000">
                      <a:alpha val="43137"/>
                    </a:srgbClr>
                  </a:outerShdw>
                </a:effectLst>
                <a:latin typeface="Gotham HTF Light" pitchFamily="2" charset="0"/>
              </a:rPr>
              <a:t>proceso de adquisición intensivo</a:t>
            </a:r>
            <a:r>
              <a:rPr lang="es-MX" sz="1600" dirty="0">
                <a:solidFill>
                  <a:srgbClr val="FFFFFF"/>
                </a:solidFill>
                <a:effectLst>
                  <a:outerShdw blurRad="38100" dist="38100" dir="2700000" algn="tl">
                    <a:srgbClr val="000000">
                      <a:alpha val="43137"/>
                    </a:srgbClr>
                  </a:outerShdw>
                </a:effectLst>
                <a:latin typeface="Gotham HTF Light" pitchFamily="2" charset="0"/>
              </a:rPr>
              <a:t>? </a:t>
            </a:r>
          </a:p>
          <a:p>
            <a:pPr algn="ctr">
              <a:spcAft>
                <a:spcPts val="800"/>
              </a:spcAft>
            </a:pPr>
            <a:r>
              <a:rPr lang="es-MX" sz="1600" dirty="0">
                <a:solidFill>
                  <a:srgbClr val="FFFFFF"/>
                </a:solidFill>
                <a:effectLst>
                  <a:outerShdw blurRad="38100" dist="38100" dir="2700000" algn="tl">
                    <a:srgbClr val="000000">
                      <a:alpha val="43137"/>
                    </a:srgbClr>
                  </a:outerShdw>
                </a:effectLst>
                <a:latin typeface="Gotham HTF Light" pitchFamily="2" charset="0"/>
              </a:rPr>
              <a:t>¿Existe un alto nivel de </a:t>
            </a:r>
            <a:r>
              <a:rPr lang="es-MX" sz="1600" u="sng" dirty="0">
                <a:solidFill>
                  <a:srgbClr val="FFFFFF"/>
                </a:solidFill>
                <a:effectLst>
                  <a:outerShdw blurRad="38100" dist="38100" dir="2700000" algn="tl">
                    <a:srgbClr val="000000">
                      <a:alpha val="43137"/>
                    </a:srgbClr>
                  </a:outerShdw>
                </a:effectLst>
                <a:latin typeface="Gotham HTF Light" pitchFamily="2" charset="0"/>
              </a:rPr>
              <a:t>interés en el mercado </a:t>
            </a:r>
            <a:r>
              <a:rPr lang="es-MX" sz="1600" dirty="0">
                <a:solidFill>
                  <a:srgbClr val="FFFFFF"/>
                </a:solidFill>
                <a:effectLst>
                  <a:outerShdw blurRad="38100" dist="38100" dir="2700000" algn="tl">
                    <a:srgbClr val="000000">
                      <a:alpha val="43137"/>
                    </a:srgbClr>
                  </a:outerShdw>
                </a:effectLst>
                <a:latin typeface="Gotham HTF Light" pitchFamily="2" charset="0"/>
              </a:rPr>
              <a:t>y, por lo tanto, una fuerte competencia?</a:t>
            </a:r>
          </a:p>
          <a:p>
            <a:pPr algn="ctr">
              <a:spcAft>
                <a:spcPts val="800"/>
              </a:spcAft>
            </a:pPr>
            <a:r>
              <a:rPr lang="es-MX" sz="1600" dirty="0">
                <a:solidFill>
                  <a:srgbClr val="FFFFFF"/>
                </a:solidFill>
                <a:effectLst>
                  <a:outerShdw blurRad="38100" dist="38100" dir="2700000" algn="tl">
                    <a:srgbClr val="000000">
                      <a:alpha val="43137"/>
                    </a:srgbClr>
                  </a:outerShdw>
                </a:effectLst>
                <a:latin typeface="Gotham HTF Light" pitchFamily="2" charset="0"/>
              </a:rPr>
              <a:t>¿Se han evaluado y </a:t>
            </a:r>
            <a:r>
              <a:rPr lang="es-MX" sz="1600" u="sng" dirty="0">
                <a:solidFill>
                  <a:srgbClr val="FFFFFF"/>
                </a:solidFill>
                <a:effectLst>
                  <a:outerShdw blurRad="38100" dist="38100" dir="2700000" algn="tl">
                    <a:srgbClr val="000000">
                      <a:alpha val="43137"/>
                    </a:srgbClr>
                  </a:outerShdw>
                </a:effectLst>
                <a:latin typeface="Gotham HTF Light" pitchFamily="2" charset="0"/>
              </a:rPr>
              <a:t>descartado otros métodos </a:t>
            </a:r>
            <a:r>
              <a:rPr lang="es-MX" sz="1600" dirty="0">
                <a:solidFill>
                  <a:srgbClr val="FFFFFF"/>
                </a:solidFill>
                <a:effectLst>
                  <a:outerShdw blurRad="38100" dist="38100" dir="2700000" algn="tl">
                    <a:srgbClr val="000000">
                      <a:alpha val="43137"/>
                    </a:srgbClr>
                  </a:outerShdw>
                </a:effectLst>
                <a:latin typeface="Gotham HTF Light" pitchFamily="2" charset="0"/>
              </a:rPr>
              <a:t>de selección de Adquisiciones?</a:t>
            </a:r>
          </a:p>
          <a:p>
            <a:pPr algn="ctr">
              <a:spcAft>
                <a:spcPts val="800"/>
              </a:spcAft>
            </a:pPr>
            <a:r>
              <a:rPr lang="es-MX" sz="1600" u="sng" dirty="0">
                <a:solidFill>
                  <a:schemeClr val="accent2"/>
                </a:solidFill>
                <a:effectLst>
                  <a:outerShdw blurRad="38100" dist="38100" dir="2700000" algn="tl">
                    <a:srgbClr val="000000">
                      <a:alpha val="43137"/>
                    </a:srgbClr>
                  </a:outerShdw>
                </a:effectLst>
                <a:latin typeface="Gotham HTF Light" pitchFamily="2" charset="0"/>
              </a:rPr>
              <a:t>Si la mayoría de las respuestas son afirmativas, se recomienda utilizar el DC.</a:t>
            </a:r>
          </a:p>
        </p:txBody>
      </p:sp>
    </p:spTree>
    <p:extLst>
      <p:ext uri="{BB962C8B-B14F-4D97-AF65-F5344CB8AC3E}">
        <p14:creationId xmlns:p14="http://schemas.microsoft.com/office/powerpoint/2010/main" val="3024717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xmlns="" id="{2F51650B-25B1-2949-84E7-2222482B6A5B}"/>
              </a:ext>
            </a:extLst>
          </p:cNvPr>
          <p:cNvSpPr/>
          <p:nvPr/>
        </p:nvSpPr>
        <p:spPr>
          <a:xfrm>
            <a:off x="2068820" y="570351"/>
            <a:ext cx="9616008" cy="461665"/>
          </a:xfrm>
          <a:prstGeom prst="rect">
            <a:avLst/>
          </a:prstGeom>
        </p:spPr>
        <p:txBody>
          <a:bodyPr wrap="square">
            <a:spAutoFit/>
          </a:bodyPr>
          <a:lstStyle/>
          <a:p>
            <a:pPr>
              <a:spcBef>
                <a:spcPct val="0"/>
              </a:spcBef>
            </a:pPr>
            <a:r>
              <a:rPr lang="es-ES_tradnl" altLang="en-US" sz="2400" dirty="0">
                <a:solidFill>
                  <a:srgbClr val="FFFFFF"/>
                </a:solidFill>
                <a:effectLst>
                  <a:outerShdw blurRad="38100" dist="38100" dir="2700000" algn="tl">
                    <a:srgbClr val="000000">
                      <a:alpha val="43137"/>
                    </a:srgbClr>
                  </a:outerShdw>
                </a:effectLst>
                <a:latin typeface="GothamHTF-Book" pitchFamily="2" charset="77"/>
                <a:ea typeface="Gotham Bold" charset="0"/>
                <a:cs typeface="Gotham Medium" pitchFamily="50" charset="0"/>
              </a:rPr>
              <a:t>Fases del Dialogo Competitivo</a:t>
            </a:r>
          </a:p>
        </p:txBody>
      </p:sp>
      <p:cxnSp>
        <p:nvCxnSpPr>
          <p:cNvPr id="14" name="Conector recto 13">
            <a:extLst>
              <a:ext uri="{FF2B5EF4-FFF2-40B4-BE49-F238E27FC236}">
                <a16:creationId xmlns:a16="http://schemas.microsoft.com/office/drawing/2014/main" xmlns="" id="{B6D09A48-4C85-4C4F-B246-CD465EB06C92}"/>
              </a:ext>
            </a:extLst>
          </p:cNvPr>
          <p:cNvCxnSpPr>
            <a:cxnSpLocks/>
          </p:cNvCxnSpPr>
          <p:nvPr/>
        </p:nvCxnSpPr>
        <p:spPr>
          <a:xfrm flipH="1">
            <a:off x="1" y="831961"/>
            <a:ext cx="1909631" cy="0"/>
          </a:xfrm>
          <a:prstGeom prst="line">
            <a:avLst/>
          </a:prstGeom>
          <a:noFill/>
          <a:ln w="6350" cap="flat" cmpd="sng" algn="ctr">
            <a:solidFill>
              <a:srgbClr val="FFFFFF"/>
            </a:solidFill>
            <a:prstDash val="solid"/>
            <a:miter lim="800000"/>
          </a:ln>
          <a:effectLst/>
        </p:spPr>
      </p:cxnSp>
      <p:sp>
        <p:nvSpPr>
          <p:cNvPr id="7" name="Rectángulo 6">
            <a:extLst>
              <a:ext uri="{FF2B5EF4-FFF2-40B4-BE49-F238E27FC236}">
                <a16:creationId xmlns:a16="http://schemas.microsoft.com/office/drawing/2014/main" xmlns="" id="{3A9735D5-6731-EF4E-BD79-560EBD5B2EBA}"/>
              </a:ext>
            </a:extLst>
          </p:cNvPr>
          <p:cNvSpPr/>
          <p:nvPr/>
        </p:nvSpPr>
        <p:spPr>
          <a:xfrm>
            <a:off x="954816" y="1581877"/>
            <a:ext cx="7264026" cy="691633"/>
          </a:xfrm>
          <a:prstGeom prst="rect">
            <a:avLst/>
          </a:prstGeom>
          <a:solidFill>
            <a:schemeClr val="bg1">
              <a:alpha val="80000"/>
            </a:schemeClr>
          </a:solidFill>
        </p:spPr>
        <p:txBody>
          <a:bodyPr wrap="none" anchor="ctr" anchorCtr="1">
            <a:noAutofit/>
          </a:bodyPr>
          <a:lstStyle/>
          <a:p>
            <a:pPr lvl="0" algn="ctr"/>
            <a:r>
              <a:rPr lang="es-ES_tradnl" altLang="en-US" sz="2000" u="sng" kern="0" dirty="0">
                <a:solidFill>
                  <a:srgbClr val="FFFFFF"/>
                </a:solidFill>
                <a:effectLst>
                  <a:outerShdw blurRad="38100" dist="38100" dir="2700000" algn="tl">
                    <a:srgbClr val="000000">
                      <a:alpha val="43137"/>
                    </a:srgbClr>
                  </a:outerShdw>
                </a:effectLst>
                <a:latin typeface="Gotham Book" pitchFamily="50" charset="0"/>
                <a:ea typeface="Gotham Bold" charset="0"/>
                <a:cs typeface="Gotham Book" pitchFamily="50" charset="0"/>
              </a:rPr>
              <a:t>FASE 1</a:t>
            </a:r>
            <a:r>
              <a:rPr lang="es-ES_tradnl" altLang="en-US" sz="2000" kern="0" dirty="0">
                <a:solidFill>
                  <a:srgbClr val="FFFFFF"/>
                </a:solidFill>
                <a:effectLst>
                  <a:outerShdw blurRad="38100" dist="38100" dir="2700000" algn="tl">
                    <a:srgbClr val="000000">
                      <a:alpha val="43137"/>
                    </a:srgbClr>
                  </a:outerShdw>
                </a:effectLst>
                <a:latin typeface="Gotham Book" pitchFamily="50" charset="0"/>
                <a:ea typeface="Gotham Bold" charset="0"/>
                <a:cs typeface="Gotham Book" pitchFamily="50" charset="0"/>
              </a:rPr>
              <a:t>: Preparación del DC</a:t>
            </a:r>
          </a:p>
        </p:txBody>
      </p:sp>
      <p:sp>
        <p:nvSpPr>
          <p:cNvPr id="8" name="Rectángulo 7">
            <a:extLst>
              <a:ext uri="{FF2B5EF4-FFF2-40B4-BE49-F238E27FC236}">
                <a16:creationId xmlns:a16="http://schemas.microsoft.com/office/drawing/2014/main" xmlns="" id="{D42DB705-C07F-0148-A2F0-9C41B28D4967}"/>
              </a:ext>
            </a:extLst>
          </p:cNvPr>
          <p:cNvSpPr/>
          <p:nvPr/>
        </p:nvSpPr>
        <p:spPr>
          <a:xfrm>
            <a:off x="954817" y="2530541"/>
            <a:ext cx="7264026" cy="830997"/>
          </a:xfrm>
          <a:prstGeom prst="rect">
            <a:avLst/>
          </a:prstGeom>
        </p:spPr>
        <p:txBody>
          <a:bodyPr wrap="square" anchor="ctr" anchorCtr="1">
            <a:noAutofit/>
          </a:bodyPr>
          <a:lstStyle/>
          <a:p>
            <a:pPr algn="ctr"/>
            <a:r>
              <a:rPr lang="es-MX" sz="1600" dirty="0">
                <a:solidFill>
                  <a:srgbClr val="FFFFFF"/>
                </a:solidFill>
                <a:effectLst>
                  <a:outerShdw blurRad="38100" dist="38100" dir="2700000" algn="tl">
                    <a:srgbClr val="000000">
                      <a:alpha val="43137"/>
                    </a:srgbClr>
                  </a:outerShdw>
                </a:effectLst>
                <a:latin typeface="Gotham HTF Light" pitchFamily="2" charset="0"/>
              </a:rPr>
              <a:t>El Prestatario debe </a:t>
            </a:r>
            <a:r>
              <a:rPr lang="es-MX" sz="1600" dirty="0">
                <a:solidFill>
                  <a:schemeClr val="accent2"/>
                </a:solidFill>
                <a:effectLst>
                  <a:outerShdw blurRad="38100" dist="38100" dir="2700000" algn="tl">
                    <a:srgbClr val="000000">
                      <a:alpha val="43137"/>
                    </a:srgbClr>
                  </a:outerShdw>
                </a:effectLst>
                <a:latin typeface="Gotham HTF Light" pitchFamily="2" charset="0"/>
              </a:rPr>
              <a:t>planificar todo el proceso </a:t>
            </a:r>
            <a:r>
              <a:rPr lang="es-MX" sz="1600" dirty="0">
                <a:solidFill>
                  <a:srgbClr val="FFFFFF"/>
                </a:solidFill>
                <a:effectLst>
                  <a:outerShdw blurRad="38100" dist="38100" dir="2700000" algn="tl">
                    <a:srgbClr val="000000">
                      <a:alpha val="43137"/>
                    </a:srgbClr>
                  </a:outerShdw>
                </a:effectLst>
                <a:latin typeface="Gotham HTF Light" pitchFamily="2" charset="0"/>
              </a:rPr>
              <a:t>para identificar complejidades, ruta crítica y duración estimada del mismo.  Definir flujos de trabajo, recursos y equipo responsable. </a:t>
            </a:r>
          </a:p>
        </p:txBody>
      </p:sp>
      <p:pic>
        <p:nvPicPr>
          <p:cNvPr id="2" name="Imagen 1">
            <a:extLst>
              <a:ext uri="{FF2B5EF4-FFF2-40B4-BE49-F238E27FC236}">
                <a16:creationId xmlns:a16="http://schemas.microsoft.com/office/drawing/2014/main" xmlns="" id="{A0F5D2F6-7586-E144-9E41-9A20EC96679F}"/>
              </a:ext>
            </a:extLst>
          </p:cNvPr>
          <p:cNvPicPr>
            <a:picLocks noChangeAspect="1"/>
          </p:cNvPicPr>
          <p:nvPr/>
        </p:nvPicPr>
        <p:blipFill>
          <a:blip r:embed="rId3"/>
          <a:stretch>
            <a:fillRect/>
          </a:stretch>
        </p:blipFill>
        <p:spPr>
          <a:xfrm>
            <a:off x="8724451" y="1581877"/>
            <a:ext cx="1947136" cy="1947136"/>
          </a:xfrm>
          <a:prstGeom prst="rect">
            <a:avLst/>
          </a:prstGeom>
        </p:spPr>
      </p:pic>
      <p:sp>
        <p:nvSpPr>
          <p:cNvPr id="9" name="Rectángulo 8">
            <a:extLst>
              <a:ext uri="{FF2B5EF4-FFF2-40B4-BE49-F238E27FC236}">
                <a16:creationId xmlns:a16="http://schemas.microsoft.com/office/drawing/2014/main" xmlns="" id="{03509B95-5020-604C-B47F-D47E3277FEC8}"/>
              </a:ext>
            </a:extLst>
          </p:cNvPr>
          <p:cNvSpPr/>
          <p:nvPr/>
        </p:nvSpPr>
        <p:spPr>
          <a:xfrm>
            <a:off x="954816" y="3618569"/>
            <a:ext cx="7264027" cy="1077218"/>
          </a:xfrm>
          <a:prstGeom prst="rect">
            <a:avLst/>
          </a:prstGeom>
        </p:spPr>
        <p:txBody>
          <a:bodyPr wrap="square" anchor="ctr" anchorCtr="1">
            <a:noAutofit/>
          </a:bodyPr>
          <a:lstStyle/>
          <a:p>
            <a:pPr algn="ctr"/>
            <a:r>
              <a:rPr lang="es-MX" sz="1600" dirty="0">
                <a:solidFill>
                  <a:srgbClr val="FFFFFF"/>
                </a:solidFill>
                <a:effectLst>
                  <a:outerShdw blurRad="38100" dist="38100" dir="2700000" algn="tl">
                    <a:srgbClr val="000000">
                      <a:alpha val="43137"/>
                    </a:srgbClr>
                  </a:outerShdw>
                </a:effectLst>
                <a:latin typeface="Gotham HTF Light" pitchFamily="2" charset="0"/>
              </a:rPr>
              <a:t>En paralelo, es vital </a:t>
            </a:r>
            <a:r>
              <a:rPr lang="es-MX" sz="1600" dirty="0">
                <a:solidFill>
                  <a:schemeClr val="accent2"/>
                </a:solidFill>
                <a:effectLst>
                  <a:outerShdw blurRad="38100" dist="38100" dir="2700000" algn="tl">
                    <a:srgbClr val="000000">
                      <a:alpha val="43137"/>
                    </a:srgbClr>
                  </a:outerShdw>
                </a:effectLst>
                <a:latin typeface="Gotham HTF Light" pitchFamily="2" charset="0"/>
              </a:rPr>
              <a:t>conocer el mercado existente</a:t>
            </a:r>
            <a:r>
              <a:rPr lang="es-MX" sz="1600" dirty="0">
                <a:solidFill>
                  <a:srgbClr val="FFFFFF"/>
                </a:solidFill>
                <a:effectLst>
                  <a:outerShdw blurRad="38100" dist="38100" dir="2700000" algn="tl">
                    <a:srgbClr val="000000">
                      <a:alpha val="43137"/>
                    </a:srgbClr>
                  </a:outerShdw>
                </a:effectLst>
                <a:latin typeface="Gotham HTF Light" pitchFamily="2" charset="0"/>
              </a:rPr>
              <a:t>. El DC también implica dedicación y costos importantes para los participantes, por ello estos deben tener una comprensión clara de las condiciones</a:t>
            </a:r>
          </a:p>
          <a:p>
            <a:pPr algn="ctr"/>
            <a:endParaRPr lang="es-MX" sz="1600" dirty="0">
              <a:solidFill>
                <a:srgbClr val="FFFFFF"/>
              </a:solidFill>
              <a:effectLst>
                <a:outerShdw blurRad="38100" dist="38100" dir="2700000" algn="tl">
                  <a:srgbClr val="000000">
                    <a:alpha val="43137"/>
                  </a:srgbClr>
                </a:outerShdw>
              </a:effectLst>
              <a:latin typeface="Gotham HTF Light" pitchFamily="2" charset="0"/>
            </a:endParaRPr>
          </a:p>
        </p:txBody>
      </p:sp>
      <p:sp>
        <p:nvSpPr>
          <p:cNvPr id="3" name="Rectangle 2">
            <a:extLst>
              <a:ext uri="{FF2B5EF4-FFF2-40B4-BE49-F238E27FC236}">
                <a16:creationId xmlns:a16="http://schemas.microsoft.com/office/drawing/2014/main" xmlns="" id="{C7AABC31-214D-47EB-A035-3074D491BE7E}"/>
              </a:ext>
            </a:extLst>
          </p:cNvPr>
          <p:cNvSpPr/>
          <p:nvPr/>
        </p:nvSpPr>
        <p:spPr>
          <a:xfrm>
            <a:off x="954816" y="4952818"/>
            <a:ext cx="7264026" cy="646331"/>
          </a:xfrm>
          <a:prstGeom prst="rect">
            <a:avLst/>
          </a:prstGeom>
        </p:spPr>
        <p:txBody>
          <a:bodyPr anchor="ctr" anchorCtr="1">
            <a:noAutofit/>
          </a:bodyPr>
          <a:lstStyle/>
          <a:p>
            <a:pPr algn="ctr"/>
            <a:r>
              <a:rPr lang="es-MX" sz="1600" dirty="0">
                <a:solidFill>
                  <a:srgbClr val="FFFFFF"/>
                </a:solidFill>
                <a:effectLst>
                  <a:outerShdw blurRad="38100" dist="38100" dir="2700000" algn="tl">
                    <a:srgbClr val="000000">
                      <a:alpha val="43137"/>
                    </a:srgbClr>
                  </a:outerShdw>
                </a:effectLst>
                <a:latin typeface="Gotham HTF Light" pitchFamily="2" charset="0"/>
              </a:rPr>
              <a:t>En esta primera fase de preparación se debe identificar y contratar a la </a:t>
            </a:r>
            <a:r>
              <a:rPr lang="es-MX" sz="1600" u="sng" dirty="0">
                <a:solidFill>
                  <a:schemeClr val="accent2"/>
                </a:solidFill>
                <a:effectLst>
                  <a:outerShdw blurRad="38100" dist="38100" dir="2700000" algn="tl">
                    <a:srgbClr val="000000">
                      <a:alpha val="43137"/>
                    </a:srgbClr>
                  </a:outerShdw>
                </a:effectLst>
                <a:latin typeface="Gotham HTF Light" pitchFamily="2" charset="0"/>
              </a:rPr>
              <a:t>entidad de probidad</a:t>
            </a:r>
            <a:r>
              <a:rPr lang="es-MX" sz="1600" u="sng" dirty="0">
                <a:solidFill>
                  <a:srgbClr val="FFFFFF"/>
                </a:solidFill>
                <a:effectLst>
                  <a:outerShdw blurRad="38100" dist="38100" dir="2700000" algn="tl">
                    <a:srgbClr val="000000">
                      <a:alpha val="43137"/>
                    </a:srgbClr>
                  </a:outerShdw>
                </a:effectLst>
                <a:latin typeface="Gotham HTF Light" pitchFamily="2" charset="0"/>
              </a:rPr>
              <a:t>.  </a:t>
            </a:r>
          </a:p>
        </p:txBody>
      </p:sp>
    </p:spTree>
    <p:extLst>
      <p:ext uri="{BB962C8B-B14F-4D97-AF65-F5344CB8AC3E}">
        <p14:creationId xmlns:p14="http://schemas.microsoft.com/office/powerpoint/2010/main" val="2281816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xmlns="" id="{4809CE36-2FA5-D042-A89D-DE28E8D1B654}"/>
              </a:ext>
            </a:extLst>
          </p:cNvPr>
          <p:cNvSpPr/>
          <p:nvPr/>
        </p:nvSpPr>
        <p:spPr>
          <a:xfrm>
            <a:off x="1435320" y="4999254"/>
            <a:ext cx="3221168" cy="646331"/>
          </a:xfrm>
          <a:prstGeom prst="rect">
            <a:avLst/>
          </a:prstGeom>
        </p:spPr>
        <p:txBody>
          <a:bodyPr wrap="square">
            <a:spAutoFit/>
          </a:bodyPr>
          <a:lstStyle/>
          <a:p>
            <a:pPr algn="ctr">
              <a:spcBef>
                <a:spcPct val="0"/>
              </a:spcBef>
            </a:pPr>
            <a:r>
              <a:rPr lang="es-ES_tradnl" altLang="en-US" dirty="0">
                <a:solidFill>
                  <a:srgbClr val="FFFFFF"/>
                </a:solidFill>
                <a:effectLst>
                  <a:outerShdw blurRad="38100" dist="38100" dir="2700000" algn="tl">
                    <a:srgbClr val="000000">
                      <a:alpha val="43137"/>
                    </a:srgbClr>
                  </a:outerShdw>
                </a:effectLst>
                <a:latin typeface="Gotham HTF Light" pitchFamily="2" charset="77"/>
                <a:ea typeface="Gotham Medium" charset="0"/>
                <a:cs typeface="Gotham Medium" pitchFamily="50" charset="0"/>
              </a:rPr>
              <a:t>Exclusión social y desigualdad de género</a:t>
            </a:r>
          </a:p>
        </p:txBody>
      </p:sp>
      <p:sp>
        <p:nvSpPr>
          <p:cNvPr id="14" name="Rectángulo 13">
            <a:extLst>
              <a:ext uri="{FF2B5EF4-FFF2-40B4-BE49-F238E27FC236}">
                <a16:creationId xmlns:a16="http://schemas.microsoft.com/office/drawing/2014/main" xmlns="" id="{2006E89C-1217-BE45-AF45-30A5552D589D}"/>
              </a:ext>
            </a:extLst>
          </p:cNvPr>
          <p:cNvSpPr/>
          <p:nvPr/>
        </p:nvSpPr>
        <p:spPr>
          <a:xfrm>
            <a:off x="2090336" y="598496"/>
            <a:ext cx="8301167" cy="1200329"/>
          </a:xfrm>
          <a:prstGeom prst="rect">
            <a:avLst/>
          </a:prstGeom>
        </p:spPr>
        <p:txBody>
          <a:bodyPr wrap="square">
            <a:spAutoFit/>
          </a:bodyPr>
          <a:lstStyle/>
          <a:p>
            <a:pPr>
              <a:spcBef>
                <a:spcPct val="0"/>
              </a:spcBef>
            </a:pPr>
            <a:r>
              <a:rPr lang="es-ES_tradnl" altLang="en-US" sz="3600" dirty="0">
                <a:solidFill>
                  <a:srgbClr val="FFFFFF"/>
                </a:solidFill>
                <a:effectLst>
                  <a:outerShdw blurRad="38100" dist="38100" dir="2700000" algn="tl">
                    <a:srgbClr val="000000">
                      <a:alpha val="43137"/>
                    </a:srgbClr>
                  </a:outerShdw>
                </a:effectLst>
                <a:latin typeface="Gotham Book" pitchFamily="50" charset="0"/>
                <a:cs typeface="Gotham Book" pitchFamily="50" charset="0"/>
              </a:rPr>
              <a:t>Porque? </a:t>
            </a:r>
          </a:p>
          <a:p>
            <a:pPr>
              <a:spcBef>
                <a:spcPct val="0"/>
              </a:spcBef>
            </a:pPr>
            <a:r>
              <a:rPr lang="es-ES_tradnl" altLang="en-US" dirty="0">
                <a:solidFill>
                  <a:srgbClr val="FFFFFF"/>
                </a:solidFill>
                <a:effectLst>
                  <a:outerShdw blurRad="38100" dist="38100" dir="2700000" algn="tl">
                    <a:srgbClr val="000000">
                      <a:alpha val="43137"/>
                    </a:srgbClr>
                  </a:outerShdw>
                </a:effectLst>
                <a:latin typeface="Gotham HTF Light" pitchFamily="2" charset="77"/>
                <a:ea typeface="Gotham Medium" charset="0"/>
                <a:cs typeface="Gotham Medium" pitchFamily="50" charset="0"/>
              </a:rPr>
              <a:t>Latinoamérica está buscando diferentes formas de financiar los desafíos de desarrollo más complejos</a:t>
            </a:r>
            <a:r>
              <a:rPr lang="es-ES_tradnl" altLang="en-US" dirty="0">
                <a:solidFill>
                  <a:srgbClr val="FFFFFF"/>
                </a:solidFill>
                <a:effectLst>
                  <a:outerShdw blurRad="38100" dist="38100" dir="2700000" algn="tl">
                    <a:srgbClr val="000000">
                      <a:alpha val="43137"/>
                    </a:srgbClr>
                  </a:outerShdw>
                </a:effectLst>
                <a:latin typeface="Gotham HTF Light" pitchFamily="2" charset="77"/>
                <a:cs typeface="Gotham Medium" pitchFamily="50" charset="0"/>
              </a:rPr>
              <a:t>:  </a:t>
            </a:r>
            <a:endParaRPr lang="en-US" altLang="en-US" dirty="0">
              <a:solidFill>
                <a:srgbClr val="FFFFFF"/>
              </a:solidFill>
              <a:effectLst>
                <a:outerShdw blurRad="38100" dist="38100" dir="2700000" algn="tl">
                  <a:srgbClr val="000000">
                    <a:alpha val="43137"/>
                  </a:srgbClr>
                </a:outerShdw>
              </a:effectLst>
              <a:latin typeface="Gotham HTF Light" pitchFamily="2" charset="77"/>
              <a:cs typeface="Gotham Medium" pitchFamily="50" charset="0"/>
            </a:endParaRPr>
          </a:p>
        </p:txBody>
      </p:sp>
      <p:sp>
        <p:nvSpPr>
          <p:cNvPr id="15" name="Rectángulo 14">
            <a:extLst>
              <a:ext uri="{FF2B5EF4-FFF2-40B4-BE49-F238E27FC236}">
                <a16:creationId xmlns:a16="http://schemas.microsoft.com/office/drawing/2014/main" xmlns="" id="{776F1536-12E6-3942-8291-50B41B1DBC14}"/>
              </a:ext>
            </a:extLst>
          </p:cNvPr>
          <p:cNvSpPr/>
          <p:nvPr/>
        </p:nvSpPr>
        <p:spPr>
          <a:xfrm>
            <a:off x="4656488" y="4993048"/>
            <a:ext cx="3221168" cy="646331"/>
          </a:xfrm>
          <a:prstGeom prst="rect">
            <a:avLst/>
          </a:prstGeom>
        </p:spPr>
        <p:txBody>
          <a:bodyPr wrap="square">
            <a:spAutoFit/>
          </a:bodyPr>
          <a:lstStyle/>
          <a:p>
            <a:pPr algn="ctr">
              <a:spcBef>
                <a:spcPct val="0"/>
              </a:spcBef>
            </a:pPr>
            <a:r>
              <a:rPr lang="es-ES_tradnl" altLang="en-US" dirty="0">
                <a:solidFill>
                  <a:srgbClr val="FFFFFF"/>
                </a:solidFill>
                <a:effectLst>
                  <a:outerShdw blurRad="38100" dist="38100" dir="2700000" algn="tl">
                    <a:srgbClr val="000000">
                      <a:alpha val="43137"/>
                    </a:srgbClr>
                  </a:outerShdw>
                </a:effectLst>
                <a:latin typeface="Gotham HTF Light" pitchFamily="2" charset="77"/>
                <a:ea typeface="Gotham Medium" charset="0"/>
                <a:cs typeface="Gotham Medium" pitchFamily="50" charset="0"/>
              </a:rPr>
              <a:t>Baja productividad e innovación</a:t>
            </a:r>
          </a:p>
        </p:txBody>
      </p:sp>
      <p:cxnSp>
        <p:nvCxnSpPr>
          <p:cNvPr id="16" name="Conector recto 15">
            <a:extLst>
              <a:ext uri="{FF2B5EF4-FFF2-40B4-BE49-F238E27FC236}">
                <a16:creationId xmlns:a16="http://schemas.microsoft.com/office/drawing/2014/main" xmlns="" id="{7EC6EE19-D16C-0640-931F-CD49A278F37D}"/>
              </a:ext>
            </a:extLst>
          </p:cNvPr>
          <p:cNvCxnSpPr>
            <a:cxnSpLocks/>
          </p:cNvCxnSpPr>
          <p:nvPr/>
        </p:nvCxnSpPr>
        <p:spPr>
          <a:xfrm flipH="1">
            <a:off x="1" y="948267"/>
            <a:ext cx="1909631" cy="0"/>
          </a:xfrm>
          <a:prstGeom prst="line">
            <a:avLst/>
          </a:prstGeom>
          <a:noFill/>
          <a:ln w="6350" cap="flat" cmpd="sng" algn="ctr">
            <a:solidFill>
              <a:srgbClr val="FFFFFF"/>
            </a:solidFill>
            <a:prstDash val="solid"/>
            <a:miter lim="800000"/>
          </a:ln>
          <a:effectLst/>
        </p:spPr>
      </p:cxnSp>
      <p:sp>
        <p:nvSpPr>
          <p:cNvPr id="17" name="Rectángulo 16">
            <a:extLst>
              <a:ext uri="{FF2B5EF4-FFF2-40B4-BE49-F238E27FC236}">
                <a16:creationId xmlns:a16="http://schemas.microsoft.com/office/drawing/2014/main" xmlns="" id="{A8C83341-4A12-3F46-9611-26BB7EDEAAAA}"/>
              </a:ext>
            </a:extLst>
          </p:cNvPr>
          <p:cNvSpPr/>
          <p:nvPr/>
        </p:nvSpPr>
        <p:spPr>
          <a:xfrm>
            <a:off x="8104971" y="4999254"/>
            <a:ext cx="3221168" cy="646331"/>
          </a:xfrm>
          <a:prstGeom prst="rect">
            <a:avLst/>
          </a:prstGeom>
        </p:spPr>
        <p:txBody>
          <a:bodyPr wrap="square">
            <a:spAutoFit/>
          </a:bodyPr>
          <a:lstStyle/>
          <a:p>
            <a:pPr algn="ctr">
              <a:spcBef>
                <a:spcPct val="0"/>
              </a:spcBef>
            </a:pPr>
            <a:r>
              <a:rPr lang="es-ES_tradnl" altLang="en-US" dirty="0">
                <a:solidFill>
                  <a:srgbClr val="FFFFFF"/>
                </a:solidFill>
                <a:effectLst>
                  <a:outerShdw blurRad="38100" dist="38100" dir="2700000" algn="tl">
                    <a:srgbClr val="000000">
                      <a:alpha val="43137"/>
                    </a:srgbClr>
                  </a:outerShdw>
                </a:effectLst>
                <a:latin typeface="Gotham HTF Light" pitchFamily="2" charset="77"/>
                <a:ea typeface="Gotham Medium" charset="0"/>
                <a:cs typeface="Gotham Medium" pitchFamily="50" charset="0"/>
              </a:rPr>
              <a:t>Integración económica limitada</a:t>
            </a:r>
          </a:p>
        </p:txBody>
      </p:sp>
      <p:sp>
        <p:nvSpPr>
          <p:cNvPr id="18" name="Elipse 17">
            <a:extLst>
              <a:ext uri="{FF2B5EF4-FFF2-40B4-BE49-F238E27FC236}">
                <a16:creationId xmlns:a16="http://schemas.microsoft.com/office/drawing/2014/main" xmlns="" id="{82628CCB-68A2-F74E-99B8-952C0130ADE0}"/>
              </a:ext>
            </a:extLst>
          </p:cNvPr>
          <p:cNvSpPr/>
          <p:nvPr/>
        </p:nvSpPr>
        <p:spPr>
          <a:xfrm>
            <a:off x="2043089" y="2452552"/>
            <a:ext cx="2209934" cy="2209935"/>
          </a:xfrm>
          <a:prstGeom prst="ellipse">
            <a:avLst/>
          </a:prstGeom>
          <a:pattFill prst="wdUpDiag">
            <a:fgClr>
              <a:srgbClr val="1D283A"/>
            </a:fgClr>
            <a:bgClr>
              <a:srgbClr val="1D5273"/>
            </a:bgClr>
          </a:pattFill>
          <a:ln w="635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Work Sans"/>
              <a:ea typeface="+mn-ea"/>
              <a:cs typeface="+mn-cs"/>
            </a:endParaRPr>
          </a:p>
        </p:txBody>
      </p:sp>
      <p:sp>
        <p:nvSpPr>
          <p:cNvPr id="19" name="Elipse 18">
            <a:extLst>
              <a:ext uri="{FF2B5EF4-FFF2-40B4-BE49-F238E27FC236}">
                <a16:creationId xmlns:a16="http://schemas.microsoft.com/office/drawing/2014/main" xmlns="" id="{5BD2BE0B-3B59-D144-9D97-B9435DACE51D}"/>
              </a:ext>
            </a:extLst>
          </p:cNvPr>
          <p:cNvSpPr/>
          <p:nvPr/>
        </p:nvSpPr>
        <p:spPr>
          <a:xfrm>
            <a:off x="4991584" y="2452552"/>
            <a:ext cx="2209934" cy="2209935"/>
          </a:xfrm>
          <a:prstGeom prst="ellipse">
            <a:avLst/>
          </a:prstGeom>
          <a:solidFill>
            <a:schemeClr val="bg1"/>
          </a:solidFill>
          <a:ln w="635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Work Sans"/>
              <a:ea typeface="+mn-ea"/>
              <a:cs typeface="+mn-cs"/>
            </a:endParaRPr>
          </a:p>
        </p:txBody>
      </p:sp>
      <p:sp>
        <p:nvSpPr>
          <p:cNvPr id="20" name="Elipse 19">
            <a:extLst>
              <a:ext uri="{FF2B5EF4-FFF2-40B4-BE49-F238E27FC236}">
                <a16:creationId xmlns:a16="http://schemas.microsoft.com/office/drawing/2014/main" xmlns="" id="{C1143C0F-0E65-534C-B00F-BD94C5DD62E9}"/>
              </a:ext>
            </a:extLst>
          </p:cNvPr>
          <p:cNvSpPr/>
          <p:nvPr/>
        </p:nvSpPr>
        <p:spPr>
          <a:xfrm>
            <a:off x="7961962" y="2452552"/>
            <a:ext cx="2209934" cy="2209935"/>
          </a:xfrm>
          <a:prstGeom prst="ellipse">
            <a:avLst/>
          </a:prstGeom>
          <a:solidFill>
            <a:schemeClr val="bg1">
              <a:alpha val="50000"/>
            </a:schemeClr>
          </a:solidFill>
          <a:ln w="635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Work Sans"/>
              <a:ea typeface="+mn-ea"/>
              <a:cs typeface="+mn-cs"/>
            </a:endParaRPr>
          </a:p>
        </p:txBody>
      </p:sp>
      <p:pic>
        <p:nvPicPr>
          <p:cNvPr id="21" name="Gráfico 20" descr="Engranajes">
            <a:extLst>
              <a:ext uri="{FF2B5EF4-FFF2-40B4-BE49-F238E27FC236}">
                <a16:creationId xmlns:a16="http://schemas.microsoft.com/office/drawing/2014/main" xmlns="" id="{D4D741B7-4456-6544-8EA3-2329689537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187929" y="2648899"/>
            <a:ext cx="1768189" cy="1768189"/>
          </a:xfrm>
          <a:prstGeom prst="rect">
            <a:avLst/>
          </a:prstGeom>
        </p:spPr>
      </p:pic>
      <p:pic>
        <p:nvPicPr>
          <p:cNvPr id="22" name="Gráfico 21" descr="Dinero">
            <a:extLst>
              <a:ext uri="{FF2B5EF4-FFF2-40B4-BE49-F238E27FC236}">
                <a16:creationId xmlns:a16="http://schemas.microsoft.com/office/drawing/2014/main" xmlns="" id="{D0A040AC-4104-EA46-8CFC-27780FB871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424836" y="2915427"/>
            <a:ext cx="1168543" cy="1168543"/>
          </a:xfrm>
          <a:prstGeom prst="rect">
            <a:avLst/>
          </a:prstGeom>
        </p:spPr>
      </p:pic>
      <p:pic>
        <p:nvPicPr>
          <p:cNvPr id="23" name="Gráfico 22" descr="Éxito de grupo">
            <a:extLst>
              <a:ext uri="{FF2B5EF4-FFF2-40B4-BE49-F238E27FC236}">
                <a16:creationId xmlns:a16="http://schemas.microsoft.com/office/drawing/2014/main" xmlns="" id="{B9328453-C1F9-E94A-A39D-4D51752356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238562" y="2657592"/>
            <a:ext cx="1760328" cy="1760328"/>
          </a:xfrm>
          <a:prstGeom prst="rect">
            <a:avLst/>
          </a:prstGeom>
        </p:spPr>
      </p:pic>
    </p:spTree>
    <p:extLst>
      <p:ext uri="{BB962C8B-B14F-4D97-AF65-F5344CB8AC3E}">
        <p14:creationId xmlns:p14="http://schemas.microsoft.com/office/powerpoint/2010/main" val="887645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BEAFF031-EBCB-3143-9444-8B819498E49F}"/>
              </a:ext>
            </a:extLst>
          </p:cNvPr>
          <p:cNvSpPr/>
          <p:nvPr/>
        </p:nvSpPr>
        <p:spPr>
          <a:xfrm>
            <a:off x="2090336" y="591867"/>
            <a:ext cx="9616008" cy="461665"/>
          </a:xfrm>
          <a:prstGeom prst="rect">
            <a:avLst/>
          </a:prstGeom>
        </p:spPr>
        <p:txBody>
          <a:bodyPr wrap="square">
            <a:spAutoFit/>
          </a:bodyPr>
          <a:lstStyle/>
          <a:p>
            <a:pPr>
              <a:spcBef>
                <a:spcPct val="0"/>
              </a:spcBef>
            </a:pPr>
            <a:r>
              <a:rPr lang="es-ES_tradnl" altLang="en-US" sz="2400" dirty="0">
                <a:solidFill>
                  <a:srgbClr val="FFFFFF"/>
                </a:solidFill>
                <a:latin typeface="GothamHTF-Book" pitchFamily="2" charset="77"/>
                <a:ea typeface="Gotham Bold" charset="0"/>
                <a:cs typeface="Gotham Medium" pitchFamily="50" charset="0"/>
              </a:rPr>
              <a:t>Autoridad de Probidad Independiente (API) </a:t>
            </a:r>
            <a:r>
              <a:rPr lang="es-ES_tradnl" altLang="en-US" dirty="0">
                <a:solidFill>
                  <a:srgbClr val="FFFFFF"/>
                </a:solidFill>
                <a:latin typeface="GothamHTF-Book" pitchFamily="2" charset="77"/>
                <a:ea typeface="Gotham Bold" charset="0"/>
                <a:cs typeface="Gotham Medium" pitchFamily="50" charset="0"/>
              </a:rPr>
              <a:t>(2.16)</a:t>
            </a:r>
            <a:endParaRPr lang="es-ES_tradnl" altLang="en-US" sz="2400" dirty="0">
              <a:solidFill>
                <a:srgbClr val="FFFFFF"/>
              </a:solidFill>
              <a:latin typeface="GothamHTF-Book" pitchFamily="2" charset="77"/>
              <a:ea typeface="Gotham Bold" charset="0"/>
              <a:cs typeface="Gotham Medium" pitchFamily="50" charset="0"/>
            </a:endParaRPr>
          </a:p>
        </p:txBody>
      </p:sp>
      <p:cxnSp>
        <p:nvCxnSpPr>
          <p:cNvPr id="3" name="Conector recto 2">
            <a:extLst>
              <a:ext uri="{FF2B5EF4-FFF2-40B4-BE49-F238E27FC236}">
                <a16:creationId xmlns:a16="http://schemas.microsoft.com/office/drawing/2014/main" xmlns="" id="{551F98BF-ED6D-9B43-AAB1-D285F8B08F2A}"/>
              </a:ext>
            </a:extLst>
          </p:cNvPr>
          <p:cNvCxnSpPr>
            <a:cxnSpLocks/>
          </p:cNvCxnSpPr>
          <p:nvPr/>
        </p:nvCxnSpPr>
        <p:spPr>
          <a:xfrm flipH="1">
            <a:off x="1" y="831961"/>
            <a:ext cx="1909631" cy="0"/>
          </a:xfrm>
          <a:prstGeom prst="line">
            <a:avLst/>
          </a:prstGeom>
          <a:noFill/>
          <a:ln w="6350" cap="flat" cmpd="sng" algn="ctr">
            <a:solidFill>
              <a:srgbClr val="FFFFFF"/>
            </a:solidFill>
            <a:prstDash val="solid"/>
            <a:miter lim="800000"/>
          </a:ln>
          <a:effectLst/>
        </p:spPr>
      </p:cxnSp>
      <p:sp>
        <p:nvSpPr>
          <p:cNvPr id="4" name="Rectángulo 3">
            <a:extLst>
              <a:ext uri="{FF2B5EF4-FFF2-40B4-BE49-F238E27FC236}">
                <a16:creationId xmlns:a16="http://schemas.microsoft.com/office/drawing/2014/main" xmlns="" id="{89B110FF-6B2F-BE40-8119-34949ABF105C}"/>
              </a:ext>
            </a:extLst>
          </p:cNvPr>
          <p:cNvSpPr/>
          <p:nvPr/>
        </p:nvSpPr>
        <p:spPr>
          <a:xfrm>
            <a:off x="605685" y="2411811"/>
            <a:ext cx="3433201" cy="2134703"/>
          </a:xfrm>
          <a:prstGeom prst="rect">
            <a:avLst/>
          </a:prstGeom>
          <a:solidFill>
            <a:schemeClr val="accent2">
              <a:alpha val="50000"/>
            </a:schemeClr>
          </a:solidFill>
          <a:ln w="6350" cap="flat" cmpd="sng" algn="ctr">
            <a:noFill/>
            <a:prstDash val="solid"/>
            <a:miter lim="800000"/>
          </a:ln>
          <a:effectLst/>
        </p:spPr>
        <p:txBody>
          <a:bodyPr lIns="180000" rIns="180000" rtlCol="0" anchor="ctr" anchorCtr="1"/>
          <a:lstStyle/>
          <a:p>
            <a:pPr lvl="0" algn="ctr"/>
            <a:r>
              <a:rPr lang="es-ES_tradnl" sz="1500" kern="0" dirty="0">
                <a:solidFill>
                  <a:srgbClr val="FFFFFF"/>
                </a:solidFill>
                <a:latin typeface="Gotham HTF Light" pitchFamily="2" charset="0"/>
              </a:rPr>
              <a:t>Se trata de un tercero que ofrece servicios especializados de verificación de la probidad durante los procesos de </a:t>
            </a:r>
            <a:r>
              <a:rPr lang="es-ES_tradnl" sz="1500" kern="0" dirty="0">
                <a:solidFill>
                  <a:schemeClr val="accent2">
                    <a:lumMod val="60000"/>
                    <a:lumOff val="40000"/>
                  </a:schemeClr>
                </a:solidFill>
                <a:latin typeface="Gotham HTF Light" pitchFamily="2" charset="0"/>
              </a:rPr>
              <a:t>adquisición bajo la modalidad de Dialogo Competitivo o Negociación.</a:t>
            </a:r>
          </a:p>
        </p:txBody>
      </p:sp>
      <p:sp>
        <p:nvSpPr>
          <p:cNvPr id="6" name="Rectángulo 5">
            <a:extLst>
              <a:ext uri="{FF2B5EF4-FFF2-40B4-BE49-F238E27FC236}">
                <a16:creationId xmlns:a16="http://schemas.microsoft.com/office/drawing/2014/main" xmlns="" id="{55790615-A824-414F-8E29-3940891CBA1F}"/>
              </a:ext>
            </a:extLst>
          </p:cNvPr>
          <p:cNvSpPr/>
          <p:nvPr/>
        </p:nvSpPr>
        <p:spPr>
          <a:xfrm>
            <a:off x="4379399" y="2411811"/>
            <a:ext cx="3433201" cy="2134703"/>
          </a:xfrm>
          <a:prstGeom prst="rect">
            <a:avLst/>
          </a:prstGeom>
          <a:noFill/>
          <a:ln w="6350" cap="flat" cmpd="sng" algn="ctr">
            <a:noFill/>
            <a:prstDash val="solid"/>
            <a:miter lim="800000"/>
          </a:ln>
          <a:effectLst/>
        </p:spPr>
        <p:txBody>
          <a:bodyPr lIns="180000" rIns="180000" rtlCol="0" anchor="ctr" anchorCtr="1"/>
          <a:lstStyle/>
          <a:p>
            <a:pPr lvl="0" algn="ctr"/>
            <a:r>
              <a:rPr lang="es-ES_tradnl" sz="1500" kern="0" dirty="0">
                <a:solidFill>
                  <a:srgbClr val="FFFFFF"/>
                </a:solidFill>
                <a:latin typeface="Gotham HTF Light" pitchFamily="2" charset="0"/>
              </a:rPr>
              <a:t>Realiza un examen independiente de la adquisición y deja constancia que se han cumplido los principios Básicos que ha sido transparente y que ninguna de las partes ha sido tratada injustamente.  </a:t>
            </a:r>
          </a:p>
        </p:txBody>
      </p:sp>
      <p:sp>
        <p:nvSpPr>
          <p:cNvPr id="8" name="Rectángulo 7">
            <a:extLst>
              <a:ext uri="{FF2B5EF4-FFF2-40B4-BE49-F238E27FC236}">
                <a16:creationId xmlns:a16="http://schemas.microsoft.com/office/drawing/2014/main" xmlns="" id="{B7A9B8D0-BF7F-D54C-BF9F-656FDE2BBF31}"/>
              </a:ext>
            </a:extLst>
          </p:cNvPr>
          <p:cNvSpPr/>
          <p:nvPr/>
        </p:nvSpPr>
        <p:spPr>
          <a:xfrm>
            <a:off x="8153113" y="2411811"/>
            <a:ext cx="3433201" cy="2134703"/>
          </a:xfrm>
          <a:prstGeom prst="rect">
            <a:avLst/>
          </a:prstGeom>
          <a:noFill/>
          <a:ln w="6350" cap="flat" cmpd="sng" algn="ctr">
            <a:noFill/>
            <a:prstDash val="solid"/>
            <a:miter lim="800000"/>
          </a:ln>
          <a:effectLst/>
        </p:spPr>
        <p:txBody>
          <a:bodyPr lIns="180000" rIns="180000" rtlCol="0" anchor="ctr" anchorCtr="1"/>
          <a:lstStyle/>
          <a:p>
            <a:pPr lvl="0" algn="ctr"/>
            <a:r>
              <a:rPr lang="es-ES_tradnl" sz="1500" kern="0" dirty="0">
                <a:solidFill>
                  <a:srgbClr val="FFFFFF"/>
                </a:solidFill>
                <a:latin typeface="Gotham HTF Light" pitchFamily="2" charset="0"/>
              </a:rPr>
              <a:t>Una vez que tomada la decisión de adjudicar y antes del envío de la notificación la API deberá elaborar un informe de probidad, que se presentara a los oferentes y al Banco.</a:t>
            </a:r>
          </a:p>
        </p:txBody>
      </p:sp>
      <p:sp>
        <p:nvSpPr>
          <p:cNvPr id="10" name="Rectángulo 9">
            <a:extLst>
              <a:ext uri="{FF2B5EF4-FFF2-40B4-BE49-F238E27FC236}">
                <a16:creationId xmlns:a16="http://schemas.microsoft.com/office/drawing/2014/main" xmlns="" id="{8586FA5A-FC32-384A-9707-DFEFCD4A049C}"/>
              </a:ext>
            </a:extLst>
          </p:cNvPr>
          <p:cNvSpPr/>
          <p:nvPr/>
        </p:nvSpPr>
        <p:spPr>
          <a:xfrm>
            <a:off x="605685" y="4812250"/>
            <a:ext cx="3433200" cy="130145"/>
          </a:xfrm>
          <a:prstGeom prst="rect">
            <a:avLst/>
          </a:prstGeom>
          <a:solidFill>
            <a:schemeClr val="accent2"/>
          </a:solidFill>
          <a:ln w="6350" cap="flat" cmpd="sng" algn="ctr">
            <a:noFill/>
            <a:prstDash val="solid"/>
            <a:miter lim="800000"/>
          </a:ln>
          <a:effectLst/>
        </p:spPr>
        <p:txBody>
          <a:bodyPr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b="1" i="0" u="none" strike="noStrike" kern="0" cap="none" spc="0" normalizeH="0" baseline="0" noProof="0" dirty="0">
              <a:ln>
                <a:noFill/>
              </a:ln>
              <a:solidFill>
                <a:srgbClr val="FFFFFF"/>
              </a:solidFill>
              <a:effectLst/>
              <a:uLnTx/>
              <a:uFillTx/>
              <a:latin typeface="Gotham HTF Light" pitchFamily="2" charset="0"/>
            </a:endParaRPr>
          </a:p>
        </p:txBody>
      </p:sp>
      <p:sp>
        <p:nvSpPr>
          <p:cNvPr id="12" name="Rectángulo 11">
            <a:extLst>
              <a:ext uri="{FF2B5EF4-FFF2-40B4-BE49-F238E27FC236}">
                <a16:creationId xmlns:a16="http://schemas.microsoft.com/office/drawing/2014/main" xmlns="" id="{8207A5A8-70B2-7849-A5E0-2E94D9CC7EAB}"/>
              </a:ext>
            </a:extLst>
          </p:cNvPr>
          <p:cNvSpPr/>
          <p:nvPr/>
        </p:nvSpPr>
        <p:spPr>
          <a:xfrm>
            <a:off x="8153113" y="4812250"/>
            <a:ext cx="3433200" cy="130145"/>
          </a:xfrm>
          <a:prstGeom prst="rect">
            <a:avLst/>
          </a:prstGeom>
          <a:pattFill prst="wdUpDiag">
            <a:fgClr>
              <a:schemeClr val="tx1"/>
            </a:fgClr>
            <a:bgClr>
              <a:srgbClr val="1D283A"/>
            </a:bgClr>
          </a:pattFill>
          <a:ln w="6350" cap="flat" cmpd="sng" algn="ctr">
            <a:noFill/>
            <a:prstDash val="solid"/>
            <a:miter lim="800000"/>
          </a:ln>
          <a:effectLst/>
        </p:spPr>
        <p:txBody>
          <a:bodyPr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b="1" i="0" u="none" strike="noStrike" kern="0" cap="none" spc="0" normalizeH="0" baseline="0" noProof="0" dirty="0">
              <a:ln>
                <a:noFill/>
              </a:ln>
              <a:solidFill>
                <a:srgbClr val="FFFFFF"/>
              </a:solidFill>
              <a:effectLst/>
              <a:uLnTx/>
              <a:uFillTx/>
              <a:latin typeface="Gotham HTF Light" pitchFamily="2" charset="0"/>
            </a:endParaRPr>
          </a:p>
        </p:txBody>
      </p:sp>
      <p:sp>
        <p:nvSpPr>
          <p:cNvPr id="11" name="Rectángulo 10">
            <a:extLst>
              <a:ext uri="{FF2B5EF4-FFF2-40B4-BE49-F238E27FC236}">
                <a16:creationId xmlns:a16="http://schemas.microsoft.com/office/drawing/2014/main" xmlns="" id="{371947AD-3D2B-044A-8FBD-7290225BC5B6}"/>
              </a:ext>
            </a:extLst>
          </p:cNvPr>
          <p:cNvSpPr/>
          <p:nvPr/>
        </p:nvSpPr>
        <p:spPr>
          <a:xfrm>
            <a:off x="4379399" y="4812250"/>
            <a:ext cx="3433200" cy="130145"/>
          </a:xfrm>
          <a:prstGeom prst="rect">
            <a:avLst/>
          </a:prstGeom>
          <a:pattFill prst="wdUpDiag">
            <a:fgClr>
              <a:srgbClr val="1D5273"/>
            </a:fgClr>
            <a:bgClr>
              <a:srgbClr val="1D283A"/>
            </a:bgClr>
          </a:pattFill>
          <a:ln w="6350" cap="flat" cmpd="sng" algn="ctr">
            <a:noFill/>
            <a:prstDash val="solid"/>
            <a:miter lim="800000"/>
          </a:ln>
          <a:effectLst/>
        </p:spPr>
        <p:txBody>
          <a:bodyPr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b="1" i="0" u="none" strike="noStrike" kern="0" cap="none" spc="0" normalizeH="0" baseline="0" noProof="0" dirty="0">
              <a:ln>
                <a:noFill/>
              </a:ln>
              <a:solidFill>
                <a:srgbClr val="FFFFFF"/>
              </a:solidFill>
              <a:effectLst/>
              <a:uLnTx/>
              <a:uFillTx/>
              <a:latin typeface="Gotham HTF Light" pitchFamily="2" charset="0"/>
            </a:endParaRPr>
          </a:p>
        </p:txBody>
      </p:sp>
      <p:pic>
        <p:nvPicPr>
          <p:cNvPr id="18" name="Imagen 17">
            <a:extLst>
              <a:ext uri="{FF2B5EF4-FFF2-40B4-BE49-F238E27FC236}">
                <a16:creationId xmlns:a16="http://schemas.microsoft.com/office/drawing/2014/main" xmlns="" id="{9A9044FA-31DC-FF42-B98F-CFD1329C5B7C}"/>
              </a:ext>
            </a:extLst>
          </p:cNvPr>
          <p:cNvPicPr>
            <a:picLocks noChangeAspect="1"/>
          </p:cNvPicPr>
          <p:nvPr/>
        </p:nvPicPr>
        <p:blipFill>
          <a:blip r:embed="rId3"/>
          <a:stretch>
            <a:fillRect/>
          </a:stretch>
        </p:blipFill>
        <p:spPr>
          <a:xfrm>
            <a:off x="10300002" y="497184"/>
            <a:ext cx="1173065" cy="1173065"/>
          </a:xfrm>
          <a:prstGeom prst="rect">
            <a:avLst/>
          </a:prstGeom>
        </p:spPr>
      </p:pic>
      <p:sp>
        <p:nvSpPr>
          <p:cNvPr id="13" name="Action Button: Video 12">
            <a:hlinkClick r:id="rId4" action="ppaction://hlinkfile" highlightClick="1"/>
            <a:extLst>
              <a:ext uri="{FF2B5EF4-FFF2-40B4-BE49-F238E27FC236}">
                <a16:creationId xmlns:a16="http://schemas.microsoft.com/office/drawing/2014/main" xmlns="" id="{91D3C067-BF0C-4136-88FA-E7F9A13326D1}"/>
              </a:ext>
            </a:extLst>
          </p:cNvPr>
          <p:cNvSpPr/>
          <p:nvPr/>
        </p:nvSpPr>
        <p:spPr>
          <a:xfrm>
            <a:off x="10407562" y="1926689"/>
            <a:ext cx="957943" cy="598715"/>
          </a:xfrm>
          <a:prstGeom prst="actionButtonMovie">
            <a:avLst/>
          </a:prstGeom>
          <a:solidFill>
            <a:srgbClr val="1F4E7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61302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BEAFF031-EBCB-3143-9444-8B819498E49F}"/>
              </a:ext>
            </a:extLst>
          </p:cNvPr>
          <p:cNvSpPr/>
          <p:nvPr/>
        </p:nvSpPr>
        <p:spPr>
          <a:xfrm>
            <a:off x="2090336" y="570351"/>
            <a:ext cx="9616008" cy="461665"/>
          </a:xfrm>
          <a:prstGeom prst="rect">
            <a:avLst/>
          </a:prstGeom>
        </p:spPr>
        <p:txBody>
          <a:bodyPr wrap="square">
            <a:spAutoFit/>
          </a:bodyPr>
          <a:lstStyle/>
          <a:p>
            <a:pPr>
              <a:spcBef>
                <a:spcPct val="0"/>
              </a:spcBef>
            </a:pPr>
            <a:r>
              <a:rPr lang="es-ES_tradnl" altLang="en-US" sz="2400" dirty="0">
                <a:solidFill>
                  <a:srgbClr val="FFFFFF"/>
                </a:solidFill>
                <a:latin typeface="GothamHTF-Book" pitchFamily="2" charset="77"/>
                <a:ea typeface="Gotham Bold" charset="0"/>
                <a:cs typeface="Gotham Medium" pitchFamily="50" charset="0"/>
              </a:rPr>
              <a:t>Pautas y alcance de la API</a:t>
            </a:r>
          </a:p>
        </p:txBody>
      </p:sp>
      <p:cxnSp>
        <p:nvCxnSpPr>
          <p:cNvPr id="3" name="Conector recto 2">
            <a:extLst>
              <a:ext uri="{FF2B5EF4-FFF2-40B4-BE49-F238E27FC236}">
                <a16:creationId xmlns:a16="http://schemas.microsoft.com/office/drawing/2014/main" xmlns="" id="{551F98BF-ED6D-9B43-AAB1-D285F8B08F2A}"/>
              </a:ext>
            </a:extLst>
          </p:cNvPr>
          <p:cNvCxnSpPr>
            <a:cxnSpLocks/>
          </p:cNvCxnSpPr>
          <p:nvPr/>
        </p:nvCxnSpPr>
        <p:spPr>
          <a:xfrm flipH="1">
            <a:off x="1" y="831961"/>
            <a:ext cx="1909631" cy="0"/>
          </a:xfrm>
          <a:prstGeom prst="line">
            <a:avLst/>
          </a:prstGeom>
          <a:noFill/>
          <a:ln w="6350" cap="flat" cmpd="sng" algn="ctr">
            <a:solidFill>
              <a:srgbClr val="FFFFFF"/>
            </a:solidFill>
            <a:prstDash val="solid"/>
            <a:miter lim="800000"/>
          </a:ln>
          <a:effectLst/>
        </p:spPr>
      </p:cxnSp>
      <p:sp>
        <p:nvSpPr>
          <p:cNvPr id="4" name="Rectángulo 3">
            <a:extLst>
              <a:ext uri="{FF2B5EF4-FFF2-40B4-BE49-F238E27FC236}">
                <a16:creationId xmlns:a16="http://schemas.microsoft.com/office/drawing/2014/main" xmlns="" id="{89B110FF-6B2F-BE40-8119-34949ABF105C}"/>
              </a:ext>
            </a:extLst>
          </p:cNvPr>
          <p:cNvSpPr/>
          <p:nvPr/>
        </p:nvSpPr>
        <p:spPr>
          <a:xfrm>
            <a:off x="1595553" y="2080053"/>
            <a:ext cx="9033002" cy="2978443"/>
          </a:xfrm>
          <a:prstGeom prst="rect">
            <a:avLst/>
          </a:prstGeom>
          <a:noFill/>
          <a:ln w="6350" cap="flat" cmpd="sng" algn="ctr">
            <a:noFill/>
            <a:prstDash val="solid"/>
            <a:miter lim="800000"/>
          </a:ln>
          <a:effectLst/>
        </p:spPr>
        <p:txBody>
          <a:bodyPr lIns="180000" rIns="180000" rtlCol="0" anchor="ctr" anchorCtr="1"/>
          <a:lstStyle/>
          <a:p>
            <a:pPr marL="342900" lvl="0" indent="-342900">
              <a:spcAft>
                <a:spcPts val="600"/>
              </a:spcAft>
              <a:buFont typeface="+mj-lt"/>
              <a:buAutoNum type="arabicPeriod"/>
            </a:pPr>
            <a:r>
              <a:rPr lang="es-ES_tradnl" sz="1500" kern="0" dirty="0">
                <a:solidFill>
                  <a:srgbClr val="FFFFFF"/>
                </a:solidFill>
                <a:latin typeface="Gotham HTF Light" pitchFamily="2" charset="0"/>
              </a:rPr>
              <a:t>Designarse antes del </a:t>
            </a:r>
            <a:r>
              <a:rPr lang="es-ES_tradnl" sz="1500" u="sng" kern="0" dirty="0">
                <a:solidFill>
                  <a:schemeClr val="accent2"/>
                </a:solidFill>
                <a:latin typeface="Gotham HTF Light" pitchFamily="2" charset="0"/>
              </a:rPr>
              <a:t>inicio del proceso de adquisición</a:t>
            </a:r>
            <a:r>
              <a:rPr lang="es-ES_tradnl" sz="1500" kern="0" dirty="0">
                <a:solidFill>
                  <a:srgbClr val="FFFFFF"/>
                </a:solidFill>
                <a:latin typeface="Gotham HTF Light" pitchFamily="2" charset="0"/>
              </a:rPr>
              <a:t>. </a:t>
            </a:r>
          </a:p>
          <a:p>
            <a:pPr marL="342900" lvl="0" indent="-342900">
              <a:spcAft>
                <a:spcPts val="600"/>
              </a:spcAft>
              <a:buFont typeface="+mj-lt"/>
              <a:buAutoNum type="arabicPeriod"/>
            </a:pPr>
            <a:r>
              <a:rPr lang="es-ES_tradnl" sz="1500" kern="0" dirty="0">
                <a:solidFill>
                  <a:srgbClr val="FFFFFF"/>
                </a:solidFill>
                <a:latin typeface="Gotham HTF Light" pitchFamily="2" charset="0"/>
              </a:rPr>
              <a:t>Debe </a:t>
            </a:r>
            <a:r>
              <a:rPr lang="es-ES_tradnl" sz="1500" u="sng" kern="0" dirty="0">
                <a:solidFill>
                  <a:schemeClr val="accent2"/>
                </a:solidFill>
                <a:latin typeface="Gotham HTF Light" pitchFamily="2" charset="0"/>
              </a:rPr>
              <a:t>revisar DDL </a:t>
            </a:r>
            <a:r>
              <a:rPr lang="es-ES_tradnl" sz="1500" kern="0" dirty="0">
                <a:solidFill>
                  <a:srgbClr val="FFFFFF"/>
                </a:solidFill>
                <a:latin typeface="Gotham HTF Light" pitchFamily="2" charset="0"/>
              </a:rPr>
              <a:t>antes de ser enviados a los oferentes. </a:t>
            </a:r>
          </a:p>
          <a:p>
            <a:pPr marL="342900" lvl="0" indent="-342900">
              <a:spcAft>
                <a:spcPts val="600"/>
              </a:spcAft>
              <a:buFont typeface="+mj-lt"/>
              <a:buAutoNum type="arabicPeriod"/>
            </a:pPr>
            <a:r>
              <a:rPr lang="es-ES_tradnl" sz="1500" u="sng" kern="0" dirty="0">
                <a:solidFill>
                  <a:schemeClr val="accent2"/>
                </a:solidFill>
                <a:latin typeface="Gotham HTF Light" pitchFamily="2" charset="0"/>
              </a:rPr>
              <a:t>Acompaña todo el proceso de adquisición </a:t>
            </a:r>
            <a:r>
              <a:rPr lang="es-ES_tradnl" sz="1500" kern="0" dirty="0">
                <a:solidFill>
                  <a:srgbClr val="FFFFFF"/>
                </a:solidFill>
                <a:latin typeface="Gotham HTF Light" pitchFamily="2" charset="0"/>
              </a:rPr>
              <a:t>y debe advertir cualquier desviación.   </a:t>
            </a:r>
          </a:p>
          <a:p>
            <a:pPr marL="342900" lvl="0" indent="-342900">
              <a:spcAft>
                <a:spcPts val="600"/>
              </a:spcAft>
              <a:buFont typeface="+mj-lt"/>
              <a:buAutoNum type="arabicPeriod"/>
            </a:pPr>
            <a:r>
              <a:rPr lang="es-ES_tradnl" sz="1500" kern="0" dirty="0">
                <a:solidFill>
                  <a:srgbClr val="FFFFFF"/>
                </a:solidFill>
                <a:latin typeface="Gotham HTF Light" pitchFamily="2" charset="0"/>
              </a:rPr>
              <a:t>Debe estar </a:t>
            </a:r>
            <a:r>
              <a:rPr lang="es-ES_tradnl" sz="1500" u="sng" kern="0" dirty="0">
                <a:solidFill>
                  <a:schemeClr val="accent2"/>
                </a:solidFill>
                <a:latin typeface="Gotham HTF Light" pitchFamily="2" charset="0"/>
              </a:rPr>
              <a:t>presente en todas las reuniones y negociaciones</a:t>
            </a:r>
            <a:r>
              <a:rPr lang="es-ES_tradnl" sz="1500" kern="0" dirty="0">
                <a:solidFill>
                  <a:schemeClr val="accent2"/>
                </a:solidFill>
                <a:latin typeface="Gotham HTF Light" pitchFamily="2" charset="0"/>
              </a:rPr>
              <a:t> </a:t>
            </a:r>
            <a:r>
              <a:rPr lang="es-ES_tradnl" sz="1500" kern="0" dirty="0">
                <a:solidFill>
                  <a:srgbClr val="FFFFFF"/>
                </a:solidFill>
                <a:latin typeface="Gotham HTF Light" pitchFamily="2" charset="0"/>
              </a:rPr>
              <a:t>(incluyendo evaluación) </a:t>
            </a:r>
          </a:p>
          <a:p>
            <a:pPr marL="342900" lvl="0" indent="-342900">
              <a:spcAft>
                <a:spcPts val="600"/>
              </a:spcAft>
              <a:buFont typeface="+mj-lt"/>
              <a:buAutoNum type="arabicPeriod"/>
            </a:pPr>
            <a:r>
              <a:rPr lang="es-ES_tradnl" sz="1500" kern="0" dirty="0">
                <a:solidFill>
                  <a:srgbClr val="FFFFFF"/>
                </a:solidFill>
                <a:latin typeface="Gotham HTF Light" pitchFamily="2" charset="0"/>
              </a:rPr>
              <a:t>Debe </a:t>
            </a:r>
            <a:r>
              <a:rPr lang="es-ES_tradnl" sz="1500" u="sng" kern="0" dirty="0">
                <a:solidFill>
                  <a:schemeClr val="accent2"/>
                </a:solidFill>
                <a:latin typeface="Gotham HTF Light" pitchFamily="2" charset="0"/>
              </a:rPr>
              <a:t>velar por el cumplimiento de la confidencialidad </a:t>
            </a:r>
            <a:r>
              <a:rPr lang="es-ES_tradnl" sz="1500" kern="0" dirty="0">
                <a:solidFill>
                  <a:srgbClr val="FFFFFF"/>
                </a:solidFill>
                <a:latin typeface="Gotham HTF Light" pitchFamily="2" charset="0"/>
              </a:rPr>
              <a:t>del proceso.</a:t>
            </a:r>
          </a:p>
          <a:p>
            <a:pPr marL="342900" lvl="0" indent="-342900">
              <a:spcAft>
                <a:spcPts val="600"/>
              </a:spcAft>
              <a:buFont typeface="+mj-lt"/>
              <a:buAutoNum type="arabicPeriod" startAt="6"/>
            </a:pPr>
            <a:r>
              <a:rPr lang="es-ES_tradnl" sz="1500" kern="0" dirty="0">
                <a:solidFill>
                  <a:srgbClr val="FFFFFF"/>
                </a:solidFill>
                <a:latin typeface="Gotham HTF Light" pitchFamily="2" charset="0"/>
              </a:rPr>
              <a:t>Debe educar e </a:t>
            </a:r>
            <a:r>
              <a:rPr lang="es-ES_tradnl" sz="1500" u="sng" kern="0" dirty="0">
                <a:solidFill>
                  <a:schemeClr val="accent2"/>
                </a:solidFill>
                <a:latin typeface="Gotham HTF Light" pitchFamily="2" charset="0"/>
              </a:rPr>
              <a:t>informar a las partes sobre el alcance </a:t>
            </a:r>
            <a:r>
              <a:rPr lang="es-ES_tradnl" sz="1500" kern="0" dirty="0">
                <a:solidFill>
                  <a:srgbClr val="FFFFFF"/>
                </a:solidFill>
                <a:latin typeface="Gotham HTF Light" pitchFamily="2" charset="0"/>
              </a:rPr>
              <a:t>del proceso.</a:t>
            </a:r>
          </a:p>
          <a:p>
            <a:pPr marL="342900" lvl="0" indent="-342900">
              <a:spcAft>
                <a:spcPts val="600"/>
              </a:spcAft>
              <a:buFont typeface="+mj-lt"/>
              <a:buAutoNum type="arabicPeriod" startAt="6"/>
            </a:pPr>
            <a:r>
              <a:rPr lang="es-ES_tradnl" sz="1500" kern="0" dirty="0">
                <a:solidFill>
                  <a:srgbClr val="FFFFFF"/>
                </a:solidFill>
                <a:latin typeface="Gotham HTF Light" pitchFamily="2" charset="0"/>
              </a:rPr>
              <a:t>Debe brindar asesoramiento imparcial al Prestatario sobre el proceso. </a:t>
            </a:r>
          </a:p>
          <a:p>
            <a:pPr marL="342900" lvl="0" indent="-342900">
              <a:spcAft>
                <a:spcPts val="600"/>
              </a:spcAft>
              <a:buFont typeface="+mj-lt"/>
              <a:buAutoNum type="arabicPeriod" startAt="6"/>
            </a:pPr>
            <a:r>
              <a:rPr lang="es-ES_tradnl" sz="1500" kern="0" dirty="0">
                <a:solidFill>
                  <a:srgbClr val="FFFFFF"/>
                </a:solidFill>
                <a:latin typeface="Gotham HTF Light" pitchFamily="2" charset="0"/>
              </a:rPr>
              <a:t>Debe elaborar un </a:t>
            </a:r>
            <a:r>
              <a:rPr lang="es-ES_tradnl" sz="1500" u="sng" kern="0" dirty="0">
                <a:solidFill>
                  <a:schemeClr val="accent2"/>
                </a:solidFill>
                <a:latin typeface="Gotham HTF Light" pitchFamily="2" charset="0"/>
              </a:rPr>
              <a:t>Informe de Probidad</a:t>
            </a:r>
            <a:r>
              <a:rPr lang="es-ES_tradnl" sz="1500" kern="0" dirty="0">
                <a:solidFill>
                  <a:srgbClr val="FFFFFF"/>
                </a:solidFill>
                <a:latin typeface="Gotham HTF Light" pitchFamily="2" charset="0"/>
              </a:rPr>
              <a:t>, que documente todo lo sucedido.</a:t>
            </a:r>
          </a:p>
        </p:txBody>
      </p:sp>
      <p:pic>
        <p:nvPicPr>
          <p:cNvPr id="7" name="Imagen 17">
            <a:extLst>
              <a:ext uri="{FF2B5EF4-FFF2-40B4-BE49-F238E27FC236}">
                <a16:creationId xmlns:a16="http://schemas.microsoft.com/office/drawing/2014/main" xmlns="" id="{041F4371-25CC-4DF5-B191-DA325BD18227}"/>
              </a:ext>
            </a:extLst>
          </p:cNvPr>
          <p:cNvPicPr>
            <a:picLocks noChangeAspect="1"/>
          </p:cNvPicPr>
          <p:nvPr/>
        </p:nvPicPr>
        <p:blipFill>
          <a:blip r:embed="rId3"/>
          <a:stretch>
            <a:fillRect/>
          </a:stretch>
        </p:blipFill>
        <p:spPr>
          <a:xfrm>
            <a:off x="10192442" y="796541"/>
            <a:ext cx="1173065" cy="1173065"/>
          </a:xfrm>
          <a:prstGeom prst="rect">
            <a:avLst/>
          </a:prstGeom>
        </p:spPr>
      </p:pic>
    </p:spTree>
    <p:extLst>
      <p:ext uri="{BB962C8B-B14F-4D97-AF65-F5344CB8AC3E}">
        <p14:creationId xmlns:p14="http://schemas.microsoft.com/office/powerpoint/2010/main" val="3097658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B34419F2-0A9A-CD47-987C-D8656D5AC14C}"/>
              </a:ext>
            </a:extLst>
          </p:cNvPr>
          <p:cNvSpPr/>
          <p:nvPr/>
        </p:nvSpPr>
        <p:spPr>
          <a:xfrm>
            <a:off x="2090336" y="570351"/>
            <a:ext cx="9616008" cy="461665"/>
          </a:xfrm>
          <a:prstGeom prst="rect">
            <a:avLst/>
          </a:prstGeom>
        </p:spPr>
        <p:txBody>
          <a:bodyPr wrap="square">
            <a:spAutoFit/>
          </a:bodyPr>
          <a:lstStyle/>
          <a:p>
            <a:pPr>
              <a:spcBef>
                <a:spcPct val="0"/>
              </a:spcBef>
            </a:pPr>
            <a:r>
              <a:rPr lang="es-ES_tradnl" altLang="en-US" sz="2400" dirty="0">
                <a:solidFill>
                  <a:srgbClr val="FFFFFF"/>
                </a:solidFill>
                <a:effectLst>
                  <a:outerShdw blurRad="38100" dist="38100" dir="2700000" algn="tl">
                    <a:srgbClr val="000000">
                      <a:alpha val="43137"/>
                    </a:srgbClr>
                  </a:outerShdw>
                </a:effectLst>
                <a:latin typeface="GothamHTF-Book" pitchFamily="2" charset="77"/>
                <a:ea typeface="Gotham Bold" charset="0"/>
                <a:cs typeface="Gotham Medium" pitchFamily="50" charset="0"/>
              </a:rPr>
              <a:t>Nuevos Métodos: Asociación para la Innovación </a:t>
            </a:r>
            <a:r>
              <a:rPr lang="es-ES_tradnl" altLang="en-US" sz="2000" dirty="0">
                <a:solidFill>
                  <a:srgbClr val="FFFFFF"/>
                </a:solidFill>
                <a:effectLst>
                  <a:outerShdw blurRad="38100" dist="38100" dir="2700000" algn="tl">
                    <a:srgbClr val="000000">
                      <a:alpha val="43137"/>
                    </a:srgbClr>
                  </a:outerShdw>
                </a:effectLst>
                <a:latin typeface="GothamHTF-Book" pitchFamily="2" charset="77"/>
                <a:ea typeface="Gotham Bold" charset="0"/>
                <a:cs typeface="Gotham Medium" pitchFamily="50" charset="0"/>
              </a:rPr>
              <a:t>(2.17)</a:t>
            </a:r>
            <a:endParaRPr lang="es-ES_tradnl" altLang="en-US" sz="2400" dirty="0">
              <a:solidFill>
                <a:srgbClr val="FFFFFF"/>
              </a:solidFill>
              <a:effectLst>
                <a:outerShdw blurRad="38100" dist="38100" dir="2700000" algn="tl">
                  <a:srgbClr val="000000">
                    <a:alpha val="43137"/>
                  </a:srgbClr>
                </a:outerShdw>
              </a:effectLst>
              <a:latin typeface="GothamHTF-Book" pitchFamily="2" charset="77"/>
              <a:ea typeface="Gotham Bold" charset="0"/>
              <a:cs typeface="Gotham Medium" pitchFamily="50" charset="0"/>
            </a:endParaRPr>
          </a:p>
        </p:txBody>
      </p:sp>
      <p:cxnSp>
        <p:nvCxnSpPr>
          <p:cNvPr id="3" name="Conector recto 2">
            <a:extLst>
              <a:ext uri="{FF2B5EF4-FFF2-40B4-BE49-F238E27FC236}">
                <a16:creationId xmlns:a16="http://schemas.microsoft.com/office/drawing/2014/main" xmlns="" id="{4F03ADA2-3CF1-2F44-A750-AA3D0068C3D3}"/>
              </a:ext>
            </a:extLst>
          </p:cNvPr>
          <p:cNvCxnSpPr>
            <a:cxnSpLocks/>
          </p:cNvCxnSpPr>
          <p:nvPr/>
        </p:nvCxnSpPr>
        <p:spPr>
          <a:xfrm flipH="1">
            <a:off x="1" y="831961"/>
            <a:ext cx="1909631" cy="0"/>
          </a:xfrm>
          <a:prstGeom prst="line">
            <a:avLst/>
          </a:prstGeom>
          <a:noFill/>
          <a:ln w="6350" cap="flat" cmpd="sng" algn="ctr">
            <a:solidFill>
              <a:srgbClr val="FFFFFF"/>
            </a:solidFill>
            <a:prstDash val="solid"/>
            <a:miter lim="800000"/>
          </a:ln>
          <a:effectLst/>
        </p:spPr>
      </p:cxnSp>
      <p:sp>
        <p:nvSpPr>
          <p:cNvPr id="10" name="Rectángulo 9">
            <a:extLst>
              <a:ext uri="{FF2B5EF4-FFF2-40B4-BE49-F238E27FC236}">
                <a16:creationId xmlns:a16="http://schemas.microsoft.com/office/drawing/2014/main" xmlns="" id="{DA723BD1-21B4-D248-88F4-A2946BAE7885}"/>
              </a:ext>
            </a:extLst>
          </p:cNvPr>
          <p:cNvSpPr/>
          <p:nvPr/>
        </p:nvSpPr>
        <p:spPr>
          <a:xfrm>
            <a:off x="519776" y="1738320"/>
            <a:ext cx="8726966" cy="1560427"/>
          </a:xfrm>
          <a:prstGeom prst="rect">
            <a:avLst/>
          </a:prstGeom>
          <a:solidFill>
            <a:schemeClr val="accent2">
              <a:alpha val="50000"/>
            </a:schemeClr>
          </a:solidFill>
          <a:ln w="6350" cap="flat" cmpd="sng" algn="ctr">
            <a:noFill/>
            <a:prstDash val="solid"/>
            <a:miter lim="800000"/>
          </a:ln>
          <a:effectLst/>
        </p:spPr>
        <p:txBody>
          <a:bodyPr rtlCol="0" anchor="ctr"/>
          <a:lstStyle/>
          <a:p>
            <a:pPr algn="ctr"/>
            <a:r>
              <a:rPr lang="es-ES_tradnl" altLang="en-US" sz="1600" kern="0" dirty="0">
                <a:solidFill>
                  <a:srgbClr val="FFFFFF"/>
                </a:solidFill>
                <a:effectLst>
                  <a:outerShdw blurRad="38100" dist="38100" dir="2700000" algn="tl">
                    <a:srgbClr val="000000">
                      <a:alpha val="43137"/>
                    </a:srgbClr>
                  </a:outerShdw>
                </a:effectLst>
                <a:latin typeface="Gotham HTF Light" pitchFamily="2" charset="0"/>
                <a:cs typeface="Gotham Book" pitchFamily="50" charset="0"/>
              </a:rPr>
              <a:t>Es un método de múltiples etapas en el que el Prestatario necesita una solución para obtener mejores obras, bienes o servicios a fin de lograr sus objetivos de desarrollo sostenible y esta no está disponible en el mercado. </a:t>
            </a:r>
          </a:p>
        </p:txBody>
      </p:sp>
      <p:sp>
        <p:nvSpPr>
          <p:cNvPr id="11" name="Rectángulo 10">
            <a:extLst>
              <a:ext uri="{FF2B5EF4-FFF2-40B4-BE49-F238E27FC236}">
                <a16:creationId xmlns:a16="http://schemas.microsoft.com/office/drawing/2014/main" xmlns="" id="{849E4626-6979-8644-A071-DAD69FDEA529}"/>
              </a:ext>
            </a:extLst>
          </p:cNvPr>
          <p:cNvSpPr/>
          <p:nvPr/>
        </p:nvSpPr>
        <p:spPr>
          <a:xfrm>
            <a:off x="519776" y="3804998"/>
            <a:ext cx="11316052" cy="2068308"/>
          </a:xfrm>
          <a:prstGeom prst="rect">
            <a:avLst/>
          </a:prstGeom>
          <a:solidFill>
            <a:srgbClr val="004E6E">
              <a:alpha val="5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4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Gotham HTF Light" pitchFamily="2" charset="0"/>
            </a:endParaRPr>
          </a:p>
        </p:txBody>
      </p:sp>
      <p:pic>
        <p:nvPicPr>
          <p:cNvPr id="14" name="Imagen 5">
            <a:extLst>
              <a:ext uri="{FF2B5EF4-FFF2-40B4-BE49-F238E27FC236}">
                <a16:creationId xmlns:a16="http://schemas.microsoft.com/office/drawing/2014/main" xmlns="" id="{8F7374AA-3AD2-4F23-9FB7-B6A068C12A54}"/>
              </a:ext>
            </a:extLst>
          </p:cNvPr>
          <p:cNvPicPr>
            <a:picLocks noChangeAspect="1"/>
          </p:cNvPicPr>
          <p:nvPr/>
        </p:nvPicPr>
        <p:blipFill>
          <a:blip r:embed="rId3"/>
          <a:stretch>
            <a:fillRect/>
          </a:stretch>
        </p:blipFill>
        <p:spPr>
          <a:xfrm>
            <a:off x="9688530" y="1755626"/>
            <a:ext cx="1588618" cy="1561228"/>
          </a:xfrm>
          <a:prstGeom prst="rect">
            <a:avLst/>
          </a:prstGeom>
        </p:spPr>
      </p:pic>
      <p:sp>
        <p:nvSpPr>
          <p:cNvPr id="6" name="Rectángulo 5">
            <a:extLst>
              <a:ext uri="{FF2B5EF4-FFF2-40B4-BE49-F238E27FC236}">
                <a16:creationId xmlns:a16="http://schemas.microsoft.com/office/drawing/2014/main" xmlns="" id="{6A81ACA5-7C8E-9841-899D-AC714DCC7621}"/>
              </a:ext>
            </a:extLst>
          </p:cNvPr>
          <p:cNvSpPr/>
          <p:nvPr/>
        </p:nvSpPr>
        <p:spPr>
          <a:xfrm>
            <a:off x="601968" y="3866642"/>
            <a:ext cx="11152448" cy="1935825"/>
          </a:xfrm>
          <a:prstGeom prst="rect">
            <a:avLst/>
          </a:prstGeom>
          <a:noFill/>
          <a:ln w="6350" cap="flat" cmpd="sng" algn="ctr">
            <a:noFill/>
            <a:prstDash val="solid"/>
            <a:miter lim="800000"/>
          </a:ln>
          <a:effectLst/>
        </p:spPr>
        <p:txBody>
          <a:bodyPr lIns="180000" rIns="180000" rtlCol="0" anchor="ctr" anchorCtr="1"/>
          <a:lstStyle/>
          <a:p>
            <a:r>
              <a:rPr lang="es-MX" sz="1600" dirty="0">
                <a:latin typeface="Gotham HTF Light" pitchFamily="2" charset="0"/>
              </a:rPr>
              <a:t>Se usa cuando: </a:t>
            </a:r>
          </a:p>
          <a:p>
            <a:pPr marL="400050" indent="-400050">
              <a:buAutoNum type="romanLcParenBoth"/>
            </a:pPr>
            <a:r>
              <a:rPr lang="es-MX" sz="1600" dirty="0">
                <a:latin typeface="Gotham HTF Light" pitchFamily="2" charset="0"/>
              </a:rPr>
              <a:t>las obras, bienes y servicios distintos a los de consultoría tienen un </a:t>
            </a:r>
            <a:r>
              <a:rPr lang="es-MX" sz="1600" u="sng" dirty="0">
                <a:solidFill>
                  <a:schemeClr val="tx2"/>
                </a:solidFill>
                <a:latin typeface="Gotham HTF Light" pitchFamily="2" charset="0"/>
              </a:rPr>
              <a:t>contenido innovador</a:t>
            </a:r>
            <a:r>
              <a:rPr lang="es-MX" sz="1600" dirty="0">
                <a:latin typeface="Gotham HTF Light" pitchFamily="2" charset="0"/>
              </a:rPr>
              <a:t>, </a:t>
            </a:r>
          </a:p>
          <a:p>
            <a:pPr marL="400050" indent="-400050">
              <a:buAutoNum type="romanLcParenBoth"/>
            </a:pPr>
            <a:r>
              <a:rPr lang="es-MX" sz="1600" dirty="0">
                <a:latin typeface="Gotham HTF Light" pitchFamily="2" charset="0"/>
              </a:rPr>
              <a:t>la </a:t>
            </a:r>
            <a:r>
              <a:rPr lang="es-MX" sz="1600" u="sng" dirty="0">
                <a:solidFill>
                  <a:schemeClr val="tx2"/>
                </a:solidFill>
                <a:latin typeface="Gotham HTF Light" pitchFamily="2" charset="0"/>
              </a:rPr>
              <a:t>innovación debe ocurrir durante la ejecución del contrato</a:t>
            </a:r>
            <a:r>
              <a:rPr lang="es-MX" sz="1600" dirty="0">
                <a:latin typeface="Gotham HTF Light" pitchFamily="2" charset="0"/>
              </a:rPr>
              <a:t>, </a:t>
            </a:r>
          </a:p>
          <a:p>
            <a:pPr marL="400050" indent="-400050">
              <a:buAutoNum type="romanLcParenBoth"/>
            </a:pPr>
            <a:r>
              <a:rPr lang="es-MX" sz="1600" dirty="0">
                <a:latin typeface="Gotham HTF Light" pitchFamily="2" charset="0"/>
              </a:rPr>
              <a:t>el o los proveedores necesitan desarrollar la nueva solución con la colaboración técnica del Prestatario; y </a:t>
            </a:r>
          </a:p>
          <a:p>
            <a:pPr marL="400050" indent="-400050">
              <a:buAutoNum type="romanLcParenBoth"/>
            </a:pPr>
            <a:r>
              <a:rPr lang="es-MX" sz="1600" dirty="0">
                <a:latin typeface="Gotham HTF Light" pitchFamily="2" charset="0"/>
              </a:rPr>
              <a:t>se prevé que el o los proveedores crearán la solución innovadora y asegurarán su implementación a escala real para el Prestatario</a:t>
            </a:r>
            <a:endParaRPr lang="es-ES_tradnl" sz="1600" kern="0" dirty="0">
              <a:solidFill>
                <a:srgbClr val="FFFFFF"/>
              </a:solidFill>
              <a:effectLst>
                <a:outerShdw blurRad="38100" dist="38100" dir="2700000" algn="tl">
                  <a:srgbClr val="000000">
                    <a:alpha val="43137"/>
                  </a:srgbClr>
                </a:outerShdw>
              </a:effectLst>
              <a:latin typeface="Gotham HTF Light" pitchFamily="2" charset="0"/>
            </a:endParaRPr>
          </a:p>
        </p:txBody>
      </p:sp>
      <p:sp>
        <p:nvSpPr>
          <p:cNvPr id="8" name="Action Button: Video 7">
            <a:hlinkClick r:id="rId4" action="ppaction://hlinkfile" highlightClick="1"/>
            <a:extLst>
              <a:ext uri="{FF2B5EF4-FFF2-40B4-BE49-F238E27FC236}">
                <a16:creationId xmlns:a16="http://schemas.microsoft.com/office/drawing/2014/main" xmlns="" id="{D46434FA-F906-484F-809F-ED68E520883B}"/>
              </a:ext>
            </a:extLst>
          </p:cNvPr>
          <p:cNvSpPr/>
          <p:nvPr/>
        </p:nvSpPr>
        <p:spPr>
          <a:xfrm>
            <a:off x="10900882" y="316603"/>
            <a:ext cx="957943" cy="598715"/>
          </a:xfrm>
          <a:prstGeom prst="actionButtonMovie">
            <a:avLst/>
          </a:prstGeom>
          <a:solidFill>
            <a:srgbClr val="1F4E7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86695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B34419F2-0A9A-CD47-987C-D8656D5AC14C}"/>
              </a:ext>
            </a:extLst>
          </p:cNvPr>
          <p:cNvSpPr/>
          <p:nvPr/>
        </p:nvSpPr>
        <p:spPr>
          <a:xfrm>
            <a:off x="2015030" y="581109"/>
            <a:ext cx="9616008" cy="461665"/>
          </a:xfrm>
          <a:prstGeom prst="rect">
            <a:avLst/>
          </a:prstGeom>
        </p:spPr>
        <p:txBody>
          <a:bodyPr wrap="square">
            <a:spAutoFit/>
          </a:bodyPr>
          <a:lstStyle/>
          <a:p>
            <a:pPr>
              <a:spcBef>
                <a:spcPct val="0"/>
              </a:spcBef>
            </a:pPr>
            <a:r>
              <a:rPr lang="es-ES_tradnl" altLang="en-US" sz="2400" dirty="0">
                <a:solidFill>
                  <a:srgbClr val="FFFFFF"/>
                </a:solidFill>
                <a:latin typeface="GothamHTF-Book" pitchFamily="2" charset="77"/>
                <a:ea typeface="Gotham Bold" charset="0"/>
                <a:cs typeface="Gotham Medium" pitchFamily="50" charset="0"/>
              </a:rPr>
              <a:t>Características del procedimiento de AI.</a:t>
            </a:r>
          </a:p>
        </p:txBody>
      </p:sp>
      <p:cxnSp>
        <p:nvCxnSpPr>
          <p:cNvPr id="3" name="Conector recto 2">
            <a:extLst>
              <a:ext uri="{FF2B5EF4-FFF2-40B4-BE49-F238E27FC236}">
                <a16:creationId xmlns:a16="http://schemas.microsoft.com/office/drawing/2014/main" xmlns="" id="{4F03ADA2-3CF1-2F44-A750-AA3D0068C3D3}"/>
              </a:ext>
            </a:extLst>
          </p:cNvPr>
          <p:cNvCxnSpPr>
            <a:cxnSpLocks/>
          </p:cNvCxnSpPr>
          <p:nvPr/>
        </p:nvCxnSpPr>
        <p:spPr>
          <a:xfrm flipH="1">
            <a:off x="1" y="831961"/>
            <a:ext cx="1909631" cy="0"/>
          </a:xfrm>
          <a:prstGeom prst="line">
            <a:avLst/>
          </a:prstGeom>
          <a:noFill/>
          <a:ln w="6350" cap="flat" cmpd="sng" algn="ctr">
            <a:solidFill>
              <a:srgbClr val="FFFFFF"/>
            </a:solidFill>
            <a:prstDash val="solid"/>
            <a:miter lim="800000"/>
          </a:ln>
          <a:effectLst/>
        </p:spPr>
      </p:cxnSp>
      <p:grpSp>
        <p:nvGrpSpPr>
          <p:cNvPr id="21" name="Grupo 20">
            <a:extLst>
              <a:ext uri="{FF2B5EF4-FFF2-40B4-BE49-F238E27FC236}">
                <a16:creationId xmlns:a16="http://schemas.microsoft.com/office/drawing/2014/main" xmlns="" id="{0F348CDC-01A2-754B-B494-AAF48651E0DD}"/>
              </a:ext>
            </a:extLst>
          </p:cNvPr>
          <p:cNvGrpSpPr/>
          <p:nvPr/>
        </p:nvGrpSpPr>
        <p:grpSpPr>
          <a:xfrm>
            <a:off x="8444074" y="515317"/>
            <a:ext cx="3442974" cy="2913683"/>
            <a:chOff x="7439186" y="724751"/>
            <a:chExt cx="3821882" cy="3409629"/>
          </a:xfrm>
        </p:grpSpPr>
        <p:sp>
          <p:nvSpPr>
            <p:cNvPr id="22" name="Hexágono 21">
              <a:extLst>
                <a:ext uri="{FF2B5EF4-FFF2-40B4-BE49-F238E27FC236}">
                  <a16:creationId xmlns:a16="http://schemas.microsoft.com/office/drawing/2014/main" xmlns="" id="{1327FCAE-CAB2-3C49-86C0-10F4A3B54CCE}"/>
                </a:ext>
              </a:extLst>
            </p:cNvPr>
            <p:cNvSpPr/>
            <p:nvPr/>
          </p:nvSpPr>
          <p:spPr>
            <a:xfrm>
              <a:off x="7439186" y="1685646"/>
              <a:ext cx="1078682" cy="929898"/>
            </a:xfrm>
            <a:prstGeom prst="hexagon">
              <a:avLst/>
            </a:prstGeom>
            <a:pattFill prst="wdUpDiag">
              <a:fgClr>
                <a:srgbClr val="004E6E"/>
              </a:fgClr>
              <a:bgClr>
                <a:schemeClr val="bg1">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s-ES_tradnl" sz="4800" dirty="0">
                  <a:solidFill>
                    <a:schemeClr val="tx1"/>
                  </a:solidFill>
                  <a:latin typeface="GothamHTF-Book" pitchFamily="2" charset="77"/>
                </a:rPr>
                <a:t>I</a:t>
              </a:r>
            </a:p>
          </p:txBody>
        </p:sp>
        <p:sp>
          <p:nvSpPr>
            <p:cNvPr id="23" name="Hexágono 22">
              <a:extLst>
                <a:ext uri="{FF2B5EF4-FFF2-40B4-BE49-F238E27FC236}">
                  <a16:creationId xmlns:a16="http://schemas.microsoft.com/office/drawing/2014/main" xmlns="" id="{BD19EAF5-B7FD-5E4B-BE5B-CE7B2C67168C}"/>
                </a:ext>
              </a:extLst>
            </p:cNvPr>
            <p:cNvSpPr/>
            <p:nvPr/>
          </p:nvSpPr>
          <p:spPr>
            <a:xfrm>
              <a:off x="8353586" y="1220697"/>
              <a:ext cx="1078682" cy="929898"/>
            </a:xfrm>
            <a:prstGeom prst="hexagon">
              <a:avLst/>
            </a:prstGeom>
            <a:pattFill prst="wdUpDiag">
              <a:fgClr>
                <a:srgbClr val="004E6E"/>
              </a:fgClr>
              <a:bgClr>
                <a:schemeClr val="bg1">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s-ES_tradnl" sz="4800" dirty="0">
                  <a:solidFill>
                    <a:schemeClr val="tx1"/>
                  </a:solidFill>
                  <a:latin typeface="GothamHTF-Book" pitchFamily="2" charset="77"/>
                </a:rPr>
                <a:t>N</a:t>
              </a:r>
            </a:p>
          </p:txBody>
        </p:sp>
        <p:sp>
          <p:nvSpPr>
            <p:cNvPr id="24" name="Hexágono 23">
              <a:extLst>
                <a:ext uri="{FF2B5EF4-FFF2-40B4-BE49-F238E27FC236}">
                  <a16:creationId xmlns:a16="http://schemas.microsoft.com/office/drawing/2014/main" xmlns="" id="{064B67A1-4E06-404F-9CE6-4015A329041B}"/>
                </a:ext>
              </a:extLst>
            </p:cNvPr>
            <p:cNvSpPr/>
            <p:nvPr/>
          </p:nvSpPr>
          <p:spPr>
            <a:xfrm>
              <a:off x="9252488" y="724751"/>
              <a:ext cx="1078682" cy="929898"/>
            </a:xfrm>
            <a:prstGeom prst="hexagon">
              <a:avLst/>
            </a:prstGeom>
            <a:pattFill prst="wdUpDiag">
              <a:fgClr>
                <a:srgbClr val="004E6E"/>
              </a:fgClr>
              <a:bgClr>
                <a:schemeClr val="bg1">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s-ES_tradnl" sz="4800" dirty="0">
                  <a:solidFill>
                    <a:schemeClr val="tx1"/>
                  </a:solidFill>
                  <a:latin typeface="GothamHTF-Book" pitchFamily="2" charset="77"/>
                </a:rPr>
                <a:t>N</a:t>
              </a:r>
            </a:p>
          </p:txBody>
        </p:sp>
        <p:sp>
          <p:nvSpPr>
            <p:cNvPr id="25" name="Hexágono 24">
              <a:extLst>
                <a:ext uri="{FF2B5EF4-FFF2-40B4-BE49-F238E27FC236}">
                  <a16:creationId xmlns:a16="http://schemas.microsoft.com/office/drawing/2014/main" xmlns="" id="{E114E747-AC25-8F46-983C-A78E4848DD5A}"/>
                </a:ext>
              </a:extLst>
            </p:cNvPr>
            <p:cNvSpPr/>
            <p:nvPr/>
          </p:nvSpPr>
          <p:spPr>
            <a:xfrm>
              <a:off x="9252488" y="1740834"/>
              <a:ext cx="1078682" cy="929898"/>
            </a:xfrm>
            <a:prstGeom prst="hexagon">
              <a:avLst/>
            </a:prstGeom>
            <a:pattFill prst="wdUpDiag">
              <a:fgClr>
                <a:srgbClr val="004E6E"/>
              </a:fgClr>
              <a:bgClr>
                <a:schemeClr val="bg1">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s-ES_tradnl" sz="4800" dirty="0">
                  <a:solidFill>
                    <a:schemeClr val="tx1"/>
                  </a:solidFill>
                  <a:latin typeface="GothamHTF-Book" pitchFamily="2" charset="77"/>
                </a:rPr>
                <a:t>O</a:t>
              </a:r>
            </a:p>
          </p:txBody>
        </p:sp>
        <p:sp>
          <p:nvSpPr>
            <p:cNvPr id="26" name="Hexágono 25">
              <a:extLst>
                <a:ext uri="{FF2B5EF4-FFF2-40B4-BE49-F238E27FC236}">
                  <a16:creationId xmlns:a16="http://schemas.microsoft.com/office/drawing/2014/main" xmlns="" id="{D2E1B734-E34C-0145-84B7-AFBBD0991A79}"/>
                </a:ext>
              </a:extLst>
            </p:cNvPr>
            <p:cNvSpPr/>
            <p:nvPr/>
          </p:nvSpPr>
          <p:spPr>
            <a:xfrm>
              <a:off x="10166888" y="2212590"/>
              <a:ext cx="1078682" cy="929898"/>
            </a:xfrm>
            <a:prstGeom prst="hexagon">
              <a:avLst/>
            </a:prstGeom>
            <a:pattFill prst="wdUpDiag">
              <a:fgClr>
                <a:srgbClr val="004E6E"/>
              </a:fgClr>
              <a:bgClr>
                <a:schemeClr val="bg1">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s-ES_tradnl" sz="4800" dirty="0">
                  <a:solidFill>
                    <a:schemeClr val="tx1"/>
                  </a:solidFill>
                  <a:latin typeface="GothamHTF-Book" pitchFamily="2" charset="77"/>
                </a:rPr>
                <a:t>A</a:t>
              </a:r>
            </a:p>
          </p:txBody>
        </p:sp>
        <p:sp>
          <p:nvSpPr>
            <p:cNvPr id="27" name="Hexágono 26">
              <a:extLst>
                <a:ext uri="{FF2B5EF4-FFF2-40B4-BE49-F238E27FC236}">
                  <a16:creationId xmlns:a16="http://schemas.microsoft.com/office/drawing/2014/main" xmlns="" id="{6E79F5B6-A9B7-D841-BBC0-797371B863FE}"/>
                </a:ext>
              </a:extLst>
            </p:cNvPr>
            <p:cNvSpPr/>
            <p:nvPr/>
          </p:nvSpPr>
          <p:spPr>
            <a:xfrm>
              <a:off x="9267986" y="2732726"/>
              <a:ext cx="1078682" cy="929898"/>
            </a:xfrm>
            <a:prstGeom prst="hexagon">
              <a:avLst/>
            </a:prstGeom>
            <a:pattFill prst="wdUpDiag">
              <a:fgClr>
                <a:srgbClr val="004E6E"/>
              </a:fgClr>
              <a:bgClr>
                <a:schemeClr val="bg1">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s-ES_tradnl" sz="4800" dirty="0">
                  <a:solidFill>
                    <a:schemeClr val="tx1"/>
                  </a:solidFill>
                  <a:latin typeface="GothamHTF-Book" pitchFamily="2" charset="77"/>
                </a:rPr>
                <a:t>V</a:t>
              </a:r>
            </a:p>
          </p:txBody>
        </p:sp>
        <p:sp>
          <p:nvSpPr>
            <p:cNvPr id="28" name="Hexágono 27">
              <a:extLst>
                <a:ext uri="{FF2B5EF4-FFF2-40B4-BE49-F238E27FC236}">
                  <a16:creationId xmlns:a16="http://schemas.microsoft.com/office/drawing/2014/main" xmlns="" id="{DB018BBB-2961-D845-849D-A12596C8A425}"/>
                </a:ext>
              </a:extLst>
            </p:cNvPr>
            <p:cNvSpPr/>
            <p:nvPr/>
          </p:nvSpPr>
          <p:spPr>
            <a:xfrm>
              <a:off x="10182386" y="3204482"/>
              <a:ext cx="1078682" cy="929898"/>
            </a:xfrm>
            <a:prstGeom prst="hexagon">
              <a:avLst/>
            </a:prstGeom>
            <a:pattFill prst="wdUpDiag">
              <a:fgClr>
                <a:srgbClr val="004E6E"/>
              </a:fgClr>
              <a:bgClr>
                <a:schemeClr val="bg1">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s-ES_tradnl" sz="4800" dirty="0">
                  <a:solidFill>
                    <a:schemeClr val="tx1"/>
                  </a:solidFill>
                  <a:latin typeface="GothamHTF-Book" pitchFamily="2" charset="77"/>
                </a:rPr>
                <a:t>R</a:t>
              </a:r>
            </a:p>
          </p:txBody>
        </p:sp>
      </p:grpSp>
      <p:sp>
        <p:nvSpPr>
          <p:cNvPr id="14" name="Rectángulo 13">
            <a:extLst>
              <a:ext uri="{FF2B5EF4-FFF2-40B4-BE49-F238E27FC236}">
                <a16:creationId xmlns:a16="http://schemas.microsoft.com/office/drawing/2014/main" xmlns="" id="{97E47FBE-94E8-6D4E-B651-CEB35105533B}"/>
              </a:ext>
            </a:extLst>
          </p:cNvPr>
          <p:cNvSpPr/>
          <p:nvPr/>
        </p:nvSpPr>
        <p:spPr>
          <a:xfrm>
            <a:off x="765542" y="1474703"/>
            <a:ext cx="7840489" cy="4802188"/>
          </a:xfrm>
          <a:prstGeom prst="rect">
            <a:avLst/>
          </a:prstGeom>
          <a:noFill/>
          <a:ln w="6350" cap="flat" cmpd="sng" algn="ctr">
            <a:noFill/>
            <a:prstDash val="solid"/>
            <a:miter lim="800000"/>
          </a:ln>
          <a:effectLst/>
        </p:spPr>
        <p:txBody>
          <a:bodyPr lIns="180000" rIns="180000" rtlCol="0" anchor="ctr" anchorCtr="1"/>
          <a:lstStyle/>
          <a:p>
            <a:pPr marL="171450" lvl="0" indent="-171450">
              <a:spcAft>
                <a:spcPts val="600"/>
              </a:spcAft>
              <a:buFont typeface="Arial" panose="020B0604020202020204" pitchFamily="34" charset="0"/>
              <a:buChar char="•"/>
            </a:pPr>
            <a:r>
              <a:rPr lang="es-ES_tradnl" sz="1400" u="sng" kern="0" dirty="0">
                <a:solidFill>
                  <a:srgbClr val="FFFFFF"/>
                </a:solidFill>
                <a:latin typeface="Gotham HTF Light" pitchFamily="2" charset="0"/>
              </a:rPr>
              <a:t>Se debe sustentar que no existe una solución disponible en el mercado</a:t>
            </a:r>
            <a:endParaRPr lang="es-ES_tradnl" sz="1400" kern="0" dirty="0">
              <a:solidFill>
                <a:srgbClr val="FFFFFF"/>
              </a:solidFill>
              <a:latin typeface="Gotham HTF Light" pitchFamily="2" charset="0"/>
            </a:endParaRPr>
          </a:p>
          <a:p>
            <a:pPr marL="171450" lvl="0" indent="-171450">
              <a:spcAft>
                <a:spcPts val="600"/>
              </a:spcAft>
              <a:buFont typeface="Arial" panose="020B0604020202020204" pitchFamily="34" charset="0"/>
              <a:buChar char="•"/>
            </a:pPr>
            <a:r>
              <a:rPr lang="es-ES_tradnl" sz="1400" u="sng" kern="0" dirty="0">
                <a:solidFill>
                  <a:srgbClr val="FFFFFF"/>
                </a:solidFill>
                <a:latin typeface="Gotham HTF Light" pitchFamily="2" charset="0"/>
              </a:rPr>
              <a:t>No debe utilizar para impedir la competencia</a:t>
            </a:r>
            <a:r>
              <a:rPr lang="es-ES_tradnl" sz="1400" kern="0" dirty="0">
                <a:solidFill>
                  <a:srgbClr val="FFFFFF"/>
                </a:solidFill>
                <a:latin typeface="Gotham HTF Light" pitchFamily="2" charset="0"/>
              </a:rPr>
              <a:t>.</a:t>
            </a:r>
          </a:p>
          <a:p>
            <a:pPr marL="171450" lvl="0" indent="-171450">
              <a:spcAft>
                <a:spcPts val="600"/>
              </a:spcAft>
              <a:buFont typeface="Arial" panose="020B0604020202020204" pitchFamily="34" charset="0"/>
              <a:buChar char="•"/>
            </a:pPr>
            <a:r>
              <a:rPr lang="es-ES_tradnl" sz="1400" kern="0" dirty="0">
                <a:solidFill>
                  <a:srgbClr val="FFFFFF"/>
                </a:solidFill>
                <a:latin typeface="Gotham HTF Light" pitchFamily="2" charset="0"/>
              </a:rPr>
              <a:t>Es un </a:t>
            </a:r>
            <a:r>
              <a:rPr lang="es-ES_tradnl" sz="1400" u="sng" kern="0" dirty="0">
                <a:solidFill>
                  <a:srgbClr val="FFFFFF"/>
                </a:solidFill>
                <a:latin typeface="Gotham HTF Light" pitchFamily="2" charset="0"/>
              </a:rPr>
              <a:t>procedimiento exigente en materia </a:t>
            </a:r>
            <a:r>
              <a:rPr lang="es-ES_tradnl" sz="1400" u="sng" kern="0" dirty="0" err="1">
                <a:solidFill>
                  <a:srgbClr val="FFFFFF"/>
                </a:solidFill>
                <a:latin typeface="Gotham HTF Light" pitchFamily="2" charset="0"/>
              </a:rPr>
              <a:t>técnicay</a:t>
            </a:r>
            <a:r>
              <a:rPr lang="es-ES_tradnl" sz="1400" u="sng" kern="0" dirty="0">
                <a:solidFill>
                  <a:srgbClr val="FFFFFF"/>
                </a:solidFill>
                <a:latin typeface="Gotham HTF Light" pitchFamily="2" charset="0"/>
              </a:rPr>
              <a:t> de negociación</a:t>
            </a:r>
            <a:endParaRPr lang="es-ES_tradnl" sz="1400" kern="0" dirty="0">
              <a:solidFill>
                <a:srgbClr val="FFFFFF"/>
              </a:solidFill>
              <a:latin typeface="Gotham HTF Light" pitchFamily="2" charset="0"/>
            </a:endParaRPr>
          </a:p>
          <a:p>
            <a:pPr marL="171450" lvl="0" indent="-171450">
              <a:spcAft>
                <a:spcPts val="600"/>
              </a:spcAft>
              <a:buFont typeface="Arial" panose="020B0604020202020204" pitchFamily="34" charset="0"/>
              <a:buChar char="•"/>
            </a:pPr>
            <a:r>
              <a:rPr lang="es-ES_tradnl" sz="1400" kern="0" dirty="0">
                <a:solidFill>
                  <a:srgbClr val="FFFFFF"/>
                </a:solidFill>
                <a:latin typeface="Gotham HTF Light" pitchFamily="2" charset="0"/>
              </a:rPr>
              <a:t>La AI puede acordarse con uno o varios socios (integración de entregas).</a:t>
            </a:r>
          </a:p>
          <a:p>
            <a:pPr marL="171450" indent="-171450">
              <a:spcAft>
                <a:spcPts val="600"/>
              </a:spcAft>
              <a:buFont typeface="Arial" panose="020B0604020202020204" pitchFamily="34" charset="0"/>
              <a:buChar char="•"/>
            </a:pPr>
            <a:r>
              <a:rPr lang="es-ES_tradnl" sz="1400" kern="0" dirty="0">
                <a:solidFill>
                  <a:srgbClr val="FFFFFF"/>
                </a:solidFill>
                <a:latin typeface="Gotham HTF Light" pitchFamily="2" charset="0"/>
              </a:rPr>
              <a:t>Se estructura en </a:t>
            </a:r>
            <a:r>
              <a:rPr lang="es-ES_tradnl" sz="1400" u="sng" kern="0" dirty="0">
                <a:solidFill>
                  <a:srgbClr val="FFFFFF"/>
                </a:solidFill>
                <a:latin typeface="Gotham HTF Light" pitchFamily="2" charset="0"/>
              </a:rPr>
              <a:t>fases sucesivas</a:t>
            </a:r>
            <a:endParaRPr lang="es-ES_tradnl" sz="1400" kern="0" dirty="0">
              <a:solidFill>
                <a:srgbClr val="FFFFFF"/>
              </a:solidFill>
              <a:latin typeface="Gotham HTF Light" pitchFamily="2" charset="0"/>
            </a:endParaRPr>
          </a:p>
          <a:p>
            <a:pPr marL="171450" lvl="0" indent="-171450">
              <a:spcAft>
                <a:spcPts val="600"/>
              </a:spcAft>
              <a:buFont typeface="Arial" panose="020B0604020202020204" pitchFamily="34" charset="0"/>
              <a:buChar char="•"/>
            </a:pPr>
            <a:r>
              <a:rPr lang="es-ES_tradnl" sz="1400" kern="0" dirty="0">
                <a:solidFill>
                  <a:srgbClr val="FFFFFF"/>
                </a:solidFill>
                <a:latin typeface="Gotham HTF Light" pitchFamily="2" charset="0"/>
              </a:rPr>
              <a:t>En caso de que un socio no cumpla podrá rescindirse la AI a ese socio. </a:t>
            </a:r>
          </a:p>
          <a:p>
            <a:pPr marL="171450" lvl="0" indent="-171450">
              <a:spcAft>
                <a:spcPts val="600"/>
              </a:spcAft>
              <a:buFont typeface="Arial" panose="020B0604020202020204" pitchFamily="34" charset="0"/>
              <a:buChar char="•"/>
            </a:pPr>
            <a:r>
              <a:rPr lang="es-ES_tradnl" sz="1400" kern="0" dirty="0">
                <a:solidFill>
                  <a:srgbClr val="FFFFFF"/>
                </a:solidFill>
                <a:latin typeface="Gotham HTF Light" pitchFamily="2" charset="0"/>
              </a:rPr>
              <a:t>Al final de cada fase, el Prestatario podrá dar por terminada la AI o reducirla</a:t>
            </a:r>
          </a:p>
          <a:p>
            <a:pPr marL="171450" lvl="0" indent="-171450">
              <a:spcAft>
                <a:spcPts val="600"/>
              </a:spcAft>
              <a:buFont typeface="Arial" panose="020B0604020202020204" pitchFamily="34" charset="0"/>
              <a:buChar char="•"/>
            </a:pPr>
            <a:endParaRPr lang="es-ES_tradnl" sz="1400" kern="0" dirty="0">
              <a:solidFill>
                <a:srgbClr val="FFFFFF"/>
              </a:solidFill>
              <a:latin typeface="Gotham HTF Light" pitchFamily="2" charset="0"/>
            </a:endParaRPr>
          </a:p>
          <a:p>
            <a:pPr marL="171450" lvl="0" indent="-171450">
              <a:spcAft>
                <a:spcPts val="600"/>
              </a:spcAft>
              <a:buFont typeface="Arial" panose="020B0604020202020204" pitchFamily="34" charset="0"/>
              <a:buChar char="•"/>
            </a:pPr>
            <a:r>
              <a:rPr lang="es-ES_tradnl" sz="1400" kern="0" dirty="0">
                <a:solidFill>
                  <a:srgbClr val="FFFFFF"/>
                </a:solidFill>
                <a:latin typeface="Gotham HTF Light" pitchFamily="2" charset="0"/>
              </a:rPr>
              <a:t>El DDL </a:t>
            </a:r>
            <a:r>
              <a:rPr lang="es-ES_tradnl" sz="1400" u="sng" kern="0" dirty="0">
                <a:solidFill>
                  <a:srgbClr val="FFFFFF"/>
                </a:solidFill>
                <a:latin typeface="Gotham HTF Light" pitchFamily="2" charset="0"/>
              </a:rPr>
              <a:t>debe identificar la necesidad de un producto, servicio u obra innovadores</a:t>
            </a:r>
            <a:endParaRPr lang="es-ES_tradnl" sz="1400" kern="0" dirty="0">
              <a:solidFill>
                <a:srgbClr val="FFFFFF"/>
              </a:solidFill>
              <a:latin typeface="Gotham HTF Light" pitchFamily="2" charset="0"/>
            </a:endParaRPr>
          </a:p>
          <a:p>
            <a:pPr marL="171450" lvl="0" indent="-171450">
              <a:spcAft>
                <a:spcPts val="600"/>
              </a:spcAft>
              <a:buFont typeface="Arial" panose="020B0604020202020204" pitchFamily="34" charset="0"/>
              <a:buChar char="•"/>
            </a:pPr>
            <a:r>
              <a:rPr lang="es-ES_tradnl" sz="1400" kern="0" dirty="0">
                <a:solidFill>
                  <a:srgbClr val="FFFFFF"/>
                </a:solidFill>
                <a:latin typeface="Gotham HTF Light" pitchFamily="2" charset="0"/>
              </a:rPr>
              <a:t>El prestatario </a:t>
            </a:r>
            <a:r>
              <a:rPr lang="es-ES_tradnl" sz="1400" u="sng" kern="0" dirty="0">
                <a:solidFill>
                  <a:srgbClr val="FFFFFF"/>
                </a:solidFill>
                <a:latin typeface="Gotham HTF Light" pitchFamily="2" charset="0"/>
              </a:rPr>
              <a:t>negociará con los oferentes </a:t>
            </a:r>
            <a:r>
              <a:rPr lang="es-ES_tradnl" sz="1400" kern="0" dirty="0">
                <a:solidFill>
                  <a:srgbClr val="FFFFFF"/>
                </a:solidFill>
                <a:latin typeface="Gotham HTF Light" pitchFamily="2" charset="0"/>
              </a:rPr>
              <a:t>las ofertas iniciales y todas las ofertas posteriores presentadas por ellos, con la excepción de la oferta final,</a:t>
            </a:r>
          </a:p>
          <a:p>
            <a:pPr marL="171450" lvl="0" indent="-171450">
              <a:spcAft>
                <a:spcPts val="600"/>
              </a:spcAft>
              <a:buFont typeface="Arial" panose="020B0604020202020204" pitchFamily="34" charset="0"/>
              <a:buChar char="•"/>
            </a:pPr>
            <a:r>
              <a:rPr lang="es-ES_tradnl" sz="1400" kern="0" dirty="0">
                <a:solidFill>
                  <a:srgbClr val="FFFFFF"/>
                </a:solidFill>
                <a:latin typeface="Gotham HTF Light" pitchFamily="2" charset="0"/>
              </a:rPr>
              <a:t>En el contrato se definirán los </a:t>
            </a:r>
            <a:r>
              <a:rPr lang="es-ES_tradnl" sz="1400" kern="0" dirty="0" err="1">
                <a:solidFill>
                  <a:srgbClr val="FFFFFF"/>
                </a:solidFill>
                <a:latin typeface="Gotham HTF Light" pitchFamily="2" charset="0"/>
              </a:rPr>
              <a:t>los</a:t>
            </a:r>
            <a:r>
              <a:rPr lang="es-ES_tradnl" sz="1400" kern="0" dirty="0">
                <a:solidFill>
                  <a:srgbClr val="FFFFFF"/>
                </a:solidFill>
                <a:latin typeface="Gotham HTF Light" pitchFamily="2" charset="0"/>
              </a:rPr>
              <a:t> derechos de propiedad intelectual.</a:t>
            </a:r>
          </a:p>
          <a:p>
            <a:pPr marL="171450" lvl="0" indent="-171450">
              <a:spcAft>
                <a:spcPts val="600"/>
              </a:spcAft>
              <a:buFont typeface="Arial" panose="020B0604020202020204" pitchFamily="34" charset="0"/>
              <a:buChar char="•"/>
            </a:pPr>
            <a:endParaRPr lang="es-ES_tradnl" sz="1400" kern="0" dirty="0">
              <a:solidFill>
                <a:srgbClr val="FFFFFF"/>
              </a:solidFill>
              <a:latin typeface="Gotham HTF Light" pitchFamily="2" charset="0"/>
            </a:endParaRPr>
          </a:p>
        </p:txBody>
      </p:sp>
    </p:spTree>
    <p:extLst>
      <p:ext uri="{BB962C8B-B14F-4D97-AF65-F5344CB8AC3E}">
        <p14:creationId xmlns:p14="http://schemas.microsoft.com/office/powerpoint/2010/main" val="1859452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xmlns="" id="{3ED947F6-4844-CF4B-8CD8-34220E2474E2}"/>
              </a:ext>
            </a:extLst>
          </p:cNvPr>
          <p:cNvSpPr/>
          <p:nvPr/>
        </p:nvSpPr>
        <p:spPr>
          <a:xfrm>
            <a:off x="1956634" y="2031266"/>
            <a:ext cx="8462712" cy="1061163"/>
          </a:xfrm>
          <a:prstGeom prst="rect">
            <a:avLst/>
          </a:prstGeom>
          <a:solidFill>
            <a:schemeClr val="bg1">
              <a:alpha val="50000"/>
            </a:schemeClr>
          </a:solidFill>
        </p:spPr>
        <p:txBody>
          <a:bodyPr wrap="square" anchor="ctr" anchorCtr="1">
            <a:noAutofit/>
          </a:bodyPr>
          <a:lstStyle/>
          <a:p>
            <a:pPr>
              <a:spcBef>
                <a:spcPct val="0"/>
              </a:spcBef>
            </a:pPr>
            <a:r>
              <a:rPr lang="es-ES_tradnl" altLang="en-US" sz="2800" dirty="0">
                <a:solidFill>
                  <a:srgbClr val="FFFFFF"/>
                </a:solidFill>
                <a:effectLst>
                  <a:outerShdw blurRad="38100" dist="38100" dir="2700000" algn="tl">
                    <a:srgbClr val="000000">
                      <a:alpha val="43137"/>
                    </a:srgbClr>
                  </a:outerShdw>
                </a:effectLst>
                <a:latin typeface="GothamHTF-Book" pitchFamily="2" charset="77"/>
                <a:ea typeface="Gotham Bold" charset="0"/>
                <a:cs typeface="Gotham Medium" pitchFamily="50" charset="0"/>
              </a:rPr>
              <a:t>Actualización en la Sección II – LPI</a:t>
            </a:r>
            <a:endParaRPr lang="es-ES_tradnl" altLang="en-US" sz="2800" dirty="0">
              <a:solidFill>
                <a:srgbClr val="FFFFFF"/>
              </a:solidFill>
              <a:effectLst>
                <a:outerShdw blurRad="38100" dist="38100" dir="2700000" algn="tl">
                  <a:srgbClr val="000000">
                    <a:alpha val="43137"/>
                  </a:srgbClr>
                </a:outerShdw>
              </a:effectLst>
              <a:latin typeface="Gotham HTF Light" pitchFamily="2" charset="77"/>
              <a:ea typeface="Gotham Bold" charset="0"/>
              <a:cs typeface="Gotham Medium" pitchFamily="50" charset="0"/>
            </a:endParaRPr>
          </a:p>
        </p:txBody>
      </p:sp>
      <p:cxnSp>
        <p:nvCxnSpPr>
          <p:cNvPr id="15" name="Conector recto 14">
            <a:extLst>
              <a:ext uri="{FF2B5EF4-FFF2-40B4-BE49-F238E27FC236}">
                <a16:creationId xmlns:a16="http://schemas.microsoft.com/office/drawing/2014/main" xmlns="" id="{DBEA9F6E-5B7A-764F-85C7-53D8B1BD932C}"/>
              </a:ext>
            </a:extLst>
          </p:cNvPr>
          <p:cNvCxnSpPr>
            <a:cxnSpLocks/>
          </p:cNvCxnSpPr>
          <p:nvPr/>
        </p:nvCxnSpPr>
        <p:spPr>
          <a:xfrm flipH="1">
            <a:off x="1" y="2055171"/>
            <a:ext cx="1909631" cy="0"/>
          </a:xfrm>
          <a:prstGeom prst="line">
            <a:avLst/>
          </a:prstGeom>
          <a:noFill/>
          <a:ln w="6350" cap="flat" cmpd="sng" algn="ctr">
            <a:solidFill>
              <a:srgbClr val="FFFFFF"/>
            </a:solidFill>
            <a:prstDash val="solid"/>
            <a:miter lim="800000"/>
          </a:ln>
          <a:effectLst/>
        </p:spPr>
      </p:cxnSp>
      <p:sp>
        <p:nvSpPr>
          <p:cNvPr id="16" name="Rectángulo 15">
            <a:extLst>
              <a:ext uri="{FF2B5EF4-FFF2-40B4-BE49-F238E27FC236}">
                <a16:creationId xmlns:a16="http://schemas.microsoft.com/office/drawing/2014/main" xmlns="" id="{4EBC50DA-60A4-7444-8E6F-65DFAC781969}"/>
              </a:ext>
            </a:extLst>
          </p:cNvPr>
          <p:cNvSpPr/>
          <p:nvPr/>
        </p:nvSpPr>
        <p:spPr>
          <a:xfrm>
            <a:off x="1956634" y="3355188"/>
            <a:ext cx="7542368" cy="1769715"/>
          </a:xfrm>
          <a:prstGeom prst="rect">
            <a:avLst/>
          </a:prstGeom>
        </p:spPr>
        <p:txBody>
          <a:bodyPr wrap="square">
            <a:spAutoFit/>
          </a:bodyPr>
          <a:lstStyle/>
          <a:p>
            <a:pPr>
              <a:spcAft>
                <a:spcPts val="600"/>
              </a:spcAft>
            </a:pPr>
            <a:r>
              <a:rPr lang="es-ES_tradnl" altLang="en-US" sz="1400" dirty="0">
                <a:solidFill>
                  <a:srgbClr val="FFFFFF"/>
                </a:solidFill>
                <a:latin typeface="Gotham HTF Light" pitchFamily="2" charset="77"/>
                <a:ea typeface="Gotham Bold" charset="0"/>
                <a:cs typeface="Gotham Medium" pitchFamily="50" charset="0"/>
              </a:rPr>
              <a:t>C) Apertura y Evaluación de las Ofertas y Adjudicación del Contrato</a:t>
            </a:r>
          </a:p>
          <a:p>
            <a:pPr marL="457200" indent="-457200">
              <a:spcAft>
                <a:spcPts val="600"/>
              </a:spcAft>
              <a:buFont typeface="Arial" panose="020B0604020202020204" pitchFamily="34" charset="0"/>
              <a:buChar char="•"/>
            </a:pPr>
            <a:r>
              <a:rPr lang="es-ES_tradnl" altLang="en-US" sz="1400" dirty="0">
                <a:solidFill>
                  <a:srgbClr val="FFFFFF"/>
                </a:solidFill>
                <a:latin typeface="Gotham HTF Light" pitchFamily="2" charset="77"/>
                <a:ea typeface="Gotham Bold" charset="0"/>
                <a:cs typeface="Gotham Medium" pitchFamily="50" charset="0"/>
              </a:rPr>
              <a:t>Evaluación y Comparación de Ofertas</a:t>
            </a:r>
          </a:p>
          <a:p>
            <a:pPr marL="457200" indent="-457200">
              <a:spcAft>
                <a:spcPts val="600"/>
              </a:spcAft>
              <a:buFont typeface="Arial" panose="020B0604020202020204" pitchFamily="34" charset="0"/>
              <a:buChar char="•"/>
            </a:pPr>
            <a:r>
              <a:rPr lang="es-ES_tradnl" altLang="en-US" sz="1400" dirty="0">
                <a:solidFill>
                  <a:srgbClr val="FFFFFF"/>
                </a:solidFill>
                <a:latin typeface="Gotham HTF Light" pitchFamily="2" charset="77"/>
                <a:ea typeface="Gotham Bold" charset="0"/>
                <a:cs typeface="Gotham Medium" pitchFamily="50" charset="0"/>
              </a:rPr>
              <a:t>Ofertas Anormalmente Bajas</a:t>
            </a:r>
          </a:p>
          <a:p>
            <a:pPr marL="457200" indent="-457200">
              <a:spcAft>
                <a:spcPts val="600"/>
              </a:spcAft>
              <a:buFont typeface="Arial" panose="020B0604020202020204" pitchFamily="34" charset="0"/>
              <a:buChar char="•"/>
            </a:pPr>
            <a:r>
              <a:rPr lang="es-ES_tradnl" altLang="en-US" sz="1400" dirty="0">
                <a:solidFill>
                  <a:srgbClr val="FFFFFF"/>
                </a:solidFill>
                <a:latin typeface="Gotham HTF Light" pitchFamily="2" charset="77"/>
                <a:ea typeface="Gotham Bold" charset="0"/>
                <a:cs typeface="Gotham Medium" pitchFamily="50" charset="0"/>
              </a:rPr>
              <a:t>Mejor Oferta Final</a:t>
            </a:r>
          </a:p>
          <a:p>
            <a:pPr marL="457200" indent="-457200">
              <a:spcAft>
                <a:spcPts val="600"/>
              </a:spcAft>
              <a:buFont typeface="Arial" panose="020B0604020202020204" pitchFamily="34" charset="0"/>
              <a:buChar char="•"/>
            </a:pPr>
            <a:r>
              <a:rPr lang="es-ES_tradnl" altLang="en-US" sz="1400" dirty="0">
                <a:solidFill>
                  <a:srgbClr val="FFFFFF"/>
                </a:solidFill>
                <a:latin typeface="Gotham HTF Light" pitchFamily="2" charset="77"/>
                <a:ea typeface="Gotham Bold" charset="0"/>
                <a:cs typeface="Gotham Medium" pitchFamily="50" charset="0"/>
              </a:rPr>
              <a:t>Negociaciones</a:t>
            </a:r>
          </a:p>
          <a:p>
            <a:pPr marL="457200" indent="-457200">
              <a:spcAft>
                <a:spcPts val="600"/>
              </a:spcAft>
              <a:buFont typeface="Arial" panose="020B0604020202020204" pitchFamily="34" charset="0"/>
              <a:buChar char="•"/>
            </a:pPr>
            <a:r>
              <a:rPr lang="es-ES_tradnl" altLang="en-US" sz="1400" dirty="0">
                <a:solidFill>
                  <a:srgbClr val="FFFFFF"/>
                </a:solidFill>
                <a:latin typeface="Gotham HTF Light" pitchFamily="2" charset="77"/>
                <a:ea typeface="Gotham Bold" charset="0"/>
                <a:cs typeface="Gotham Medium" pitchFamily="50" charset="0"/>
              </a:rPr>
              <a:t>Plazo Suspensivo</a:t>
            </a:r>
          </a:p>
        </p:txBody>
      </p:sp>
    </p:spTree>
    <p:extLst>
      <p:ext uri="{BB962C8B-B14F-4D97-AF65-F5344CB8AC3E}">
        <p14:creationId xmlns:p14="http://schemas.microsoft.com/office/powerpoint/2010/main" val="375804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xmlns="" id="{4F03ADA2-3CF1-2F44-A750-AA3D0068C3D3}"/>
              </a:ext>
            </a:extLst>
          </p:cNvPr>
          <p:cNvCxnSpPr>
            <a:cxnSpLocks/>
          </p:cNvCxnSpPr>
          <p:nvPr/>
        </p:nvCxnSpPr>
        <p:spPr>
          <a:xfrm flipH="1">
            <a:off x="1" y="831961"/>
            <a:ext cx="1909631" cy="0"/>
          </a:xfrm>
          <a:prstGeom prst="line">
            <a:avLst/>
          </a:prstGeom>
          <a:noFill/>
          <a:ln w="6350" cap="flat" cmpd="sng" algn="ctr">
            <a:solidFill>
              <a:srgbClr val="FFFFFF"/>
            </a:solidFill>
            <a:prstDash val="solid"/>
            <a:miter lim="800000"/>
          </a:ln>
          <a:effectLst/>
        </p:spPr>
      </p:cxnSp>
      <p:sp>
        <p:nvSpPr>
          <p:cNvPr id="10" name="Rectángulo 9">
            <a:extLst>
              <a:ext uri="{FF2B5EF4-FFF2-40B4-BE49-F238E27FC236}">
                <a16:creationId xmlns:a16="http://schemas.microsoft.com/office/drawing/2014/main" xmlns="" id="{11F2DFEC-8AC0-3845-9F18-28DED2E48F96}"/>
              </a:ext>
            </a:extLst>
          </p:cNvPr>
          <p:cNvSpPr/>
          <p:nvPr/>
        </p:nvSpPr>
        <p:spPr>
          <a:xfrm>
            <a:off x="2068000" y="998607"/>
            <a:ext cx="5306040" cy="555569"/>
          </a:xfrm>
          <a:prstGeom prst="rect">
            <a:avLst/>
          </a:prstGeom>
          <a:noFill/>
          <a:ln w="6350" cap="flat" cmpd="sng" algn="ctr">
            <a:noFill/>
            <a:prstDash val="solid"/>
            <a:miter lim="800000"/>
          </a:ln>
          <a:effectLst/>
        </p:spPr>
        <p:txBody>
          <a:bodyPr lIns="180000" rIns="180000" rtlCol="0" anchor="t"/>
          <a:lstStyle/>
          <a:p>
            <a:pPr lvl="0">
              <a:spcBef>
                <a:spcPts val="1200"/>
              </a:spcBef>
            </a:pPr>
            <a:r>
              <a:rPr lang="es-ES_tradnl" sz="1400" kern="0" dirty="0">
                <a:solidFill>
                  <a:srgbClr val="FFFFFF"/>
                </a:solidFill>
                <a:latin typeface="Gotham HTF Light" pitchFamily="2" charset="0"/>
              </a:rPr>
              <a:t>Se diseñarán para permitir que el Prestatario obtenga VpD en las adquisiciones financiadas por el Banco. </a:t>
            </a:r>
          </a:p>
        </p:txBody>
      </p:sp>
      <p:sp>
        <p:nvSpPr>
          <p:cNvPr id="13" name="Rectángulo 12">
            <a:extLst>
              <a:ext uri="{FF2B5EF4-FFF2-40B4-BE49-F238E27FC236}">
                <a16:creationId xmlns:a16="http://schemas.microsoft.com/office/drawing/2014/main" xmlns="" id="{75B858FF-2963-3E41-BC6F-0FA22259B000}"/>
              </a:ext>
            </a:extLst>
          </p:cNvPr>
          <p:cNvSpPr/>
          <p:nvPr/>
        </p:nvSpPr>
        <p:spPr>
          <a:xfrm>
            <a:off x="6963166" y="2163697"/>
            <a:ext cx="5228834" cy="3550982"/>
          </a:xfrm>
          <a:prstGeom prst="rect">
            <a:avLst/>
          </a:prstGeom>
          <a:solidFill>
            <a:schemeClr val="bg1">
              <a:lumMod val="50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400" b="1" i="0" u="none" strike="noStrike" kern="0" cap="none" spc="0" normalizeH="0" baseline="0" noProof="0" dirty="0" err="1">
              <a:ln>
                <a:noFill/>
              </a:ln>
              <a:solidFill>
                <a:srgbClr val="FFFFFF"/>
              </a:solidFill>
              <a:effectLst/>
              <a:uLnTx/>
              <a:uFillTx/>
              <a:latin typeface="Work Sans"/>
              <a:ea typeface="+mn-ea"/>
              <a:cs typeface="+mn-cs"/>
            </a:endParaRPr>
          </a:p>
        </p:txBody>
      </p:sp>
      <p:sp>
        <p:nvSpPr>
          <p:cNvPr id="22" name="Rectángulo 21">
            <a:extLst>
              <a:ext uri="{FF2B5EF4-FFF2-40B4-BE49-F238E27FC236}">
                <a16:creationId xmlns:a16="http://schemas.microsoft.com/office/drawing/2014/main" xmlns="" id="{04DD66A1-9ACE-6A46-B694-31E1D2F2B09E}"/>
              </a:ext>
            </a:extLst>
          </p:cNvPr>
          <p:cNvSpPr/>
          <p:nvPr/>
        </p:nvSpPr>
        <p:spPr>
          <a:xfrm>
            <a:off x="637221" y="2406114"/>
            <a:ext cx="3474946" cy="3066149"/>
          </a:xfrm>
          <a:prstGeom prst="rect">
            <a:avLst/>
          </a:prstGeom>
          <a:noFill/>
          <a:ln w="6350" cap="flat" cmpd="sng" algn="ctr">
            <a:noFill/>
            <a:prstDash val="solid"/>
            <a:miter lim="800000"/>
          </a:ln>
          <a:effectLst/>
        </p:spPr>
        <p:txBody>
          <a:bodyPr lIns="180000" rIns="180000" rtlCol="0" anchor="ctr" anchorCtr="1"/>
          <a:lstStyle/>
          <a:p>
            <a:pPr lvl="0" algn="ctr">
              <a:spcBef>
                <a:spcPts val="1200"/>
              </a:spcBef>
            </a:pPr>
            <a:r>
              <a:rPr lang="es-ES_tradnl" kern="0" dirty="0">
                <a:solidFill>
                  <a:srgbClr val="FFFFFF"/>
                </a:solidFill>
                <a:latin typeface="Gotham HTF Light" pitchFamily="2" charset="0"/>
              </a:rPr>
              <a:t>Reflejarán la naturaleza de la adquisición y </a:t>
            </a:r>
            <a:r>
              <a:rPr lang="es-ES_tradnl" kern="0" dirty="0">
                <a:solidFill>
                  <a:schemeClr val="accent2"/>
                </a:solidFill>
                <a:latin typeface="Gotham HTF Light" pitchFamily="2" charset="0"/>
              </a:rPr>
              <a:t>podrán basarse en el precio o en una combinación de precio y atributos que no son de precio</a:t>
            </a:r>
            <a:r>
              <a:rPr lang="es-ES_tradnl" kern="0" dirty="0">
                <a:solidFill>
                  <a:srgbClr val="FFFFFF"/>
                </a:solidFill>
                <a:latin typeface="Gotham HTF Light" pitchFamily="2" charset="0"/>
              </a:rPr>
              <a:t> (como calidad, sostenibilidad, innovación, costos del ciclo de vida)</a:t>
            </a:r>
          </a:p>
        </p:txBody>
      </p:sp>
      <p:sp>
        <p:nvSpPr>
          <p:cNvPr id="24" name="Rectángulo 23">
            <a:extLst>
              <a:ext uri="{FF2B5EF4-FFF2-40B4-BE49-F238E27FC236}">
                <a16:creationId xmlns:a16="http://schemas.microsoft.com/office/drawing/2014/main" xmlns="" id="{538D09B7-CB9D-8E4D-A3AA-13DD52DA4DEB}"/>
              </a:ext>
            </a:extLst>
          </p:cNvPr>
          <p:cNvSpPr/>
          <p:nvPr/>
        </p:nvSpPr>
        <p:spPr>
          <a:xfrm>
            <a:off x="7190140" y="2406114"/>
            <a:ext cx="3474946" cy="3066149"/>
          </a:xfrm>
          <a:prstGeom prst="rect">
            <a:avLst/>
          </a:prstGeom>
          <a:noFill/>
          <a:ln w="6350" cap="flat" cmpd="sng" algn="ctr">
            <a:noFill/>
            <a:prstDash val="solid"/>
            <a:miter lim="800000"/>
          </a:ln>
          <a:effectLst/>
        </p:spPr>
        <p:txBody>
          <a:bodyPr lIns="180000" rIns="180000" rtlCol="0" anchor="ctr" anchorCtr="1"/>
          <a:lstStyle/>
          <a:p>
            <a:pPr lvl="0" algn="ctr">
              <a:spcBef>
                <a:spcPts val="1200"/>
              </a:spcBef>
            </a:pPr>
            <a:r>
              <a:rPr lang="es-ES_tradnl" kern="0" dirty="0">
                <a:solidFill>
                  <a:srgbClr val="FFFFFF"/>
                </a:solidFill>
                <a:latin typeface="Gotham HTF Light" pitchFamily="2" charset="0"/>
              </a:rPr>
              <a:t>Cuando sea posible, tales criterios deberán expresarse </a:t>
            </a:r>
            <a:r>
              <a:rPr lang="es-ES_tradnl" kern="0" dirty="0">
                <a:solidFill>
                  <a:schemeClr val="accent2"/>
                </a:solidFill>
                <a:latin typeface="Gotham HTF Light" pitchFamily="2" charset="0"/>
              </a:rPr>
              <a:t>preferentemente en términos monetarios</a:t>
            </a:r>
            <a:r>
              <a:rPr lang="es-ES_tradnl" kern="0" dirty="0">
                <a:solidFill>
                  <a:srgbClr val="FFFFFF"/>
                </a:solidFill>
                <a:latin typeface="Gotham HTF Light" pitchFamily="2" charset="0"/>
              </a:rPr>
              <a:t>. Cuando esto no sea posible, </a:t>
            </a:r>
            <a:r>
              <a:rPr lang="es-ES_tradnl" kern="0" dirty="0">
                <a:solidFill>
                  <a:schemeClr val="accent2"/>
                </a:solidFill>
                <a:latin typeface="Gotham HTF Light" pitchFamily="2" charset="0"/>
              </a:rPr>
              <a:t>los atributos que no son de precio deben ser medibles y comparables entre las ofertas.</a:t>
            </a:r>
          </a:p>
        </p:txBody>
      </p:sp>
      <p:pic>
        <p:nvPicPr>
          <p:cNvPr id="5" name="Imagen 4">
            <a:extLst>
              <a:ext uri="{FF2B5EF4-FFF2-40B4-BE49-F238E27FC236}">
                <a16:creationId xmlns:a16="http://schemas.microsoft.com/office/drawing/2014/main" xmlns="" id="{9DD6B874-DD57-B541-A040-3C5588590D84}"/>
              </a:ext>
            </a:extLst>
          </p:cNvPr>
          <p:cNvPicPr>
            <a:picLocks noChangeAspect="1"/>
          </p:cNvPicPr>
          <p:nvPr/>
        </p:nvPicPr>
        <p:blipFill>
          <a:blip r:embed="rId3"/>
          <a:stretch>
            <a:fillRect/>
          </a:stretch>
        </p:blipFill>
        <p:spPr>
          <a:xfrm>
            <a:off x="4638140" y="2895244"/>
            <a:ext cx="1698968" cy="2087888"/>
          </a:xfrm>
          <a:prstGeom prst="rect">
            <a:avLst/>
          </a:prstGeom>
        </p:spPr>
      </p:pic>
      <p:sp>
        <p:nvSpPr>
          <p:cNvPr id="9" name="Título 8">
            <a:extLst>
              <a:ext uri="{FF2B5EF4-FFF2-40B4-BE49-F238E27FC236}">
                <a16:creationId xmlns:a16="http://schemas.microsoft.com/office/drawing/2014/main" xmlns="" id="{697F11E0-3916-E24C-9B1C-C47671988F62}"/>
              </a:ext>
            </a:extLst>
          </p:cNvPr>
          <p:cNvSpPr>
            <a:spLocks noGrp="1"/>
          </p:cNvSpPr>
          <p:nvPr>
            <p:ph type="ctrTitle"/>
          </p:nvPr>
        </p:nvSpPr>
        <p:spPr/>
        <p:txBody>
          <a:bodyPr>
            <a:normAutofit/>
          </a:bodyPr>
          <a:lstStyle/>
          <a:p>
            <a:r>
              <a:rPr lang="es-ES_tradnl" dirty="0">
                <a:latin typeface="Gotham Book" pitchFamily="50" charset="0"/>
                <a:cs typeface="Gotham Book" pitchFamily="50" charset="0"/>
              </a:rPr>
              <a:t>Criterios de Evaluación </a:t>
            </a:r>
            <a:r>
              <a:rPr lang="es-ES_tradnl" sz="2400" dirty="0">
                <a:latin typeface="Gotham Book" pitchFamily="50" charset="0"/>
                <a:cs typeface="Gotham Book" pitchFamily="50" charset="0"/>
              </a:rPr>
              <a:t>(1.20)</a:t>
            </a:r>
            <a:endParaRPr lang="es-ES_tradnl" dirty="0">
              <a:latin typeface="Gotham Book" pitchFamily="50" charset="0"/>
              <a:cs typeface="Gotham Book" pitchFamily="50" charset="0"/>
            </a:endParaRPr>
          </a:p>
        </p:txBody>
      </p:sp>
      <p:sp>
        <p:nvSpPr>
          <p:cNvPr id="11" name="Action Button: Video 10">
            <a:hlinkClick r:id="rId4" action="ppaction://hlinkfile" highlightClick="1"/>
            <a:extLst>
              <a:ext uri="{FF2B5EF4-FFF2-40B4-BE49-F238E27FC236}">
                <a16:creationId xmlns:a16="http://schemas.microsoft.com/office/drawing/2014/main" xmlns="" id="{2E4081D3-3404-4824-B59B-52912254C98C}"/>
              </a:ext>
            </a:extLst>
          </p:cNvPr>
          <p:cNvSpPr/>
          <p:nvPr/>
        </p:nvSpPr>
        <p:spPr>
          <a:xfrm>
            <a:off x="10900882" y="316603"/>
            <a:ext cx="957943" cy="598715"/>
          </a:xfrm>
          <a:prstGeom prst="actionButtonMovie">
            <a:avLst/>
          </a:prstGeom>
          <a:solidFill>
            <a:srgbClr val="1F4E7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379757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E8F859F-C970-4546-886C-6549CD23B441}"/>
              </a:ext>
            </a:extLst>
          </p:cNvPr>
          <p:cNvSpPr>
            <a:spLocks noGrp="1"/>
          </p:cNvSpPr>
          <p:nvPr>
            <p:ph type="ctrTitle"/>
          </p:nvPr>
        </p:nvSpPr>
        <p:spPr/>
        <p:txBody>
          <a:bodyPr>
            <a:normAutofit/>
          </a:bodyPr>
          <a:lstStyle/>
          <a:p>
            <a:r>
              <a:rPr lang="es-ES_tradnl" sz="2400" dirty="0">
                <a:latin typeface="Gotham Book" pitchFamily="50" charset="0"/>
                <a:cs typeface="Gotham Book" pitchFamily="50" charset="0"/>
              </a:rPr>
              <a:t>Evaluación y comparación de ofertas </a:t>
            </a:r>
            <a:r>
              <a:rPr lang="es-ES_tradnl" sz="2000" dirty="0">
                <a:latin typeface="Gotham Book" pitchFamily="50" charset="0"/>
                <a:cs typeface="Gotham Book" pitchFamily="50" charset="0"/>
              </a:rPr>
              <a:t>(2.56)</a:t>
            </a:r>
            <a:endParaRPr lang="es-ES_tradnl" sz="2400" dirty="0">
              <a:latin typeface="Gotham Book" pitchFamily="50" charset="0"/>
              <a:cs typeface="Gotham Book" pitchFamily="50" charset="0"/>
            </a:endParaRPr>
          </a:p>
        </p:txBody>
      </p:sp>
      <p:sp>
        <p:nvSpPr>
          <p:cNvPr id="3" name="Rectángulo 2">
            <a:extLst>
              <a:ext uri="{FF2B5EF4-FFF2-40B4-BE49-F238E27FC236}">
                <a16:creationId xmlns:a16="http://schemas.microsoft.com/office/drawing/2014/main" xmlns="" id="{69249F3C-BBC4-8042-B024-CC591410858B}"/>
              </a:ext>
            </a:extLst>
          </p:cNvPr>
          <p:cNvSpPr/>
          <p:nvPr/>
        </p:nvSpPr>
        <p:spPr>
          <a:xfrm>
            <a:off x="1380237" y="1937482"/>
            <a:ext cx="6311482" cy="3199732"/>
          </a:xfrm>
          <a:prstGeom prst="rect">
            <a:avLst/>
          </a:prstGeom>
          <a:noFill/>
          <a:ln w="6350" cap="flat" cmpd="sng" algn="ctr">
            <a:noFill/>
            <a:prstDash val="solid"/>
            <a:miter lim="800000"/>
          </a:ln>
          <a:effectLst/>
        </p:spPr>
        <p:txBody>
          <a:bodyPr lIns="180000" rIns="180000" rtlCol="0" anchor="t"/>
          <a:lstStyle/>
          <a:p>
            <a:pPr lvl="0">
              <a:spcAft>
                <a:spcPts val="600"/>
              </a:spcAft>
            </a:pPr>
            <a:r>
              <a:rPr lang="es-ES_tradnl" sz="1600" kern="0" dirty="0">
                <a:solidFill>
                  <a:srgbClr val="FFFFFF"/>
                </a:solidFill>
                <a:latin typeface="Gotham HTF Light" pitchFamily="2" charset="0"/>
              </a:rPr>
              <a:t>2.56 En los DDL se deben especificar en detalle los criterios y la metodología de evaluación. ….deben ser adecuados para el tipo, naturaleza, condiciones de mercado y complejidad de los que se esta adquiriendo.  Para obtener </a:t>
            </a:r>
            <a:r>
              <a:rPr lang="es-ES_tradnl" sz="1600" u="sng" kern="0" dirty="0">
                <a:solidFill>
                  <a:schemeClr val="accent2"/>
                </a:solidFill>
                <a:latin typeface="Gotham HTF Light" pitchFamily="2" charset="0"/>
              </a:rPr>
              <a:t>valor por dinero</a:t>
            </a:r>
            <a:r>
              <a:rPr lang="es-ES_tradnl" sz="1600" kern="0" dirty="0">
                <a:solidFill>
                  <a:schemeClr val="accent2"/>
                </a:solidFill>
                <a:latin typeface="Gotham HTF Light" pitchFamily="2" charset="0"/>
              </a:rPr>
              <a:t>, los criterios pueden considerar factores como el costo, la calidad, el riesgo, la innovación, la sostenibilidad el ciclo de vida</a:t>
            </a:r>
            <a:r>
              <a:rPr lang="es-ES_tradnl" sz="1600" kern="0" dirty="0">
                <a:solidFill>
                  <a:srgbClr val="FFFFFF"/>
                </a:solidFill>
                <a:latin typeface="Gotham HTF Light" pitchFamily="2" charset="0"/>
              </a:rPr>
              <a:t>, entre otros.</a:t>
            </a:r>
          </a:p>
          <a:p>
            <a:pPr lvl="0">
              <a:spcAft>
                <a:spcPts val="600"/>
              </a:spcAft>
            </a:pPr>
            <a:endParaRPr lang="es-ES_tradnl" sz="1600" kern="0" dirty="0">
              <a:solidFill>
                <a:srgbClr val="FFFFFF"/>
              </a:solidFill>
              <a:latin typeface="Gotham HTF Light" pitchFamily="2" charset="0"/>
            </a:endParaRPr>
          </a:p>
          <a:p>
            <a:pPr lvl="0">
              <a:spcAft>
                <a:spcPts val="600"/>
              </a:spcAft>
            </a:pPr>
            <a:endParaRPr lang="es-ES_tradnl" sz="1600" kern="0" dirty="0">
              <a:solidFill>
                <a:srgbClr val="FFFFFF"/>
              </a:solidFill>
              <a:latin typeface="Gotham HTF Light" pitchFamily="2" charset="0"/>
            </a:endParaRPr>
          </a:p>
          <a:p>
            <a:pPr lvl="0">
              <a:spcAft>
                <a:spcPts val="600"/>
              </a:spcAft>
            </a:pPr>
            <a:r>
              <a:rPr lang="es-ES_tradnl" sz="1600" kern="0" dirty="0">
                <a:solidFill>
                  <a:srgbClr val="FFFFFF"/>
                </a:solidFill>
                <a:latin typeface="Gotham HTF Light" pitchFamily="2" charset="0"/>
              </a:rPr>
              <a:t>Con sujeción a lo dispuesto en el párrafo 2.67, </a:t>
            </a:r>
            <a:r>
              <a:rPr lang="es-ES_tradnl" sz="1600" kern="0" dirty="0">
                <a:solidFill>
                  <a:schemeClr val="accent2"/>
                </a:solidFill>
                <a:latin typeface="Gotham HTF Light" pitchFamily="2" charset="0"/>
              </a:rPr>
              <a:t>la ofertas que resulte mas ventajosa sin que sea necesariamente aquella cuyo precio cotizado o evaluado se a el mas bajo </a:t>
            </a:r>
            <a:r>
              <a:rPr lang="es-ES_tradnl" sz="1600" kern="0" dirty="0">
                <a:solidFill>
                  <a:srgbClr val="FFFFFF"/>
                </a:solidFill>
                <a:latin typeface="Gotham HTF Light" pitchFamily="2" charset="0"/>
              </a:rPr>
              <a:t>debe ser la seleccionada para la adjudicación. </a:t>
            </a:r>
          </a:p>
        </p:txBody>
      </p:sp>
      <p:sp>
        <p:nvSpPr>
          <p:cNvPr id="7" name="Rectángulo 6">
            <a:extLst>
              <a:ext uri="{FF2B5EF4-FFF2-40B4-BE49-F238E27FC236}">
                <a16:creationId xmlns:a16="http://schemas.microsoft.com/office/drawing/2014/main" xmlns="" id="{04791116-64A7-1849-8670-7C2F32949078}"/>
              </a:ext>
            </a:extLst>
          </p:cNvPr>
          <p:cNvSpPr/>
          <p:nvPr/>
        </p:nvSpPr>
        <p:spPr>
          <a:xfrm>
            <a:off x="8328962" y="2831066"/>
            <a:ext cx="2225947" cy="1823529"/>
          </a:xfrm>
          <a:prstGeom prst="rect">
            <a:avLst/>
          </a:prstGeom>
          <a:solidFill>
            <a:schemeClr val="accent2">
              <a:alpha val="50000"/>
            </a:schemeClr>
          </a:solidFill>
          <a:ln w="6350" cap="flat" cmpd="sng" algn="ctr">
            <a:noFill/>
            <a:prstDash val="solid"/>
            <a:miter lim="800000"/>
          </a:ln>
          <a:effectLst/>
        </p:spPr>
        <p:txBody>
          <a:bodyPr rtlCol="0" anchor="ctr"/>
          <a:lstStyle/>
          <a:p>
            <a:pPr lvl="0" algn="ctr">
              <a:defRPr/>
            </a:pPr>
            <a:r>
              <a:rPr lang="es-ES_tradnl" altLang="en-US" sz="1600" kern="0" dirty="0">
                <a:solidFill>
                  <a:srgbClr val="FFFFFF"/>
                </a:solidFill>
                <a:effectLst>
                  <a:outerShdw blurRad="38100" dist="38100" dir="2700000" algn="tl">
                    <a:srgbClr val="000000">
                      <a:alpha val="43137"/>
                    </a:srgbClr>
                  </a:outerShdw>
                </a:effectLst>
                <a:latin typeface="Gotham HTF Light" pitchFamily="2" charset="0"/>
                <a:ea typeface="Gotham Bold" charset="0"/>
                <a:cs typeface="Gotham Medium" pitchFamily="50" charset="0"/>
              </a:rPr>
              <a:t>Introduce los concepto de VpD y “oferta mas ventajosa” y puntaje por méritos</a:t>
            </a:r>
          </a:p>
        </p:txBody>
      </p:sp>
      <p:pic>
        <p:nvPicPr>
          <p:cNvPr id="9" name="Imagen 4">
            <a:extLst>
              <a:ext uri="{FF2B5EF4-FFF2-40B4-BE49-F238E27FC236}">
                <a16:creationId xmlns:a16="http://schemas.microsoft.com/office/drawing/2014/main" xmlns="" id="{DAB38A6D-B928-4201-BFFF-5A697D656F40}"/>
              </a:ext>
            </a:extLst>
          </p:cNvPr>
          <p:cNvPicPr>
            <a:picLocks noChangeAspect="1"/>
          </p:cNvPicPr>
          <p:nvPr/>
        </p:nvPicPr>
        <p:blipFill>
          <a:blip r:embed="rId2"/>
          <a:stretch>
            <a:fillRect/>
          </a:stretch>
        </p:blipFill>
        <p:spPr>
          <a:xfrm>
            <a:off x="10344967" y="465061"/>
            <a:ext cx="1320402" cy="1622662"/>
          </a:xfrm>
          <a:prstGeom prst="rect">
            <a:avLst/>
          </a:prstGeom>
        </p:spPr>
      </p:pic>
    </p:spTree>
    <p:extLst>
      <p:ext uri="{BB962C8B-B14F-4D97-AF65-F5344CB8AC3E}">
        <p14:creationId xmlns:p14="http://schemas.microsoft.com/office/powerpoint/2010/main" val="805908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6227AE6-9684-134E-B991-DC13CBC2955F}"/>
              </a:ext>
            </a:extLst>
          </p:cNvPr>
          <p:cNvSpPr>
            <a:spLocks noGrp="1"/>
          </p:cNvSpPr>
          <p:nvPr>
            <p:ph type="ctrTitle"/>
          </p:nvPr>
        </p:nvSpPr>
        <p:spPr>
          <a:xfrm>
            <a:off x="2105890" y="555970"/>
            <a:ext cx="8021783" cy="487283"/>
          </a:xfrm>
        </p:spPr>
        <p:txBody>
          <a:bodyPr>
            <a:normAutofit/>
          </a:bodyPr>
          <a:lstStyle/>
          <a:p>
            <a:r>
              <a:rPr lang="es-ES_tradnl" sz="2000" dirty="0">
                <a:latin typeface="Gotham Book" pitchFamily="50" charset="0"/>
                <a:cs typeface="Gotham Book" pitchFamily="50" charset="0"/>
              </a:rPr>
              <a:t>Criterios de Evaluación - Grupos</a:t>
            </a:r>
          </a:p>
        </p:txBody>
      </p:sp>
      <p:sp>
        <p:nvSpPr>
          <p:cNvPr id="8" name="Rectángulo 7">
            <a:extLst>
              <a:ext uri="{FF2B5EF4-FFF2-40B4-BE49-F238E27FC236}">
                <a16:creationId xmlns:a16="http://schemas.microsoft.com/office/drawing/2014/main" xmlns="" id="{E600ED35-4AC6-D64F-8324-B2E8C38E891A}"/>
              </a:ext>
            </a:extLst>
          </p:cNvPr>
          <p:cNvSpPr/>
          <p:nvPr/>
        </p:nvSpPr>
        <p:spPr>
          <a:xfrm>
            <a:off x="698153" y="2300126"/>
            <a:ext cx="2815609" cy="1096232"/>
          </a:xfrm>
          <a:prstGeom prst="rect">
            <a:avLst/>
          </a:prstGeom>
          <a:solidFill>
            <a:schemeClr val="bg1">
              <a:alpha val="50000"/>
            </a:schemeClr>
          </a:solidFill>
          <a:ln w="6350" cap="flat" cmpd="sng" algn="ctr">
            <a:noFill/>
            <a:prstDash val="solid"/>
            <a:miter lim="800000"/>
          </a:ln>
          <a:effectLst/>
        </p:spPr>
        <p:txBody>
          <a:bodyPr rtlCol="0" anchor="ctr"/>
          <a:lstStyle/>
          <a:p>
            <a:pPr lvl="0" algn="ctr"/>
            <a:r>
              <a:rPr lang="es-ES_tradnl" sz="2000" kern="0" dirty="0">
                <a:solidFill>
                  <a:srgbClr val="FFFFFF"/>
                </a:solidFill>
                <a:effectLst>
                  <a:outerShdw blurRad="38100" dist="38100" dir="2700000" algn="tl">
                    <a:srgbClr val="000000">
                      <a:alpha val="43137"/>
                    </a:srgbClr>
                  </a:outerShdw>
                </a:effectLst>
                <a:latin typeface="Gotham HTF Light" pitchFamily="2" charset="0"/>
              </a:rPr>
              <a:t>Monetarios</a:t>
            </a:r>
          </a:p>
        </p:txBody>
      </p:sp>
      <p:sp>
        <p:nvSpPr>
          <p:cNvPr id="10" name="Rectángulo 9">
            <a:extLst>
              <a:ext uri="{FF2B5EF4-FFF2-40B4-BE49-F238E27FC236}">
                <a16:creationId xmlns:a16="http://schemas.microsoft.com/office/drawing/2014/main" xmlns="" id="{8B32A594-4EF2-5A4C-A6FE-E44FD752AF11}"/>
              </a:ext>
            </a:extLst>
          </p:cNvPr>
          <p:cNvSpPr/>
          <p:nvPr/>
        </p:nvSpPr>
        <p:spPr>
          <a:xfrm>
            <a:off x="4232953" y="2300126"/>
            <a:ext cx="7194297" cy="1096232"/>
          </a:xfrm>
          <a:prstGeom prst="rect">
            <a:avLst/>
          </a:prstGeom>
          <a:solidFill>
            <a:schemeClr val="tx1">
              <a:alpha val="20000"/>
            </a:schemeClr>
          </a:solidFill>
          <a:ln w="25400" cap="flat" cmpd="sng" algn="ctr">
            <a:noFill/>
            <a:prstDash val="solid"/>
            <a:miter lim="800000"/>
          </a:ln>
          <a:effectLst/>
        </p:spPr>
        <p:txBody>
          <a:bodyPr lIns="180000" rIns="180000" rtlCol="0" anchor="ctr"/>
          <a:lstStyle/>
          <a:p>
            <a:pPr lvl="0" algn="ctr">
              <a:spcAft>
                <a:spcPts val="1200"/>
              </a:spcAft>
            </a:pPr>
            <a:r>
              <a:rPr lang="es-ES_tradnl" sz="1600" kern="0" dirty="0">
                <a:solidFill>
                  <a:srgbClr val="FFFFFF"/>
                </a:solidFill>
                <a:effectLst>
                  <a:outerShdw blurRad="38100" dist="38100" dir="2700000" algn="tl">
                    <a:srgbClr val="000000">
                      <a:alpha val="43137"/>
                    </a:srgbClr>
                  </a:outerShdw>
                </a:effectLst>
                <a:latin typeface="Gotham HTF Light" pitchFamily="2" charset="0"/>
              </a:rPr>
              <a:t>Pueden ser expresados en términos de dinero.</a:t>
            </a:r>
          </a:p>
        </p:txBody>
      </p:sp>
      <p:sp>
        <p:nvSpPr>
          <p:cNvPr id="12" name="Rectángulo 11">
            <a:extLst>
              <a:ext uri="{FF2B5EF4-FFF2-40B4-BE49-F238E27FC236}">
                <a16:creationId xmlns:a16="http://schemas.microsoft.com/office/drawing/2014/main" xmlns="" id="{7AD28629-7B67-4E4B-A38F-DE229670AA5B}"/>
              </a:ext>
            </a:extLst>
          </p:cNvPr>
          <p:cNvSpPr/>
          <p:nvPr/>
        </p:nvSpPr>
        <p:spPr>
          <a:xfrm>
            <a:off x="4232953" y="3835361"/>
            <a:ext cx="7194297" cy="1096231"/>
          </a:xfrm>
          <a:prstGeom prst="rect">
            <a:avLst/>
          </a:prstGeom>
          <a:solidFill>
            <a:schemeClr val="tx1">
              <a:alpha val="20000"/>
            </a:schemeClr>
          </a:solidFill>
          <a:ln w="25400" cap="flat" cmpd="sng" algn="ctr">
            <a:noFill/>
            <a:prstDash val="solid"/>
            <a:miter lim="800000"/>
          </a:ln>
          <a:effectLst/>
        </p:spPr>
        <p:txBody>
          <a:bodyPr lIns="180000" rIns="180000" rtlCol="0" anchor="ctr"/>
          <a:lstStyle/>
          <a:p>
            <a:pPr algn="ctr">
              <a:spcAft>
                <a:spcPts val="1200"/>
              </a:spcAft>
            </a:pPr>
            <a:r>
              <a:rPr lang="es-ES_tradnl" sz="1600" kern="0" dirty="0">
                <a:solidFill>
                  <a:srgbClr val="FFFFFF"/>
                </a:solidFill>
                <a:effectLst>
                  <a:outerShdw blurRad="38100" dist="38100" dir="2700000" algn="tl">
                    <a:srgbClr val="000000">
                      <a:alpha val="43137"/>
                    </a:srgbClr>
                  </a:outerShdw>
                </a:effectLst>
                <a:latin typeface="Gotham HTF Light" pitchFamily="2" charset="0"/>
              </a:rPr>
              <a:t>No tienen una representación monetaria. A su vez, los criterios no monetarios, pueden agruparse en:  </a:t>
            </a:r>
            <a:r>
              <a:rPr lang="es-ES_tradnl" sz="1600" u="sng" kern="0" dirty="0">
                <a:solidFill>
                  <a:srgbClr val="FFFFFF"/>
                </a:solidFill>
                <a:effectLst>
                  <a:outerShdw blurRad="38100" dist="38100" dir="2700000" algn="tl">
                    <a:srgbClr val="000000">
                      <a:alpha val="43137"/>
                    </a:srgbClr>
                  </a:outerShdw>
                </a:effectLst>
                <a:latin typeface="Gotham HTF Light" pitchFamily="2" charset="0"/>
              </a:rPr>
              <a:t>criterios de calificación </a:t>
            </a:r>
            <a:r>
              <a:rPr lang="es-ES_tradnl" sz="1600" kern="0" dirty="0">
                <a:solidFill>
                  <a:srgbClr val="FFFFFF"/>
                </a:solidFill>
                <a:effectLst>
                  <a:outerShdw blurRad="38100" dist="38100" dir="2700000" algn="tl">
                    <a:srgbClr val="000000">
                      <a:alpha val="43137"/>
                    </a:srgbClr>
                  </a:outerShdw>
                </a:effectLst>
                <a:latin typeface="Gotham HTF Light" pitchFamily="2" charset="0"/>
              </a:rPr>
              <a:t>(pasa/ no pasa) y </a:t>
            </a:r>
            <a:r>
              <a:rPr lang="es-ES_tradnl" sz="1600" u="sng" kern="0" dirty="0">
                <a:solidFill>
                  <a:srgbClr val="FFFFFF"/>
                </a:solidFill>
                <a:effectLst>
                  <a:outerShdw blurRad="38100" dist="38100" dir="2700000" algn="tl">
                    <a:srgbClr val="000000">
                      <a:alpha val="43137"/>
                    </a:srgbClr>
                  </a:outerShdw>
                </a:effectLst>
                <a:latin typeface="Gotham HTF Light" pitchFamily="2" charset="0"/>
              </a:rPr>
              <a:t>criterios de puntuación </a:t>
            </a:r>
            <a:r>
              <a:rPr lang="es-ES_tradnl" sz="1600" kern="0" dirty="0">
                <a:solidFill>
                  <a:srgbClr val="FFFFFF"/>
                </a:solidFill>
                <a:effectLst>
                  <a:outerShdw blurRad="38100" dist="38100" dir="2700000" algn="tl">
                    <a:srgbClr val="000000">
                      <a:alpha val="43137"/>
                    </a:srgbClr>
                  </a:outerShdw>
                </a:effectLst>
                <a:latin typeface="Gotham HTF Light" pitchFamily="2" charset="0"/>
              </a:rPr>
              <a:t>(puntos en función de merito – Calidad, Sostenibilidad, Innovación).</a:t>
            </a:r>
          </a:p>
        </p:txBody>
      </p:sp>
      <p:sp>
        <p:nvSpPr>
          <p:cNvPr id="16" name="Rectángulo 7">
            <a:extLst>
              <a:ext uri="{FF2B5EF4-FFF2-40B4-BE49-F238E27FC236}">
                <a16:creationId xmlns:a16="http://schemas.microsoft.com/office/drawing/2014/main" xmlns="" id="{B76B8B7D-9565-4CED-8DA6-78EC0558B06D}"/>
              </a:ext>
            </a:extLst>
          </p:cNvPr>
          <p:cNvSpPr/>
          <p:nvPr/>
        </p:nvSpPr>
        <p:spPr>
          <a:xfrm>
            <a:off x="698153" y="3835360"/>
            <a:ext cx="2815609" cy="1096232"/>
          </a:xfrm>
          <a:prstGeom prst="rect">
            <a:avLst/>
          </a:prstGeom>
          <a:solidFill>
            <a:schemeClr val="accent2">
              <a:alpha val="50000"/>
            </a:schemeClr>
          </a:solidFill>
          <a:ln w="6350" cap="flat" cmpd="sng" algn="ctr">
            <a:noFill/>
            <a:prstDash val="solid"/>
            <a:miter lim="800000"/>
          </a:ln>
          <a:effectLst/>
        </p:spPr>
        <p:txBody>
          <a:bodyPr rtlCol="0" anchor="ctr"/>
          <a:lstStyle/>
          <a:p>
            <a:pPr lvl="0" algn="ctr"/>
            <a:r>
              <a:rPr lang="es-ES_tradnl" sz="2000" kern="0" dirty="0">
                <a:solidFill>
                  <a:srgbClr val="FFFFFF"/>
                </a:solidFill>
                <a:effectLst>
                  <a:outerShdw blurRad="38100" dist="38100" dir="2700000" algn="tl">
                    <a:srgbClr val="000000">
                      <a:alpha val="43137"/>
                    </a:srgbClr>
                  </a:outerShdw>
                </a:effectLst>
                <a:latin typeface="Gotham HTF Light" pitchFamily="2" charset="0"/>
              </a:rPr>
              <a:t>No Monetarios</a:t>
            </a:r>
          </a:p>
        </p:txBody>
      </p:sp>
      <p:cxnSp>
        <p:nvCxnSpPr>
          <p:cNvPr id="9" name="Straight Connector 8">
            <a:extLst>
              <a:ext uri="{FF2B5EF4-FFF2-40B4-BE49-F238E27FC236}">
                <a16:creationId xmlns:a16="http://schemas.microsoft.com/office/drawing/2014/main" xmlns="" id="{495BB5B2-428D-4CDF-9B85-4C6635CF3F6C}"/>
              </a:ext>
            </a:extLst>
          </p:cNvPr>
          <p:cNvCxnSpPr>
            <a:stCxn id="8" idx="3"/>
            <a:endCxn id="10" idx="1"/>
          </p:cNvCxnSpPr>
          <p:nvPr/>
        </p:nvCxnSpPr>
        <p:spPr>
          <a:xfrm>
            <a:off x="3513762" y="2848242"/>
            <a:ext cx="719191" cy="0"/>
          </a:xfrm>
          <a:prstGeom prst="line">
            <a:avLst/>
          </a:prstGeom>
          <a:ln>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CA8A91AB-8917-4DDF-A48A-F847E6B8549D}"/>
              </a:ext>
            </a:extLst>
          </p:cNvPr>
          <p:cNvCxnSpPr>
            <a:cxnSpLocks/>
            <a:stCxn id="16" idx="3"/>
            <a:endCxn id="12" idx="1"/>
          </p:cNvCxnSpPr>
          <p:nvPr/>
        </p:nvCxnSpPr>
        <p:spPr>
          <a:xfrm>
            <a:off x="3513762" y="4383476"/>
            <a:ext cx="719191" cy="1"/>
          </a:xfrm>
          <a:prstGeom prst="line">
            <a:avLst/>
          </a:prstGeom>
          <a:ln>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502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B42E05F-01DF-1746-BAB6-A871F7172C18}"/>
              </a:ext>
            </a:extLst>
          </p:cNvPr>
          <p:cNvSpPr>
            <a:spLocks noGrp="1"/>
          </p:cNvSpPr>
          <p:nvPr>
            <p:ph type="ctrTitle"/>
          </p:nvPr>
        </p:nvSpPr>
        <p:spPr/>
        <p:txBody>
          <a:bodyPr>
            <a:normAutofit/>
          </a:bodyPr>
          <a:lstStyle/>
          <a:p>
            <a:r>
              <a:rPr lang="es-ES_tradnl" sz="2400" dirty="0">
                <a:latin typeface="Gotham Book" pitchFamily="50" charset="0"/>
                <a:cs typeface="Gotham Book" pitchFamily="50" charset="0"/>
              </a:rPr>
              <a:t>Evaluación con puntaje y precio (combinación)</a:t>
            </a:r>
          </a:p>
        </p:txBody>
      </p:sp>
      <p:sp>
        <p:nvSpPr>
          <p:cNvPr id="5" name="Rectángulo 4">
            <a:extLst>
              <a:ext uri="{FF2B5EF4-FFF2-40B4-BE49-F238E27FC236}">
                <a16:creationId xmlns:a16="http://schemas.microsoft.com/office/drawing/2014/main" xmlns="" id="{1B7FD6C1-790C-B44B-ACB9-15779AC005BD}"/>
              </a:ext>
            </a:extLst>
          </p:cNvPr>
          <p:cNvSpPr/>
          <p:nvPr/>
        </p:nvSpPr>
        <p:spPr>
          <a:xfrm>
            <a:off x="466798" y="1839070"/>
            <a:ext cx="11258403" cy="968167"/>
          </a:xfrm>
          <a:prstGeom prst="rect">
            <a:avLst/>
          </a:prstGeom>
          <a:solidFill>
            <a:schemeClr val="bg1">
              <a:alpha val="50000"/>
            </a:schemeClr>
          </a:solidFill>
        </p:spPr>
        <p:txBody>
          <a:bodyPr wrap="square" anchor="ctr" anchorCtr="1">
            <a:noAutofit/>
          </a:bodyPr>
          <a:lstStyle/>
          <a:p>
            <a:pPr algn="ctr"/>
            <a:r>
              <a:rPr lang="es-ES_tradnl" dirty="0">
                <a:latin typeface="Gotham HTF Light" pitchFamily="2" charset="0"/>
              </a:rPr>
              <a:t>La evaluación con puntaje </a:t>
            </a:r>
            <a:r>
              <a:rPr lang="es-ES_tradnl" u="sng" dirty="0">
                <a:latin typeface="Gotham HTF Light" pitchFamily="2" charset="0"/>
              </a:rPr>
              <a:t>permite evaluar las características no relacionadas con los precios en función de la cantidad de puntos obtenidos por mérito</a:t>
            </a:r>
            <a:r>
              <a:rPr lang="es-ES_tradnl" dirty="0">
                <a:latin typeface="Gotham HTF Light" pitchFamily="2" charset="0"/>
              </a:rPr>
              <a:t>.</a:t>
            </a:r>
          </a:p>
        </p:txBody>
      </p:sp>
      <p:sp>
        <p:nvSpPr>
          <p:cNvPr id="6" name="Rectángulo 5">
            <a:extLst>
              <a:ext uri="{FF2B5EF4-FFF2-40B4-BE49-F238E27FC236}">
                <a16:creationId xmlns:a16="http://schemas.microsoft.com/office/drawing/2014/main" xmlns="" id="{FCA874F9-9157-5642-AC93-8FFB2A78867A}"/>
              </a:ext>
            </a:extLst>
          </p:cNvPr>
          <p:cNvSpPr/>
          <p:nvPr/>
        </p:nvSpPr>
        <p:spPr>
          <a:xfrm>
            <a:off x="466795" y="4335694"/>
            <a:ext cx="11101905" cy="1935733"/>
          </a:xfrm>
          <a:prstGeom prst="rect">
            <a:avLst/>
          </a:prstGeom>
          <a:noFill/>
          <a:ln w="25400" cap="flat" cmpd="sng" algn="ctr">
            <a:noFill/>
            <a:prstDash val="solid"/>
            <a:miter lim="800000"/>
          </a:ln>
          <a:effectLst/>
        </p:spPr>
        <p:txBody>
          <a:bodyPr lIns="180000" rIns="180000" rtlCol="0" anchor="t"/>
          <a:lstStyle/>
          <a:p>
            <a:pPr lvl="0">
              <a:spcAft>
                <a:spcPts val="1200"/>
              </a:spcAft>
            </a:pPr>
            <a:r>
              <a:rPr lang="es-ES_tradnl" sz="1400" kern="0" dirty="0">
                <a:solidFill>
                  <a:srgbClr val="FFFFFF"/>
                </a:solidFill>
                <a:latin typeface="Gotham HTF Light" pitchFamily="2" charset="0"/>
              </a:rPr>
              <a:t>Los criterios de evaluación podrán incluir las siguientes </a:t>
            </a:r>
            <a:r>
              <a:rPr lang="es-ES_tradnl" sz="1400" u="sng" kern="0" dirty="0">
                <a:solidFill>
                  <a:srgbClr val="FFFFFF"/>
                </a:solidFill>
                <a:latin typeface="Gotham HTF Light" pitchFamily="2" charset="0"/>
              </a:rPr>
              <a:t>características</a:t>
            </a:r>
            <a:r>
              <a:rPr lang="es-ES_tradnl" sz="1400" kern="0" dirty="0">
                <a:solidFill>
                  <a:srgbClr val="FFFFFF"/>
                </a:solidFill>
                <a:latin typeface="Gotham HTF Light" pitchFamily="2" charset="0"/>
              </a:rPr>
              <a:t>, según corresponda:</a:t>
            </a:r>
          </a:p>
          <a:p>
            <a:pPr marL="228600" lvl="0" indent="-228600">
              <a:spcAft>
                <a:spcPts val="1200"/>
              </a:spcAft>
              <a:buFont typeface="+mj-lt"/>
              <a:buAutoNum type="arabicPeriod"/>
            </a:pPr>
            <a:r>
              <a:rPr lang="es-ES_tradnl" sz="1400" kern="0" dirty="0">
                <a:solidFill>
                  <a:srgbClr val="FFFFFF"/>
                </a:solidFill>
                <a:latin typeface="Gotham HTF Light" pitchFamily="2" charset="0"/>
              </a:rPr>
              <a:t>Calidad de la metodología y el plan de trabajo; </a:t>
            </a:r>
          </a:p>
          <a:p>
            <a:pPr marL="228600" lvl="0" indent="-228600">
              <a:spcAft>
                <a:spcPts val="1200"/>
              </a:spcAft>
              <a:buFont typeface="+mj-lt"/>
              <a:buAutoNum type="arabicPeriod"/>
            </a:pPr>
            <a:r>
              <a:rPr lang="es-ES_tradnl" sz="1400" kern="0" dirty="0">
                <a:solidFill>
                  <a:srgbClr val="FFFFFF"/>
                </a:solidFill>
                <a:latin typeface="Gotham HTF Light" pitchFamily="2" charset="0"/>
              </a:rPr>
              <a:t>Desempeño, capacidad y funcionalidad;</a:t>
            </a:r>
          </a:p>
          <a:p>
            <a:pPr marL="228600" lvl="0" indent="-228600">
              <a:spcAft>
                <a:spcPts val="1200"/>
              </a:spcAft>
              <a:buFont typeface="+mj-lt"/>
              <a:buAutoNum type="arabicPeriod"/>
            </a:pPr>
            <a:r>
              <a:rPr lang="es-ES_tradnl" sz="1400" kern="0" dirty="0">
                <a:solidFill>
                  <a:srgbClr val="FFFFFF"/>
                </a:solidFill>
                <a:latin typeface="Gotham HTF Light" pitchFamily="2" charset="0"/>
              </a:rPr>
              <a:t>Innovación, y</a:t>
            </a:r>
          </a:p>
          <a:p>
            <a:pPr marL="228600" lvl="0" indent="-228600">
              <a:spcAft>
                <a:spcPts val="1200"/>
              </a:spcAft>
              <a:buFont typeface="+mj-lt"/>
              <a:buAutoNum type="arabicPeriod"/>
            </a:pPr>
            <a:r>
              <a:rPr lang="es-ES_tradnl" sz="1400" kern="0" dirty="0">
                <a:solidFill>
                  <a:srgbClr val="FFFFFF"/>
                </a:solidFill>
                <a:latin typeface="Gotham HTF Light" pitchFamily="2" charset="0"/>
              </a:rPr>
              <a:t>Adquisiciones sostenibles.</a:t>
            </a:r>
          </a:p>
        </p:txBody>
      </p:sp>
      <p:sp>
        <p:nvSpPr>
          <p:cNvPr id="8" name="Rectángulo 4">
            <a:extLst>
              <a:ext uri="{FF2B5EF4-FFF2-40B4-BE49-F238E27FC236}">
                <a16:creationId xmlns:a16="http://schemas.microsoft.com/office/drawing/2014/main" xmlns="" id="{6A056602-E5EE-4B9B-90F2-2DE5798155AB}"/>
              </a:ext>
            </a:extLst>
          </p:cNvPr>
          <p:cNvSpPr/>
          <p:nvPr/>
        </p:nvSpPr>
        <p:spPr>
          <a:xfrm>
            <a:off x="466795" y="3031122"/>
            <a:ext cx="11258403" cy="968168"/>
          </a:xfrm>
          <a:prstGeom prst="rect">
            <a:avLst/>
          </a:prstGeom>
          <a:solidFill>
            <a:schemeClr val="tx1">
              <a:lumMod val="95000"/>
              <a:alpha val="20000"/>
            </a:schemeClr>
          </a:solidFill>
        </p:spPr>
        <p:txBody>
          <a:bodyPr wrap="square" anchor="ctr" anchorCtr="1">
            <a:noAutofit/>
          </a:bodyPr>
          <a:lstStyle/>
          <a:p>
            <a:pPr algn="ctr"/>
            <a:r>
              <a:rPr lang="es-ES_tradnl" sz="1600" u="sng" dirty="0">
                <a:solidFill>
                  <a:schemeClr val="accent2"/>
                </a:solidFill>
                <a:latin typeface="Gotham HTF Light" pitchFamily="2" charset="0"/>
              </a:rPr>
              <a:t>Se emplea cuando los beneficios no son cuantificables </a:t>
            </a:r>
            <a:r>
              <a:rPr lang="es-ES_tradnl" sz="1600" dirty="0">
                <a:latin typeface="Gotham HTF Light" pitchFamily="2" charset="0"/>
              </a:rPr>
              <a:t>(o los criterios de evaluación no pueden expresarse en términos monetarios) y se espera que los beneficios asociados a estos criterios con puntaje varíen de una oferta/propuesta a otra. </a:t>
            </a:r>
          </a:p>
        </p:txBody>
      </p:sp>
    </p:spTree>
    <p:extLst>
      <p:ext uri="{BB962C8B-B14F-4D97-AF65-F5344CB8AC3E}">
        <p14:creationId xmlns:p14="http://schemas.microsoft.com/office/powerpoint/2010/main" val="1185610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EC45F89-99E0-1A41-90E4-6944C71FFFC2}"/>
              </a:ext>
            </a:extLst>
          </p:cNvPr>
          <p:cNvSpPr>
            <a:spLocks noGrp="1"/>
          </p:cNvSpPr>
          <p:nvPr>
            <p:ph type="ctrTitle"/>
          </p:nvPr>
        </p:nvSpPr>
        <p:spPr/>
        <p:txBody>
          <a:bodyPr>
            <a:normAutofit/>
          </a:bodyPr>
          <a:lstStyle/>
          <a:p>
            <a:r>
              <a:rPr lang="es-ES_tradnl" sz="2400" dirty="0">
                <a:latin typeface="Gotham Book" pitchFamily="50" charset="0"/>
                <a:cs typeface="Gotham Book" pitchFamily="50" charset="0"/>
              </a:rPr>
              <a:t>Ofertas anormalmente bajas (OAB) </a:t>
            </a:r>
            <a:r>
              <a:rPr lang="es-ES_tradnl" sz="2000" dirty="0">
                <a:latin typeface="Gotham Book" pitchFamily="50" charset="0"/>
                <a:cs typeface="Gotham Book" pitchFamily="50" charset="0"/>
              </a:rPr>
              <a:t>(2.62)</a:t>
            </a:r>
            <a:endParaRPr lang="es-ES_tradnl" sz="2400" dirty="0">
              <a:latin typeface="Gotham Book" pitchFamily="50" charset="0"/>
              <a:cs typeface="Gotham Book" pitchFamily="50" charset="0"/>
            </a:endParaRPr>
          </a:p>
        </p:txBody>
      </p:sp>
      <p:grpSp>
        <p:nvGrpSpPr>
          <p:cNvPr id="8" name="Grupo 7">
            <a:extLst>
              <a:ext uri="{FF2B5EF4-FFF2-40B4-BE49-F238E27FC236}">
                <a16:creationId xmlns:a16="http://schemas.microsoft.com/office/drawing/2014/main" xmlns="" id="{EF392F67-C9C4-4F46-86B5-7C4A26376632}"/>
              </a:ext>
            </a:extLst>
          </p:cNvPr>
          <p:cNvGrpSpPr/>
          <p:nvPr/>
        </p:nvGrpSpPr>
        <p:grpSpPr>
          <a:xfrm>
            <a:off x="1558554" y="1447690"/>
            <a:ext cx="1369814" cy="4504875"/>
            <a:chOff x="570413" y="1447690"/>
            <a:chExt cx="1576985" cy="5186192"/>
          </a:xfrm>
        </p:grpSpPr>
        <p:sp>
          <p:nvSpPr>
            <p:cNvPr id="4" name="Rectángulo 3">
              <a:extLst>
                <a:ext uri="{FF2B5EF4-FFF2-40B4-BE49-F238E27FC236}">
                  <a16:creationId xmlns:a16="http://schemas.microsoft.com/office/drawing/2014/main" xmlns="" id="{8FD9C944-EFC2-0742-94CB-630ED08E287B}"/>
                </a:ext>
              </a:extLst>
            </p:cNvPr>
            <p:cNvSpPr/>
            <p:nvPr/>
          </p:nvSpPr>
          <p:spPr>
            <a:xfrm>
              <a:off x="584265" y="1447690"/>
              <a:ext cx="1563133" cy="1564452"/>
            </a:xfrm>
            <a:prstGeom prst="rect">
              <a:avLst/>
            </a:prstGeom>
            <a:solidFill>
              <a:schemeClr val="bg1"/>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400" b="0" i="0" u="none" strike="noStrike" kern="0" cap="none" spc="0" normalizeH="0" baseline="0" noProof="0" dirty="0" err="1">
                <a:ln>
                  <a:noFill/>
                </a:ln>
                <a:solidFill>
                  <a:srgbClr val="FFFFFF"/>
                </a:solidFill>
                <a:effectLst/>
                <a:uLnTx/>
                <a:uFillTx/>
                <a:latin typeface="Gotham HTF Light" pitchFamily="2" charset="0"/>
              </a:endParaRPr>
            </a:p>
          </p:txBody>
        </p:sp>
        <p:sp>
          <p:nvSpPr>
            <p:cNvPr id="6" name="Rectángulo 5">
              <a:extLst>
                <a:ext uri="{FF2B5EF4-FFF2-40B4-BE49-F238E27FC236}">
                  <a16:creationId xmlns:a16="http://schemas.microsoft.com/office/drawing/2014/main" xmlns="" id="{F6B2CDF6-976E-CB4D-8DD1-C70647CC4DA9}"/>
                </a:ext>
              </a:extLst>
            </p:cNvPr>
            <p:cNvSpPr/>
            <p:nvPr/>
          </p:nvSpPr>
          <p:spPr>
            <a:xfrm>
              <a:off x="570413" y="3258560"/>
              <a:ext cx="1563133" cy="1564452"/>
            </a:xfrm>
            <a:prstGeom prst="rect">
              <a:avLst/>
            </a:prstGeom>
            <a:solidFill>
              <a:schemeClr val="bg1">
                <a:alpha val="50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400" b="0" i="0" u="none" strike="noStrike" kern="0" cap="none" spc="0" normalizeH="0" baseline="0" noProof="0" dirty="0" err="1">
                <a:ln>
                  <a:noFill/>
                </a:ln>
                <a:solidFill>
                  <a:srgbClr val="FFFFFF"/>
                </a:solidFill>
                <a:effectLst/>
                <a:uLnTx/>
                <a:uFillTx/>
                <a:latin typeface="Gotham HTF Light" pitchFamily="2" charset="0"/>
              </a:endParaRPr>
            </a:p>
          </p:txBody>
        </p:sp>
        <p:sp>
          <p:nvSpPr>
            <p:cNvPr id="7" name="Rectángulo 6">
              <a:extLst>
                <a:ext uri="{FF2B5EF4-FFF2-40B4-BE49-F238E27FC236}">
                  <a16:creationId xmlns:a16="http://schemas.microsoft.com/office/drawing/2014/main" xmlns="" id="{4584E593-5622-5F43-A657-3088730C19E9}"/>
                </a:ext>
              </a:extLst>
            </p:cNvPr>
            <p:cNvSpPr/>
            <p:nvPr/>
          </p:nvSpPr>
          <p:spPr>
            <a:xfrm>
              <a:off x="584265" y="5069430"/>
              <a:ext cx="1563133" cy="1564452"/>
            </a:xfrm>
            <a:prstGeom prst="rect">
              <a:avLst/>
            </a:prstGeom>
            <a:pattFill prst="wdUpDiag">
              <a:fgClr>
                <a:srgbClr val="1D283A"/>
              </a:fgClr>
              <a:bgClr>
                <a:srgbClr val="1D5273"/>
              </a:bgClr>
            </a:patt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400" b="0" i="0" u="none" strike="noStrike" kern="0" cap="none" spc="0" normalizeH="0" baseline="0" noProof="0" dirty="0" err="1">
                <a:ln>
                  <a:noFill/>
                </a:ln>
                <a:solidFill>
                  <a:srgbClr val="FFFFFF"/>
                </a:solidFill>
                <a:effectLst/>
                <a:uLnTx/>
                <a:uFillTx/>
                <a:latin typeface="Gotham HTF Light" pitchFamily="2" charset="0"/>
              </a:endParaRPr>
            </a:p>
          </p:txBody>
        </p:sp>
      </p:grpSp>
      <p:sp>
        <p:nvSpPr>
          <p:cNvPr id="9" name="Rectángulo 8">
            <a:extLst>
              <a:ext uri="{FF2B5EF4-FFF2-40B4-BE49-F238E27FC236}">
                <a16:creationId xmlns:a16="http://schemas.microsoft.com/office/drawing/2014/main" xmlns="" id="{5370CEE6-E6B7-6341-A248-C51B9019A4F1}"/>
              </a:ext>
            </a:extLst>
          </p:cNvPr>
          <p:cNvSpPr/>
          <p:nvPr/>
        </p:nvSpPr>
        <p:spPr>
          <a:xfrm>
            <a:off x="3295224" y="1447690"/>
            <a:ext cx="7605658" cy="1358928"/>
          </a:xfrm>
          <a:prstGeom prst="rect">
            <a:avLst/>
          </a:prstGeom>
          <a:solidFill>
            <a:schemeClr val="tx1">
              <a:alpha val="20000"/>
            </a:schemeClr>
          </a:solidFill>
        </p:spPr>
        <p:txBody>
          <a:bodyPr wrap="square" anchor="ctr" anchorCtr="1">
            <a:noAutofit/>
          </a:bodyPr>
          <a:lstStyle/>
          <a:p>
            <a:pPr algn="ctr"/>
            <a:r>
              <a:rPr lang="es-ES_tradnl" sz="1600" dirty="0">
                <a:latin typeface="Gotham HTF Light" pitchFamily="2" charset="0"/>
              </a:rPr>
              <a:t>Una OAB es aquella cuyo precio, en combinación con otros elementos de la oferta, es tan bajo que suscita en el Prestatario serias </a:t>
            </a:r>
            <a:r>
              <a:rPr lang="es-ES_tradnl" sz="1600" dirty="0">
                <a:solidFill>
                  <a:schemeClr val="accent2"/>
                </a:solidFill>
                <a:latin typeface="Gotham HTF Light" pitchFamily="2" charset="0"/>
              </a:rPr>
              <a:t>dudas sobre la capacidad del oferente para ejecutar </a:t>
            </a:r>
            <a:r>
              <a:rPr lang="es-ES_tradnl" sz="1600" dirty="0">
                <a:latin typeface="Gotham HTF Light" pitchFamily="2" charset="0"/>
              </a:rPr>
              <a:t>el contrato al precio cotizado. </a:t>
            </a:r>
          </a:p>
        </p:txBody>
      </p:sp>
      <p:sp>
        <p:nvSpPr>
          <p:cNvPr id="10" name="Rectángulo 9">
            <a:extLst>
              <a:ext uri="{FF2B5EF4-FFF2-40B4-BE49-F238E27FC236}">
                <a16:creationId xmlns:a16="http://schemas.microsoft.com/office/drawing/2014/main" xmlns="" id="{8A02C21F-A4EB-754F-B583-982FA1F6D3F9}"/>
              </a:ext>
            </a:extLst>
          </p:cNvPr>
          <p:cNvSpPr/>
          <p:nvPr/>
        </p:nvSpPr>
        <p:spPr>
          <a:xfrm>
            <a:off x="3295224" y="3020665"/>
            <a:ext cx="7605658" cy="1358928"/>
          </a:xfrm>
          <a:prstGeom prst="rect">
            <a:avLst/>
          </a:prstGeom>
        </p:spPr>
        <p:txBody>
          <a:bodyPr wrap="square" anchor="ctr" anchorCtr="1">
            <a:noAutofit/>
          </a:bodyPr>
          <a:lstStyle/>
          <a:p>
            <a:pPr algn="ctr"/>
            <a:r>
              <a:rPr lang="es-ES_tradnl" sz="1600" dirty="0">
                <a:latin typeface="Gotham HTF Light" pitchFamily="2" charset="0"/>
              </a:rPr>
              <a:t>Cuando el Prestatario detecta una posible OAB, </a:t>
            </a:r>
            <a:r>
              <a:rPr lang="es-ES_tradnl" sz="1600" dirty="0">
                <a:solidFill>
                  <a:schemeClr val="accent2"/>
                </a:solidFill>
                <a:latin typeface="Gotham HTF Light" pitchFamily="2" charset="0"/>
              </a:rPr>
              <a:t>solicitará al oferente aclaraciones por escrito</a:t>
            </a:r>
            <a:r>
              <a:rPr lang="es-ES_tradnl" sz="1600" dirty="0">
                <a:latin typeface="Gotham HTF Light" pitchFamily="2" charset="0"/>
              </a:rPr>
              <a:t>, que incluyan análisis detallados de su precio de oferta en relación con el objeto del contrato, </a:t>
            </a:r>
          </a:p>
        </p:txBody>
      </p:sp>
      <p:sp>
        <p:nvSpPr>
          <p:cNvPr id="11" name="Rectángulo 10">
            <a:extLst>
              <a:ext uri="{FF2B5EF4-FFF2-40B4-BE49-F238E27FC236}">
                <a16:creationId xmlns:a16="http://schemas.microsoft.com/office/drawing/2014/main" xmlns="" id="{33B0C0A3-8C04-B843-AD79-4176A513FF93}"/>
              </a:ext>
            </a:extLst>
          </p:cNvPr>
          <p:cNvSpPr/>
          <p:nvPr/>
        </p:nvSpPr>
        <p:spPr>
          <a:xfrm>
            <a:off x="3295224" y="4593637"/>
            <a:ext cx="7605658" cy="1358928"/>
          </a:xfrm>
          <a:prstGeom prst="rect">
            <a:avLst/>
          </a:prstGeom>
        </p:spPr>
        <p:txBody>
          <a:bodyPr wrap="square" anchor="ctr" anchorCtr="1">
            <a:noAutofit/>
          </a:bodyPr>
          <a:lstStyle/>
          <a:p>
            <a:pPr algn="ctr"/>
            <a:r>
              <a:rPr lang="es-ES_tradnl" sz="1600" dirty="0">
                <a:latin typeface="Gotham HTF Light" pitchFamily="2" charset="0"/>
              </a:rPr>
              <a:t>El Prestatario </a:t>
            </a:r>
            <a:r>
              <a:rPr lang="es-ES_tradnl" sz="1600" dirty="0">
                <a:solidFill>
                  <a:schemeClr val="accent2"/>
                </a:solidFill>
                <a:latin typeface="Gotham HTF Light" pitchFamily="2" charset="0"/>
              </a:rPr>
              <a:t>rechazará la oferta si, tras evaluar los análisis de precio, determina que el oferente no ha demostrado su capacidad de ejecutar</a:t>
            </a:r>
            <a:r>
              <a:rPr lang="es-ES_tradnl" sz="1600" dirty="0">
                <a:latin typeface="Gotham HTF Light" pitchFamily="2" charset="0"/>
              </a:rPr>
              <a:t> el contrato por el precio ofrecido.</a:t>
            </a:r>
          </a:p>
        </p:txBody>
      </p:sp>
      <p:pic>
        <p:nvPicPr>
          <p:cNvPr id="3" name="Imagen 2">
            <a:extLst>
              <a:ext uri="{FF2B5EF4-FFF2-40B4-BE49-F238E27FC236}">
                <a16:creationId xmlns:a16="http://schemas.microsoft.com/office/drawing/2014/main" xmlns="" id="{7E81693D-4BBC-2D43-9C61-A1014A848DA7}"/>
              </a:ext>
            </a:extLst>
          </p:cNvPr>
          <p:cNvPicPr>
            <a:picLocks noChangeAspect="1"/>
          </p:cNvPicPr>
          <p:nvPr/>
        </p:nvPicPr>
        <p:blipFill>
          <a:blip r:embed="rId3"/>
          <a:stretch>
            <a:fillRect/>
          </a:stretch>
        </p:blipFill>
        <p:spPr>
          <a:xfrm>
            <a:off x="1937442" y="1827151"/>
            <a:ext cx="624070" cy="807834"/>
          </a:xfrm>
          <a:prstGeom prst="rect">
            <a:avLst/>
          </a:prstGeom>
          <a:ln>
            <a:noFill/>
          </a:ln>
        </p:spPr>
      </p:pic>
      <p:pic>
        <p:nvPicPr>
          <p:cNvPr id="12" name="Imagen 11">
            <a:extLst>
              <a:ext uri="{FF2B5EF4-FFF2-40B4-BE49-F238E27FC236}">
                <a16:creationId xmlns:a16="http://schemas.microsoft.com/office/drawing/2014/main" xmlns="" id="{BD9CCA18-B405-E74E-8EA4-D0BDA52E180F}"/>
              </a:ext>
            </a:extLst>
          </p:cNvPr>
          <p:cNvPicPr>
            <a:picLocks noChangeAspect="1"/>
          </p:cNvPicPr>
          <p:nvPr/>
        </p:nvPicPr>
        <p:blipFill>
          <a:blip r:embed="rId4"/>
          <a:stretch>
            <a:fillRect/>
          </a:stretch>
        </p:blipFill>
        <p:spPr>
          <a:xfrm>
            <a:off x="1845135" y="3305717"/>
            <a:ext cx="716377" cy="872112"/>
          </a:xfrm>
          <a:prstGeom prst="rect">
            <a:avLst/>
          </a:prstGeom>
          <a:ln>
            <a:noFill/>
          </a:ln>
        </p:spPr>
      </p:pic>
      <p:pic>
        <p:nvPicPr>
          <p:cNvPr id="13" name="Imagen 12">
            <a:extLst>
              <a:ext uri="{FF2B5EF4-FFF2-40B4-BE49-F238E27FC236}">
                <a16:creationId xmlns:a16="http://schemas.microsoft.com/office/drawing/2014/main" xmlns="" id="{29D3AF5D-1B8C-0C41-9FD0-08FA9E0E5622}"/>
              </a:ext>
            </a:extLst>
          </p:cNvPr>
          <p:cNvPicPr>
            <a:picLocks noChangeAspect="1"/>
          </p:cNvPicPr>
          <p:nvPr/>
        </p:nvPicPr>
        <p:blipFill>
          <a:blip r:embed="rId5"/>
          <a:stretch>
            <a:fillRect/>
          </a:stretch>
        </p:blipFill>
        <p:spPr>
          <a:xfrm>
            <a:off x="1731013" y="4797962"/>
            <a:ext cx="944619" cy="944619"/>
          </a:xfrm>
          <a:prstGeom prst="rect">
            <a:avLst/>
          </a:prstGeom>
          <a:ln>
            <a:noFill/>
          </a:ln>
        </p:spPr>
      </p:pic>
      <p:sp>
        <p:nvSpPr>
          <p:cNvPr id="14" name="Action Button: Video 13">
            <a:hlinkClick r:id="rId6" action="ppaction://hlinkfile" highlightClick="1"/>
            <a:extLst>
              <a:ext uri="{FF2B5EF4-FFF2-40B4-BE49-F238E27FC236}">
                <a16:creationId xmlns:a16="http://schemas.microsoft.com/office/drawing/2014/main" xmlns="" id="{9F6F0C56-B791-4848-9ED5-D7C6EF617F46}"/>
              </a:ext>
            </a:extLst>
          </p:cNvPr>
          <p:cNvSpPr/>
          <p:nvPr/>
        </p:nvSpPr>
        <p:spPr>
          <a:xfrm>
            <a:off x="10900882" y="316603"/>
            <a:ext cx="957943" cy="598715"/>
          </a:xfrm>
          <a:prstGeom prst="actionButtonMovie">
            <a:avLst/>
          </a:prstGeom>
          <a:solidFill>
            <a:srgbClr val="1F4E7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193097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5">
            <a:extLst>
              <a:ext uri="{FF2B5EF4-FFF2-40B4-BE49-F238E27FC236}">
                <a16:creationId xmlns:a16="http://schemas.microsoft.com/office/drawing/2014/main" xmlns="" id="{E0A8A3C9-6176-4B03-BF5D-AC28E083BA72}"/>
              </a:ext>
            </a:extLst>
          </p:cNvPr>
          <p:cNvPicPr>
            <a:picLocks noChangeAspect="1"/>
          </p:cNvPicPr>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34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dondear rectángulo de esquina del mismo lado 5">
            <a:extLst>
              <a:ext uri="{FF2B5EF4-FFF2-40B4-BE49-F238E27FC236}">
                <a16:creationId xmlns:a16="http://schemas.microsoft.com/office/drawing/2014/main" xmlns="" id="{003A1937-0731-0644-BABF-FC3E7E9F24C1}"/>
              </a:ext>
            </a:extLst>
          </p:cNvPr>
          <p:cNvSpPr/>
          <p:nvPr/>
        </p:nvSpPr>
        <p:spPr>
          <a:xfrm rot="5400000">
            <a:off x="5603388" y="-366720"/>
            <a:ext cx="1914859" cy="7661367"/>
          </a:xfrm>
          <a:prstGeom prst="round2SameRect">
            <a:avLst/>
          </a:prstGeom>
          <a:solidFill>
            <a:srgbClr val="1D5273">
              <a:alpha val="5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600" b="0" i="0" u="none" strike="noStrike" kern="0" cap="none" spc="0" normalizeH="0" baseline="0" noProof="0" dirty="0" err="1">
              <a:ln>
                <a:noFill/>
              </a:ln>
              <a:solidFill>
                <a:srgbClr val="FFFFFF"/>
              </a:solidFill>
              <a:effectLst/>
              <a:uLnTx/>
              <a:uFillTx/>
              <a:latin typeface="Work Sans"/>
              <a:ea typeface="+mn-ea"/>
              <a:cs typeface="+mn-cs"/>
            </a:endParaRPr>
          </a:p>
        </p:txBody>
      </p:sp>
      <p:sp>
        <p:nvSpPr>
          <p:cNvPr id="7" name="Rectángulo 6">
            <a:extLst>
              <a:ext uri="{FF2B5EF4-FFF2-40B4-BE49-F238E27FC236}">
                <a16:creationId xmlns:a16="http://schemas.microsoft.com/office/drawing/2014/main" xmlns="" id="{6241F193-1D7B-144B-9702-19C2B7894B3A}"/>
              </a:ext>
            </a:extLst>
          </p:cNvPr>
          <p:cNvSpPr/>
          <p:nvPr/>
        </p:nvSpPr>
        <p:spPr>
          <a:xfrm>
            <a:off x="1800496" y="2506534"/>
            <a:ext cx="929640" cy="1914859"/>
          </a:xfrm>
          <a:prstGeom prst="rect">
            <a:avLst/>
          </a:prstGeom>
          <a:pattFill prst="wdUpDiag">
            <a:fgClr>
              <a:srgbClr val="1D283A"/>
            </a:fgClr>
            <a:bgClr>
              <a:srgbClr val="1D5273"/>
            </a:bgClr>
          </a:patt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dirty="0" err="1">
              <a:ln>
                <a:noFill/>
              </a:ln>
              <a:solidFill>
                <a:srgbClr val="FFFFFF"/>
              </a:solidFill>
              <a:effectLst/>
              <a:uLnTx/>
              <a:uFillTx/>
              <a:latin typeface="Work Sans"/>
              <a:ea typeface="+mn-ea"/>
              <a:cs typeface="+mn-cs"/>
            </a:endParaRPr>
          </a:p>
        </p:txBody>
      </p:sp>
      <p:sp>
        <p:nvSpPr>
          <p:cNvPr id="9" name="Rectángulo 8">
            <a:extLst>
              <a:ext uri="{FF2B5EF4-FFF2-40B4-BE49-F238E27FC236}">
                <a16:creationId xmlns:a16="http://schemas.microsoft.com/office/drawing/2014/main" xmlns="" id="{501EFF17-0898-754F-BDAA-300B89F62B97}"/>
              </a:ext>
            </a:extLst>
          </p:cNvPr>
          <p:cNvSpPr/>
          <p:nvPr/>
        </p:nvSpPr>
        <p:spPr>
          <a:xfrm>
            <a:off x="3860454" y="2998113"/>
            <a:ext cx="4471096" cy="861774"/>
          </a:xfrm>
          <a:prstGeom prst="rect">
            <a:avLst/>
          </a:prstGeom>
        </p:spPr>
        <p:txBody>
          <a:bodyPr wrap="none">
            <a:spAutoFit/>
          </a:bodyPr>
          <a:lstStyle/>
          <a:p>
            <a:pPr algn="ctr"/>
            <a:r>
              <a:rPr lang="es-CO" sz="5000" dirty="0">
                <a:solidFill>
                  <a:srgbClr val="FFFFFF"/>
                </a:solidFill>
                <a:effectLst>
                  <a:outerShdw blurRad="38100" dist="38100" dir="2700000" algn="tl">
                    <a:srgbClr val="000000">
                      <a:alpha val="43137"/>
                    </a:srgbClr>
                  </a:outerShdw>
                </a:effectLst>
                <a:latin typeface="Gotham Book" pitchFamily="50" charset="0"/>
                <a:cs typeface="Gotham Book" pitchFamily="50" charset="0"/>
              </a:rPr>
              <a:t>Que Cambio?</a:t>
            </a:r>
          </a:p>
        </p:txBody>
      </p:sp>
    </p:spTree>
    <p:extLst>
      <p:ext uri="{BB962C8B-B14F-4D97-AF65-F5344CB8AC3E}">
        <p14:creationId xmlns:p14="http://schemas.microsoft.com/office/powerpoint/2010/main" val="1869714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89D418D-EE00-0943-BED1-3E96EBBF6FF7}"/>
              </a:ext>
            </a:extLst>
          </p:cNvPr>
          <p:cNvSpPr>
            <a:spLocks noGrp="1"/>
          </p:cNvSpPr>
          <p:nvPr>
            <p:ph type="ctrTitle"/>
          </p:nvPr>
        </p:nvSpPr>
        <p:spPr/>
        <p:txBody>
          <a:bodyPr>
            <a:normAutofit/>
          </a:bodyPr>
          <a:lstStyle/>
          <a:p>
            <a:r>
              <a:rPr lang="es-ES_tradnl" sz="2400" dirty="0">
                <a:latin typeface="Gotham Book" pitchFamily="50" charset="0"/>
                <a:cs typeface="Gotham Book" pitchFamily="50" charset="0"/>
              </a:rPr>
              <a:t>¿Cómo identificar una OAB?</a:t>
            </a:r>
          </a:p>
        </p:txBody>
      </p:sp>
      <p:sp>
        <p:nvSpPr>
          <p:cNvPr id="3" name="Rectángulo 2">
            <a:extLst>
              <a:ext uri="{FF2B5EF4-FFF2-40B4-BE49-F238E27FC236}">
                <a16:creationId xmlns:a16="http://schemas.microsoft.com/office/drawing/2014/main" xmlns="" id="{EFDF36F6-EE46-DE46-81F0-B001404CBB0D}"/>
              </a:ext>
            </a:extLst>
          </p:cNvPr>
          <p:cNvSpPr/>
          <p:nvPr/>
        </p:nvSpPr>
        <p:spPr>
          <a:xfrm>
            <a:off x="2105891" y="988991"/>
            <a:ext cx="8749121" cy="307777"/>
          </a:xfrm>
          <a:prstGeom prst="rect">
            <a:avLst/>
          </a:prstGeom>
        </p:spPr>
        <p:txBody>
          <a:bodyPr wrap="square">
            <a:spAutoFit/>
          </a:bodyPr>
          <a:lstStyle/>
          <a:p>
            <a:r>
              <a:rPr lang="es-ES_tradnl" sz="1400" dirty="0">
                <a:latin typeface="Gotham HTF Light" pitchFamily="2" charset="0"/>
              </a:rPr>
              <a:t>La Banca Multilateral elaboraron una metodología para la identificación y tratamiento de las OAB. </a:t>
            </a:r>
          </a:p>
        </p:txBody>
      </p:sp>
      <p:sp>
        <p:nvSpPr>
          <p:cNvPr id="7" name="Rectángulo 6">
            <a:extLst>
              <a:ext uri="{FF2B5EF4-FFF2-40B4-BE49-F238E27FC236}">
                <a16:creationId xmlns:a16="http://schemas.microsoft.com/office/drawing/2014/main" xmlns="" id="{C811E7BF-3DDB-254E-92C7-4027B7507FF0}"/>
              </a:ext>
            </a:extLst>
          </p:cNvPr>
          <p:cNvSpPr/>
          <p:nvPr/>
        </p:nvSpPr>
        <p:spPr>
          <a:xfrm>
            <a:off x="817171" y="4663009"/>
            <a:ext cx="10275098" cy="584775"/>
          </a:xfrm>
          <a:prstGeom prst="rect">
            <a:avLst/>
          </a:prstGeom>
        </p:spPr>
        <p:txBody>
          <a:bodyPr wrap="square">
            <a:spAutoFit/>
          </a:bodyPr>
          <a:lstStyle/>
          <a:p>
            <a:pPr algn="ctr"/>
            <a:r>
              <a:rPr lang="es-ES_tradnl" sz="1600" dirty="0">
                <a:latin typeface="Gotham HTF Light" pitchFamily="2" charset="0"/>
              </a:rPr>
              <a:t>La fórmula </a:t>
            </a:r>
            <a:r>
              <a:rPr lang="es-ES_tradnl" sz="1600" dirty="0">
                <a:solidFill>
                  <a:schemeClr val="accent2"/>
                </a:solidFill>
                <a:latin typeface="Gotham HTF Light" pitchFamily="2" charset="0"/>
              </a:rPr>
              <a:t>asume una distribución normal de los precios y requiere de al menos 5 ofertas</a:t>
            </a:r>
            <a:r>
              <a:rPr lang="es-ES_tradnl" sz="1600" dirty="0">
                <a:latin typeface="Gotham HTF Light" pitchFamily="2" charset="0"/>
              </a:rPr>
              <a:t>. Usa un enfoque relativo, pues se hace la comparación con los precios que presentan los otros oferentes.</a:t>
            </a:r>
          </a:p>
        </p:txBody>
      </p:sp>
      <p:sp>
        <p:nvSpPr>
          <p:cNvPr id="8" name="Rectángulo 7">
            <a:extLst>
              <a:ext uri="{FF2B5EF4-FFF2-40B4-BE49-F238E27FC236}">
                <a16:creationId xmlns:a16="http://schemas.microsoft.com/office/drawing/2014/main" xmlns="" id="{6776EF34-EE8D-7B4D-A5EA-3609E7B0593F}"/>
              </a:ext>
            </a:extLst>
          </p:cNvPr>
          <p:cNvSpPr/>
          <p:nvPr/>
        </p:nvSpPr>
        <p:spPr>
          <a:xfrm>
            <a:off x="1263724" y="2316019"/>
            <a:ext cx="4492347" cy="1633547"/>
          </a:xfrm>
          <a:prstGeom prst="rect">
            <a:avLst/>
          </a:prstGeom>
          <a:solidFill>
            <a:schemeClr val="tx1">
              <a:alpha val="20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400" b="0" i="0" u="none" strike="noStrike" kern="0" cap="none" spc="0" normalizeH="0" baseline="0" noProof="0" dirty="0" err="1">
              <a:ln>
                <a:noFill/>
              </a:ln>
              <a:solidFill>
                <a:srgbClr val="FFFFFF"/>
              </a:solidFill>
              <a:effectLst/>
              <a:uLnTx/>
              <a:uFillTx/>
              <a:latin typeface="Gotham HTF Light" pitchFamily="2" charset="0"/>
            </a:endParaRPr>
          </a:p>
        </p:txBody>
      </p:sp>
      <p:sp>
        <p:nvSpPr>
          <p:cNvPr id="10" name="Rectángulo 9">
            <a:extLst>
              <a:ext uri="{FF2B5EF4-FFF2-40B4-BE49-F238E27FC236}">
                <a16:creationId xmlns:a16="http://schemas.microsoft.com/office/drawing/2014/main" xmlns="" id="{C5F6E679-7C01-A346-95E4-FF2FE8770CF3}"/>
              </a:ext>
            </a:extLst>
          </p:cNvPr>
          <p:cNvSpPr/>
          <p:nvPr/>
        </p:nvSpPr>
        <p:spPr>
          <a:xfrm>
            <a:off x="817171" y="5390656"/>
            <a:ext cx="10275098" cy="584775"/>
          </a:xfrm>
          <a:prstGeom prst="rect">
            <a:avLst/>
          </a:prstGeom>
        </p:spPr>
        <p:txBody>
          <a:bodyPr wrap="square">
            <a:spAutoFit/>
          </a:bodyPr>
          <a:lstStyle/>
          <a:p>
            <a:pPr algn="ctr"/>
            <a:r>
              <a:rPr lang="es-ES_tradnl" sz="1600" dirty="0">
                <a:latin typeface="Gotham HTF Light" pitchFamily="2" charset="0"/>
              </a:rPr>
              <a:t>En caso de </a:t>
            </a:r>
            <a:r>
              <a:rPr lang="es-ES_tradnl" sz="1600" dirty="0">
                <a:solidFill>
                  <a:schemeClr val="accent2"/>
                </a:solidFill>
                <a:latin typeface="Gotham HTF Light" pitchFamily="2" charset="0"/>
              </a:rPr>
              <a:t>presentarse 4 o menos ofertas se recomienda usar un enfoque absoluto, basado en la comparación de la oferta con las propias estimaciones </a:t>
            </a:r>
            <a:r>
              <a:rPr lang="es-ES_tradnl" sz="1600" dirty="0">
                <a:latin typeface="Gotham HTF Light" pitchFamily="2" charset="0"/>
              </a:rPr>
              <a:t>de costo del oferente. </a:t>
            </a:r>
          </a:p>
        </p:txBody>
      </p:sp>
      <p:sp>
        <p:nvSpPr>
          <p:cNvPr id="11" name="Rectángulo 10">
            <a:extLst>
              <a:ext uri="{FF2B5EF4-FFF2-40B4-BE49-F238E27FC236}">
                <a16:creationId xmlns:a16="http://schemas.microsoft.com/office/drawing/2014/main" xmlns="" id="{2DA8F835-D644-CD45-B58B-603FB35F8B96}"/>
              </a:ext>
            </a:extLst>
          </p:cNvPr>
          <p:cNvSpPr/>
          <p:nvPr/>
        </p:nvSpPr>
        <p:spPr>
          <a:xfrm>
            <a:off x="7048263" y="2316018"/>
            <a:ext cx="3739604" cy="1633547"/>
          </a:xfrm>
          <a:prstGeom prst="rect">
            <a:avLst/>
          </a:prstGeom>
          <a:solidFill>
            <a:srgbClr val="1D283A"/>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400" b="0" i="0" u="none" strike="noStrike" kern="0" cap="none" spc="0" normalizeH="0" baseline="0" noProof="0" dirty="0" err="1">
              <a:ln>
                <a:noFill/>
              </a:ln>
              <a:solidFill>
                <a:srgbClr val="FFFFFF"/>
              </a:solidFill>
              <a:effectLst/>
              <a:uLnTx/>
              <a:uFillTx/>
              <a:latin typeface="Gotham HTF Light" pitchFamily="2" charset="0"/>
            </a:endParaRPr>
          </a:p>
        </p:txBody>
      </p:sp>
      <p:sp>
        <p:nvSpPr>
          <p:cNvPr id="12" name="Rectángulo 11">
            <a:extLst>
              <a:ext uri="{FF2B5EF4-FFF2-40B4-BE49-F238E27FC236}">
                <a16:creationId xmlns:a16="http://schemas.microsoft.com/office/drawing/2014/main" xmlns="" id="{546AEF58-588A-0247-A9DF-C0A123439D7E}"/>
              </a:ext>
            </a:extLst>
          </p:cNvPr>
          <p:cNvSpPr/>
          <p:nvPr/>
        </p:nvSpPr>
        <p:spPr>
          <a:xfrm>
            <a:off x="7158539" y="2440293"/>
            <a:ext cx="3461122" cy="1384995"/>
          </a:xfrm>
          <a:prstGeom prst="rect">
            <a:avLst/>
          </a:prstGeom>
        </p:spPr>
        <p:txBody>
          <a:bodyPr wrap="square">
            <a:spAutoFit/>
          </a:bodyPr>
          <a:lstStyle/>
          <a:p>
            <a:r>
              <a:rPr lang="es-ES_tradnl" sz="1400" dirty="0">
                <a:latin typeface="Gotham HTF Light" pitchFamily="2" charset="0"/>
              </a:rPr>
              <a:t>Fórmula aritmética identifica ofertas que caen en zona de riesgo de OAB:</a:t>
            </a:r>
          </a:p>
          <a:p>
            <a:r>
              <a:rPr lang="es-ES_tradnl" sz="1400" dirty="0">
                <a:latin typeface="Gotham HTF Light" pitchFamily="2" charset="0"/>
              </a:rPr>
              <a:t>Donde:</a:t>
            </a:r>
          </a:p>
          <a:p>
            <a:r>
              <a:rPr lang="es-ES_tradnl" sz="1400" dirty="0">
                <a:latin typeface="Gotham HTF Light" pitchFamily="2" charset="0"/>
              </a:rPr>
              <a:t>BOAB= oferta mínima aceptable </a:t>
            </a:r>
          </a:p>
          <a:p>
            <a:r>
              <a:rPr lang="es-ES_tradnl" sz="1400" dirty="0">
                <a:latin typeface="Gotham HTF Light" pitchFamily="2" charset="0"/>
              </a:rPr>
              <a:t>BM= promedio de las ofertas</a:t>
            </a:r>
          </a:p>
          <a:p>
            <a:r>
              <a:rPr lang="el-GR" sz="1400" dirty="0">
                <a:latin typeface="Gotham HTF Light" pitchFamily="2" charset="0"/>
              </a:rPr>
              <a:t>σ = </a:t>
            </a:r>
            <a:r>
              <a:rPr lang="es-ES_tradnl" sz="1400" dirty="0">
                <a:latin typeface="Gotham HTF Light" pitchFamily="2" charset="0"/>
              </a:rPr>
              <a:t>desviación estándar </a:t>
            </a:r>
          </a:p>
        </p:txBody>
      </p:sp>
      <p:sp>
        <p:nvSpPr>
          <p:cNvPr id="13" name="CuadroTexto 12">
            <a:extLst>
              <a:ext uri="{FF2B5EF4-FFF2-40B4-BE49-F238E27FC236}">
                <a16:creationId xmlns:a16="http://schemas.microsoft.com/office/drawing/2014/main" xmlns="" id="{A09DA4D9-2CD9-2B4F-B806-015805A983E6}"/>
              </a:ext>
            </a:extLst>
          </p:cNvPr>
          <p:cNvSpPr txBox="1"/>
          <p:nvPr/>
        </p:nvSpPr>
        <p:spPr>
          <a:xfrm>
            <a:off x="1343052" y="2619738"/>
            <a:ext cx="4280339" cy="1015663"/>
          </a:xfrm>
          <a:prstGeom prst="rect">
            <a:avLst/>
          </a:prstGeom>
          <a:noFill/>
        </p:spPr>
        <p:txBody>
          <a:bodyPr wrap="none" rtlCol="0">
            <a:spAutoFit/>
          </a:bodyPr>
          <a:lstStyle/>
          <a:p>
            <a:pPr algn="ctr"/>
            <a:r>
              <a:rPr lang="es-ES_tradnl" sz="6000" i="1" dirty="0" err="1">
                <a:latin typeface="Gotham HTF Light" pitchFamily="2" charset="0"/>
              </a:rPr>
              <a:t>b</a:t>
            </a:r>
            <a:r>
              <a:rPr lang="es-ES_tradnl" sz="6000" i="1" baseline="30000" dirty="0" err="1">
                <a:latin typeface="Gotham HTF Light" pitchFamily="2" charset="0"/>
              </a:rPr>
              <a:t>oab</a:t>
            </a:r>
            <a:r>
              <a:rPr lang="es-ES_tradnl" sz="6000" i="1" dirty="0">
                <a:latin typeface="Gotham HTF Light" pitchFamily="2" charset="0"/>
              </a:rPr>
              <a:t>= </a:t>
            </a:r>
            <a:r>
              <a:rPr lang="es-ES_tradnl" sz="6000" i="1" dirty="0" err="1">
                <a:latin typeface="Gotham HTF Light" pitchFamily="2" charset="0"/>
              </a:rPr>
              <a:t>b</a:t>
            </a:r>
            <a:r>
              <a:rPr lang="es-ES_tradnl" sz="6000" i="1" baseline="-25000" dirty="0" err="1">
                <a:latin typeface="Gotham HTF Light" pitchFamily="2" charset="0"/>
              </a:rPr>
              <a:t>m</a:t>
            </a:r>
            <a:r>
              <a:rPr lang="es-ES_tradnl" sz="6000" i="1" dirty="0">
                <a:latin typeface="Gotham HTF Light" pitchFamily="2" charset="0"/>
              </a:rPr>
              <a:t>-</a:t>
            </a:r>
            <a:r>
              <a:rPr lang="es-ES_tradnl" sz="6000" i="1" baseline="-25000" dirty="0">
                <a:latin typeface="Gotham HTF Light" pitchFamily="2" charset="0"/>
              </a:rPr>
              <a:t> </a:t>
            </a:r>
            <a:r>
              <a:rPr lang="el-GR" sz="6000" i="1" dirty="0">
                <a:latin typeface="Gotham HTF Light" pitchFamily="2" charset="0"/>
              </a:rPr>
              <a:t>σ</a:t>
            </a:r>
            <a:endParaRPr lang="es-ES_tradnl" sz="6000" i="1" dirty="0">
              <a:latin typeface="Gotham HTF Light" pitchFamily="2" charset="0"/>
            </a:endParaRPr>
          </a:p>
        </p:txBody>
      </p:sp>
      <p:cxnSp>
        <p:nvCxnSpPr>
          <p:cNvPr id="5" name="Straight Arrow Connector 4">
            <a:extLst>
              <a:ext uri="{FF2B5EF4-FFF2-40B4-BE49-F238E27FC236}">
                <a16:creationId xmlns:a16="http://schemas.microsoft.com/office/drawing/2014/main" xmlns="" id="{EA3CA8B9-79A4-428D-9EBA-631B518CAEDF}"/>
              </a:ext>
            </a:extLst>
          </p:cNvPr>
          <p:cNvCxnSpPr>
            <a:cxnSpLocks/>
          </p:cNvCxnSpPr>
          <p:nvPr/>
        </p:nvCxnSpPr>
        <p:spPr>
          <a:xfrm>
            <a:off x="5756071" y="3132792"/>
            <a:ext cx="129219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838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6DD080C-660E-694F-9466-8114488BC876}"/>
              </a:ext>
            </a:extLst>
          </p:cNvPr>
          <p:cNvSpPr>
            <a:spLocks noGrp="1"/>
          </p:cNvSpPr>
          <p:nvPr>
            <p:ph type="ctrTitle"/>
          </p:nvPr>
        </p:nvSpPr>
        <p:spPr/>
        <p:txBody>
          <a:bodyPr>
            <a:normAutofit/>
          </a:bodyPr>
          <a:lstStyle/>
          <a:p>
            <a:r>
              <a:rPr lang="es-ES_tradnl" sz="2400" dirty="0">
                <a:effectLst>
                  <a:outerShdw blurRad="38100" dist="38100" dir="2700000" algn="tl">
                    <a:srgbClr val="000000">
                      <a:alpha val="43137"/>
                    </a:srgbClr>
                  </a:outerShdw>
                </a:effectLst>
                <a:latin typeface="Gotham Book" pitchFamily="50" charset="0"/>
                <a:cs typeface="Gotham Book" pitchFamily="50" charset="0"/>
              </a:rPr>
              <a:t>Mejor Oferta Final (MOF) </a:t>
            </a:r>
            <a:r>
              <a:rPr lang="es-ES_tradnl" sz="2000" dirty="0">
                <a:effectLst>
                  <a:outerShdw blurRad="38100" dist="38100" dir="2700000" algn="tl">
                    <a:srgbClr val="000000">
                      <a:alpha val="43137"/>
                    </a:srgbClr>
                  </a:outerShdw>
                </a:effectLst>
                <a:latin typeface="Gotham Book" pitchFamily="50" charset="0"/>
                <a:cs typeface="Gotham Book" pitchFamily="50" charset="0"/>
              </a:rPr>
              <a:t>(2.68)</a:t>
            </a:r>
            <a:endParaRPr lang="es-ES_tradnl" sz="2400" dirty="0">
              <a:effectLst>
                <a:outerShdw blurRad="38100" dist="38100" dir="2700000" algn="tl">
                  <a:srgbClr val="000000">
                    <a:alpha val="43137"/>
                  </a:srgbClr>
                </a:outerShdw>
              </a:effectLst>
              <a:latin typeface="Gotham Book" pitchFamily="50" charset="0"/>
              <a:cs typeface="Gotham Book" pitchFamily="50" charset="0"/>
            </a:endParaRPr>
          </a:p>
        </p:txBody>
      </p:sp>
      <p:sp>
        <p:nvSpPr>
          <p:cNvPr id="4" name="Rectángulo 3">
            <a:extLst>
              <a:ext uri="{FF2B5EF4-FFF2-40B4-BE49-F238E27FC236}">
                <a16:creationId xmlns:a16="http://schemas.microsoft.com/office/drawing/2014/main" xmlns="" id="{B9358F7E-A8BA-124B-A006-D36D7B7D2C94}"/>
              </a:ext>
            </a:extLst>
          </p:cNvPr>
          <p:cNvSpPr/>
          <p:nvPr/>
        </p:nvSpPr>
        <p:spPr>
          <a:xfrm>
            <a:off x="0" y="1696311"/>
            <a:ext cx="6096000" cy="4059912"/>
          </a:xfrm>
          <a:prstGeom prst="rect">
            <a:avLst/>
          </a:prstGeom>
          <a:solidFill>
            <a:schemeClr val="bg1">
              <a:lumMod val="50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6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Gotham HTF Light" pitchFamily="2" charset="0"/>
            </a:endParaRPr>
          </a:p>
        </p:txBody>
      </p:sp>
      <p:sp>
        <p:nvSpPr>
          <p:cNvPr id="5" name="Rectángulo 4">
            <a:extLst>
              <a:ext uri="{FF2B5EF4-FFF2-40B4-BE49-F238E27FC236}">
                <a16:creationId xmlns:a16="http://schemas.microsoft.com/office/drawing/2014/main" xmlns="" id="{24E11254-44D2-6B4F-BC7A-9024A5FC13D0}"/>
              </a:ext>
            </a:extLst>
          </p:cNvPr>
          <p:cNvSpPr/>
          <p:nvPr/>
        </p:nvSpPr>
        <p:spPr>
          <a:xfrm>
            <a:off x="1561" y="5756223"/>
            <a:ext cx="6094439" cy="267510"/>
          </a:xfrm>
          <a:prstGeom prst="rect">
            <a:avLst/>
          </a:prstGeom>
          <a:pattFill prst="wdUpDiag">
            <a:fgClr>
              <a:srgbClr val="1D283A"/>
            </a:fgClr>
            <a:bgClr>
              <a:srgbClr val="1D5273"/>
            </a:bgClr>
          </a:patt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6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Gotham HTF Light" pitchFamily="2" charset="0"/>
            </a:endParaRPr>
          </a:p>
        </p:txBody>
      </p:sp>
      <p:sp>
        <p:nvSpPr>
          <p:cNvPr id="9" name="Rectángulo 8">
            <a:extLst>
              <a:ext uri="{FF2B5EF4-FFF2-40B4-BE49-F238E27FC236}">
                <a16:creationId xmlns:a16="http://schemas.microsoft.com/office/drawing/2014/main" xmlns="" id="{37A478E9-38DE-F44E-A363-441DBC0FFCB7}"/>
              </a:ext>
            </a:extLst>
          </p:cNvPr>
          <p:cNvSpPr/>
          <p:nvPr/>
        </p:nvSpPr>
        <p:spPr>
          <a:xfrm>
            <a:off x="7027522" y="2837552"/>
            <a:ext cx="4695289" cy="1777429"/>
          </a:xfrm>
          <a:prstGeom prst="rect">
            <a:avLst/>
          </a:prstGeom>
        </p:spPr>
        <p:txBody>
          <a:bodyPr wrap="square" anchor="ctr" anchorCtr="1">
            <a:noAutofit/>
          </a:bodyPr>
          <a:lstStyle/>
          <a:p>
            <a:pPr lvl="0" algn="ctr"/>
            <a:r>
              <a:rPr lang="es-ES_tradnl" kern="0" dirty="0">
                <a:solidFill>
                  <a:srgbClr val="FFFFFF"/>
                </a:solidFill>
                <a:effectLst>
                  <a:outerShdw blurRad="38100" dist="38100" dir="2700000" algn="tl">
                    <a:srgbClr val="000000">
                      <a:alpha val="43137"/>
                    </a:srgbClr>
                  </a:outerShdw>
                </a:effectLst>
                <a:latin typeface="Gotham HTF Light" pitchFamily="2" charset="0"/>
              </a:rPr>
              <a:t>Puede ser adecuado </a:t>
            </a:r>
            <a:r>
              <a:rPr lang="es-ES_tradnl" kern="0" dirty="0">
                <a:solidFill>
                  <a:schemeClr val="accent2"/>
                </a:solidFill>
                <a:effectLst>
                  <a:outerShdw blurRad="38100" dist="38100" dir="2700000" algn="tl">
                    <a:srgbClr val="000000">
                      <a:alpha val="43137"/>
                    </a:srgbClr>
                  </a:outerShdw>
                </a:effectLst>
                <a:latin typeface="Gotham HTF Light" pitchFamily="2" charset="0"/>
              </a:rPr>
              <a:t>cuando resulte beneficioso que los Oferentes tengan una última oportunidad de mejorar sus Ofertas,</a:t>
            </a:r>
            <a:r>
              <a:rPr lang="es-ES_tradnl" kern="0" dirty="0">
                <a:solidFill>
                  <a:srgbClr val="FFFFFF"/>
                </a:solidFill>
                <a:effectLst>
                  <a:outerShdw blurRad="38100" dist="38100" dir="2700000" algn="tl">
                    <a:srgbClr val="000000">
                      <a:alpha val="43137"/>
                    </a:srgbClr>
                  </a:outerShdw>
                </a:effectLst>
                <a:latin typeface="Gotham HTF Light" pitchFamily="2" charset="0"/>
              </a:rPr>
              <a:t> El Prestatario lo informará en el DDL</a:t>
            </a:r>
          </a:p>
        </p:txBody>
      </p:sp>
      <p:pic>
        <p:nvPicPr>
          <p:cNvPr id="8" name="Imagen 7">
            <a:extLst>
              <a:ext uri="{FF2B5EF4-FFF2-40B4-BE49-F238E27FC236}">
                <a16:creationId xmlns:a16="http://schemas.microsoft.com/office/drawing/2014/main" xmlns="" id="{B00E03BA-8D65-FF4C-81A0-8451655DCFD2}"/>
              </a:ext>
            </a:extLst>
          </p:cNvPr>
          <p:cNvPicPr>
            <a:picLocks noChangeAspect="1"/>
          </p:cNvPicPr>
          <p:nvPr/>
        </p:nvPicPr>
        <p:blipFill>
          <a:blip r:embed="rId3"/>
          <a:stretch>
            <a:fillRect/>
          </a:stretch>
        </p:blipFill>
        <p:spPr>
          <a:xfrm>
            <a:off x="9844337" y="524957"/>
            <a:ext cx="1669129" cy="1502869"/>
          </a:xfrm>
          <a:prstGeom prst="rect">
            <a:avLst/>
          </a:prstGeom>
        </p:spPr>
      </p:pic>
      <p:sp>
        <p:nvSpPr>
          <p:cNvPr id="12" name="Rectángulo 11">
            <a:extLst>
              <a:ext uri="{FF2B5EF4-FFF2-40B4-BE49-F238E27FC236}">
                <a16:creationId xmlns:a16="http://schemas.microsoft.com/office/drawing/2014/main" xmlns="" id="{1A87D4FF-4CFA-9A41-91A3-C16102D9979B}"/>
              </a:ext>
            </a:extLst>
          </p:cNvPr>
          <p:cNvSpPr/>
          <p:nvPr/>
        </p:nvSpPr>
        <p:spPr>
          <a:xfrm>
            <a:off x="1008598" y="2336890"/>
            <a:ext cx="4250039" cy="2826254"/>
          </a:xfrm>
          <a:prstGeom prst="rect">
            <a:avLst/>
          </a:prstGeom>
          <a:noFill/>
        </p:spPr>
        <p:txBody>
          <a:bodyPr wrap="square" anchor="ctr" anchorCtr="1">
            <a:noAutofit/>
          </a:bodyPr>
          <a:lstStyle/>
          <a:p>
            <a:pPr algn="ctr"/>
            <a:r>
              <a:rPr lang="es-ES_tradnl" sz="2000" dirty="0">
                <a:effectLst>
                  <a:outerShdw blurRad="38100" dist="38100" dir="2700000" algn="tl">
                    <a:srgbClr val="000000">
                      <a:alpha val="43137"/>
                    </a:srgbClr>
                  </a:outerShdw>
                </a:effectLst>
                <a:latin typeface="Gotham HTF Light" pitchFamily="2" charset="0"/>
              </a:rPr>
              <a:t>En las LPI (exante) el Prestatario puede utilizar MOF. </a:t>
            </a:r>
          </a:p>
          <a:p>
            <a:pPr algn="ctr"/>
            <a:endParaRPr lang="es-ES_tradnl" dirty="0">
              <a:effectLst>
                <a:outerShdw blurRad="38100" dist="38100" dir="2700000" algn="tl">
                  <a:srgbClr val="000000">
                    <a:alpha val="43137"/>
                  </a:srgbClr>
                </a:outerShdw>
              </a:effectLst>
              <a:latin typeface="Gotham HTF Light" pitchFamily="2" charset="0"/>
            </a:endParaRPr>
          </a:p>
          <a:p>
            <a:pPr algn="ctr"/>
            <a:r>
              <a:rPr lang="es-ES_tradnl" dirty="0">
                <a:effectLst>
                  <a:outerShdw blurRad="38100" dist="38100" dir="2700000" algn="tl">
                    <a:srgbClr val="000000">
                      <a:alpha val="43137"/>
                    </a:srgbClr>
                  </a:outerShdw>
                </a:effectLst>
                <a:latin typeface="Gotham HTF Light" pitchFamily="2" charset="0"/>
              </a:rPr>
              <a:t>El Prestatario invita a aquellos Licitantes que hubieran presentado Ofertas sustancialmente ajustadas a los requisitos a enviar su Mejor Oferta Final.</a:t>
            </a:r>
          </a:p>
        </p:txBody>
      </p:sp>
      <p:sp>
        <p:nvSpPr>
          <p:cNvPr id="10" name="Action Button: Video 9">
            <a:hlinkClick r:id="rId4" action="ppaction://hlinkfile" highlightClick="1"/>
            <a:extLst>
              <a:ext uri="{FF2B5EF4-FFF2-40B4-BE49-F238E27FC236}">
                <a16:creationId xmlns:a16="http://schemas.microsoft.com/office/drawing/2014/main" xmlns="" id="{E030140A-A571-4C96-A727-23A961E7CEA1}"/>
              </a:ext>
            </a:extLst>
          </p:cNvPr>
          <p:cNvSpPr/>
          <p:nvPr/>
        </p:nvSpPr>
        <p:spPr>
          <a:xfrm>
            <a:off x="10199929" y="2165254"/>
            <a:ext cx="957943" cy="598715"/>
          </a:xfrm>
          <a:prstGeom prst="actionButtonMovie">
            <a:avLst/>
          </a:prstGeom>
          <a:solidFill>
            <a:srgbClr val="1F4E7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3867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7B4FACA-C2CB-4262-8AF3-0F36D7810958}"/>
              </a:ext>
            </a:extLst>
          </p:cNvPr>
          <p:cNvPicPr>
            <a:picLocks noChangeAspect="1"/>
          </p:cNvPicPr>
          <p:nvPr/>
        </p:nvPicPr>
        <p:blipFill>
          <a:blip r:embed="rId2"/>
          <a:stretch>
            <a:fillRect/>
          </a:stretch>
        </p:blipFill>
        <p:spPr>
          <a:xfrm>
            <a:off x="0" y="974588"/>
            <a:ext cx="6211956" cy="4331970"/>
          </a:xfrm>
          <a:prstGeom prst="rect">
            <a:avLst/>
          </a:prstGeom>
        </p:spPr>
      </p:pic>
      <p:sp>
        <p:nvSpPr>
          <p:cNvPr id="2" name="Title 1">
            <a:extLst>
              <a:ext uri="{FF2B5EF4-FFF2-40B4-BE49-F238E27FC236}">
                <a16:creationId xmlns:a16="http://schemas.microsoft.com/office/drawing/2014/main" xmlns="" id="{DA5F74D0-3BB3-4935-9ADC-5A417D221A64}"/>
              </a:ext>
            </a:extLst>
          </p:cNvPr>
          <p:cNvSpPr>
            <a:spLocks noGrp="1"/>
          </p:cNvSpPr>
          <p:nvPr>
            <p:ph type="ctrTitle"/>
          </p:nvPr>
        </p:nvSpPr>
        <p:spPr>
          <a:xfrm>
            <a:off x="5089083" y="2696141"/>
            <a:ext cx="7082790" cy="888863"/>
          </a:xfrm>
          <a:solidFill>
            <a:schemeClr val="tx1"/>
          </a:solidFill>
        </p:spPr>
        <p:txBody>
          <a:bodyPr>
            <a:normAutofit fontScale="90000"/>
          </a:bodyPr>
          <a:lstStyle/>
          <a:p>
            <a:r>
              <a:rPr lang="es-CO" sz="4400" dirty="0">
                <a:solidFill>
                  <a:schemeClr val="tx2">
                    <a:lumMod val="10000"/>
                  </a:schemeClr>
                </a:solidFill>
                <a:latin typeface="MentiText"/>
              </a:rPr>
              <a:t>O introducir código </a:t>
            </a:r>
            <a:r>
              <a:rPr lang="es-CO" sz="4400" b="0" i="0" dirty="0">
                <a:solidFill>
                  <a:schemeClr val="tx2">
                    <a:lumMod val="10000"/>
                  </a:schemeClr>
                </a:solidFill>
                <a:effectLst/>
                <a:latin typeface="MentiText"/>
              </a:rPr>
              <a:t> </a:t>
            </a:r>
            <a:r>
              <a:rPr lang="es-CO" sz="4400" b="1" i="0" dirty="0">
                <a:solidFill>
                  <a:schemeClr val="tx2">
                    <a:lumMod val="10000"/>
                  </a:schemeClr>
                </a:solidFill>
                <a:effectLst/>
                <a:latin typeface="MentiText"/>
              </a:rPr>
              <a:t>8141 4095</a:t>
            </a:r>
            <a:r>
              <a:rPr lang="es-CO" sz="4400" b="0" i="0" dirty="0">
                <a:solidFill>
                  <a:schemeClr val="tx2">
                    <a:lumMod val="10000"/>
                  </a:schemeClr>
                </a:solidFill>
                <a:effectLst/>
                <a:latin typeface="MentiText"/>
              </a:rPr>
              <a:t> </a:t>
            </a:r>
            <a:endParaRPr lang="es-CO" sz="4400" dirty="0">
              <a:solidFill>
                <a:schemeClr val="tx2">
                  <a:lumMod val="10000"/>
                </a:schemeClr>
              </a:solidFill>
            </a:endParaRPr>
          </a:p>
        </p:txBody>
      </p:sp>
      <p:sp>
        <p:nvSpPr>
          <p:cNvPr id="5" name="Title 1">
            <a:extLst>
              <a:ext uri="{FF2B5EF4-FFF2-40B4-BE49-F238E27FC236}">
                <a16:creationId xmlns:a16="http://schemas.microsoft.com/office/drawing/2014/main" xmlns="" id="{94587530-5198-4AE1-93C2-3376DE69EA69}"/>
              </a:ext>
            </a:extLst>
          </p:cNvPr>
          <p:cNvSpPr txBox="1">
            <a:spLocks/>
          </p:cNvSpPr>
          <p:nvPr/>
        </p:nvSpPr>
        <p:spPr>
          <a:xfrm>
            <a:off x="5513898" y="637814"/>
            <a:ext cx="3562350" cy="888863"/>
          </a:xfrm>
          <a:prstGeom prst="rect">
            <a:avLst/>
          </a:prstGeom>
          <a:solidFill>
            <a:schemeClr val="bg2">
              <a:lumMod val="50000"/>
            </a:schemeClr>
          </a:solidFill>
        </p:spPr>
        <p:txBody>
          <a:bodyPr vert="horz" wrap="square" lIns="91440" tIns="45720" rIns="91440" bIns="45720" rtlCol="0" anchor="ctr">
            <a:normAutofit fontScale="97500"/>
          </a:bodyPr>
          <a:lstStyle>
            <a:lvl1pPr algn="l" defTabSz="914400" rtl="0" eaLnBrk="1" latinLnBrk="0" hangingPunct="1">
              <a:lnSpc>
                <a:spcPct val="90000"/>
              </a:lnSpc>
              <a:spcBef>
                <a:spcPct val="0"/>
              </a:spcBef>
              <a:buNone/>
              <a:defRPr sz="3200" b="0" i="0" kern="1200">
                <a:solidFill>
                  <a:schemeClr val="tx1"/>
                </a:solidFill>
                <a:latin typeface="Gotham HTF Medium 2" pitchFamily="2" charset="77"/>
                <a:ea typeface="+mj-ea"/>
                <a:cs typeface="+mj-cs"/>
              </a:defRPr>
            </a:lvl1pPr>
          </a:lstStyle>
          <a:p>
            <a:r>
              <a:rPr lang="es-CO" sz="4400" dirty="0">
                <a:latin typeface="MentiText"/>
              </a:rPr>
              <a:t>Limpieza Total</a:t>
            </a:r>
            <a:endParaRPr lang="es-CO" sz="4400" dirty="0"/>
          </a:p>
        </p:txBody>
      </p:sp>
      <p:pic>
        <p:nvPicPr>
          <p:cNvPr id="7" name="Graphic 6" descr="Mental Health outline">
            <a:extLst>
              <a:ext uri="{FF2B5EF4-FFF2-40B4-BE49-F238E27FC236}">
                <a16:creationId xmlns:a16="http://schemas.microsoft.com/office/drawing/2014/main" xmlns="" id="{01D446C2-325D-47ED-9F21-FAA58AA6788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221980" y="4014968"/>
            <a:ext cx="2030730" cy="2030730"/>
          </a:xfrm>
          <a:prstGeom prst="rect">
            <a:avLst/>
          </a:prstGeom>
        </p:spPr>
      </p:pic>
    </p:spTree>
    <p:extLst>
      <p:ext uri="{BB962C8B-B14F-4D97-AF65-F5344CB8AC3E}">
        <p14:creationId xmlns:p14="http://schemas.microsoft.com/office/powerpoint/2010/main" val="2354653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CF1A339-93D9-7E47-8736-D5277A2DA0F1}"/>
              </a:ext>
            </a:extLst>
          </p:cNvPr>
          <p:cNvSpPr>
            <a:spLocks noGrp="1"/>
          </p:cNvSpPr>
          <p:nvPr>
            <p:ph type="ctrTitle"/>
          </p:nvPr>
        </p:nvSpPr>
        <p:spPr/>
        <p:txBody>
          <a:bodyPr>
            <a:normAutofit/>
          </a:bodyPr>
          <a:lstStyle/>
          <a:p>
            <a:r>
              <a:rPr lang="es-ES_tradnl" sz="2800" dirty="0">
                <a:latin typeface="Gotham Book" pitchFamily="50" charset="0"/>
                <a:cs typeface="Gotham Book" pitchFamily="50" charset="0"/>
              </a:rPr>
              <a:t>Negociaciones </a:t>
            </a:r>
            <a:r>
              <a:rPr lang="es-ES_tradnl" sz="2400" dirty="0">
                <a:latin typeface="Gotham Book" pitchFamily="50" charset="0"/>
                <a:cs typeface="Gotham Book" pitchFamily="50" charset="0"/>
              </a:rPr>
              <a:t>(2.69)</a:t>
            </a:r>
            <a:endParaRPr lang="es-ES_tradnl" sz="2800" dirty="0">
              <a:latin typeface="Gotham Book" pitchFamily="50" charset="0"/>
              <a:cs typeface="Gotham Book" pitchFamily="50" charset="0"/>
            </a:endParaRPr>
          </a:p>
        </p:txBody>
      </p:sp>
      <p:sp>
        <p:nvSpPr>
          <p:cNvPr id="3" name="Rectángulo 2">
            <a:extLst>
              <a:ext uri="{FF2B5EF4-FFF2-40B4-BE49-F238E27FC236}">
                <a16:creationId xmlns:a16="http://schemas.microsoft.com/office/drawing/2014/main" xmlns="" id="{8429D85E-A047-9347-8785-3C5EC1860253}"/>
              </a:ext>
            </a:extLst>
          </p:cNvPr>
          <p:cNvSpPr/>
          <p:nvPr/>
        </p:nvSpPr>
        <p:spPr>
          <a:xfrm>
            <a:off x="1146431" y="1572924"/>
            <a:ext cx="3433201" cy="2152608"/>
          </a:xfrm>
          <a:prstGeom prst="rect">
            <a:avLst/>
          </a:prstGeom>
          <a:solidFill>
            <a:schemeClr val="accent2">
              <a:alpha val="50000"/>
            </a:schemeClr>
          </a:solidFill>
          <a:ln w="6350" cap="flat" cmpd="sng" algn="ctr">
            <a:noFill/>
            <a:prstDash val="solid"/>
            <a:miter lim="800000"/>
          </a:ln>
          <a:effectLst/>
        </p:spPr>
        <p:txBody>
          <a:bodyPr lIns="180000" rIns="180000" rtlCol="0" anchor="ctr" anchorCtr="1"/>
          <a:lstStyle/>
          <a:p>
            <a:pPr lvl="0" algn="ctr">
              <a:spcAft>
                <a:spcPts val="1200"/>
              </a:spcAft>
            </a:pPr>
            <a:r>
              <a:rPr lang="es-ES_tradnl" sz="1600" kern="0" dirty="0">
                <a:latin typeface="Gotham HTF Light" pitchFamily="2" charset="0"/>
              </a:rPr>
              <a:t>El prestatario puede llevar adelante </a:t>
            </a:r>
            <a:r>
              <a:rPr lang="es-ES_tradnl" sz="1600" u="sng" kern="0" dirty="0">
                <a:latin typeface="Gotham HTF Light" pitchFamily="2" charset="0"/>
              </a:rPr>
              <a:t>Negociaciones después de evaluar las Ofertas y antes de la adjudicación </a:t>
            </a:r>
            <a:r>
              <a:rPr lang="es-ES_tradnl" sz="1600" kern="0" dirty="0">
                <a:latin typeface="Gotham HTF Light" pitchFamily="2" charset="0"/>
              </a:rPr>
              <a:t>final del contrato.</a:t>
            </a:r>
          </a:p>
        </p:txBody>
      </p:sp>
      <p:sp>
        <p:nvSpPr>
          <p:cNvPr id="5" name="Rectángulo 4">
            <a:extLst>
              <a:ext uri="{FF2B5EF4-FFF2-40B4-BE49-F238E27FC236}">
                <a16:creationId xmlns:a16="http://schemas.microsoft.com/office/drawing/2014/main" xmlns="" id="{C386720E-4D53-1244-8577-522522172778}"/>
              </a:ext>
            </a:extLst>
          </p:cNvPr>
          <p:cNvSpPr/>
          <p:nvPr/>
        </p:nvSpPr>
        <p:spPr>
          <a:xfrm>
            <a:off x="5632844" y="1572436"/>
            <a:ext cx="5514614" cy="1826199"/>
          </a:xfrm>
          <a:prstGeom prst="rect">
            <a:avLst/>
          </a:prstGeom>
          <a:noFill/>
          <a:ln w="6350" cap="flat" cmpd="sng" algn="ctr">
            <a:noFill/>
            <a:prstDash val="solid"/>
            <a:miter lim="800000"/>
          </a:ln>
          <a:effectLst/>
        </p:spPr>
        <p:txBody>
          <a:bodyPr lIns="180000" rIns="180000" rtlCol="0" anchor="ctr" anchorCtr="1"/>
          <a:lstStyle/>
          <a:p>
            <a:pPr lvl="0" algn="ctr">
              <a:spcAft>
                <a:spcPts val="1200"/>
              </a:spcAft>
            </a:pPr>
            <a:r>
              <a:rPr lang="es-ES_tradnl" sz="1600" kern="0" dirty="0">
                <a:solidFill>
                  <a:schemeClr val="accent2"/>
                </a:solidFill>
                <a:effectLst>
                  <a:outerShdw blurRad="38100" dist="38100" dir="2700000" algn="tl">
                    <a:srgbClr val="000000">
                      <a:alpha val="43137"/>
                    </a:srgbClr>
                  </a:outerShdw>
                </a:effectLst>
                <a:latin typeface="Gotham HTF Light" pitchFamily="2" charset="0"/>
              </a:rPr>
              <a:t>Se realizará de acuerdo al DDL </a:t>
            </a:r>
            <a:r>
              <a:rPr lang="es-ES_tradnl" sz="1600" kern="0" dirty="0">
                <a:solidFill>
                  <a:srgbClr val="FFFFFF"/>
                </a:solidFill>
                <a:effectLst>
                  <a:outerShdw blurRad="38100" dist="38100" dir="2700000" algn="tl">
                    <a:srgbClr val="000000">
                      <a:alpha val="43137"/>
                    </a:srgbClr>
                  </a:outerShdw>
                </a:effectLst>
                <a:latin typeface="Gotham HTF Light" pitchFamily="2" charset="0"/>
              </a:rPr>
              <a:t>y en se presencia de un </a:t>
            </a:r>
            <a:r>
              <a:rPr lang="es-ES_tradnl" sz="1600" b="1" kern="0" dirty="0">
                <a:solidFill>
                  <a:schemeClr val="accent2"/>
                </a:solidFill>
                <a:effectLst>
                  <a:outerShdw blurRad="38100" dist="38100" dir="2700000" algn="tl">
                    <a:srgbClr val="000000">
                      <a:alpha val="43137"/>
                    </a:srgbClr>
                  </a:outerShdw>
                </a:effectLst>
                <a:latin typeface="Gotham HTF Light" pitchFamily="2" charset="0"/>
              </a:rPr>
              <a:t>Proveedor de Garantía </a:t>
            </a:r>
            <a:r>
              <a:rPr lang="es-ES_tradnl" sz="1600" kern="0" dirty="0">
                <a:solidFill>
                  <a:srgbClr val="FFFFFF"/>
                </a:solidFill>
                <a:effectLst>
                  <a:outerShdw blurRad="38100" dist="38100" dir="2700000" algn="tl">
                    <a:srgbClr val="000000">
                      <a:alpha val="43137"/>
                    </a:srgbClr>
                  </a:outerShdw>
                </a:effectLst>
                <a:latin typeface="Gotham HTF Light" pitchFamily="2" charset="0"/>
              </a:rPr>
              <a:t>de Probidad, acordado con el Banco.</a:t>
            </a:r>
          </a:p>
          <a:p>
            <a:pPr lvl="0" algn="ctr">
              <a:spcAft>
                <a:spcPts val="1200"/>
              </a:spcAft>
            </a:pPr>
            <a:r>
              <a:rPr lang="es-ES_tradnl" sz="1600" kern="0" dirty="0">
                <a:solidFill>
                  <a:srgbClr val="FFFFFF"/>
                </a:solidFill>
                <a:effectLst>
                  <a:outerShdw blurRad="38100" dist="38100" dir="2700000" algn="tl">
                    <a:srgbClr val="000000">
                      <a:alpha val="43137"/>
                    </a:srgbClr>
                  </a:outerShdw>
                </a:effectLst>
                <a:latin typeface="Gotham HTF Light" pitchFamily="2" charset="0"/>
              </a:rPr>
              <a:t>Pueden incluir condiciones, precio y/o aspectos sociales, ambientales e innovadores, siempre que no cambien los requisitos de la Oferta.</a:t>
            </a:r>
          </a:p>
        </p:txBody>
      </p:sp>
      <p:sp>
        <p:nvSpPr>
          <p:cNvPr id="7" name="Rectángulo 6">
            <a:extLst>
              <a:ext uri="{FF2B5EF4-FFF2-40B4-BE49-F238E27FC236}">
                <a16:creationId xmlns:a16="http://schemas.microsoft.com/office/drawing/2014/main" xmlns="" id="{2AF8272B-8380-CF47-A883-61D13FAE4F61}"/>
              </a:ext>
            </a:extLst>
          </p:cNvPr>
          <p:cNvSpPr/>
          <p:nvPr/>
        </p:nvSpPr>
        <p:spPr>
          <a:xfrm>
            <a:off x="5676634" y="3838517"/>
            <a:ext cx="5382496" cy="1791722"/>
          </a:xfrm>
          <a:prstGeom prst="rect">
            <a:avLst/>
          </a:prstGeom>
          <a:noFill/>
          <a:ln w="6350" cap="flat" cmpd="sng" algn="ctr">
            <a:noFill/>
            <a:prstDash val="solid"/>
            <a:miter lim="800000"/>
          </a:ln>
          <a:effectLst/>
        </p:spPr>
        <p:txBody>
          <a:bodyPr lIns="180000" rIns="180000" rtlCol="0" anchor="ctr" anchorCtr="1"/>
          <a:lstStyle/>
          <a:p>
            <a:pPr lvl="0" algn="ctr">
              <a:spcAft>
                <a:spcPts val="1200"/>
              </a:spcAft>
            </a:pPr>
            <a:r>
              <a:rPr lang="es-ES_tradnl" sz="1600" kern="0" dirty="0">
                <a:solidFill>
                  <a:schemeClr val="accent2"/>
                </a:solidFill>
                <a:effectLst>
                  <a:outerShdw blurRad="38100" dist="38100" dir="2700000" algn="tl">
                    <a:srgbClr val="000000">
                      <a:alpha val="43137"/>
                    </a:srgbClr>
                  </a:outerShdw>
                </a:effectLst>
                <a:latin typeface="Gotham HTF Light" pitchFamily="2" charset="0"/>
              </a:rPr>
              <a:t>El Prestatario negociará primero con el Licitante que haya presentado la Oferta Más Ventajosa. </a:t>
            </a:r>
          </a:p>
          <a:p>
            <a:pPr lvl="0" algn="ctr">
              <a:spcAft>
                <a:spcPts val="1200"/>
              </a:spcAft>
            </a:pPr>
            <a:r>
              <a:rPr lang="es-ES_tradnl" sz="1600" kern="0" dirty="0">
                <a:solidFill>
                  <a:srgbClr val="FFFFFF"/>
                </a:solidFill>
                <a:effectLst>
                  <a:outerShdw blurRad="38100" dist="38100" dir="2700000" algn="tl">
                    <a:srgbClr val="000000">
                      <a:alpha val="43137"/>
                    </a:srgbClr>
                  </a:outerShdw>
                </a:effectLst>
                <a:latin typeface="Gotham HTF Light" pitchFamily="2" charset="0"/>
              </a:rPr>
              <a:t>Si el resultado no es satisfactorio o no se llega a un acuerdo, el Prestatario podrá entonces negociar con quien haya presentado la segunda Oferta Más Ventajosa, y así sucesivamente.</a:t>
            </a:r>
          </a:p>
        </p:txBody>
      </p:sp>
      <p:cxnSp>
        <p:nvCxnSpPr>
          <p:cNvPr id="13" name="Conector recto 12">
            <a:extLst>
              <a:ext uri="{FF2B5EF4-FFF2-40B4-BE49-F238E27FC236}">
                <a16:creationId xmlns:a16="http://schemas.microsoft.com/office/drawing/2014/main" xmlns="" id="{A2813201-30CF-B04F-82CA-DA3801D91C83}"/>
              </a:ext>
            </a:extLst>
          </p:cNvPr>
          <p:cNvCxnSpPr/>
          <p:nvPr/>
        </p:nvCxnSpPr>
        <p:spPr>
          <a:xfrm>
            <a:off x="5155711" y="1408048"/>
            <a:ext cx="0" cy="4860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xmlns="" id="{2B874506-830C-FA48-817B-D4CAF05CE7FB}"/>
              </a:ext>
            </a:extLst>
          </p:cNvPr>
          <p:cNvCxnSpPr>
            <a:cxnSpLocks/>
          </p:cNvCxnSpPr>
          <p:nvPr/>
        </p:nvCxnSpPr>
        <p:spPr>
          <a:xfrm flipH="1">
            <a:off x="7448391" y="3593845"/>
            <a:ext cx="17638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xmlns="" id="{EDD0F9B3-ED15-104F-BE06-3B5F213ADF7B}"/>
              </a:ext>
            </a:extLst>
          </p:cNvPr>
          <p:cNvPicPr>
            <a:picLocks noChangeAspect="1"/>
          </p:cNvPicPr>
          <p:nvPr/>
        </p:nvPicPr>
        <p:blipFill>
          <a:blip r:embed="rId2"/>
          <a:stretch>
            <a:fillRect/>
          </a:stretch>
        </p:blipFill>
        <p:spPr>
          <a:xfrm>
            <a:off x="1444382" y="4401393"/>
            <a:ext cx="2631477" cy="1536742"/>
          </a:xfrm>
          <a:prstGeom prst="rect">
            <a:avLst/>
          </a:prstGeom>
        </p:spPr>
      </p:pic>
      <p:sp>
        <p:nvSpPr>
          <p:cNvPr id="9" name="Action Button: Video 8">
            <a:hlinkClick r:id="rId3" action="ppaction://hlinkfile" highlightClick="1"/>
            <a:extLst>
              <a:ext uri="{FF2B5EF4-FFF2-40B4-BE49-F238E27FC236}">
                <a16:creationId xmlns:a16="http://schemas.microsoft.com/office/drawing/2014/main" xmlns="" id="{6B8AE0A1-3C06-40B1-92BC-F28FFA3813C2}"/>
              </a:ext>
            </a:extLst>
          </p:cNvPr>
          <p:cNvSpPr/>
          <p:nvPr/>
        </p:nvSpPr>
        <p:spPr>
          <a:xfrm>
            <a:off x="10863941" y="322581"/>
            <a:ext cx="957943" cy="598715"/>
          </a:xfrm>
          <a:prstGeom prst="actionButtonMovie">
            <a:avLst/>
          </a:prstGeom>
          <a:solidFill>
            <a:srgbClr val="1F4E7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643683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6DD080C-660E-694F-9466-8114488BC876}"/>
              </a:ext>
            </a:extLst>
          </p:cNvPr>
          <p:cNvSpPr>
            <a:spLocks noGrp="1"/>
          </p:cNvSpPr>
          <p:nvPr>
            <p:ph type="ctrTitle"/>
          </p:nvPr>
        </p:nvSpPr>
        <p:spPr/>
        <p:txBody>
          <a:bodyPr>
            <a:normAutofit/>
          </a:bodyPr>
          <a:lstStyle/>
          <a:p>
            <a:r>
              <a:rPr lang="es-ES_tradnl" dirty="0">
                <a:latin typeface="Gotham Book" pitchFamily="50" charset="0"/>
                <a:cs typeface="Gotham Book" pitchFamily="50" charset="0"/>
              </a:rPr>
              <a:t>Plazo Suspensivo (PLS) </a:t>
            </a:r>
            <a:r>
              <a:rPr lang="es-ES_tradnl" sz="2400" dirty="0">
                <a:latin typeface="Gotham Book" pitchFamily="50" charset="0"/>
                <a:cs typeface="Gotham Book" pitchFamily="50" charset="0"/>
              </a:rPr>
              <a:t>(2.77-2.81)</a:t>
            </a:r>
            <a:endParaRPr lang="es-ES_tradnl" dirty="0">
              <a:latin typeface="Gotham Book" pitchFamily="50" charset="0"/>
              <a:cs typeface="Gotham Book" pitchFamily="50" charset="0"/>
            </a:endParaRPr>
          </a:p>
        </p:txBody>
      </p:sp>
      <p:sp>
        <p:nvSpPr>
          <p:cNvPr id="9" name="Rectángulo 8">
            <a:extLst>
              <a:ext uri="{FF2B5EF4-FFF2-40B4-BE49-F238E27FC236}">
                <a16:creationId xmlns:a16="http://schemas.microsoft.com/office/drawing/2014/main" xmlns="" id="{37A478E9-38DE-F44E-A363-441DBC0FFCB7}"/>
              </a:ext>
            </a:extLst>
          </p:cNvPr>
          <p:cNvSpPr/>
          <p:nvPr/>
        </p:nvSpPr>
        <p:spPr>
          <a:xfrm>
            <a:off x="5541196" y="1566200"/>
            <a:ext cx="5616539" cy="1947561"/>
          </a:xfrm>
          <a:prstGeom prst="rect">
            <a:avLst/>
          </a:prstGeom>
        </p:spPr>
        <p:txBody>
          <a:bodyPr wrap="square" anchor="ctr" anchorCtr="1">
            <a:noAutofit/>
          </a:bodyPr>
          <a:lstStyle/>
          <a:p>
            <a:pPr lvl="0" algn="ctr">
              <a:spcAft>
                <a:spcPts val="1200"/>
              </a:spcAft>
            </a:pPr>
            <a:r>
              <a:rPr lang="es-ES_tradnl" kern="0" dirty="0">
                <a:solidFill>
                  <a:schemeClr val="accent2"/>
                </a:solidFill>
                <a:latin typeface="Gotham HTF Light" pitchFamily="2" charset="0"/>
              </a:rPr>
              <a:t>El PLS comenzará cuando la NIA se envíe a los oferentes</a:t>
            </a:r>
            <a:r>
              <a:rPr lang="es-ES_tradnl" kern="0" dirty="0">
                <a:solidFill>
                  <a:srgbClr val="FFFFFF"/>
                </a:solidFill>
                <a:latin typeface="Gotham HTF Light" pitchFamily="2" charset="0"/>
              </a:rPr>
              <a:t>. Durará diez (10) días hábiles después de dicha fecha de transmisión. </a:t>
            </a:r>
          </a:p>
          <a:p>
            <a:pPr lvl="0" algn="ctr">
              <a:spcAft>
                <a:spcPts val="1200"/>
              </a:spcAft>
            </a:pPr>
            <a:r>
              <a:rPr lang="es-ES_tradnl" kern="0" dirty="0">
                <a:solidFill>
                  <a:srgbClr val="FFFFFF"/>
                </a:solidFill>
                <a:latin typeface="Gotham HTF Light" pitchFamily="2" charset="0"/>
              </a:rPr>
              <a:t>El contrato no se adjudicará ni antes ni durante el período de suspensión </a:t>
            </a:r>
          </a:p>
        </p:txBody>
      </p:sp>
      <p:sp>
        <p:nvSpPr>
          <p:cNvPr id="7" name="Rectángulo 6">
            <a:extLst>
              <a:ext uri="{FF2B5EF4-FFF2-40B4-BE49-F238E27FC236}">
                <a16:creationId xmlns:a16="http://schemas.microsoft.com/office/drawing/2014/main" xmlns="" id="{D17856C2-83CA-8F42-B61C-E8D3687D8F5A}"/>
              </a:ext>
            </a:extLst>
          </p:cNvPr>
          <p:cNvSpPr/>
          <p:nvPr/>
        </p:nvSpPr>
        <p:spPr>
          <a:xfrm>
            <a:off x="0" y="1286921"/>
            <a:ext cx="4475747" cy="4284158"/>
          </a:xfrm>
          <a:prstGeom prst="rect">
            <a:avLst/>
          </a:prstGeom>
          <a:solidFill>
            <a:schemeClr val="bg1">
              <a:lumMod val="50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600" b="1" i="0" u="none" strike="noStrike" kern="0" cap="none" spc="0" normalizeH="0" baseline="0" noProof="0" dirty="0" err="1">
              <a:ln>
                <a:noFill/>
              </a:ln>
              <a:solidFill>
                <a:srgbClr val="FFFFFF"/>
              </a:solidFill>
              <a:effectLst/>
              <a:uLnTx/>
              <a:uFillTx/>
              <a:latin typeface="Gotham HTF Light" pitchFamily="2" charset="0"/>
            </a:endParaRPr>
          </a:p>
        </p:txBody>
      </p:sp>
      <p:sp>
        <p:nvSpPr>
          <p:cNvPr id="8" name="Rectángulo 7">
            <a:extLst>
              <a:ext uri="{FF2B5EF4-FFF2-40B4-BE49-F238E27FC236}">
                <a16:creationId xmlns:a16="http://schemas.microsoft.com/office/drawing/2014/main" xmlns="" id="{8737B61E-53FE-AC4A-86C1-6D60AF373FE4}"/>
              </a:ext>
            </a:extLst>
          </p:cNvPr>
          <p:cNvSpPr/>
          <p:nvPr/>
        </p:nvSpPr>
        <p:spPr>
          <a:xfrm>
            <a:off x="1561" y="5571079"/>
            <a:ext cx="4474186" cy="730765"/>
          </a:xfrm>
          <a:prstGeom prst="rect">
            <a:avLst/>
          </a:prstGeom>
          <a:pattFill prst="wdUpDiag">
            <a:fgClr>
              <a:srgbClr val="1D283A"/>
            </a:fgClr>
            <a:bgClr>
              <a:srgbClr val="1D5273"/>
            </a:bgClr>
          </a:patt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600" b="0" i="0" u="none" strike="noStrike" kern="0" cap="none" spc="0" normalizeH="0" baseline="0" noProof="0" dirty="0" err="1">
              <a:ln>
                <a:noFill/>
              </a:ln>
              <a:solidFill>
                <a:srgbClr val="FFFFFF"/>
              </a:solidFill>
              <a:effectLst/>
              <a:uLnTx/>
              <a:uFillTx/>
              <a:latin typeface="Gotham HTF Light" pitchFamily="2" charset="0"/>
            </a:endParaRPr>
          </a:p>
        </p:txBody>
      </p:sp>
      <p:sp>
        <p:nvSpPr>
          <p:cNvPr id="11" name="Rectángulo 10">
            <a:extLst>
              <a:ext uri="{FF2B5EF4-FFF2-40B4-BE49-F238E27FC236}">
                <a16:creationId xmlns:a16="http://schemas.microsoft.com/office/drawing/2014/main" xmlns="" id="{D397A515-928C-B04E-86A3-665210D24444}"/>
              </a:ext>
            </a:extLst>
          </p:cNvPr>
          <p:cNvSpPr/>
          <p:nvPr/>
        </p:nvSpPr>
        <p:spPr>
          <a:xfrm>
            <a:off x="404355" y="2112142"/>
            <a:ext cx="3602161" cy="2808772"/>
          </a:xfrm>
          <a:prstGeom prst="rect">
            <a:avLst/>
          </a:prstGeom>
          <a:solidFill>
            <a:schemeClr val="accent2">
              <a:alpha val="50000"/>
            </a:schemeClr>
          </a:solidFill>
        </p:spPr>
        <p:txBody>
          <a:bodyPr wrap="square" anchor="ctr" anchorCtr="1">
            <a:noAutofit/>
          </a:bodyPr>
          <a:lstStyle/>
          <a:p>
            <a:pPr algn="ctr"/>
            <a:r>
              <a:rPr lang="es-ES_tradnl" sz="1600" dirty="0">
                <a:effectLst>
                  <a:outerShdw blurRad="38100" dist="38100" dir="2700000" algn="tl">
                    <a:srgbClr val="000000">
                      <a:alpha val="43137"/>
                    </a:srgbClr>
                  </a:outerShdw>
                </a:effectLst>
                <a:latin typeface="Gotham HTF Light" pitchFamily="2" charset="0"/>
              </a:rPr>
              <a:t>A solicitud del Prestatario, el Banco puede acordar adoptar este mecanismo en LPI para dar tiempo a los oferentes a examinar la adjudicación y evaluar si es apropiado presentar una queja.</a:t>
            </a:r>
          </a:p>
        </p:txBody>
      </p:sp>
      <p:sp>
        <p:nvSpPr>
          <p:cNvPr id="12" name="Rectángulo 11">
            <a:extLst>
              <a:ext uri="{FF2B5EF4-FFF2-40B4-BE49-F238E27FC236}">
                <a16:creationId xmlns:a16="http://schemas.microsoft.com/office/drawing/2014/main" xmlns="" id="{7C25B958-337E-AB44-ACE8-3734733CD9B7}"/>
              </a:ext>
            </a:extLst>
          </p:cNvPr>
          <p:cNvSpPr/>
          <p:nvPr/>
        </p:nvSpPr>
        <p:spPr>
          <a:xfrm>
            <a:off x="5541196" y="4253501"/>
            <a:ext cx="5616539" cy="1650931"/>
          </a:xfrm>
          <a:prstGeom prst="rect">
            <a:avLst/>
          </a:prstGeom>
        </p:spPr>
        <p:txBody>
          <a:bodyPr wrap="square" anchor="ctr" anchorCtr="1">
            <a:noAutofit/>
          </a:bodyPr>
          <a:lstStyle/>
          <a:p>
            <a:pPr lvl="0" algn="ctr">
              <a:spcAft>
                <a:spcPts val="1200"/>
              </a:spcAft>
            </a:pPr>
            <a:r>
              <a:rPr lang="es-ES_tradnl" kern="0" dirty="0">
                <a:solidFill>
                  <a:schemeClr val="accent2"/>
                </a:solidFill>
                <a:latin typeface="Gotham HTF Light" pitchFamily="2" charset="0"/>
              </a:rPr>
              <a:t>Al finalizar el PLS  si el Prestatario no ha recibido ningún reclamo de un oferente no seleccionado, procederá a adjudicar el contrato </a:t>
            </a:r>
            <a:r>
              <a:rPr lang="es-ES_tradnl" kern="0" dirty="0">
                <a:solidFill>
                  <a:srgbClr val="FFFFFF"/>
                </a:solidFill>
                <a:latin typeface="Gotham HTF Light" pitchFamily="2" charset="0"/>
              </a:rPr>
              <a:t>tal como comunicó previamente en la NIA</a:t>
            </a:r>
          </a:p>
        </p:txBody>
      </p:sp>
      <p:cxnSp>
        <p:nvCxnSpPr>
          <p:cNvPr id="4" name="Straight Arrow Connector 3">
            <a:extLst>
              <a:ext uri="{FF2B5EF4-FFF2-40B4-BE49-F238E27FC236}">
                <a16:creationId xmlns:a16="http://schemas.microsoft.com/office/drawing/2014/main" xmlns="" id="{8084365F-6795-43A2-8AAD-F3E1E9FCDB3F}"/>
              </a:ext>
            </a:extLst>
          </p:cNvPr>
          <p:cNvCxnSpPr>
            <a:cxnSpLocks/>
            <a:stCxn id="9" idx="2"/>
            <a:endCxn id="12" idx="0"/>
          </p:cNvCxnSpPr>
          <p:nvPr/>
        </p:nvCxnSpPr>
        <p:spPr>
          <a:xfrm>
            <a:off x="8349466" y="3513761"/>
            <a:ext cx="0" cy="739740"/>
          </a:xfrm>
          <a:prstGeom prst="straightConnector1">
            <a:avLst/>
          </a:prstGeom>
          <a:ln>
            <a:solidFill>
              <a:schemeClr val="tx1">
                <a:lumMod val="8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9220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28F4F9B-B82D-0546-B6CF-02831342A3BC}"/>
              </a:ext>
            </a:extLst>
          </p:cNvPr>
          <p:cNvSpPr>
            <a:spLocks noGrp="1"/>
          </p:cNvSpPr>
          <p:nvPr>
            <p:ph type="ctrTitle"/>
          </p:nvPr>
        </p:nvSpPr>
        <p:spPr>
          <a:xfrm>
            <a:off x="2105891" y="387529"/>
            <a:ext cx="8924966" cy="888863"/>
          </a:xfrm>
        </p:spPr>
        <p:txBody>
          <a:bodyPr>
            <a:normAutofit/>
          </a:bodyPr>
          <a:lstStyle/>
          <a:p>
            <a:r>
              <a:rPr lang="es-ES_tradnl" sz="2400" dirty="0">
                <a:latin typeface="Gotham Book" pitchFamily="50" charset="0"/>
                <a:cs typeface="Gotham Book" pitchFamily="50" charset="0"/>
              </a:rPr>
              <a:t>Beneficios de la NIA y del plazo suspensivo.</a:t>
            </a:r>
          </a:p>
        </p:txBody>
      </p:sp>
      <p:sp>
        <p:nvSpPr>
          <p:cNvPr id="3" name="Rectángulo 2">
            <a:extLst>
              <a:ext uri="{FF2B5EF4-FFF2-40B4-BE49-F238E27FC236}">
                <a16:creationId xmlns:a16="http://schemas.microsoft.com/office/drawing/2014/main" xmlns="" id="{37248F7B-8AAB-944F-8BB7-DE9D27B92BB5}"/>
              </a:ext>
            </a:extLst>
          </p:cNvPr>
          <p:cNvSpPr/>
          <p:nvPr/>
        </p:nvSpPr>
        <p:spPr>
          <a:xfrm>
            <a:off x="0" y="1599743"/>
            <a:ext cx="12191999" cy="2139540"/>
          </a:xfrm>
          <a:prstGeom prst="rect">
            <a:avLst/>
          </a:prstGeom>
          <a:solidFill>
            <a:schemeClr val="bg1">
              <a:lumMod val="50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800" b="1" i="0" u="none" strike="noStrike" kern="0" cap="none" spc="0" normalizeH="0" baseline="0" noProof="0" dirty="0" err="1">
              <a:ln>
                <a:noFill/>
              </a:ln>
              <a:solidFill>
                <a:srgbClr val="FFFFFF"/>
              </a:solidFill>
              <a:effectLst/>
              <a:uLnTx/>
              <a:uFillTx/>
              <a:latin typeface="Work Sans"/>
              <a:ea typeface="+mn-ea"/>
              <a:cs typeface="+mn-cs"/>
            </a:endParaRPr>
          </a:p>
        </p:txBody>
      </p:sp>
      <p:sp>
        <p:nvSpPr>
          <p:cNvPr id="4" name="Rectángulo 3">
            <a:extLst>
              <a:ext uri="{FF2B5EF4-FFF2-40B4-BE49-F238E27FC236}">
                <a16:creationId xmlns:a16="http://schemas.microsoft.com/office/drawing/2014/main" xmlns="" id="{7FFD1F6F-E9EC-8B48-A0F6-8FF936A692C7}"/>
              </a:ext>
            </a:extLst>
          </p:cNvPr>
          <p:cNvSpPr/>
          <p:nvPr/>
        </p:nvSpPr>
        <p:spPr>
          <a:xfrm>
            <a:off x="1734" y="3768427"/>
            <a:ext cx="12188359" cy="307207"/>
          </a:xfrm>
          <a:prstGeom prst="rect">
            <a:avLst/>
          </a:prstGeom>
          <a:pattFill prst="wdUpDiag">
            <a:fgClr>
              <a:srgbClr val="1D283A"/>
            </a:fgClr>
            <a:bgClr>
              <a:srgbClr val="1D5273"/>
            </a:bgClr>
          </a:patt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dirty="0" err="1">
              <a:ln>
                <a:noFill/>
              </a:ln>
              <a:solidFill>
                <a:srgbClr val="FFFFFF"/>
              </a:solidFill>
              <a:effectLst/>
              <a:uLnTx/>
              <a:uFillTx/>
              <a:latin typeface="Work Sans"/>
              <a:ea typeface="+mn-ea"/>
              <a:cs typeface="+mn-cs"/>
            </a:endParaRPr>
          </a:p>
        </p:txBody>
      </p:sp>
      <p:sp>
        <p:nvSpPr>
          <p:cNvPr id="5" name="Rectángulo 4">
            <a:extLst>
              <a:ext uri="{FF2B5EF4-FFF2-40B4-BE49-F238E27FC236}">
                <a16:creationId xmlns:a16="http://schemas.microsoft.com/office/drawing/2014/main" xmlns="" id="{1FDE941D-CF96-3949-9EBF-4BB86469D00C}"/>
              </a:ext>
            </a:extLst>
          </p:cNvPr>
          <p:cNvSpPr/>
          <p:nvPr/>
        </p:nvSpPr>
        <p:spPr>
          <a:xfrm>
            <a:off x="812801" y="2518590"/>
            <a:ext cx="3222170" cy="738664"/>
          </a:xfrm>
          <a:prstGeom prst="rect">
            <a:avLst/>
          </a:prstGeom>
        </p:spPr>
        <p:txBody>
          <a:bodyPr wrap="square">
            <a:spAutoFit/>
          </a:bodyPr>
          <a:lstStyle/>
          <a:p>
            <a:pPr lvl="0" algn="ctr">
              <a:spcAft>
                <a:spcPts val="1200"/>
              </a:spcAft>
            </a:pPr>
            <a:r>
              <a:rPr lang="es-ES_tradnl" sz="1400" kern="0" dirty="0">
                <a:solidFill>
                  <a:srgbClr val="FFFFFF"/>
                </a:solidFill>
                <a:latin typeface="Gotham HTF Light" pitchFamily="2" charset="0"/>
              </a:rPr>
              <a:t>Permite a los oferentes o proponentes examinar y evaluar el mérito para presentar quejas. </a:t>
            </a:r>
          </a:p>
        </p:txBody>
      </p:sp>
      <p:sp>
        <p:nvSpPr>
          <p:cNvPr id="7" name="Rectángulo 6">
            <a:extLst>
              <a:ext uri="{FF2B5EF4-FFF2-40B4-BE49-F238E27FC236}">
                <a16:creationId xmlns:a16="http://schemas.microsoft.com/office/drawing/2014/main" xmlns="" id="{DEE68CE4-148E-D54E-856A-1A66BFAEE55C}"/>
              </a:ext>
            </a:extLst>
          </p:cNvPr>
          <p:cNvSpPr/>
          <p:nvPr/>
        </p:nvSpPr>
        <p:spPr>
          <a:xfrm>
            <a:off x="4484828" y="2518590"/>
            <a:ext cx="3222170" cy="738664"/>
          </a:xfrm>
          <a:prstGeom prst="rect">
            <a:avLst/>
          </a:prstGeom>
        </p:spPr>
        <p:txBody>
          <a:bodyPr wrap="square">
            <a:spAutoFit/>
          </a:bodyPr>
          <a:lstStyle/>
          <a:p>
            <a:pPr lvl="0" algn="ctr">
              <a:spcAft>
                <a:spcPts val="1200"/>
              </a:spcAft>
            </a:pPr>
            <a:r>
              <a:rPr lang="es-ES_tradnl" sz="1400" kern="0" dirty="0">
                <a:solidFill>
                  <a:srgbClr val="FFFFFF"/>
                </a:solidFill>
                <a:latin typeface="Gotham HTF Light" pitchFamily="2" charset="0"/>
              </a:rPr>
              <a:t>Evita declarar la inelegibilidad o anular con posterioridad un contrato.  </a:t>
            </a:r>
          </a:p>
        </p:txBody>
      </p:sp>
      <p:sp>
        <p:nvSpPr>
          <p:cNvPr id="8" name="Rectángulo 7">
            <a:extLst>
              <a:ext uri="{FF2B5EF4-FFF2-40B4-BE49-F238E27FC236}">
                <a16:creationId xmlns:a16="http://schemas.microsoft.com/office/drawing/2014/main" xmlns="" id="{2910DC89-1BF7-C545-AD6D-ACDE548CA680}"/>
              </a:ext>
            </a:extLst>
          </p:cNvPr>
          <p:cNvSpPr/>
          <p:nvPr/>
        </p:nvSpPr>
        <p:spPr>
          <a:xfrm>
            <a:off x="8338413" y="2518590"/>
            <a:ext cx="3222170" cy="738664"/>
          </a:xfrm>
          <a:prstGeom prst="rect">
            <a:avLst/>
          </a:prstGeom>
        </p:spPr>
        <p:txBody>
          <a:bodyPr wrap="square">
            <a:spAutoFit/>
          </a:bodyPr>
          <a:lstStyle/>
          <a:p>
            <a:pPr lvl="0" algn="ctr">
              <a:spcAft>
                <a:spcPts val="1200"/>
              </a:spcAft>
            </a:pPr>
            <a:r>
              <a:rPr lang="es-ES_tradnl" sz="1400" kern="0" dirty="0">
                <a:solidFill>
                  <a:srgbClr val="FFFFFF"/>
                </a:solidFill>
                <a:latin typeface="Gotham HTF Light" pitchFamily="2" charset="0"/>
              </a:rPr>
              <a:t>Permite establecer un cronograma para tratar y resolver las quejas.  </a:t>
            </a:r>
          </a:p>
        </p:txBody>
      </p:sp>
      <p:sp>
        <p:nvSpPr>
          <p:cNvPr id="9" name="Elipse 8">
            <a:extLst>
              <a:ext uri="{FF2B5EF4-FFF2-40B4-BE49-F238E27FC236}">
                <a16:creationId xmlns:a16="http://schemas.microsoft.com/office/drawing/2014/main" xmlns="" id="{FA19EDBF-E883-2748-82C5-30F7AB0EA31C}"/>
              </a:ext>
            </a:extLst>
          </p:cNvPr>
          <p:cNvSpPr/>
          <p:nvPr/>
        </p:nvSpPr>
        <p:spPr>
          <a:xfrm>
            <a:off x="1956035" y="1439413"/>
            <a:ext cx="935702" cy="935702"/>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none" rtlCol="0" anchor="ctr"/>
          <a:lstStyle/>
          <a:p>
            <a:pPr lvl="0" algn="ctr">
              <a:spcBef>
                <a:spcPct val="0"/>
              </a:spcBef>
            </a:pPr>
            <a:r>
              <a:rPr lang="es-ES_tradnl" altLang="en-US" sz="3200" dirty="0">
                <a:solidFill>
                  <a:srgbClr val="FFFFFF"/>
                </a:solidFill>
                <a:latin typeface="Gotham HTF Light" pitchFamily="2" charset="77"/>
                <a:ea typeface="Gotham Medium" charset="0"/>
                <a:cs typeface="Gotham Medium" pitchFamily="50" charset="0"/>
              </a:rPr>
              <a:t>1</a:t>
            </a:r>
          </a:p>
        </p:txBody>
      </p:sp>
      <p:sp>
        <p:nvSpPr>
          <p:cNvPr id="10" name="Elipse 9">
            <a:extLst>
              <a:ext uri="{FF2B5EF4-FFF2-40B4-BE49-F238E27FC236}">
                <a16:creationId xmlns:a16="http://schemas.microsoft.com/office/drawing/2014/main" xmlns="" id="{84FFE668-749D-594B-A655-326C56060FB3}"/>
              </a:ext>
            </a:extLst>
          </p:cNvPr>
          <p:cNvSpPr/>
          <p:nvPr/>
        </p:nvSpPr>
        <p:spPr>
          <a:xfrm>
            <a:off x="5628150" y="1439413"/>
            <a:ext cx="935702" cy="935702"/>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none" rtlCol="0" anchor="ctr"/>
          <a:lstStyle/>
          <a:p>
            <a:pPr lvl="0" algn="ctr">
              <a:spcBef>
                <a:spcPct val="0"/>
              </a:spcBef>
            </a:pPr>
            <a:r>
              <a:rPr lang="es-ES_tradnl" altLang="en-US" sz="3200" dirty="0">
                <a:solidFill>
                  <a:srgbClr val="FFFFFF"/>
                </a:solidFill>
                <a:latin typeface="Gotham HTF Light" pitchFamily="2" charset="77"/>
                <a:ea typeface="Gotham Medium" charset="0"/>
                <a:cs typeface="Gotham Medium" pitchFamily="50" charset="0"/>
              </a:rPr>
              <a:t>2</a:t>
            </a:r>
          </a:p>
        </p:txBody>
      </p:sp>
      <p:sp>
        <p:nvSpPr>
          <p:cNvPr id="11" name="Elipse 10">
            <a:extLst>
              <a:ext uri="{FF2B5EF4-FFF2-40B4-BE49-F238E27FC236}">
                <a16:creationId xmlns:a16="http://schemas.microsoft.com/office/drawing/2014/main" xmlns="" id="{A7C010DD-227E-CF43-BF7D-E732B3028922}"/>
              </a:ext>
            </a:extLst>
          </p:cNvPr>
          <p:cNvSpPr/>
          <p:nvPr/>
        </p:nvSpPr>
        <p:spPr>
          <a:xfrm>
            <a:off x="9300265" y="1439413"/>
            <a:ext cx="935702" cy="935702"/>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none" rtlCol="0" anchor="ctr"/>
          <a:lstStyle/>
          <a:p>
            <a:pPr lvl="0" algn="ctr">
              <a:spcBef>
                <a:spcPct val="0"/>
              </a:spcBef>
            </a:pPr>
            <a:r>
              <a:rPr lang="es-ES_tradnl" altLang="en-US" sz="3200" dirty="0">
                <a:solidFill>
                  <a:srgbClr val="FFFFFF"/>
                </a:solidFill>
                <a:latin typeface="Gotham HTF Light" pitchFamily="2" charset="77"/>
                <a:ea typeface="Gotham Medium" charset="0"/>
                <a:cs typeface="Gotham Medium" pitchFamily="50" charset="0"/>
              </a:rPr>
              <a:t>3</a:t>
            </a:r>
          </a:p>
        </p:txBody>
      </p:sp>
      <p:sp>
        <p:nvSpPr>
          <p:cNvPr id="32" name="Flecha derecha 31">
            <a:extLst>
              <a:ext uri="{FF2B5EF4-FFF2-40B4-BE49-F238E27FC236}">
                <a16:creationId xmlns:a16="http://schemas.microsoft.com/office/drawing/2014/main" xmlns="" id="{BA3F6BB3-2744-B842-ACC3-701DB2299E0D}"/>
              </a:ext>
            </a:extLst>
          </p:cNvPr>
          <p:cNvSpPr/>
          <p:nvPr/>
        </p:nvSpPr>
        <p:spPr>
          <a:xfrm>
            <a:off x="0" y="4958909"/>
            <a:ext cx="11560583" cy="829995"/>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endParaRPr lang="es-ES_tradnl" kern="0" dirty="0">
              <a:solidFill>
                <a:srgbClr val="004E6E"/>
              </a:solidFill>
              <a:latin typeface="GothamHTF-Book" pitchFamily="2" charset="77"/>
            </a:endParaRPr>
          </a:p>
        </p:txBody>
      </p:sp>
      <p:grpSp>
        <p:nvGrpSpPr>
          <p:cNvPr id="33" name="Grupo 32">
            <a:extLst>
              <a:ext uri="{FF2B5EF4-FFF2-40B4-BE49-F238E27FC236}">
                <a16:creationId xmlns:a16="http://schemas.microsoft.com/office/drawing/2014/main" xmlns="" id="{7CF877EB-B16E-934A-A301-917FF785141B}"/>
              </a:ext>
            </a:extLst>
          </p:cNvPr>
          <p:cNvGrpSpPr/>
          <p:nvPr/>
        </p:nvGrpSpPr>
        <p:grpSpPr>
          <a:xfrm>
            <a:off x="614499" y="5156081"/>
            <a:ext cx="10946084" cy="829995"/>
            <a:chOff x="614499" y="4741084"/>
            <a:chExt cx="11524158" cy="829995"/>
          </a:xfrm>
        </p:grpSpPr>
        <p:sp>
          <p:nvSpPr>
            <p:cNvPr id="34" name="Flecha derecha 33">
              <a:extLst>
                <a:ext uri="{FF2B5EF4-FFF2-40B4-BE49-F238E27FC236}">
                  <a16:creationId xmlns:a16="http://schemas.microsoft.com/office/drawing/2014/main" xmlns="" id="{EBB42B5C-772D-934E-9F0A-57349D3B5DF7}"/>
                </a:ext>
              </a:extLst>
            </p:cNvPr>
            <p:cNvSpPr/>
            <p:nvPr/>
          </p:nvSpPr>
          <p:spPr>
            <a:xfrm>
              <a:off x="614499" y="4741084"/>
              <a:ext cx="2157730" cy="82999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s-ES_tradnl" kern="0" dirty="0">
                  <a:solidFill>
                    <a:schemeClr val="tx1"/>
                  </a:solidFill>
                  <a:effectLst>
                    <a:outerShdw blurRad="38100" dist="38100" dir="2700000" algn="tl">
                      <a:srgbClr val="000000">
                        <a:alpha val="43137"/>
                      </a:srgbClr>
                    </a:outerShdw>
                  </a:effectLst>
                  <a:latin typeface="Gotham HTF Light" pitchFamily="2" charset="0"/>
                </a:rPr>
                <a:t>Día 0</a:t>
              </a:r>
            </a:p>
          </p:txBody>
        </p:sp>
        <p:sp>
          <p:nvSpPr>
            <p:cNvPr id="35" name="Flecha derecha 34">
              <a:extLst>
                <a:ext uri="{FF2B5EF4-FFF2-40B4-BE49-F238E27FC236}">
                  <a16:creationId xmlns:a16="http://schemas.microsoft.com/office/drawing/2014/main" xmlns="" id="{6D138B4A-D6C7-5B47-9B38-F7D6DB747E09}"/>
                </a:ext>
              </a:extLst>
            </p:cNvPr>
            <p:cNvSpPr/>
            <p:nvPr/>
          </p:nvSpPr>
          <p:spPr>
            <a:xfrm>
              <a:off x="2956106" y="4741084"/>
              <a:ext cx="2157730" cy="829995"/>
            </a:xfrm>
            <a:prstGeom prst="rightArrow">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s-ES_tradnl" kern="0" dirty="0">
                  <a:solidFill>
                    <a:schemeClr val="tx1"/>
                  </a:solidFill>
                  <a:effectLst>
                    <a:outerShdw blurRad="38100" dist="38100" dir="2700000" algn="tl">
                      <a:srgbClr val="000000">
                        <a:alpha val="43137"/>
                      </a:srgbClr>
                    </a:outerShdw>
                  </a:effectLst>
                  <a:latin typeface="Gotham HTF Light" pitchFamily="2" charset="0"/>
                </a:rPr>
                <a:t>Día 1 a 3</a:t>
              </a:r>
            </a:p>
          </p:txBody>
        </p:sp>
        <p:sp>
          <p:nvSpPr>
            <p:cNvPr id="36" name="Flecha derecha 35">
              <a:extLst>
                <a:ext uri="{FF2B5EF4-FFF2-40B4-BE49-F238E27FC236}">
                  <a16:creationId xmlns:a16="http://schemas.microsoft.com/office/drawing/2014/main" xmlns="" id="{064FE463-1F74-094F-BCD8-0C533CBDB032}"/>
                </a:ext>
              </a:extLst>
            </p:cNvPr>
            <p:cNvSpPr/>
            <p:nvPr/>
          </p:nvSpPr>
          <p:spPr>
            <a:xfrm>
              <a:off x="5297713" y="4741084"/>
              <a:ext cx="2157730" cy="82999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s-ES_tradnl" kern="0" dirty="0">
                  <a:solidFill>
                    <a:schemeClr val="tx1"/>
                  </a:solidFill>
                  <a:effectLst>
                    <a:outerShdw blurRad="38100" dist="38100" dir="2700000" algn="tl">
                      <a:srgbClr val="000000">
                        <a:alpha val="43137"/>
                      </a:srgbClr>
                    </a:outerShdw>
                  </a:effectLst>
                  <a:latin typeface="Gotham HTF Light" pitchFamily="2" charset="0"/>
                </a:rPr>
                <a:t>Día 4 a 6</a:t>
              </a:r>
            </a:p>
          </p:txBody>
        </p:sp>
        <p:sp>
          <p:nvSpPr>
            <p:cNvPr id="37" name="Flecha derecha 36">
              <a:extLst>
                <a:ext uri="{FF2B5EF4-FFF2-40B4-BE49-F238E27FC236}">
                  <a16:creationId xmlns:a16="http://schemas.microsoft.com/office/drawing/2014/main" xmlns="" id="{3EEBF9FC-730A-6A4D-806A-9C718D3A0704}"/>
                </a:ext>
              </a:extLst>
            </p:cNvPr>
            <p:cNvSpPr/>
            <p:nvPr/>
          </p:nvSpPr>
          <p:spPr>
            <a:xfrm>
              <a:off x="7639320" y="4741084"/>
              <a:ext cx="2157730" cy="829995"/>
            </a:xfrm>
            <a:prstGeom prst="rightArrow">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s-ES_tradnl" kern="0" dirty="0">
                  <a:solidFill>
                    <a:schemeClr val="tx1"/>
                  </a:solidFill>
                  <a:effectLst>
                    <a:outerShdw blurRad="38100" dist="38100" dir="2700000" algn="tl">
                      <a:srgbClr val="000000">
                        <a:alpha val="43137"/>
                      </a:srgbClr>
                    </a:outerShdw>
                  </a:effectLst>
                  <a:latin typeface="Gotham HTF Light" pitchFamily="2" charset="0"/>
                </a:rPr>
                <a:t>Día 7 a 10</a:t>
              </a:r>
            </a:p>
          </p:txBody>
        </p:sp>
        <p:sp>
          <p:nvSpPr>
            <p:cNvPr id="38" name="Flecha derecha 37">
              <a:extLst>
                <a:ext uri="{FF2B5EF4-FFF2-40B4-BE49-F238E27FC236}">
                  <a16:creationId xmlns:a16="http://schemas.microsoft.com/office/drawing/2014/main" xmlns="" id="{CD32BB22-51AC-C34A-97FB-8370EDEFCCB8}"/>
                </a:ext>
              </a:extLst>
            </p:cNvPr>
            <p:cNvSpPr/>
            <p:nvPr/>
          </p:nvSpPr>
          <p:spPr>
            <a:xfrm>
              <a:off x="9980927" y="4741084"/>
              <a:ext cx="2157730" cy="82999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s-ES_tradnl" kern="0" dirty="0">
                  <a:solidFill>
                    <a:schemeClr val="tx1"/>
                  </a:solidFill>
                  <a:effectLst>
                    <a:outerShdw blurRad="38100" dist="38100" dir="2700000" algn="tl">
                      <a:srgbClr val="000000">
                        <a:alpha val="43137"/>
                      </a:srgbClr>
                    </a:outerShdw>
                  </a:effectLst>
                  <a:latin typeface="Gotham HTF Light" pitchFamily="2" charset="0"/>
                </a:rPr>
                <a:t>Día 11 a 15</a:t>
              </a:r>
            </a:p>
          </p:txBody>
        </p:sp>
      </p:grpSp>
      <p:sp>
        <p:nvSpPr>
          <p:cNvPr id="39" name="Rectángulo 38">
            <a:extLst>
              <a:ext uri="{FF2B5EF4-FFF2-40B4-BE49-F238E27FC236}">
                <a16:creationId xmlns:a16="http://schemas.microsoft.com/office/drawing/2014/main" xmlns="" id="{9EE6DCBB-CF3A-9441-9D6B-F651A2803309}"/>
              </a:ext>
            </a:extLst>
          </p:cNvPr>
          <p:cNvSpPr/>
          <p:nvPr/>
        </p:nvSpPr>
        <p:spPr>
          <a:xfrm>
            <a:off x="631417" y="4604590"/>
            <a:ext cx="2032576" cy="578238"/>
          </a:xfrm>
          <a:prstGeom prst="rect">
            <a:avLst/>
          </a:prstGeom>
          <a:noFill/>
          <a:ln w="6350" cap="flat" cmpd="sng" algn="ctr">
            <a:noFill/>
            <a:prstDash val="solid"/>
            <a:miter lim="800000"/>
          </a:ln>
          <a:effectLst/>
        </p:spPr>
        <p:txBody>
          <a:bodyPr rtlCol="0" anchor="ctr"/>
          <a:lstStyle/>
          <a:p>
            <a:pPr lvl="0" algn="ctr"/>
            <a:r>
              <a:rPr lang="es-ES_tradnl" sz="1400" kern="0" dirty="0">
                <a:solidFill>
                  <a:srgbClr val="FFFFFF"/>
                </a:solidFill>
                <a:latin typeface="Gotham HTF Light" pitchFamily="2" charset="0"/>
              </a:rPr>
              <a:t>Envío NIA</a:t>
            </a:r>
          </a:p>
        </p:txBody>
      </p:sp>
      <p:sp>
        <p:nvSpPr>
          <p:cNvPr id="40" name="Rectángulo 39">
            <a:extLst>
              <a:ext uri="{FF2B5EF4-FFF2-40B4-BE49-F238E27FC236}">
                <a16:creationId xmlns:a16="http://schemas.microsoft.com/office/drawing/2014/main" xmlns="" id="{82CA470A-57FC-F341-B430-65B723454B70}"/>
              </a:ext>
            </a:extLst>
          </p:cNvPr>
          <p:cNvSpPr/>
          <p:nvPr/>
        </p:nvSpPr>
        <p:spPr>
          <a:xfrm>
            <a:off x="2852102" y="4604590"/>
            <a:ext cx="2032576" cy="578238"/>
          </a:xfrm>
          <a:prstGeom prst="rect">
            <a:avLst/>
          </a:prstGeom>
          <a:noFill/>
          <a:ln w="6350" cap="flat" cmpd="sng" algn="ctr">
            <a:noFill/>
            <a:prstDash val="solid"/>
            <a:miter lim="800000"/>
          </a:ln>
          <a:effectLst/>
        </p:spPr>
        <p:txBody>
          <a:bodyPr rtlCol="0" anchor="ctr"/>
          <a:lstStyle/>
          <a:p>
            <a:pPr lvl="0" algn="ctr"/>
            <a:r>
              <a:rPr lang="es-ES_tradnl" sz="1400" kern="0" dirty="0">
                <a:solidFill>
                  <a:srgbClr val="FFFFFF"/>
                </a:solidFill>
                <a:latin typeface="Gotham HTF Light" pitchFamily="2" charset="0"/>
              </a:rPr>
              <a:t>Solicitud información</a:t>
            </a:r>
          </a:p>
        </p:txBody>
      </p:sp>
      <p:sp>
        <p:nvSpPr>
          <p:cNvPr id="41" name="Rectángulo 40">
            <a:extLst>
              <a:ext uri="{FF2B5EF4-FFF2-40B4-BE49-F238E27FC236}">
                <a16:creationId xmlns:a16="http://schemas.microsoft.com/office/drawing/2014/main" xmlns="" id="{3FE9EBDB-0943-314F-A746-627A54EB292A}"/>
              </a:ext>
            </a:extLst>
          </p:cNvPr>
          <p:cNvSpPr/>
          <p:nvPr/>
        </p:nvSpPr>
        <p:spPr>
          <a:xfrm>
            <a:off x="5043759" y="4604590"/>
            <a:ext cx="2032576" cy="578238"/>
          </a:xfrm>
          <a:prstGeom prst="rect">
            <a:avLst/>
          </a:prstGeom>
          <a:noFill/>
          <a:ln w="6350" cap="flat" cmpd="sng" algn="ctr">
            <a:noFill/>
            <a:prstDash val="solid"/>
            <a:miter lim="800000"/>
          </a:ln>
          <a:effectLst/>
        </p:spPr>
        <p:txBody>
          <a:bodyPr rtlCol="0" anchor="ctr"/>
          <a:lstStyle/>
          <a:p>
            <a:pPr lvl="0" algn="ctr"/>
            <a:r>
              <a:rPr lang="es-ES_tradnl" sz="1400" kern="0" dirty="0">
                <a:solidFill>
                  <a:srgbClr val="FFFFFF"/>
                </a:solidFill>
                <a:latin typeface="Gotham HTF Light" pitchFamily="2" charset="0"/>
              </a:rPr>
              <a:t>Respuestas a solicitud información</a:t>
            </a:r>
          </a:p>
        </p:txBody>
      </p:sp>
      <p:sp>
        <p:nvSpPr>
          <p:cNvPr id="42" name="Rectángulo 41">
            <a:extLst>
              <a:ext uri="{FF2B5EF4-FFF2-40B4-BE49-F238E27FC236}">
                <a16:creationId xmlns:a16="http://schemas.microsoft.com/office/drawing/2014/main" xmlns="" id="{2ACF94E8-7744-E440-8C24-FC9E20F101F3}"/>
              </a:ext>
            </a:extLst>
          </p:cNvPr>
          <p:cNvSpPr/>
          <p:nvPr/>
        </p:nvSpPr>
        <p:spPr>
          <a:xfrm>
            <a:off x="7264445" y="4604590"/>
            <a:ext cx="2032576" cy="578238"/>
          </a:xfrm>
          <a:prstGeom prst="rect">
            <a:avLst/>
          </a:prstGeom>
          <a:noFill/>
          <a:ln w="6350" cap="flat" cmpd="sng" algn="ctr">
            <a:noFill/>
            <a:prstDash val="solid"/>
            <a:miter lim="800000"/>
          </a:ln>
          <a:effectLst/>
        </p:spPr>
        <p:txBody>
          <a:bodyPr rtlCol="0" anchor="ctr"/>
          <a:lstStyle/>
          <a:p>
            <a:pPr lvl="0" algn="ctr"/>
            <a:r>
              <a:rPr lang="es-ES_tradnl" sz="1400" kern="0" dirty="0">
                <a:solidFill>
                  <a:srgbClr val="FFFFFF"/>
                </a:solidFill>
                <a:latin typeface="Gotham HTF Light" pitchFamily="2" charset="0"/>
              </a:rPr>
              <a:t>Queja</a:t>
            </a:r>
          </a:p>
        </p:txBody>
      </p:sp>
      <p:sp>
        <p:nvSpPr>
          <p:cNvPr id="43" name="Rectángulo 42">
            <a:extLst>
              <a:ext uri="{FF2B5EF4-FFF2-40B4-BE49-F238E27FC236}">
                <a16:creationId xmlns:a16="http://schemas.microsoft.com/office/drawing/2014/main" xmlns="" id="{8F0276BB-0CBF-4D4D-ADE6-887AEED89E59}"/>
              </a:ext>
            </a:extLst>
          </p:cNvPr>
          <p:cNvSpPr/>
          <p:nvPr/>
        </p:nvSpPr>
        <p:spPr>
          <a:xfrm>
            <a:off x="9514159" y="4604590"/>
            <a:ext cx="2032576" cy="578238"/>
          </a:xfrm>
          <a:prstGeom prst="rect">
            <a:avLst/>
          </a:prstGeom>
          <a:noFill/>
          <a:ln w="6350" cap="flat" cmpd="sng" algn="ctr">
            <a:noFill/>
            <a:prstDash val="solid"/>
            <a:miter lim="800000"/>
          </a:ln>
          <a:effectLst/>
        </p:spPr>
        <p:txBody>
          <a:bodyPr rtlCol="0" anchor="ctr"/>
          <a:lstStyle/>
          <a:p>
            <a:pPr lvl="0" algn="ctr"/>
            <a:r>
              <a:rPr lang="es-ES_tradnl" sz="1400" kern="0" dirty="0">
                <a:solidFill>
                  <a:srgbClr val="FFFFFF"/>
                </a:solidFill>
                <a:latin typeface="Gotham HTF Light" pitchFamily="2" charset="0"/>
              </a:rPr>
              <a:t>Solución Queja</a:t>
            </a:r>
          </a:p>
        </p:txBody>
      </p:sp>
    </p:spTree>
    <p:extLst>
      <p:ext uri="{BB962C8B-B14F-4D97-AF65-F5344CB8AC3E}">
        <p14:creationId xmlns:p14="http://schemas.microsoft.com/office/powerpoint/2010/main" val="1954883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xmlns="" id="{3ED947F6-4844-CF4B-8CD8-34220E2474E2}"/>
              </a:ext>
            </a:extLst>
          </p:cNvPr>
          <p:cNvSpPr/>
          <p:nvPr/>
        </p:nvSpPr>
        <p:spPr>
          <a:xfrm>
            <a:off x="1956634" y="2031266"/>
            <a:ext cx="8462712" cy="1061163"/>
          </a:xfrm>
          <a:prstGeom prst="rect">
            <a:avLst/>
          </a:prstGeom>
          <a:solidFill>
            <a:schemeClr val="bg1">
              <a:alpha val="50000"/>
            </a:schemeClr>
          </a:solidFill>
        </p:spPr>
        <p:txBody>
          <a:bodyPr wrap="square" anchor="ctr" anchorCtr="1">
            <a:noAutofit/>
          </a:bodyPr>
          <a:lstStyle/>
          <a:p>
            <a:pPr>
              <a:spcBef>
                <a:spcPct val="0"/>
              </a:spcBef>
            </a:pPr>
            <a:r>
              <a:rPr lang="es-ES_tradnl" altLang="en-US" sz="2800" dirty="0">
                <a:solidFill>
                  <a:srgbClr val="FFFFFF"/>
                </a:solidFill>
                <a:effectLst>
                  <a:outerShdw blurRad="38100" dist="38100" dir="2700000" algn="tl">
                    <a:srgbClr val="000000">
                      <a:alpha val="43137"/>
                    </a:srgbClr>
                  </a:outerShdw>
                </a:effectLst>
                <a:latin typeface="GothamHTF-Book" pitchFamily="2" charset="77"/>
                <a:ea typeface="Gotham Bold" charset="0"/>
                <a:cs typeface="Gotham Medium" pitchFamily="50" charset="0"/>
              </a:rPr>
              <a:t>Actualización en la Sección III – Otros</a:t>
            </a:r>
            <a:endParaRPr lang="es-ES_tradnl" altLang="en-US" sz="2800" dirty="0">
              <a:solidFill>
                <a:srgbClr val="FFFFFF"/>
              </a:solidFill>
              <a:effectLst>
                <a:outerShdw blurRad="38100" dist="38100" dir="2700000" algn="tl">
                  <a:srgbClr val="000000">
                    <a:alpha val="43137"/>
                  </a:srgbClr>
                </a:outerShdw>
              </a:effectLst>
              <a:latin typeface="Gotham HTF Light" pitchFamily="2" charset="77"/>
              <a:ea typeface="Gotham Bold" charset="0"/>
              <a:cs typeface="Gotham Medium" pitchFamily="50" charset="0"/>
            </a:endParaRPr>
          </a:p>
        </p:txBody>
      </p:sp>
      <p:cxnSp>
        <p:nvCxnSpPr>
          <p:cNvPr id="15" name="Conector recto 14">
            <a:extLst>
              <a:ext uri="{FF2B5EF4-FFF2-40B4-BE49-F238E27FC236}">
                <a16:creationId xmlns:a16="http://schemas.microsoft.com/office/drawing/2014/main" xmlns="" id="{DBEA9F6E-5B7A-764F-85C7-53D8B1BD932C}"/>
              </a:ext>
            </a:extLst>
          </p:cNvPr>
          <p:cNvCxnSpPr>
            <a:cxnSpLocks/>
          </p:cNvCxnSpPr>
          <p:nvPr/>
        </p:nvCxnSpPr>
        <p:spPr>
          <a:xfrm flipH="1">
            <a:off x="1" y="2055171"/>
            <a:ext cx="1909631" cy="0"/>
          </a:xfrm>
          <a:prstGeom prst="line">
            <a:avLst/>
          </a:prstGeom>
          <a:noFill/>
          <a:ln w="6350" cap="flat" cmpd="sng" algn="ctr">
            <a:solidFill>
              <a:srgbClr val="FFFFFF"/>
            </a:solidFill>
            <a:prstDash val="solid"/>
            <a:miter lim="800000"/>
          </a:ln>
          <a:effectLst/>
        </p:spPr>
      </p:cxnSp>
      <p:sp>
        <p:nvSpPr>
          <p:cNvPr id="16" name="Rectángulo 15">
            <a:extLst>
              <a:ext uri="{FF2B5EF4-FFF2-40B4-BE49-F238E27FC236}">
                <a16:creationId xmlns:a16="http://schemas.microsoft.com/office/drawing/2014/main" xmlns="" id="{4EBC50DA-60A4-7444-8E6F-65DFAC781969}"/>
              </a:ext>
            </a:extLst>
          </p:cNvPr>
          <p:cNvSpPr/>
          <p:nvPr/>
        </p:nvSpPr>
        <p:spPr>
          <a:xfrm>
            <a:off x="1956634" y="3355188"/>
            <a:ext cx="7542368" cy="2354491"/>
          </a:xfrm>
          <a:prstGeom prst="rect">
            <a:avLst/>
          </a:prstGeom>
        </p:spPr>
        <p:txBody>
          <a:bodyPr wrap="square">
            <a:spAutoFit/>
          </a:bodyPr>
          <a:lstStyle/>
          <a:p>
            <a:pPr marL="457200" indent="-457200">
              <a:spcAft>
                <a:spcPts val="600"/>
              </a:spcAft>
              <a:buFont typeface="Arial" panose="020B0604020202020204" pitchFamily="34" charset="0"/>
              <a:buChar char="•"/>
            </a:pPr>
            <a:r>
              <a:rPr lang="es-ES_tradnl" altLang="en-US" sz="1400" dirty="0">
                <a:solidFill>
                  <a:srgbClr val="FFFFFF"/>
                </a:solidFill>
                <a:latin typeface="Gotham HTF Light" pitchFamily="2" charset="77"/>
                <a:ea typeface="Gotham Bold" charset="0"/>
                <a:cs typeface="Gotham Medium" pitchFamily="50" charset="0"/>
              </a:rPr>
              <a:t>Uso de Sistemas Nacionales</a:t>
            </a:r>
          </a:p>
          <a:p>
            <a:pPr marL="457200" indent="-457200">
              <a:spcAft>
                <a:spcPts val="600"/>
              </a:spcAft>
              <a:buFont typeface="Arial" panose="020B0604020202020204" pitchFamily="34" charset="0"/>
              <a:buChar char="•"/>
            </a:pPr>
            <a:r>
              <a:rPr lang="es-ES_tradnl" altLang="en-US" sz="1400" dirty="0">
                <a:solidFill>
                  <a:srgbClr val="FFFFFF"/>
                </a:solidFill>
                <a:latin typeface="Gotham HTF Light" pitchFamily="2" charset="77"/>
                <a:ea typeface="Gotham Bold" charset="0"/>
                <a:cs typeface="Gotham Medium" pitchFamily="50" charset="0"/>
              </a:rPr>
              <a:t>Licitación Limitada</a:t>
            </a:r>
          </a:p>
          <a:p>
            <a:pPr marL="457200" indent="-457200">
              <a:spcAft>
                <a:spcPts val="600"/>
              </a:spcAft>
              <a:buFont typeface="Arial" panose="020B0604020202020204" pitchFamily="34" charset="0"/>
              <a:buChar char="•"/>
            </a:pPr>
            <a:r>
              <a:rPr lang="es-ES_tradnl" altLang="en-US" sz="1400" dirty="0">
                <a:solidFill>
                  <a:srgbClr val="FFFFFF"/>
                </a:solidFill>
                <a:latin typeface="Gotham HTF Light" pitchFamily="2" charset="77"/>
                <a:ea typeface="Gotham Bold" charset="0"/>
                <a:cs typeface="Gotham Medium" pitchFamily="50" charset="0"/>
              </a:rPr>
              <a:t>Contracción Directa</a:t>
            </a:r>
          </a:p>
          <a:p>
            <a:pPr marL="457200" indent="-457200">
              <a:spcAft>
                <a:spcPts val="600"/>
              </a:spcAft>
              <a:buFont typeface="Arial" panose="020B0604020202020204" pitchFamily="34" charset="0"/>
              <a:buChar char="•"/>
            </a:pPr>
            <a:r>
              <a:rPr lang="es-ES_tradnl" altLang="en-US" sz="1400" dirty="0">
                <a:solidFill>
                  <a:srgbClr val="FFFFFF"/>
                </a:solidFill>
                <a:latin typeface="Gotham HTF Light" pitchFamily="2" charset="77"/>
                <a:ea typeface="Gotham Bold" charset="0"/>
                <a:cs typeface="Gotham Medium" pitchFamily="50" charset="0"/>
              </a:rPr>
              <a:t>Asociaciones Público Privadas</a:t>
            </a:r>
          </a:p>
          <a:p>
            <a:pPr marL="457200" indent="-457200">
              <a:spcAft>
                <a:spcPts val="600"/>
              </a:spcAft>
              <a:buFont typeface="Arial" panose="020B0604020202020204" pitchFamily="34" charset="0"/>
              <a:buChar char="•"/>
            </a:pPr>
            <a:r>
              <a:rPr lang="es-ES_tradnl" altLang="en-US" sz="1400" dirty="0">
                <a:solidFill>
                  <a:srgbClr val="FFFFFF"/>
                </a:solidFill>
                <a:latin typeface="Gotham HTF Light" pitchFamily="2" charset="77"/>
                <a:ea typeface="Gotham Bold" charset="0"/>
                <a:cs typeface="Gotham Medium" pitchFamily="50" charset="0"/>
              </a:rPr>
              <a:t>Sistemas Electrónicos de Adquisiciones</a:t>
            </a:r>
          </a:p>
          <a:p>
            <a:pPr marL="457200" indent="-457200">
              <a:spcAft>
                <a:spcPts val="600"/>
              </a:spcAft>
              <a:buFont typeface="Arial" panose="020B0604020202020204" pitchFamily="34" charset="0"/>
              <a:buChar char="•"/>
            </a:pPr>
            <a:r>
              <a:rPr lang="es-ES_tradnl" altLang="en-US" sz="1400" dirty="0">
                <a:solidFill>
                  <a:srgbClr val="FFFFFF"/>
                </a:solidFill>
                <a:latin typeface="Gotham HTF Light" pitchFamily="2" charset="77"/>
                <a:ea typeface="Gotham Bold" charset="0"/>
                <a:cs typeface="Gotham Medium" pitchFamily="50" charset="0"/>
              </a:rPr>
              <a:t>Subastas Electrónicas Inversas</a:t>
            </a:r>
          </a:p>
          <a:p>
            <a:pPr marL="457200" indent="-457200">
              <a:spcAft>
                <a:spcPts val="600"/>
              </a:spcAft>
              <a:buFont typeface="Arial" panose="020B0604020202020204" pitchFamily="34" charset="0"/>
              <a:buChar char="•"/>
            </a:pPr>
            <a:r>
              <a:rPr lang="es-ES_tradnl" altLang="en-US" sz="1400" dirty="0">
                <a:solidFill>
                  <a:srgbClr val="FFFFFF"/>
                </a:solidFill>
                <a:latin typeface="Gotham HTF Light" pitchFamily="2" charset="77"/>
                <a:ea typeface="Gotham Bold" charset="0"/>
                <a:cs typeface="Gotham Medium" pitchFamily="50" charset="0"/>
              </a:rPr>
              <a:t>Arrendamiento de Activos</a:t>
            </a:r>
          </a:p>
          <a:p>
            <a:pPr marL="457200" indent="-457200">
              <a:spcAft>
                <a:spcPts val="600"/>
              </a:spcAft>
              <a:buFont typeface="Arial" panose="020B0604020202020204" pitchFamily="34" charset="0"/>
              <a:buChar char="•"/>
            </a:pPr>
            <a:r>
              <a:rPr lang="es-ES_tradnl" altLang="en-US" sz="1400" dirty="0">
                <a:solidFill>
                  <a:srgbClr val="FFFFFF"/>
                </a:solidFill>
                <a:latin typeface="Gotham HTF Light" pitchFamily="2" charset="77"/>
                <a:ea typeface="Gotham Bold" charset="0"/>
                <a:cs typeface="Gotham Medium" pitchFamily="50" charset="0"/>
              </a:rPr>
              <a:t>Adquisición de Bienes de Segunda Mano</a:t>
            </a:r>
          </a:p>
        </p:txBody>
      </p:sp>
    </p:spTree>
    <p:extLst>
      <p:ext uri="{BB962C8B-B14F-4D97-AF65-F5344CB8AC3E}">
        <p14:creationId xmlns:p14="http://schemas.microsoft.com/office/powerpoint/2010/main" val="2094071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A33D13B0-004A-0546-B288-CEB07178D9E3}"/>
              </a:ext>
            </a:extLst>
          </p:cNvPr>
          <p:cNvSpPr/>
          <p:nvPr/>
        </p:nvSpPr>
        <p:spPr>
          <a:xfrm>
            <a:off x="2090336" y="570351"/>
            <a:ext cx="9616008" cy="523220"/>
          </a:xfrm>
          <a:prstGeom prst="rect">
            <a:avLst/>
          </a:prstGeom>
        </p:spPr>
        <p:txBody>
          <a:bodyPr wrap="square">
            <a:spAutoFit/>
          </a:bodyPr>
          <a:lstStyle/>
          <a:p>
            <a:pPr>
              <a:spcBef>
                <a:spcPct val="0"/>
              </a:spcBef>
            </a:pPr>
            <a:r>
              <a:rPr lang="es-ES_tradnl" altLang="en-US" sz="2800" b="1" dirty="0">
                <a:solidFill>
                  <a:srgbClr val="FFFFFF"/>
                </a:solidFill>
                <a:latin typeface="GothamHTF-Book" pitchFamily="2" charset="77"/>
                <a:ea typeface="Gotham Bold" charset="0"/>
                <a:cs typeface="Gotham Medium" pitchFamily="50" charset="0"/>
              </a:rPr>
              <a:t>Aplicabilidad de las Políticas</a:t>
            </a:r>
          </a:p>
        </p:txBody>
      </p:sp>
      <p:cxnSp>
        <p:nvCxnSpPr>
          <p:cNvPr id="3" name="Conector recto 2">
            <a:extLst>
              <a:ext uri="{FF2B5EF4-FFF2-40B4-BE49-F238E27FC236}">
                <a16:creationId xmlns:a16="http://schemas.microsoft.com/office/drawing/2014/main" xmlns="" id="{826823C5-208D-2949-9C1E-9A295F806D5A}"/>
              </a:ext>
            </a:extLst>
          </p:cNvPr>
          <p:cNvCxnSpPr>
            <a:cxnSpLocks/>
          </p:cNvCxnSpPr>
          <p:nvPr/>
        </p:nvCxnSpPr>
        <p:spPr>
          <a:xfrm flipH="1">
            <a:off x="1" y="831961"/>
            <a:ext cx="1909631" cy="0"/>
          </a:xfrm>
          <a:prstGeom prst="line">
            <a:avLst/>
          </a:prstGeom>
          <a:noFill/>
          <a:ln w="6350" cap="flat" cmpd="sng" algn="ctr">
            <a:solidFill>
              <a:srgbClr val="FFFFFF"/>
            </a:solidFill>
            <a:prstDash val="solid"/>
            <a:miter lim="800000"/>
          </a:ln>
          <a:effectLst/>
        </p:spPr>
      </p:cxnSp>
      <p:sp>
        <p:nvSpPr>
          <p:cNvPr id="4" name="Rectángulo 3">
            <a:extLst>
              <a:ext uri="{FF2B5EF4-FFF2-40B4-BE49-F238E27FC236}">
                <a16:creationId xmlns:a16="http://schemas.microsoft.com/office/drawing/2014/main" xmlns="" id="{2B6E860C-402B-204E-955B-E5687A12A04F}"/>
              </a:ext>
            </a:extLst>
          </p:cNvPr>
          <p:cNvSpPr/>
          <p:nvPr/>
        </p:nvSpPr>
        <p:spPr>
          <a:xfrm>
            <a:off x="2042647" y="1093571"/>
            <a:ext cx="4767652" cy="523220"/>
          </a:xfrm>
          <a:prstGeom prst="rect">
            <a:avLst/>
          </a:prstGeom>
        </p:spPr>
        <p:txBody>
          <a:bodyPr wrap="none">
            <a:spAutoFit/>
          </a:bodyPr>
          <a:lstStyle/>
          <a:p>
            <a:r>
              <a:rPr lang="es-ES_tradnl" altLang="en-US" sz="2800" dirty="0">
                <a:solidFill>
                  <a:schemeClr val="accent2"/>
                </a:solidFill>
                <a:latin typeface="Gotham HTF Light" pitchFamily="2" charset="77"/>
                <a:ea typeface="Gotham Bold" charset="0"/>
                <a:cs typeface="Gotham Medium" pitchFamily="50" charset="0"/>
              </a:rPr>
              <a:t>Uso del Sistema País </a:t>
            </a:r>
            <a:r>
              <a:rPr lang="es-ES_tradnl" altLang="en-US" sz="2400" dirty="0">
                <a:solidFill>
                  <a:schemeClr val="accent2"/>
                </a:solidFill>
                <a:latin typeface="Gotham HTF Light" pitchFamily="2" charset="77"/>
                <a:ea typeface="Gotham Bold" charset="0"/>
                <a:cs typeface="Gotham Medium" pitchFamily="50" charset="0"/>
              </a:rPr>
              <a:t>(3.2)</a:t>
            </a:r>
            <a:endParaRPr lang="es-ES_tradnl" dirty="0">
              <a:solidFill>
                <a:schemeClr val="accent2"/>
              </a:solidFill>
              <a:latin typeface="Gotham HTF Light" pitchFamily="2" charset="77"/>
            </a:endParaRPr>
          </a:p>
        </p:txBody>
      </p:sp>
      <p:sp>
        <p:nvSpPr>
          <p:cNvPr id="9" name="Rectángulo 8">
            <a:extLst>
              <a:ext uri="{FF2B5EF4-FFF2-40B4-BE49-F238E27FC236}">
                <a16:creationId xmlns:a16="http://schemas.microsoft.com/office/drawing/2014/main" xmlns="" id="{6CA7C91E-E525-6E4C-85FE-2C2C2A8413D5}"/>
              </a:ext>
            </a:extLst>
          </p:cNvPr>
          <p:cNvSpPr/>
          <p:nvPr/>
        </p:nvSpPr>
        <p:spPr>
          <a:xfrm>
            <a:off x="2090335" y="2321178"/>
            <a:ext cx="5219305" cy="1754326"/>
          </a:xfrm>
          <a:prstGeom prst="rect">
            <a:avLst/>
          </a:prstGeom>
        </p:spPr>
        <p:txBody>
          <a:bodyPr wrap="square">
            <a:spAutoFit/>
          </a:bodyPr>
          <a:lstStyle/>
          <a:p>
            <a:r>
              <a:rPr lang="es-ES_tradnl" dirty="0">
                <a:latin typeface="Gotham HTF Light" pitchFamily="2" charset="0"/>
              </a:rPr>
              <a:t>A solicitud del Prestatario, </a:t>
            </a:r>
            <a:r>
              <a:rPr lang="es-ES_tradnl" dirty="0">
                <a:solidFill>
                  <a:schemeClr val="accent2"/>
                </a:solidFill>
                <a:latin typeface="Gotham HTF Light" pitchFamily="2" charset="0"/>
              </a:rPr>
              <a:t>el Banco puede confiar y aplicar las normas, procedimientos y sistemas de adquisiciones del Prestatario a nivel nacional</a:t>
            </a:r>
            <a:r>
              <a:rPr lang="es-ES_tradnl" dirty="0">
                <a:latin typeface="Gotham HTF Light" pitchFamily="2" charset="0"/>
              </a:rPr>
              <a:t> o subnacional, cuando de acuerdo con las evaluaciones del Banco y sean aceptables para el Banco. </a:t>
            </a:r>
          </a:p>
        </p:txBody>
      </p:sp>
      <p:sp>
        <p:nvSpPr>
          <p:cNvPr id="6" name="Rectángulo 5">
            <a:extLst>
              <a:ext uri="{FF2B5EF4-FFF2-40B4-BE49-F238E27FC236}">
                <a16:creationId xmlns:a16="http://schemas.microsoft.com/office/drawing/2014/main" xmlns="" id="{98EAB085-FD3A-9B4B-BC00-0D4B56749833}"/>
              </a:ext>
            </a:extLst>
          </p:cNvPr>
          <p:cNvSpPr/>
          <p:nvPr/>
        </p:nvSpPr>
        <p:spPr>
          <a:xfrm>
            <a:off x="2090335" y="4707705"/>
            <a:ext cx="2890739" cy="923330"/>
          </a:xfrm>
          <a:prstGeom prst="rect">
            <a:avLst/>
          </a:prstGeom>
        </p:spPr>
        <p:txBody>
          <a:bodyPr wrap="square">
            <a:spAutoFit/>
          </a:bodyPr>
          <a:lstStyle/>
          <a:p>
            <a:r>
              <a:rPr lang="es-ES_tradnl" dirty="0">
                <a:latin typeface="Gotham HTF Light" pitchFamily="2" charset="77"/>
              </a:rPr>
              <a:t>LPN</a:t>
            </a:r>
          </a:p>
          <a:p>
            <a:r>
              <a:rPr lang="es-ES_tradnl" dirty="0">
                <a:latin typeface="Gotham HTF Light" pitchFamily="2" charset="77"/>
              </a:rPr>
              <a:t>CP (Acuerdos Marco)</a:t>
            </a:r>
          </a:p>
          <a:p>
            <a:r>
              <a:rPr lang="es-ES_tradnl" dirty="0">
                <a:latin typeface="Gotham HTF Light" pitchFamily="2" charset="77"/>
              </a:rPr>
              <a:t>Consultoría</a:t>
            </a:r>
          </a:p>
        </p:txBody>
      </p:sp>
      <p:cxnSp>
        <p:nvCxnSpPr>
          <p:cNvPr id="7" name="Conector recto 6">
            <a:extLst>
              <a:ext uri="{FF2B5EF4-FFF2-40B4-BE49-F238E27FC236}">
                <a16:creationId xmlns:a16="http://schemas.microsoft.com/office/drawing/2014/main" xmlns="" id="{54786A90-8755-624C-BBB3-A3078D8B3AEB}"/>
              </a:ext>
            </a:extLst>
          </p:cNvPr>
          <p:cNvCxnSpPr>
            <a:cxnSpLocks/>
          </p:cNvCxnSpPr>
          <p:nvPr/>
        </p:nvCxnSpPr>
        <p:spPr>
          <a:xfrm flipH="1">
            <a:off x="2090335" y="4527320"/>
            <a:ext cx="4885372" cy="0"/>
          </a:xfrm>
          <a:prstGeom prst="line">
            <a:avLst/>
          </a:prstGeom>
          <a:noFill/>
          <a:ln w="6350" cap="flat" cmpd="sng" algn="ctr">
            <a:solidFill>
              <a:srgbClr val="FFFFFF"/>
            </a:solidFill>
            <a:prstDash val="solid"/>
            <a:miter lim="800000"/>
          </a:ln>
          <a:effectLst/>
        </p:spPr>
      </p:cxnSp>
      <p:pic>
        <p:nvPicPr>
          <p:cNvPr id="8" name="Imagen 7">
            <a:extLst>
              <a:ext uri="{FF2B5EF4-FFF2-40B4-BE49-F238E27FC236}">
                <a16:creationId xmlns:a16="http://schemas.microsoft.com/office/drawing/2014/main" xmlns="" id="{F35E2529-C3DD-4443-B550-0D2A097F27F5}"/>
              </a:ext>
            </a:extLst>
          </p:cNvPr>
          <p:cNvPicPr>
            <a:picLocks noChangeAspect="1"/>
          </p:cNvPicPr>
          <p:nvPr/>
        </p:nvPicPr>
        <p:blipFill>
          <a:blip r:embed="rId3"/>
          <a:stretch>
            <a:fillRect/>
          </a:stretch>
        </p:blipFill>
        <p:spPr>
          <a:xfrm>
            <a:off x="7814966" y="2417033"/>
            <a:ext cx="2792025" cy="2792025"/>
          </a:xfrm>
          <a:prstGeom prst="rect">
            <a:avLst/>
          </a:prstGeom>
        </p:spPr>
      </p:pic>
    </p:spTree>
    <p:extLst>
      <p:ext uri="{BB962C8B-B14F-4D97-AF65-F5344CB8AC3E}">
        <p14:creationId xmlns:p14="http://schemas.microsoft.com/office/powerpoint/2010/main" val="2384147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A33D13B0-004A-0546-B288-CEB07178D9E3}"/>
              </a:ext>
            </a:extLst>
          </p:cNvPr>
          <p:cNvSpPr/>
          <p:nvPr/>
        </p:nvSpPr>
        <p:spPr>
          <a:xfrm>
            <a:off x="2090336" y="570351"/>
            <a:ext cx="9616008" cy="523220"/>
          </a:xfrm>
          <a:prstGeom prst="rect">
            <a:avLst/>
          </a:prstGeom>
        </p:spPr>
        <p:txBody>
          <a:bodyPr wrap="square">
            <a:spAutoFit/>
          </a:bodyPr>
          <a:lstStyle/>
          <a:p>
            <a:pPr>
              <a:spcBef>
                <a:spcPct val="0"/>
              </a:spcBef>
            </a:pPr>
            <a:r>
              <a:rPr lang="es-ES_tradnl" altLang="en-US" sz="2800" dirty="0">
                <a:solidFill>
                  <a:srgbClr val="FFFFFF"/>
                </a:solidFill>
                <a:latin typeface="GothamHTF-Book" pitchFamily="2" charset="77"/>
                <a:ea typeface="Gotham Bold" charset="0"/>
                <a:cs typeface="Gotham Medium" pitchFamily="50" charset="0"/>
              </a:rPr>
              <a:t>Licitación Limitada </a:t>
            </a:r>
            <a:r>
              <a:rPr lang="es-ES_tradnl" altLang="en-US" sz="2400" dirty="0">
                <a:solidFill>
                  <a:srgbClr val="FFFFFF"/>
                </a:solidFill>
                <a:latin typeface="GothamHTF-Book" pitchFamily="2" charset="77"/>
                <a:ea typeface="Gotham Bold" charset="0"/>
                <a:cs typeface="Gotham Medium" pitchFamily="50" charset="0"/>
              </a:rPr>
              <a:t>(3.3)</a:t>
            </a:r>
            <a:r>
              <a:rPr lang="es-ES_tradnl" altLang="en-US" sz="2800" dirty="0">
                <a:solidFill>
                  <a:srgbClr val="FFFFFF"/>
                </a:solidFill>
                <a:latin typeface="GothamHTF-Book" pitchFamily="2" charset="77"/>
                <a:ea typeface="Gotham Bold" charset="0"/>
                <a:cs typeface="Gotham Medium" pitchFamily="50" charset="0"/>
              </a:rPr>
              <a:t> </a:t>
            </a:r>
          </a:p>
        </p:txBody>
      </p:sp>
      <p:cxnSp>
        <p:nvCxnSpPr>
          <p:cNvPr id="3" name="Conector recto 2">
            <a:extLst>
              <a:ext uri="{FF2B5EF4-FFF2-40B4-BE49-F238E27FC236}">
                <a16:creationId xmlns:a16="http://schemas.microsoft.com/office/drawing/2014/main" xmlns="" id="{826823C5-208D-2949-9C1E-9A295F806D5A}"/>
              </a:ext>
            </a:extLst>
          </p:cNvPr>
          <p:cNvCxnSpPr>
            <a:cxnSpLocks/>
          </p:cNvCxnSpPr>
          <p:nvPr/>
        </p:nvCxnSpPr>
        <p:spPr>
          <a:xfrm flipH="1">
            <a:off x="1" y="831961"/>
            <a:ext cx="1909631" cy="0"/>
          </a:xfrm>
          <a:prstGeom prst="line">
            <a:avLst/>
          </a:prstGeom>
          <a:noFill/>
          <a:ln w="6350" cap="flat" cmpd="sng" algn="ctr">
            <a:solidFill>
              <a:srgbClr val="FFFFFF"/>
            </a:solidFill>
            <a:prstDash val="solid"/>
            <a:miter lim="800000"/>
          </a:ln>
          <a:effectLst/>
        </p:spPr>
      </p:cxnSp>
      <p:sp>
        <p:nvSpPr>
          <p:cNvPr id="4" name="Rectángulo 3">
            <a:extLst>
              <a:ext uri="{FF2B5EF4-FFF2-40B4-BE49-F238E27FC236}">
                <a16:creationId xmlns:a16="http://schemas.microsoft.com/office/drawing/2014/main" xmlns="" id="{2B6E860C-402B-204E-955B-E5687A12A04F}"/>
              </a:ext>
            </a:extLst>
          </p:cNvPr>
          <p:cNvSpPr/>
          <p:nvPr/>
        </p:nvSpPr>
        <p:spPr>
          <a:xfrm>
            <a:off x="2203275" y="1111377"/>
            <a:ext cx="3155031" cy="400110"/>
          </a:xfrm>
          <a:prstGeom prst="rect">
            <a:avLst/>
          </a:prstGeom>
        </p:spPr>
        <p:txBody>
          <a:bodyPr wrap="none">
            <a:spAutoFit/>
          </a:bodyPr>
          <a:lstStyle/>
          <a:p>
            <a:r>
              <a:rPr lang="es-ES_tradnl" altLang="en-US" sz="2000" dirty="0">
                <a:solidFill>
                  <a:srgbClr val="FFFFFF"/>
                </a:solidFill>
                <a:latin typeface="Gotham HTF Light" pitchFamily="2" charset="77"/>
                <a:ea typeface="Gotham Bold" charset="0"/>
                <a:cs typeface="Gotham Medium" pitchFamily="50" charset="0"/>
              </a:rPr>
              <a:t>no es mas internacional</a:t>
            </a:r>
            <a:endParaRPr lang="es-ES_tradnl" sz="1400" dirty="0">
              <a:latin typeface="Gotham HTF Light" pitchFamily="2" charset="77"/>
            </a:endParaRPr>
          </a:p>
        </p:txBody>
      </p:sp>
      <p:sp>
        <p:nvSpPr>
          <p:cNvPr id="9" name="Rectángulo 8">
            <a:extLst>
              <a:ext uri="{FF2B5EF4-FFF2-40B4-BE49-F238E27FC236}">
                <a16:creationId xmlns:a16="http://schemas.microsoft.com/office/drawing/2014/main" xmlns="" id="{6CA7C91E-E525-6E4C-85FE-2C2C2A8413D5}"/>
              </a:ext>
            </a:extLst>
          </p:cNvPr>
          <p:cNvSpPr/>
          <p:nvPr/>
        </p:nvSpPr>
        <p:spPr>
          <a:xfrm>
            <a:off x="1961002" y="2438590"/>
            <a:ext cx="8297591" cy="1323439"/>
          </a:xfrm>
          <a:prstGeom prst="rect">
            <a:avLst/>
          </a:prstGeom>
        </p:spPr>
        <p:txBody>
          <a:bodyPr wrap="square">
            <a:spAutoFit/>
          </a:bodyPr>
          <a:lstStyle/>
          <a:p>
            <a:r>
              <a:rPr lang="es-ES_tradnl" sz="1600" dirty="0">
                <a:latin typeface="Gotham HTF Light" pitchFamily="2" charset="0"/>
              </a:rPr>
              <a:t>La licitación </a:t>
            </a:r>
            <a:r>
              <a:rPr lang="es-ES_tradnl" sz="1600" strike="sngStrike" dirty="0">
                <a:latin typeface="Gotham HTF Light" pitchFamily="2" charset="0"/>
              </a:rPr>
              <a:t>internacional</a:t>
            </a:r>
            <a:r>
              <a:rPr lang="es-ES_tradnl" sz="1600" dirty="0">
                <a:latin typeface="Gotham HTF Light" pitchFamily="2" charset="0"/>
              </a:rPr>
              <a:t> limitada (LL) es esencialmente un método competitivo convocada mediante invitación y sin anuncio público. La LL puede ser un método adecuado de contratación en los casos en que (a) haya solamente un número reducido de proveedores, o (b) haya otras razones excepcionales que justifiquen el empleo cabal de procedimientos distintos de los de una LPI</a:t>
            </a:r>
          </a:p>
        </p:txBody>
      </p:sp>
      <p:sp>
        <p:nvSpPr>
          <p:cNvPr id="6" name="Rectángulo 5">
            <a:extLst>
              <a:ext uri="{FF2B5EF4-FFF2-40B4-BE49-F238E27FC236}">
                <a16:creationId xmlns:a16="http://schemas.microsoft.com/office/drawing/2014/main" xmlns="" id="{98EAB085-FD3A-9B4B-BC00-0D4B56749833}"/>
              </a:ext>
            </a:extLst>
          </p:cNvPr>
          <p:cNvSpPr/>
          <p:nvPr/>
        </p:nvSpPr>
        <p:spPr>
          <a:xfrm>
            <a:off x="726484" y="5102243"/>
            <a:ext cx="7954617" cy="369332"/>
          </a:xfrm>
          <a:prstGeom prst="rect">
            <a:avLst/>
          </a:prstGeom>
        </p:spPr>
        <p:txBody>
          <a:bodyPr wrap="square">
            <a:spAutoFit/>
          </a:bodyPr>
          <a:lstStyle/>
          <a:p>
            <a:r>
              <a:rPr lang="es-ES_tradnl" dirty="0">
                <a:latin typeface="Gotham HTF Light" pitchFamily="2" charset="77"/>
              </a:rPr>
              <a:t>Se remueve la palabra </a:t>
            </a:r>
            <a:r>
              <a:rPr lang="es-ES_tradnl" dirty="0">
                <a:solidFill>
                  <a:schemeClr val="accent2"/>
                </a:solidFill>
                <a:latin typeface="Gotham HTF Light" pitchFamily="2" charset="77"/>
              </a:rPr>
              <a:t>“internacional” </a:t>
            </a:r>
          </a:p>
        </p:txBody>
      </p:sp>
      <p:cxnSp>
        <p:nvCxnSpPr>
          <p:cNvPr id="7" name="Conector recto 6">
            <a:extLst>
              <a:ext uri="{FF2B5EF4-FFF2-40B4-BE49-F238E27FC236}">
                <a16:creationId xmlns:a16="http://schemas.microsoft.com/office/drawing/2014/main" xmlns="" id="{54786A90-8755-624C-BBB3-A3078D8B3AEB}"/>
              </a:ext>
            </a:extLst>
          </p:cNvPr>
          <p:cNvCxnSpPr>
            <a:cxnSpLocks/>
          </p:cNvCxnSpPr>
          <p:nvPr/>
        </p:nvCxnSpPr>
        <p:spPr>
          <a:xfrm flipH="1">
            <a:off x="787681" y="4986596"/>
            <a:ext cx="5308319" cy="0"/>
          </a:xfrm>
          <a:prstGeom prst="line">
            <a:avLst/>
          </a:prstGeom>
          <a:noFill/>
          <a:ln w="6350" cap="flat" cmpd="sng" algn="ctr">
            <a:solidFill>
              <a:srgbClr val="FFFFFF"/>
            </a:solidFill>
            <a:prstDash val="solid"/>
            <a:miter lim="800000"/>
          </a:ln>
          <a:effectLst/>
        </p:spPr>
      </p:cxnSp>
      <p:sp>
        <p:nvSpPr>
          <p:cNvPr id="11" name="Rectángulo 10">
            <a:extLst>
              <a:ext uri="{FF2B5EF4-FFF2-40B4-BE49-F238E27FC236}">
                <a16:creationId xmlns:a16="http://schemas.microsoft.com/office/drawing/2014/main" xmlns="" id="{8C338050-44CE-F049-87DB-03D89A5D4DDB}"/>
              </a:ext>
            </a:extLst>
          </p:cNvPr>
          <p:cNvSpPr/>
          <p:nvPr/>
        </p:nvSpPr>
        <p:spPr>
          <a:xfrm>
            <a:off x="7253206" y="0"/>
            <a:ext cx="4938794" cy="683375"/>
          </a:xfrm>
          <a:prstGeom prst="rect">
            <a:avLst/>
          </a:prstGeom>
          <a:pattFill prst="wdUpDiag">
            <a:fgClr>
              <a:srgbClr val="1D283A"/>
            </a:fgClr>
            <a:bgClr>
              <a:srgbClr val="1D5273"/>
            </a:bgClr>
          </a:pattFill>
          <a:ln w="6350" cap="flat" cmpd="sng" algn="ctr">
            <a:noFill/>
            <a:prstDash val="solid"/>
            <a:miter lim="800000"/>
          </a:ln>
          <a:effectLst/>
        </p:spPr>
        <p:txBody>
          <a:bodyPr rtlCol="0" anchor="ctr"/>
          <a:lstStyle/>
          <a:p>
            <a:pPr lvl="0" algn="ctr"/>
            <a:endParaRPr lang="es-ES_tradnl" sz="2000" kern="0" dirty="0">
              <a:solidFill>
                <a:srgbClr val="FFFFFF"/>
              </a:solidFill>
              <a:latin typeface="Work Sans"/>
            </a:endParaRPr>
          </a:p>
        </p:txBody>
      </p:sp>
      <p:sp>
        <p:nvSpPr>
          <p:cNvPr id="13" name="Rectángulo 12">
            <a:extLst>
              <a:ext uri="{FF2B5EF4-FFF2-40B4-BE49-F238E27FC236}">
                <a16:creationId xmlns:a16="http://schemas.microsoft.com/office/drawing/2014/main" xmlns="" id="{C06E368D-FA9B-CA47-8E33-2ADFA103306F}"/>
              </a:ext>
            </a:extLst>
          </p:cNvPr>
          <p:cNvSpPr/>
          <p:nvPr/>
        </p:nvSpPr>
        <p:spPr>
          <a:xfrm>
            <a:off x="7253206" y="4810539"/>
            <a:ext cx="4938794" cy="683375"/>
          </a:xfrm>
          <a:prstGeom prst="rect">
            <a:avLst/>
          </a:prstGeom>
          <a:pattFill prst="wdUpDiag">
            <a:fgClr>
              <a:srgbClr val="1D283A"/>
            </a:fgClr>
            <a:bgClr>
              <a:srgbClr val="1D5273"/>
            </a:bgClr>
          </a:pattFill>
          <a:ln w="6350" cap="flat" cmpd="sng" algn="ctr">
            <a:noFill/>
            <a:prstDash val="solid"/>
            <a:miter lim="800000"/>
          </a:ln>
          <a:effectLst/>
        </p:spPr>
        <p:txBody>
          <a:bodyPr rtlCol="0" anchor="ctr"/>
          <a:lstStyle/>
          <a:p>
            <a:pPr lvl="0" algn="ctr"/>
            <a:endParaRPr lang="es-ES_tradnl" sz="2000" kern="0" dirty="0">
              <a:solidFill>
                <a:srgbClr val="FFFFFF"/>
              </a:solidFill>
              <a:latin typeface="Work Sans"/>
            </a:endParaRPr>
          </a:p>
        </p:txBody>
      </p:sp>
    </p:spTree>
    <p:extLst>
      <p:ext uri="{BB962C8B-B14F-4D97-AF65-F5344CB8AC3E}">
        <p14:creationId xmlns:p14="http://schemas.microsoft.com/office/powerpoint/2010/main" val="1292622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A33D13B0-004A-0546-B288-CEB07178D9E3}"/>
              </a:ext>
            </a:extLst>
          </p:cNvPr>
          <p:cNvSpPr/>
          <p:nvPr/>
        </p:nvSpPr>
        <p:spPr>
          <a:xfrm>
            <a:off x="2090336" y="570351"/>
            <a:ext cx="9616008" cy="461665"/>
          </a:xfrm>
          <a:prstGeom prst="rect">
            <a:avLst/>
          </a:prstGeom>
        </p:spPr>
        <p:txBody>
          <a:bodyPr wrap="square">
            <a:spAutoFit/>
          </a:bodyPr>
          <a:lstStyle/>
          <a:p>
            <a:pPr>
              <a:spcBef>
                <a:spcPct val="0"/>
              </a:spcBef>
            </a:pPr>
            <a:r>
              <a:rPr lang="es-ES_tradnl" altLang="en-US" sz="2400" dirty="0">
                <a:solidFill>
                  <a:srgbClr val="FFFFFF"/>
                </a:solidFill>
                <a:latin typeface="GothamHTF-Book" pitchFamily="2" charset="77"/>
                <a:ea typeface="Gotham Bold" charset="0"/>
                <a:cs typeface="Gotham Medium" pitchFamily="50" charset="0"/>
              </a:rPr>
              <a:t>Contratación Directa </a:t>
            </a:r>
            <a:r>
              <a:rPr lang="es-ES_tradnl" altLang="en-US" sz="2000" dirty="0">
                <a:solidFill>
                  <a:srgbClr val="FFFFFF"/>
                </a:solidFill>
                <a:latin typeface="GothamHTF-Book" pitchFamily="2" charset="77"/>
                <a:ea typeface="Gotham Bold" charset="0"/>
                <a:cs typeface="Gotham Medium" pitchFamily="50" charset="0"/>
              </a:rPr>
              <a:t>(3.7)</a:t>
            </a:r>
            <a:endParaRPr lang="es-ES_tradnl" altLang="en-US" sz="2400" dirty="0">
              <a:solidFill>
                <a:srgbClr val="FFFFFF"/>
              </a:solidFill>
              <a:latin typeface="GothamHTF-Book" pitchFamily="2" charset="77"/>
              <a:ea typeface="Gotham Bold" charset="0"/>
              <a:cs typeface="Gotham Medium" pitchFamily="50" charset="0"/>
            </a:endParaRPr>
          </a:p>
        </p:txBody>
      </p:sp>
      <p:cxnSp>
        <p:nvCxnSpPr>
          <p:cNvPr id="3" name="Conector recto 2">
            <a:extLst>
              <a:ext uri="{FF2B5EF4-FFF2-40B4-BE49-F238E27FC236}">
                <a16:creationId xmlns:a16="http://schemas.microsoft.com/office/drawing/2014/main" xmlns="" id="{826823C5-208D-2949-9C1E-9A295F806D5A}"/>
              </a:ext>
            </a:extLst>
          </p:cNvPr>
          <p:cNvCxnSpPr>
            <a:cxnSpLocks/>
          </p:cNvCxnSpPr>
          <p:nvPr/>
        </p:nvCxnSpPr>
        <p:spPr>
          <a:xfrm flipH="1">
            <a:off x="1" y="831961"/>
            <a:ext cx="1909631" cy="0"/>
          </a:xfrm>
          <a:prstGeom prst="line">
            <a:avLst/>
          </a:prstGeom>
          <a:noFill/>
          <a:ln w="6350" cap="flat" cmpd="sng" algn="ctr">
            <a:solidFill>
              <a:srgbClr val="FFFFFF"/>
            </a:solidFill>
            <a:prstDash val="solid"/>
            <a:miter lim="800000"/>
          </a:ln>
          <a:effectLst/>
        </p:spPr>
      </p:cxnSp>
      <p:sp>
        <p:nvSpPr>
          <p:cNvPr id="4" name="Rectángulo 3">
            <a:extLst>
              <a:ext uri="{FF2B5EF4-FFF2-40B4-BE49-F238E27FC236}">
                <a16:creationId xmlns:a16="http://schemas.microsoft.com/office/drawing/2014/main" xmlns="" id="{2B6E860C-402B-204E-955B-E5687A12A04F}"/>
              </a:ext>
            </a:extLst>
          </p:cNvPr>
          <p:cNvSpPr/>
          <p:nvPr/>
        </p:nvSpPr>
        <p:spPr>
          <a:xfrm>
            <a:off x="696963" y="1538739"/>
            <a:ext cx="2674130" cy="461665"/>
          </a:xfrm>
          <a:prstGeom prst="rect">
            <a:avLst/>
          </a:prstGeom>
        </p:spPr>
        <p:txBody>
          <a:bodyPr wrap="none">
            <a:spAutoFit/>
          </a:bodyPr>
          <a:lstStyle/>
          <a:p>
            <a:r>
              <a:rPr lang="es-ES_tradnl" altLang="en-US" sz="2400" dirty="0">
                <a:solidFill>
                  <a:srgbClr val="FFFFFF"/>
                </a:solidFill>
                <a:latin typeface="Gotham HTF Light" pitchFamily="2" charset="77"/>
                <a:ea typeface="Gotham Bold" charset="0"/>
                <a:cs typeface="Gotham Medium" pitchFamily="50" charset="0"/>
              </a:rPr>
              <a:t>…Circunstancias:</a:t>
            </a:r>
          </a:p>
        </p:txBody>
      </p:sp>
      <p:sp>
        <p:nvSpPr>
          <p:cNvPr id="9" name="Rectángulo 8">
            <a:extLst>
              <a:ext uri="{FF2B5EF4-FFF2-40B4-BE49-F238E27FC236}">
                <a16:creationId xmlns:a16="http://schemas.microsoft.com/office/drawing/2014/main" xmlns="" id="{6CA7C91E-E525-6E4C-85FE-2C2C2A8413D5}"/>
              </a:ext>
            </a:extLst>
          </p:cNvPr>
          <p:cNvSpPr/>
          <p:nvPr/>
        </p:nvSpPr>
        <p:spPr>
          <a:xfrm>
            <a:off x="696963" y="2219779"/>
            <a:ext cx="6734351" cy="1569660"/>
          </a:xfrm>
          <a:prstGeom prst="rect">
            <a:avLst/>
          </a:prstGeom>
        </p:spPr>
        <p:txBody>
          <a:bodyPr wrap="square">
            <a:spAutoFit/>
          </a:bodyPr>
          <a:lstStyle/>
          <a:p>
            <a:r>
              <a:rPr lang="es-ES_tradnl" sz="1600" dirty="0">
                <a:latin typeface="Gotham HTF Light" pitchFamily="2" charset="0"/>
              </a:rPr>
              <a:t>a) un contrato existente, incluido un contrato que </a:t>
            </a:r>
            <a:r>
              <a:rPr lang="es-ES_tradnl" sz="1600" dirty="0">
                <a:solidFill>
                  <a:schemeClr val="accent2"/>
                </a:solidFill>
                <a:latin typeface="Gotham HTF Light" pitchFamily="2" charset="0"/>
              </a:rPr>
              <a:t>no haya sido financiado originalmente por el Banco</a:t>
            </a:r>
            <a:r>
              <a:rPr lang="es-ES_tradnl" sz="1600" dirty="0">
                <a:latin typeface="Gotham HTF Light" pitchFamily="2" charset="0"/>
              </a:rPr>
              <a:t>, para la adjudicación de bienes, o la contratación de servicios distintos a los de consultoría o de obras, adjudicados de conformidad con procedimientos aceptables para el Banco, (puede ampliarse por carácter similar)</a:t>
            </a:r>
          </a:p>
        </p:txBody>
      </p:sp>
      <p:sp>
        <p:nvSpPr>
          <p:cNvPr id="11" name="Rectángulo 10">
            <a:extLst>
              <a:ext uri="{FF2B5EF4-FFF2-40B4-BE49-F238E27FC236}">
                <a16:creationId xmlns:a16="http://schemas.microsoft.com/office/drawing/2014/main" xmlns="" id="{9C10392C-9745-1949-A329-E489EF7D8E06}"/>
              </a:ext>
            </a:extLst>
          </p:cNvPr>
          <p:cNvSpPr/>
          <p:nvPr/>
        </p:nvSpPr>
        <p:spPr>
          <a:xfrm>
            <a:off x="696963" y="4355526"/>
            <a:ext cx="6734351" cy="1077218"/>
          </a:xfrm>
          <a:prstGeom prst="rect">
            <a:avLst/>
          </a:prstGeom>
        </p:spPr>
        <p:txBody>
          <a:bodyPr wrap="square">
            <a:spAutoFit/>
          </a:bodyPr>
          <a:lstStyle/>
          <a:p>
            <a:r>
              <a:rPr lang="es-ES_tradnl" sz="1600" dirty="0">
                <a:latin typeface="Gotham HTF Light" pitchFamily="2" charset="0"/>
              </a:rPr>
              <a:t>e) En casos excepcionales como, por ejemplo, en respuesta a desastres naturales, en situaciones de emergencia o cuando </a:t>
            </a:r>
            <a:r>
              <a:rPr lang="es-ES_tradnl" sz="1600" dirty="0">
                <a:solidFill>
                  <a:schemeClr val="accent2"/>
                </a:solidFill>
                <a:latin typeface="Gotham HTF Light" pitchFamily="2" charset="0"/>
              </a:rPr>
              <a:t>no haya proveedores o contratistas para adquisiciones de pequeño valor y bajo riesgo. </a:t>
            </a:r>
          </a:p>
        </p:txBody>
      </p:sp>
      <p:sp>
        <p:nvSpPr>
          <p:cNvPr id="13" name="Rectángulo 12">
            <a:extLst>
              <a:ext uri="{FF2B5EF4-FFF2-40B4-BE49-F238E27FC236}">
                <a16:creationId xmlns:a16="http://schemas.microsoft.com/office/drawing/2014/main" xmlns="" id="{A14F5169-5400-884D-825E-3E63A141250C}"/>
              </a:ext>
            </a:extLst>
          </p:cNvPr>
          <p:cNvSpPr/>
          <p:nvPr/>
        </p:nvSpPr>
        <p:spPr>
          <a:xfrm>
            <a:off x="7924800" y="2310892"/>
            <a:ext cx="4267200" cy="1068622"/>
          </a:xfrm>
          <a:prstGeom prst="rect">
            <a:avLst/>
          </a:prstGeom>
          <a:solidFill>
            <a:srgbClr val="004E6E">
              <a:alpha val="50000"/>
            </a:srgbClr>
          </a:solidFill>
          <a:ln w="6350" cap="flat" cmpd="sng" algn="ctr">
            <a:noFill/>
            <a:prstDash val="solid"/>
            <a:miter lim="800000"/>
          </a:ln>
          <a:effectLst/>
        </p:spPr>
        <p:txBody>
          <a:bodyPr rtlCol="0" anchor="ctr"/>
          <a:lstStyle/>
          <a:p>
            <a:pPr lvl="0" algn="ctr"/>
            <a:r>
              <a:rPr lang="es-ES_tradnl" kern="0" dirty="0">
                <a:solidFill>
                  <a:srgbClr val="FFFFFF"/>
                </a:solidFill>
                <a:latin typeface="Gotham HTF Light" pitchFamily="2" charset="0"/>
              </a:rPr>
              <a:t>Nueva opción, servicios no financiados por el Banco</a:t>
            </a:r>
          </a:p>
        </p:txBody>
      </p:sp>
      <p:sp>
        <p:nvSpPr>
          <p:cNvPr id="14" name="Rectángulo 13">
            <a:extLst>
              <a:ext uri="{FF2B5EF4-FFF2-40B4-BE49-F238E27FC236}">
                <a16:creationId xmlns:a16="http://schemas.microsoft.com/office/drawing/2014/main" xmlns="" id="{F69911E3-E3FC-8D4D-94B8-6F877235C75D}"/>
              </a:ext>
            </a:extLst>
          </p:cNvPr>
          <p:cNvSpPr/>
          <p:nvPr/>
        </p:nvSpPr>
        <p:spPr>
          <a:xfrm>
            <a:off x="7924800" y="4172926"/>
            <a:ext cx="4267200" cy="1068622"/>
          </a:xfrm>
          <a:prstGeom prst="rect">
            <a:avLst/>
          </a:prstGeom>
          <a:solidFill>
            <a:srgbClr val="004E6E">
              <a:alpha val="50000"/>
            </a:srgbClr>
          </a:solidFill>
          <a:ln w="6350" cap="flat" cmpd="sng" algn="ctr">
            <a:noFill/>
            <a:prstDash val="solid"/>
            <a:miter lim="800000"/>
          </a:ln>
          <a:effectLst/>
        </p:spPr>
        <p:txBody>
          <a:bodyPr rtlCol="0" anchor="ctr"/>
          <a:lstStyle/>
          <a:p>
            <a:pPr algn="ctr"/>
            <a:r>
              <a:rPr lang="es-ES_tradnl" kern="0" dirty="0">
                <a:solidFill>
                  <a:srgbClr val="FFFFFF"/>
                </a:solidFill>
                <a:latin typeface="Gotham HTF Light" pitchFamily="2" charset="0"/>
              </a:rPr>
              <a:t>Nuevo:  no hay proveedores para adquisiciones de valor bajo</a:t>
            </a:r>
          </a:p>
        </p:txBody>
      </p:sp>
      <p:sp>
        <p:nvSpPr>
          <p:cNvPr id="15" name="Flecha izquierda 14">
            <a:extLst>
              <a:ext uri="{FF2B5EF4-FFF2-40B4-BE49-F238E27FC236}">
                <a16:creationId xmlns:a16="http://schemas.microsoft.com/office/drawing/2014/main" xmlns="" id="{60E90366-AFF4-614D-8F32-A3C554FC17E6}"/>
              </a:ext>
            </a:extLst>
          </p:cNvPr>
          <p:cNvSpPr/>
          <p:nvPr/>
        </p:nvSpPr>
        <p:spPr>
          <a:xfrm>
            <a:off x="7431314" y="2642003"/>
            <a:ext cx="493486" cy="406400"/>
          </a:xfrm>
          <a:prstGeom prst="leftArrow">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a:latin typeface="Gotham HTF Light" pitchFamily="2" charset="0"/>
            </a:endParaRPr>
          </a:p>
        </p:txBody>
      </p:sp>
      <p:sp>
        <p:nvSpPr>
          <p:cNvPr id="16" name="Flecha izquierda 15">
            <a:extLst>
              <a:ext uri="{FF2B5EF4-FFF2-40B4-BE49-F238E27FC236}">
                <a16:creationId xmlns:a16="http://schemas.microsoft.com/office/drawing/2014/main" xmlns="" id="{FD5C205B-3E18-4A46-A718-79FB01F74847}"/>
              </a:ext>
            </a:extLst>
          </p:cNvPr>
          <p:cNvSpPr/>
          <p:nvPr/>
        </p:nvSpPr>
        <p:spPr>
          <a:xfrm>
            <a:off x="7431314" y="4504037"/>
            <a:ext cx="493486" cy="406400"/>
          </a:xfrm>
          <a:prstGeom prst="leftArrow">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a:latin typeface="Gotham HTF Light" pitchFamily="2" charset="0"/>
            </a:endParaRPr>
          </a:p>
        </p:txBody>
      </p:sp>
    </p:spTree>
    <p:extLst>
      <p:ext uri="{BB962C8B-B14F-4D97-AF65-F5344CB8AC3E}">
        <p14:creationId xmlns:p14="http://schemas.microsoft.com/office/powerpoint/2010/main" val="504282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68A1A9B8-BBDE-F54E-B97B-70708170C644}"/>
              </a:ext>
            </a:extLst>
          </p:cNvPr>
          <p:cNvSpPr/>
          <p:nvPr/>
        </p:nvSpPr>
        <p:spPr>
          <a:xfrm>
            <a:off x="3703273" y="2253831"/>
            <a:ext cx="4979091" cy="2408752"/>
          </a:xfrm>
          <a:prstGeom prst="rect">
            <a:avLst/>
          </a:prstGeom>
          <a:solidFill>
            <a:schemeClr val="tx1">
              <a:alpha val="20000"/>
            </a:schemeClr>
          </a:solidFill>
        </p:spPr>
        <p:txBody>
          <a:bodyPr wrap="square" anchor="ctr" anchorCtr="1">
            <a:noAutofit/>
          </a:bodyPr>
          <a:lstStyle/>
          <a:p>
            <a:pPr algn="ctr">
              <a:spcBef>
                <a:spcPct val="0"/>
              </a:spcBef>
            </a:pPr>
            <a:r>
              <a:rPr lang="es-ES_tradnl" altLang="en-US" sz="2400" dirty="0">
                <a:solidFill>
                  <a:schemeClr val="accent2"/>
                </a:solidFill>
                <a:effectLst>
                  <a:outerShdw blurRad="38100" dist="38100" dir="2700000" algn="tl">
                    <a:srgbClr val="000000">
                      <a:alpha val="43137"/>
                    </a:srgbClr>
                  </a:outerShdw>
                </a:effectLst>
                <a:latin typeface="Gotham Book" pitchFamily="50" charset="0"/>
                <a:ea typeface="Gotham Bold" charset="0"/>
                <a:cs typeface="Gotham Book" pitchFamily="50" charset="0"/>
              </a:rPr>
              <a:t>Ampliar </a:t>
            </a:r>
            <a:r>
              <a:rPr lang="es-ES_tradnl" altLang="en-US" sz="2400" dirty="0">
                <a:solidFill>
                  <a:srgbClr val="FFFFFF"/>
                </a:solidFill>
                <a:effectLst>
                  <a:outerShdw blurRad="38100" dist="38100" dir="2700000" algn="tl">
                    <a:srgbClr val="000000">
                      <a:alpha val="43137"/>
                    </a:srgbClr>
                  </a:outerShdw>
                </a:effectLst>
                <a:latin typeface="Gotham Book" pitchFamily="50" charset="0"/>
                <a:ea typeface="Gotham Bold" charset="0"/>
                <a:cs typeface="Gotham Book" pitchFamily="50" charset="0"/>
              </a:rPr>
              <a:t>las Políticas de Adquisiciones del BID con adiciones específicas enfocadas en maximizar el </a:t>
            </a:r>
            <a:r>
              <a:rPr lang="es-ES_tradnl" altLang="en-US" sz="2400" u="sng" dirty="0">
                <a:solidFill>
                  <a:schemeClr val="accent2"/>
                </a:solidFill>
                <a:effectLst>
                  <a:outerShdw blurRad="38100" dist="38100" dir="2700000" algn="tl">
                    <a:srgbClr val="000000">
                      <a:alpha val="43137"/>
                    </a:srgbClr>
                  </a:outerShdw>
                </a:effectLst>
                <a:latin typeface="Gotham Book" pitchFamily="50" charset="0"/>
                <a:ea typeface="Gotham Bold" charset="0"/>
                <a:cs typeface="Gotham Book" pitchFamily="50" charset="0"/>
              </a:rPr>
              <a:t>Valor por el Dinero</a:t>
            </a:r>
          </a:p>
        </p:txBody>
      </p:sp>
      <p:cxnSp>
        <p:nvCxnSpPr>
          <p:cNvPr id="5" name="Conector recto 4">
            <a:extLst>
              <a:ext uri="{FF2B5EF4-FFF2-40B4-BE49-F238E27FC236}">
                <a16:creationId xmlns:a16="http://schemas.microsoft.com/office/drawing/2014/main" xmlns="" id="{7307034B-6F04-BE48-8847-977DFBC5507E}"/>
              </a:ext>
            </a:extLst>
          </p:cNvPr>
          <p:cNvCxnSpPr>
            <a:cxnSpLocks/>
          </p:cNvCxnSpPr>
          <p:nvPr/>
        </p:nvCxnSpPr>
        <p:spPr>
          <a:xfrm flipH="1" flipV="1">
            <a:off x="4" y="2272226"/>
            <a:ext cx="3606450" cy="3118"/>
          </a:xfrm>
          <a:prstGeom prst="line">
            <a:avLst/>
          </a:prstGeom>
          <a:noFill/>
          <a:ln w="6350" cap="flat" cmpd="sng" algn="ctr">
            <a:solidFill>
              <a:srgbClr val="FFFFFF"/>
            </a:solidFill>
            <a:prstDash val="solid"/>
            <a:miter lim="800000"/>
          </a:ln>
          <a:effectLst/>
        </p:spPr>
      </p:cxnSp>
      <p:pic>
        <p:nvPicPr>
          <p:cNvPr id="6" name="Imagen 5">
            <a:extLst>
              <a:ext uri="{FF2B5EF4-FFF2-40B4-BE49-F238E27FC236}">
                <a16:creationId xmlns:a16="http://schemas.microsoft.com/office/drawing/2014/main" xmlns="" id="{52C9A053-0D2C-2E44-B170-0F12DC347938}"/>
              </a:ext>
            </a:extLst>
          </p:cNvPr>
          <p:cNvPicPr>
            <a:picLocks noChangeAspect="1"/>
          </p:cNvPicPr>
          <p:nvPr/>
        </p:nvPicPr>
        <p:blipFill>
          <a:blip r:embed="rId3">
            <a:alphaModFix amt="30000"/>
          </a:blip>
          <a:stretch>
            <a:fillRect/>
          </a:stretch>
        </p:blipFill>
        <p:spPr>
          <a:xfrm>
            <a:off x="10048086" y="716227"/>
            <a:ext cx="1322445" cy="2550054"/>
          </a:xfrm>
          <a:prstGeom prst="rect">
            <a:avLst/>
          </a:prstGeom>
        </p:spPr>
      </p:pic>
      <p:pic>
        <p:nvPicPr>
          <p:cNvPr id="7" name="Imagen 6">
            <a:extLst>
              <a:ext uri="{FF2B5EF4-FFF2-40B4-BE49-F238E27FC236}">
                <a16:creationId xmlns:a16="http://schemas.microsoft.com/office/drawing/2014/main" xmlns="" id="{61E4E298-9FAC-D948-830E-A1CDD12A657D}"/>
              </a:ext>
            </a:extLst>
          </p:cNvPr>
          <p:cNvPicPr>
            <a:picLocks noChangeAspect="1"/>
          </p:cNvPicPr>
          <p:nvPr/>
        </p:nvPicPr>
        <p:blipFill>
          <a:blip r:embed="rId3">
            <a:alphaModFix amt="30000"/>
          </a:blip>
          <a:stretch>
            <a:fillRect/>
          </a:stretch>
        </p:blipFill>
        <p:spPr>
          <a:xfrm>
            <a:off x="634263" y="4347148"/>
            <a:ext cx="978685" cy="1887185"/>
          </a:xfrm>
          <a:prstGeom prst="rect">
            <a:avLst/>
          </a:prstGeom>
        </p:spPr>
      </p:pic>
    </p:spTree>
    <p:extLst>
      <p:ext uri="{BB962C8B-B14F-4D97-AF65-F5344CB8AC3E}">
        <p14:creationId xmlns:p14="http://schemas.microsoft.com/office/powerpoint/2010/main" val="9603142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B34419F2-0A9A-CD47-987C-D8656D5AC14C}"/>
              </a:ext>
            </a:extLst>
          </p:cNvPr>
          <p:cNvSpPr/>
          <p:nvPr/>
        </p:nvSpPr>
        <p:spPr>
          <a:xfrm>
            <a:off x="2090336" y="559593"/>
            <a:ext cx="9616008" cy="523220"/>
          </a:xfrm>
          <a:prstGeom prst="rect">
            <a:avLst/>
          </a:prstGeom>
        </p:spPr>
        <p:txBody>
          <a:bodyPr wrap="square">
            <a:spAutoFit/>
          </a:bodyPr>
          <a:lstStyle/>
          <a:p>
            <a:pPr>
              <a:spcBef>
                <a:spcPct val="0"/>
              </a:spcBef>
            </a:pPr>
            <a:r>
              <a:rPr lang="es-ES_tradnl" altLang="en-US" sz="2800" dirty="0">
                <a:solidFill>
                  <a:srgbClr val="FFFFFF"/>
                </a:solidFill>
                <a:latin typeface="GothamHTF-Book" pitchFamily="2" charset="77"/>
                <a:ea typeface="Gotham Bold" charset="0"/>
                <a:cs typeface="Gotham Medium" pitchFamily="50" charset="0"/>
              </a:rPr>
              <a:t>Sistemas Electrónicos de Adquisiciones </a:t>
            </a:r>
            <a:r>
              <a:rPr lang="es-ES_tradnl" altLang="en-US" sz="2400" dirty="0">
                <a:solidFill>
                  <a:srgbClr val="FFFFFF"/>
                </a:solidFill>
                <a:latin typeface="GothamHTF-Book" pitchFamily="2" charset="77"/>
                <a:ea typeface="Gotham Bold" charset="0"/>
                <a:cs typeface="Gotham Medium" pitchFamily="50" charset="0"/>
              </a:rPr>
              <a:t>(3.21)</a:t>
            </a:r>
            <a:endParaRPr lang="es-ES_tradnl" altLang="en-US" sz="2800" dirty="0">
              <a:solidFill>
                <a:srgbClr val="FFFFFF"/>
              </a:solidFill>
              <a:latin typeface="GothamHTF-Book" pitchFamily="2" charset="77"/>
              <a:ea typeface="Gotham Bold" charset="0"/>
              <a:cs typeface="Gotham Medium" pitchFamily="50" charset="0"/>
            </a:endParaRPr>
          </a:p>
        </p:txBody>
      </p:sp>
      <p:cxnSp>
        <p:nvCxnSpPr>
          <p:cNvPr id="3" name="Conector recto 2">
            <a:extLst>
              <a:ext uri="{FF2B5EF4-FFF2-40B4-BE49-F238E27FC236}">
                <a16:creationId xmlns:a16="http://schemas.microsoft.com/office/drawing/2014/main" xmlns="" id="{4F03ADA2-3CF1-2F44-A750-AA3D0068C3D3}"/>
              </a:ext>
            </a:extLst>
          </p:cNvPr>
          <p:cNvCxnSpPr>
            <a:cxnSpLocks/>
          </p:cNvCxnSpPr>
          <p:nvPr/>
        </p:nvCxnSpPr>
        <p:spPr>
          <a:xfrm flipH="1">
            <a:off x="1" y="831961"/>
            <a:ext cx="1909631" cy="0"/>
          </a:xfrm>
          <a:prstGeom prst="line">
            <a:avLst/>
          </a:prstGeom>
          <a:noFill/>
          <a:ln w="6350" cap="flat" cmpd="sng" algn="ctr">
            <a:solidFill>
              <a:srgbClr val="FFFFFF"/>
            </a:solidFill>
            <a:prstDash val="solid"/>
            <a:miter lim="800000"/>
          </a:ln>
          <a:effectLst/>
        </p:spPr>
      </p:cxnSp>
      <p:sp>
        <p:nvSpPr>
          <p:cNvPr id="4" name="Rectángulo 3">
            <a:extLst>
              <a:ext uri="{FF2B5EF4-FFF2-40B4-BE49-F238E27FC236}">
                <a16:creationId xmlns:a16="http://schemas.microsoft.com/office/drawing/2014/main" xmlns="" id="{7EA3235A-1597-8045-8A20-BB4FC45A9A9B}"/>
              </a:ext>
            </a:extLst>
          </p:cNvPr>
          <p:cNvSpPr/>
          <p:nvPr/>
        </p:nvSpPr>
        <p:spPr>
          <a:xfrm>
            <a:off x="801389" y="4117707"/>
            <a:ext cx="10633268" cy="1477328"/>
          </a:xfrm>
          <a:prstGeom prst="rect">
            <a:avLst/>
          </a:prstGeom>
        </p:spPr>
        <p:txBody>
          <a:bodyPr wrap="square">
            <a:spAutoFit/>
          </a:bodyPr>
          <a:lstStyle/>
          <a:p>
            <a:pPr algn="ctr"/>
            <a:r>
              <a:rPr lang="es-ES_tradnl" dirty="0">
                <a:latin typeface="Gotham HTF Light" pitchFamily="2" charset="0"/>
              </a:rPr>
              <a:t>Los prestatarios pueden utilizar </a:t>
            </a:r>
            <a:r>
              <a:rPr lang="es-ES_tradnl" dirty="0">
                <a:solidFill>
                  <a:schemeClr val="accent2"/>
                </a:solidFill>
                <a:latin typeface="Gotham HTF Light" pitchFamily="2" charset="0"/>
              </a:rPr>
              <a:t>sistemas electrónicos de adquisición </a:t>
            </a:r>
            <a:r>
              <a:rPr lang="es-ES_tradnl" dirty="0">
                <a:latin typeface="Gotham HTF Light" pitchFamily="2" charset="0"/>
              </a:rPr>
              <a:t>(e-Procurement) para aspectos del proceso, que incluyan: la emisión DLL, adendas, recepción de ofertas, propuestas, solicitudes, y la realización de otros métodos como una </a:t>
            </a:r>
            <a:r>
              <a:rPr lang="es-ES_tradnl" dirty="0">
                <a:solidFill>
                  <a:schemeClr val="accent2"/>
                </a:solidFill>
                <a:latin typeface="Gotham HTF Light" pitchFamily="2" charset="0"/>
              </a:rPr>
              <a:t>subasta electrónica</a:t>
            </a:r>
            <a:r>
              <a:rPr lang="es-ES_tradnl" dirty="0">
                <a:latin typeface="Gotham HTF Light" pitchFamily="2" charset="0"/>
              </a:rPr>
              <a:t> inversa, siempre que el Banco esté satisfecho con la adecuación del sistema (accesibilidad, seguridad e integridad, confidencialidad y registro de auditoría)</a:t>
            </a:r>
          </a:p>
        </p:txBody>
      </p:sp>
      <p:pic>
        <p:nvPicPr>
          <p:cNvPr id="5" name="Imagen 4">
            <a:extLst>
              <a:ext uri="{FF2B5EF4-FFF2-40B4-BE49-F238E27FC236}">
                <a16:creationId xmlns:a16="http://schemas.microsoft.com/office/drawing/2014/main" xmlns="" id="{D8AFC763-AFC9-984A-A272-8F4D328B8207}"/>
              </a:ext>
            </a:extLst>
          </p:cNvPr>
          <p:cNvPicPr>
            <a:picLocks noChangeAspect="1"/>
          </p:cNvPicPr>
          <p:nvPr/>
        </p:nvPicPr>
        <p:blipFill>
          <a:blip r:embed="rId2"/>
          <a:stretch>
            <a:fillRect/>
          </a:stretch>
        </p:blipFill>
        <p:spPr>
          <a:xfrm>
            <a:off x="5148246" y="1799707"/>
            <a:ext cx="1881172" cy="1881172"/>
          </a:xfrm>
          <a:prstGeom prst="rect">
            <a:avLst/>
          </a:prstGeom>
        </p:spPr>
      </p:pic>
      <p:sp>
        <p:nvSpPr>
          <p:cNvPr id="6" name="Action Button: Video 5">
            <a:hlinkClick r:id="rId3" action="ppaction://hlinkfile" highlightClick="1"/>
            <a:extLst>
              <a:ext uri="{FF2B5EF4-FFF2-40B4-BE49-F238E27FC236}">
                <a16:creationId xmlns:a16="http://schemas.microsoft.com/office/drawing/2014/main" xmlns="" id="{21B86604-F9E8-4E4E-8E8A-63F9D47DF22C}"/>
              </a:ext>
            </a:extLst>
          </p:cNvPr>
          <p:cNvSpPr/>
          <p:nvPr/>
        </p:nvSpPr>
        <p:spPr>
          <a:xfrm>
            <a:off x="10900882" y="316603"/>
            <a:ext cx="957943" cy="598715"/>
          </a:xfrm>
          <a:prstGeom prst="actionButtonMovie">
            <a:avLst/>
          </a:prstGeom>
          <a:solidFill>
            <a:srgbClr val="1F4E7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163639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B34419F2-0A9A-CD47-987C-D8656D5AC14C}"/>
              </a:ext>
            </a:extLst>
          </p:cNvPr>
          <p:cNvSpPr/>
          <p:nvPr/>
        </p:nvSpPr>
        <p:spPr>
          <a:xfrm>
            <a:off x="2090336" y="570351"/>
            <a:ext cx="9616008" cy="954107"/>
          </a:xfrm>
          <a:prstGeom prst="rect">
            <a:avLst/>
          </a:prstGeom>
        </p:spPr>
        <p:txBody>
          <a:bodyPr wrap="square">
            <a:spAutoFit/>
          </a:bodyPr>
          <a:lstStyle/>
          <a:p>
            <a:pPr>
              <a:spcBef>
                <a:spcPct val="0"/>
              </a:spcBef>
            </a:pPr>
            <a:r>
              <a:rPr lang="es-ES_tradnl" altLang="en-US" sz="2800" dirty="0">
                <a:solidFill>
                  <a:srgbClr val="FFFFFF"/>
                </a:solidFill>
                <a:latin typeface="GothamHTF-Book" pitchFamily="2" charset="77"/>
                <a:ea typeface="Gotham Bold" charset="0"/>
                <a:cs typeface="Gotham Medium" pitchFamily="50" charset="0"/>
              </a:rPr>
              <a:t>Nuevos métodos  </a:t>
            </a:r>
          </a:p>
          <a:p>
            <a:pPr>
              <a:spcBef>
                <a:spcPct val="0"/>
              </a:spcBef>
            </a:pPr>
            <a:r>
              <a:rPr lang="es-ES_tradnl" altLang="en-US" sz="2800" dirty="0">
                <a:solidFill>
                  <a:schemeClr val="accent2"/>
                </a:solidFill>
                <a:latin typeface="Gotham HTF Light" pitchFamily="2" charset="77"/>
                <a:ea typeface="Gotham Bold" charset="0"/>
                <a:cs typeface="Gotham Medium" pitchFamily="50" charset="0"/>
              </a:rPr>
              <a:t>Subasta Electrónica Inversa </a:t>
            </a:r>
            <a:r>
              <a:rPr lang="es-ES_tradnl" altLang="en-US" sz="2400" dirty="0">
                <a:solidFill>
                  <a:schemeClr val="accent2"/>
                </a:solidFill>
                <a:latin typeface="Gotham HTF Light" pitchFamily="2" charset="77"/>
                <a:ea typeface="Gotham Bold" charset="0"/>
                <a:cs typeface="Gotham Medium" pitchFamily="50" charset="0"/>
              </a:rPr>
              <a:t>(3.22)</a:t>
            </a:r>
            <a:endParaRPr lang="es-ES_tradnl" altLang="en-US" sz="2800" dirty="0">
              <a:solidFill>
                <a:schemeClr val="accent2"/>
              </a:solidFill>
              <a:latin typeface="Gotham HTF Light" pitchFamily="2" charset="77"/>
              <a:ea typeface="Gotham Bold" charset="0"/>
              <a:cs typeface="Gotham Medium" pitchFamily="50" charset="0"/>
            </a:endParaRPr>
          </a:p>
        </p:txBody>
      </p:sp>
      <p:cxnSp>
        <p:nvCxnSpPr>
          <p:cNvPr id="3" name="Conector recto 2">
            <a:extLst>
              <a:ext uri="{FF2B5EF4-FFF2-40B4-BE49-F238E27FC236}">
                <a16:creationId xmlns:a16="http://schemas.microsoft.com/office/drawing/2014/main" xmlns="" id="{4F03ADA2-3CF1-2F44-A750-AA3D0068C3D3}"/>
              </a:ext>
            </a:extLst>
          </p:cNvPr>
          <p:cNvCxnSpPr>
            <a:cxnSpLocks/>
          </p:cNvCxnSpPr>
          <p:nvPr/>
        </p:nvCxnSpPr>
        <p:spPr>
          <a:xfrm flipH="1">
            <a:off x="1" y="831961"/>
            <a:ext cx="1909631" cy="0"/>
          </a:xfrm>
          <a:prstGeom prst="line">
            <a:avLst/>
          </a:prstGeom>
          <a:noFill/>
          <a:ln w="6350" cap="flat" cmpd="sng" algn="ctr">
            <a:solidFill>
              <a:srgbClr val="FFFFFF"/>
            </a:solidFill>
            <a:prstDash val="solid"/>
            <a:miter lim="800000"/>
          </a:ln>
          <a:effectLst/>
        </p:spPr>
      </p:cxnSp>
      <p:sp>
        <p:nvSpPr>
          <p:cNvPr id="4" name="Rectángulo 3">
            <a:extLst>
              <a:ext uri="{FF2B5EF4-FFF2-40B4-BE49-F238E27FC236}">
                <a16:creationId xmlns:a16="http://schemas.microsoft.com/office/drawing/2014/main" xmlns="" id="{7EA3235A-1597-8045-8A20-BB4FC45A9A9B}"/>
              </a:ext>
            </a:extLst>
          </p:cNvPr>
          <p:cNvSpPr/>
          <p:nvPr/>
        </p:nvSpPr>
        <p:spPr>
          <a:xfrm>
            <a:off x="1701501" y="1746707"/>
            <a:ext cx="8788997" cy="757641"/>
          </a:xfrm>
          <a:prstGeom prst="rect">
            <a:avLst/>
          </a:prstGeom>
          <a:solidFill>
            <a:schemeClr val="accent2">
              <a:alpha val="50000"/>
            </a:schemeClr>
          </a:solidFill>
        </p:spPr>
        <p:txBody>
          <a:bodyPr wrap="square" anchor="ctr" anchorCtr="1">
            <a:noAutofit/>
          </a:bodyPr>
          <a:lstStyle/>
          <a:p>
            <a:pPr algn="ctr"/>
            <a:r>
              <a:rPr lang="es-ES_tradnl" sz="1600" dirty="0">
                <a:latin typeface="Gotham HTF Light" pitchFamily="2" charset="0"/>
              </a:rPr>
              <a:t>Evento programado en línea, en el que firmas precalificadas o registradas que cumplen los criterios mínimos de calificación compiten entre sí en función del precio. </a:t>
            </a:r>
          </a:p>
        </p:txBody>
      </p:sp>
      <p:sp>
        <p:nvSpPr>
          <p:cNvPr id="5" name="Rectángulo 4">
            <a:extLst>
              <a:ext uri="{FF2B5EF4-FFF2-40B4-BE49-F238E27FC236}">
                <a16:creationId xmlns:a16="http://schemas.microsoft.com/office/drawing/2014/main" xmlns="" id="{7050C903-CB16-5943-9A7D-A1D68AF0150C}"/>
              </a:ext>
            </a:extLst>
          </p:cNvPr>
          <p:cNvSpPr/>
          <p:nvPr/>
        </p:nvSpPr>
        <p:spPr>
          <a:xfrm>
            <a:off x="4142396" y="2896943"/>
            <a:ext cx="3907208" cy="507984"/>
          </a:xfrm>
          <a:prstGeom prst="rect">
            <a:avLst/>
          </a:prstGeom>
          <a:solidFill>
            <a:schemeClr val="bg1">
              <a:alpha val="50000"/>
            </a:schemeClr>
          </a:solidFill>
          <a:ln w="6350" cap="flat" cmpd="sng" algn="ctr">
            <a:noFill/>
            <a:prstDash val="solid"/>
            <a:miter lim="800000"/>
          </a:ln>
          <a:effectLst/>
        </p:spPr>
        <p:txBody>
          <a:bodyPr rtlCol="0" anchor="ctr"/>
          <a:lstStyle/>
          <a:p>
            <a:pPr lvl="0" algn="ctr"/>
            <a:r>
              <a:rPr lang="es-ES_tradnl" sz="2000" kern="0" dirty="0">
                <a:solidFill>
                  <a:srgbClr val="FFFFFF"/>
                </a:solidFill>
                <a:latin typeface="Gotham HTF Light" pitchFamily="2" charset="0"/>
                <a:cs typeface="Gotham Book" pitchFamily="50" charset="0"/>
              </a:rPr>
              <a:t>Proceso</a:t>
            </a:r>
          </a:p>
        </p:txBody>
      </p:sp>
      <p:sp>
        <p:nvSpPr>
          <p:cNvPr id="7" name="Rectángulo 6">
            <a:extLst>
              <a:ext uri="{FF2B5EF4-FFF2-40B4-BE49-F238E27FC236}">
                <a16:creationId xmlns:a16="http://schemas.microsoft.com/office/drawing/2014/main" xmlns="" id="{6377C3FA-7531-4643-AE09-F821DC60435B}"/>
              </a:ext>
            </a:extLst>
          </p:cNvPr>
          <p:cNvSpPr/>
          <p:nvPr/>
        </p:nvSpPr>
        <p:spPr>
          <a:xfrm>
            <a:off x="1218871" y="4325634"/>
            <a:ext cx="4073891" cy="1752436"/>
          </a:xfrm>
          <a:prstGeom prst="rect">
            <a:avLst/>
          </a:prstGeom>
          <a:noFill/>
          <a:ln w="6350" cap="flat" cmpd="sng" algn="ctr">
            <a:noFill/>
            <a:prstDash val="solid"/>
            <a:miter lim="800000"/>
          </a:ln>
          <a:effectLst/>
        </p:spPr>
        <p:txBody>
          <a:bodyPr lIns="180000" rIns="180000" rtlCol="0" anchor="ctr" anchorCtr="1"/>
          <a:lstStyle/>
          <a:p>
            <a:pPr lvl="0" algn="ctr"/>
            <a:r>
              <a:rPr lang="es-ES_tradnl" sz="1400" kern="0" dirty="0">
                <a:solidFill>
                  <a:srgbClr val="FFFFFF"/>
                </a:solidFill>
                <a:latin typeface="Gotham HTF Light" pitchFamily="2" charset="0"/>
              </a:rPr>
              <a:t>Las </a:t>
            </a:r>
            <a:r>
              <a:rPr lang="es-ES_tradnl" sz="1400" kern="0" dirty="0">
                <a:solidFill>
                  <a:schemeClr val="accent2"/>
                </a:solidFill>
                <a:latin typeface="Gotham HTF Light" pitchFamily="2" charset="0"/>
              </a:rPr>
              <a:t>firmas reciben información sobre el método </a:t>
            </a:r>
            <a:r>
              <a:rPr lang="es-ES_tradnl" sz="1400" kern="0" dirty="0">
                <a:solidFill>
                  <a:srgbClr val="FFFFFF"/>
                </a:solidFill>
                <a:latin typeface="Gotham HTF Light" pitchFamily="2" charset="0"/>
              </a:rPr>
              <a:t>de evaluación automatizado que se utilizará para clasificar a los oferentes durante la subasta y toda otra información pertinente, incluidas instrucciones sobre cómo participar.</a:t>
            </a:r>
          </a:p>
        </p:txBody>
      </p:sp>
      <p:sp>
        <p:nvSpPr>
          <p:cNvPr id="8" name="Rectángulo 7">
            <a:extLst>
              <a:ext uri="{FF2B5EF4-FFF2-40B4-BE49-F238E27FC236}">
                <a16:creationId xmlns:a16="http://schemas.microsoft.com/office/drawing/2014/main" xmlns="" id="{EAEE6831-6574-CB4D-A6EE-2802980F8020}"/>
              </a:ext>
            </a:extLst>
          </p:cNvPr>
          <p:cNvSpPr/>
          <p:nvPr/>
        </p:nvSpPr>
        <p:spPr>
          <a:xfrm>
            <a:off x="6729356" y="4337452"/>
            <a:ext cx="4497028" cy="1752436"/>
          </a:xfrm>
          <a:prstGeom prst="rect">
            <a:avLst/>
          </a:prstGeom>
          <a:noFill/>
          <a:ln w="6350" cap="flat" cmpd="sng" algn="ctr">
            <a:noFill/>
            <a:prstDash val="solid"/>
            <a:miter lim="800000"/>
          </a:ln>
          <a:effectLst/>
        </p:spPr>
        <p:txBody>
          <a:bodyPr lIns="180000" rIns="180000" rtlCol="0" anchor="ctr" anchorCtr="1"/>
          <a:lstStyle/>
          <a:p>
            <a:pPr lvl="0" algn="ctr"/>
            <a:r>
              <a:rPr lang="es-ES_tradnl" sz="1400" kern="0" dirty="0">
                <a:solidFill>
                  <a:srgbClr val="FFFFFF"/>
                </a:solidFill>
                <a:latin typeface="Gotham HTF Light" pitchFamily="2" charset="0"/>
              </a:rPr>
              <a:t>Las </a:t>
            </a:r>
            <a:r>
              <a:rPr lang="es-ES_tradnl" sz="1400" kern="0" dirty="0">
                <a:solidFill>
                  <a:schemeClr val="accent2"/>
                </a:solidFill>
                <a:latin typeface="Gotham HTF Light" pitchFamily="2" charset="0"/>
              </a:rPr>
              <a:t>firmas presentan ofertas </a:t>
            </a:r>
            <a:r>
              <a:rPr lang="es-ES_tradnl" sz="1400" kern="0" dirty="0">
                <a:solidFill>
                  <a:srgbClr val="FFFFFF"/>
                </a:solidFill>
                <a:latin typeface="Gotham HTF Light" pitchFamily="2" charset="0"/>
              </a:rPr>
              <a:t>y, al final de la subasta, la que haya ofrecido </a:t>
            </a:r>
            <a:r>
              <a:rPr lang="es-ES_tradnl" sz="1400" kern="0" dirty="0">
                <a:solidFill>
                  <a:schemeClr val="accent2"/>
                </a:solidFill>
                <a:latin typeface="Gotham HTF Light" pitchFamily="2" charset="0"/>
              </a:rPr>
              <a:t>el precio más bajo se considera para la adjudicación</a:t>
            </a:r>
            <a:r>
              <a:rPr lang="es-ES_tradnl" sz="1400" kern="0" dirty="0">
                <a:solidFill>
                  <a:srgbClr val="FFFFFF"/>
                </a:solidFill>
                <a:latin typeface="Gotham HTF Light" pitchFamily="2" charset="0"/>
              </a:rPr>
              <a:t>. </a:t>
            </a:r>
          </a:p>
          <a:p>
            <a:pPr lvl="0" algn="ctr"/>
            <a:endParaRPr lang="es-ES_tradnl" sz="1400" kern="0" dirty="0">
              <a:solidFill>
                <a:srgbClr val="FFFFFF"/>
              </a:solidFill>
              <a:latin typeface="Gotham HTF Light" pitchFamily="2" charset="0"/>
            </a:endParaRPr>
          </a:p>
          <a:p>
            <a:pPr lvl="0" algn="ctr"/>
            <a:r>
              <a:rPr lang="es-ES_tradnl" sz="1400" kern="0" dirty="0">
                <a:solidFill>
                  <a:srgbClr val="FFFFFF"/>
                </a:solidFill>
                <a:latin typeface="Gotham HTF Light" pitchFamily="2" charset="0"/>
              </a:rPr>
              <a:t>Puede utilizarse cuando los requisitos del Prestatario están definidos sin ambigüedades y hay competencia suficiente.  </a:t>
            </a:r>
          </a:p>
        </p:txBody>
      </p:sp>
      <p:sp>
        <p:nvSpPr>
          <p:cNvPr id="9" name="Elipse 8">
            <a:extLst>
              <a:ext uri="{FF2B5EF4-FFF2-40B4-BE49-F238E27FC236}">
                <a16:creationId xmlns:a16="http://schemas.microsoft.com/office/drawing/2014/main" xmlns="" id="{CC041630-D9CE-7E47-B832-AB787CCC5F34}"/>
              </a:ext>
            </a:extLst>
          </p:cNvPr>
          <p:cNvSpPr/>
          <p:nvPr/>
        </p:nvSpPr>
        <p:spPr>
          <a:xfrm>
            <a:off x="2864086" y="3489298"/>
            <a:ext cx="700088" cy="700088"/>
          </a:xfrm>
          <a:prstGeom prst="ellipse">
            <a:avLst/>
          </a:prstGeom>
          <a:solidFill>
            <a:srgbClr val="004E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200" b="1" dirty="0">
                <a:solidFill>
                  <a:schemeClr val="tx1"/>
                </a:solidFill>
                <a:latin typeface="Gotham HTF Light" pitchFamily="2" charset="0"/>
              </a:rPr>
              <a:t>1</a:t>
            </a:r>
          </a:p>
        </p:txBody>
      </p:sp>
      <p:sp>
        <p:nvSpPr>
          <p:cNvPr id="10" name="Elipse 9">
            <a:extLst>
              <a:ext uri="{FF2B5EF4-FFF2-40B4-BE49-F238E27FC236}">
                <a16:creationId xmlns:a16="http://schemas.microsoft.com/office/drawing/2014/main" xmlns="" id="{ED4462F7-5B25-6243-B9FD-DF62A120719C}"/>
              </a:ext>
            </a:extLst>
          </p:cNvPr>
          <p:cNvSpPr/>
          <p:nvPr/>
        </p:nvSpPr>
        <p:spPr>
          <a:xfrm>
            <a:off x="8627826" y="3489298"/>
            <a:ext cx="700088" cy="700088"/>
          </a:xfrm>
          <a:prstGeom prst="ellipse">
            <a:avLst/>
          </a:prstGeom>
          <a:solidFill>
            <a:srgbClr val="004E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200" b="1" dirty="0">
                <a:solidFill>
                  <a:schemeClr val="tx1"/>
                </a:solidFill>
                <a:latin typeface="Gotham HTF Light" pitchFamily="2" charset="0"/>
              </a:rPr>
              <a:t>2</a:t>
            </a:r>
          </a:p>
        </p:txBody>
      </p:sp>
      <p:cxnSp>
        <p:nvCxnSpPr>
          <p:cNvPr id="12" name="Conector angular 11">
            <a:extLst>
              <a:ext uri="{FF2B5EF4-FFF2-40B4-BE49-F238E27FC236}">
                <a16:creationId xmlns:a16="http://schemas.microsoft.com/office/drawing/2014/main" xmlns="" id="{B4D575E9-AEEA-E442-AD31-D60A9736B311}"/>
              </a:ext>
            </a:extLst>
          </p:cNvPr>
          <p:cNvCxnSpPr>
            <a:stCxn id="5" idx="3"/>
            <a:endCxn id="10" idx="0"/>
          </p:cNvCxnSpPr>
          <p:nvPr/>
        </p:nvCxnSpPr>
        <p:spPr>
          <a:xfrm>
            <a:off x="8049604" y="3150935"/>
            <a:ext cx="928266" cy="338363"/>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ector angular 13">
            <a:extLst>
              <a:ext uri="{FF2B5EF4-FFF2-40B4-BE49-F238E27FC236}">
                <a16:creationId xmlns:a16="http://schemas.microsoft.com/office/drawing/2014/main" xmlns="" id="{86C0E5FD-146F-894C-89AD-3CF5593778CA}"/>
              </a:ext>
            </a:extLst>
          </p:cNvPr>
          <p:cNvCxnSpPr>
            <a:stCxn id="5" idx="1"/>
            <a:endCxn id="9" idx="0"/>
          </p:cNvCxnSpPr>
          <p:nvPr/>
        </p:nvCxnSpPr>
        <p:spPr>
          <a:xfrm rot="10800000" flipV="1">
            <a:off x="3214130" y="3150934"/>
            <a:ext cx="928266" cy="338363"/>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1819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B34419F2-0A9A-CD47-987C-D8656D5AC14C}"/>
              </a:ext>
            </a:extLst>
          </p:cNvPr>
          <p:cNvSpPr/>
          <p:nvPr/>
        </p:nvSpPr>
        <p:spPr>
          <a:xfrm>
            <a:off x="2090336" y="570351"/>
            <a:ext cx="9616008" cy="954107"/>
          </a:xfrm>
          <a:prstGeom prst="rect">
            <a:avLst/>
          </a:prstGeom>
        </p:spPr>
        <p:txBody>
          <a:bodyPr wrap="square">
            <a:spAutoFit/>
          </a:bodyPr>
          <a:lstStyle/>
          <a:p>
            <a:pPr>
              <a:spcBef>
                <a:spcPct val="0"/>
              </a:spcBef>
            </a:pPr>
            <a:r>
              <a:rPr lang="es-ES_tradnl" altLang="en-US" sz="2800" dirty="0">
                <a:solidFill>
                  <a:srgbClr val="FFFFFF"/>
                </a:solidFill>
                <a:latin typeface="GothamHTF-Book" pitchFamily="2" charset="77"/>
                <a:ea typeface="Gotham Bold" charset="0"/>
                <a:cs typeface="Gotham Medium" pitchFamily="50" charset="0"/>
              </a:rPr>
              <a:t>Arrendamiento de activos </a:t>
            </a:r>
            <a:r>
              <a:rPr lang="es-ES_tradnl" altLang="en-US" sz="2400" dirty="0">
                <a:solidFill>
                  <a:srgbClr val="FFFFFF"/>
                </a:solidFill>
                <a:latin typeface="GothamHTF-Book" pitchFamily="2" charset="77"/>
                <a:ea typeface="Gotham Bold" charset="0"/>
                <a:cs typeface="Gotham Medium" pitchFamily="50" charset="0"/>
              </a:rPr>
              <a:t>(3.23)</a:t>
            </a:r>
            <a:r>
              <a:rPr lang="es-ES_tradnl" altLang="en-US" sz="2800" dirty="0">
                <a:solidFill>
                  <a:srgbClr val="FFFFFF"/>
                </a:solidFill>
                <a:latin typeface="GothamHTF-Book" pitchFamily="2" charset="77"/>
                <a:ea typeface="Gotham Bold" charset="0"/>
                <a:cs typeface="Gotham Medium" pitchFamily="50" charset="0"/>
              </a:rPr>
              <a:t> </a:t>
            </a:r>
          </a:p>
          <a:p>
            <a:pPr>
              <a:spcBef>
                <a:spcPct val="0"/>
              </a:spcBef>
            </a:pPr>
            <a:r>
              <a:rPr lang="es-ES_tradnl" altLang="en-US" sz="2800" dirty="0">
                <a:solidFill>
                  <a:srgbClr val="FFFFFF"/>
                </a:solidFill>
                <a:latin typeface="Gotham HTF Light" pitchFamily="2" charset="77"/>
                <a:ea typeface="Gotham Bold" charset="0"/>
                <a:cs typeface="Gotham Medium" pitchFamily="50" charset="0"/>
              </a:rPr>
              <a:t>(con opción a compra)</a:t>
            </a:r>
          </a:p>
        </p:txBody>
      </p:sp>
      <p:cxnSp>
        <p:nvCxnSpPr>
          <p:cNvPr id="3" name="Conector recto 2">
            <a:extLst>
              <a:ext uri="{FF2B5EF4-FFF2-40B4-BE49-F238E27FC236}">
                <a16:creationId xmlns:a16="http://schemas.microsoft.com/office/drawing/2014/main" xmlns="" id="{4F03ADA2-3CF1-2F44-A750-AA3D0068C3D3}"/>
              </a:ext>
            </a:extLst>
          </p:cNvPr>
          <p:cNvCxnSpPr>
            <a:cxnSpLocks/>
          </p:cNvCxnSpPr>
          <p:nvPr/>
        </p:nvCxnSpPr>
        <p:spPr>
          <a:xfrm flipH="1">
            <a:off x="1" y="831961"/>
            <a:ext cx="1909631" cy="0"/>
          </a:xfrm>
          <a:prstGeom prst="line">
            <a:avLst/>
          </a:prstGeom>
          <a:noFill/>
          <a:ln w="6350" cap="flat" cmpd="sng" algn="ctr">
            <a:solidFill>
              <a:srgbClr val="FFFFFF"/>
            </a:solidFill>
            <a:prstDash val="solid"/>
            <a:miter lim="800000"/>
          </a:ln>
          <a:effectLst/>
        </p:spPr>
      </p:cxnSp>
      <p:sp>
        <p:nvSpPr>
          <p:cNvPr id="17" name="Rectángulo 16">
            <a:extLst>
              <a:ext uri="{FF2B5EF4-FFF2-40B4-BE49-F238E27FC236}">
                <a16:creationId xmlns:a16="http://schemas.microsoft.com/office/drawing/2014/main" xmlns="" id="{95B2489B-B458-F048-B51B-4FF5E8714C62}"/>
              </a:ext>
            </a:extLst>
          </p:cNvPr>
          <p:cNvSpPr/>
          <p:nvPr/>
        </p:nvSpPr>
        <p:spPr>
          <a:xfrm>
            <a:off x="1666736" y="4993208"/>
            <a:ext cx="8858528" cy="830997"/>
          </a:xfrm>
          <a:prstGeom prst="rect">
            <a:avLst/>
          </a:prstGeom>
        </p:spPr>
        <p:txBody>
          <a:bodyPr wrap="square">
            <a:spAutoFit/>
          </a:bodyPr>
          <a:lstStyle/>
          <a:p>
            <a:pPr algn="ctr"/>
            <a:r>
              <a:rPr lang="es-MX" sz="1600" dirty="0">
                <a:solidFill>
                  <a:srgbClr val="FFFFFF"/>
                </a:solidFill>
                <a:latin typeface="Gotham HTF Light" pitchFamily="2" charset="0"/>
              </a:rPr>
              <a:t>Se recomienda incluir junto con la oferta de los servicios de arrendamiento de activos, el modelo de contrato correspondiente, para ser evaluado y poder comparar las condiciones bajo las cuales se ejecutaría.</a:t>
            </a:r>
          </a:p>
        </p:txBody>
      </p:sp>
      <p:sp>
        <p:nvSpPr>
          <p:cNvPr id="18" name="Rectángulo 17">
            <a:extLst>
              <a:ext uri="{FF2B5EF4-FFF2-40B4-BE49-F238E27FC236}">
                <a16:creationId xmlns:a16="http://schemas.microsoft.com/office/drawing/2014/main" xmlns="" id="{9620765F-4848-484A-849A-1EEFAFE061AD}"/>
              </a:ext>
            </a:extLst>
          </p:cNvPr>
          <p:cNvSpPr/>
          <p:nvPr/>
        </p:nvSpPr>
        <p:spPr>
          <a:xfrm>
            <a:off x="1909632" y="2102480"/>
            <a:ext cx="4176121" cy="2079897"/>
          </a:xfrm>
          <a:prstGeom prst="rect">
            <a:avLst/>
          </a:prstGeom>
          <a:solidFill>
            <a:schemeClr val="bg1">
              <a:alpha val="40000"/>
            </a:schemeClr>
          </a:solidFill>
        </p:spPr>
        <p:txBody>
          <a:bodyPr wrap="square" anchor="ctr" anchorCtr="1">
            <a:noAutofit/>
          </a:bodyPr>
          <a:lstStyle/>
          <a:p>
            <a:pPr algn="ctr"/>
            <a:r>
              <a:rPr lang="es-MX" sz="1600" dirty="0">
                <a:solidFill>
                  <a:srgbClr val="FFFFFF"/>
                </a:solidFill>
                <a:latin typeface="Gotham HTF Light" pitchFamily="2" charset="0"/>
              </a:rPr>
              <a:t>El arrendamiento de activos es </a:t>
            </a:r>
            <a:r>
              <a:rPr lang="es-MX" sz="1600" dirty="0">
                <a:solidFill>
                  <a:schemeClr val="accent2"/>
                </a:solidFill>
                <a:latin typeface="Gotham HTF Light" pitchFamily="2" charset="0"/>
              </a:rPr>
              <a:t>útil para contar con equipos informáticos, equipos de oficina, espacios de almacenamiento u oficina, vehículos, servicios de transporte</a:t>
            </a:r>
            <a:r>
              <a:rPr lang="es-MX" sz="1600" dirty="0">
                <a:solidFill>
                  <a:srgbClr val="FFFFFF"/>
                </a:solidFill>
                <a:latin typeface="Gotham HTF Light" pitchFamily="2" charset="0"/>
              </a:rPr>
              <a:t>, entre otros.  </a:t>
            </a:r>
          </a:p>
        </p:txBody>
      </p:sp>
      <p:pic>
        <p:nvPicPr>
          <p:cNvPr id="4" name="Imagen 3">
            <a:extLst>
              <a:ext uri="{FF2B5EF4-FFF2-40B4-BE49-F238E27FC236}">
                <a16:creationId xmlns:a16="http://schemas.microsoft.com/office/drawing/2014/main" xmlns="" id="{F61F7A30-2C05-DC43-831D-80BF0C8CFBB6}"/>
              </a:ext>
            </a:extLst>
          </p:cNvPr>
          <p:cNvPicPr>
            <a:picLocks noChangeAspect="1"/>
          </p:cNvPicPr>
          <p:nvPr/>
        </p:nvPicPr>
        <p:blipFill>
          <a:blip r:embed="rId3"/>
          <a:stretch>
            <a:fillRect/>
          </a:stretch>
        </p:blipFill>
        <p:spPr>
          <a:xfrm>
            <a:off x="7494416" y="919248"/>
            <a:ext cx="2330173" cy="3133006"/>
          </a:xfrm>
          <a:prstGeom prst="rect">
            <a:avLst/>
          </a:prstGeom>
        </p:spPr>
      </p:pic>
      <p:sp>
        <p:nvSpPr>
          <p:cNvPr id="7" name="Action Button: Video 6">
            <a:hlinkClick r:id="rId4" action="ppaction://hlinkfile" highlightClick="1"/>
            <a:extLst>
              <a:ext uri="{FF2B5EF4-FFF2-40B4-BE49-F238E27FC236}">
                <a16:creationId xmlns:a16="http://schemas.microsoft.com/office/drawing/2014/main" xmlns="" id="{84949AB3-519A-4389-8A8B-0603413B3997}"/>
              </a:ext>
            </a:extLst>
          </p:cNvPr>
          <p:cNvSpPr/>
          <p:nvPr/>
        </p:nvSpPr>
        <p:spPr>
          <a:xfrm>
            <a:off x="10900882" y="316603"/>
            <a:ext cx="957943" cy="598715"/>
          </a:xfrm>
          <a:prstGeom prst="actionButtonMovie">
            <a:avLst/>
          </a:prstGeom>
          <a:solidFill>
            <a:srgbClr val="1F4E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2159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B34419F2-0A9A-CD47-987C-D8656D5AC14C}"/>
              </a:ext>
            </a:extLst>
          </p:cNvPr>
          <p:cNvSpPr/>
          <p:nvPr/>
        </p:nvSpPr>
        <p:spPr>
          <a:xfrm>
            <a:off x="2090336" y="570351"/>
            <a:ext cx="9616008" cy="523220"/>
          </a:xfrm>
          <a:prstGeom prst="rect">
            <a:avLst/>
          </a:prstGeom>
        </p:spPr>
        <p:txBody>
          <a:bodyPr wrap="square">
            <a:spAutoFit/>
          </a:bodyPr>
          <a:lstStyle/>
          <a:p>
            <a:pPr>
              <a:spcBef>
                <a:spcPct val="0"/>
              </a:spcBef>
            </a:pPr>
            <a:r>
              <a:rPr lang="es-ES_tradnl" altLang="en-US" sz="2800" dirty="0">
                <a:solidFill>
                  <a:srgbClr val="FFFFFF"/>
                </a:solidFill>
                <a:latin typeface="GothamHTF-Book" pitchFamily="2" charset="77"/>
                <a:ea typeface="Gotham Bold" charset="0"/>
                <a:cs typeface="Gotham Medium" pitchFamily="50" charset="0"/>
              </a:rPr>
              <a:t>Adquisiciones de Bienes de Segunda Mano </a:t>
            </a:r>
            <a:r>
              <a:rPr lang="es-ES_tradnl" altLang="en-US" sz="2400" dirty="0">
                <a:solidFill>
                  <a:srgbClr val="FFFFFF"/>
                </a:solidFill>
                <a:latin typeface="GothamHTF-Book" pitchFamily="2" charset="77"/>
                <a:ea typeface="Gotham Bold" charset="0"/>
                <a:cs typeface="Gotham Medium" pitchFamily="50" charset="0"/>
              </a:rPr>
              <a:t>(3.24)</a:t>
            </a:r>
            <a:endParaRPr lang="es-ES_tradnl" altLang="en-US" sz="2800" dirty="0">
              <a:solidFill>
                <a:srgbClr val="FFFFFF"/>
              </a:solidFill>
              <a:latin typeface="GothamHTF-Book" pitchFamily="2" charset="77"/>
              <a:ea typeface="Gotham Bold" charset="0"/>
              <a:cs typeface="Gotham Medium" pitchFamily="50" charset="0"/>
            </a:endParaRPr>
          </a:p>
        </p:txBody>
      </p:sp>
      <p:cxnSp>
        <p:nvCxnSpPr>
          <p:cNvPr id="3" name="Conector recto 2">
            <a:extLst>
              <a:ext uri="{FF2B5EF4-FFF2-40B4-BE49-F238E27FC236}">
                <a16:creationId xmlns:a16="http://schemas.microsoft.com/office/drawing/2014/main" xmlns="" id="{4F03ADA2-3CF1-2F44-A750-AA3D0068C3D3}"/>
              </a:ext>
            </a:extLst>
          </p:cNvPr>
          <p:cNvCxnSpPr>
            <a:cxnSpLocks/>
          </p:cNvCxnSpPr>
          <p:nvPr/>
        </p:nvCxnSpPr>
        <p:spPr>
          <a:xfrm flipH="1">
            <a:off x="1" y="831961"/>
            <a:ext cx="1909631" cy="0"/>
          </a:xfrm>
          <a:prstGeom prst="line">
            <a:avLst/>
          </a:prstGeom>
          <a:noFill/>
          <a:ln w="6350" cap="flat" cmpd="sng" algn="ctr">
            <a:solidFill>
              <a:srgbClr val="FFFFFF"/>
            </a:solidFill>
            <a:prstDash val="solid"/>
            <a:miter lim="800000"/>
          </a:ln>
          <a:effectLst/>
        </p:spPr>
      </p:cxnSp>
      <p:sp>
        <p:nvSpPr>
          <p:cNvPr id="17" name="Rectángulo 16">
            <a:extLst>
              <a:ext uri="{FF2B5EF4-FFF2-40B4-BE49-F238E27FC236}">
                <a16:creationId xmlns:a16="http://schemas.microsoft.com/office/drawing/2014/main" xmlns="" id="{95B2489B-B458-F048-B51B-4FF5E8714C62}"/>
              </a:ext>
            </a:extLst>
          </p:cNvPr>
          <p:cNvSpPr/>
          <p:nvPr/>
        </p:nvSpPr>
        <p:spPr>
          <a:xfrm>
            <a:off x="2090334" y="1928654"/>
            <a:ext cx="5321119" cy="923330"/>
          </a:xfrm>
          <a:prstGeom prst="rect">
            <a:avLst/>
          </a:prstGeom>
        </p:spPr>
        <p:txBody>
          <a:bodyPr wrap="square">
            <a:spAutoFit/>
          </a:bodyPr>
          <a:lstStyle/>
          <a:p>
            <a:pPr algn="ctr"/>
            <a:r>
              <a:rPr lang="es-MX" kern="0" dirty="0">
                <a:solidFill>
                  <a:schemeClr val="accent2"/>
                </a:solidFill>
                <a:latin typeface="Gotham HTF Light" pitchFamily="2" charset="0"/>
              </a:rPr>
              <a:t>En caso de que esto constituya un medio económico y eficiente para lograr los objetivos de desarrollo del proyecto. </a:t>
            </a:r>
          </a:p>
        </p:txBody>
      </p:sp>
      <p:grpSp>
        <p:nvGrpSpPr>
          <p:cNvPr id="6" name="Grupo 5">
            <a:extLst>
              <a:ext uri="{FF2B5EF4-FFF2-40B4-BE49-F238E27FC236}">
                <a16:creationId xmlns:a16="http://schemas.microsoft.com/office/drawing/2014/main" xmlns="" id="{7C38BB9F-742A-9644-BCA7-FB29457C8A58}"/>
              </a:ext>
            </a:extLst>
          </p:cNvPr>
          <p:cNvGrpSpPr/>
          <p:nvPr/>
        </p:nvGrpSpPr>
        <p:grpSpPr>
          <a:xfrm>
            <a:off x="2090335" y="3680176"/>
            <a:ext cx="7734255" cy="614363"/>
            <a:chOff x="1909631" y="1774613"/>
            <a:chExt cx="7734255" cy="614363"/>
          </a:xfrm>
          <a:solidFill>
            <a:schemeClr val="bg1">
              <a:alpha val="50000"/>
            </a:schemeClr>
          </a:solidFill>
        </p:grpSpPr>
        <p:sp>
          <p:nvSpPr>
            <p:cNvPr id="7" name="Rectángulo 6">
              <a:extLst>
                <a:ext uri="{FF2B5EF4-FFF2-40B4-BE49-F238E27FC236}">
                  <a16:creationId xmlns:a16="http://schemas.microsoft.com/office/drawing/2014/main" xmlns="" id="{5FC51623-6FE8-4549-8F13-261487E9F690}"/>
                </a:ext>
              </a:extLst>
            </p:cNvPr>
            <p:cNvSpPr/>
            <p:nvPr/>
          </p:nvSpPr>
          <p:spPr>
            <a:xfrm>
              <a:off x="1909631" y="1774613"/>
              <a:ext cx="7734255" cy="614363"/>
            </a:xfrm>
            <a:prstGeom prst="rect">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400" b="0" i="0" u="none" strike="noStrike" kern="0" cap="none" spc="0" normalizeH="0" baseline="0" noProof="0" dirty="0" err="1">
                <a:ln>
                  <a:noFill/>
                </a:ln>
                <a:solidFill>
                  <a:srgbClr val="FFFFFF"/>
                </a:solidFill>
                <a:effectLst/>
                <a:uLnTx/>
                <a:uFillTx/>
                <a:latin typeface="Gotham HTF Light" pitchFamily="2" charset="0"/>
              </a:endParaRPr>
            </a:p>
          </p:txBody>
        </p:sp>
        <p:sp>
          <p:nvSpPr>
            <p:cNvPr id="8" name="Rectángulo 7">
              <a:extLst>
                <a:ext uri="{FF2B5EF4-FFF2-40B4-BE49-F238E27FC236}">
                  <a16:creationId xmlns:a16="http://schemas.microsoft.com/office/drawing/2014/main" xmlns="" id="{DD87BF1F-D153-C647-82A1-9DD234D434F9}"/>
                </a:ext>
              </a:extLst>
            </p:cNvPr>
            <p:cNvSpPr/>
            <p:nvPr/>
          </p:nvSpPr>
          <p:spPr>
            <a:xfrm>
              <a:off x="4848654" y="1828403"/>
              <a:ext cx="1859805" cy="461665"/>
            </a:xfrm>
            <a:prstGeom prst="rect">
              <a:avLst/>
            </a:prstGeom>
            <a:noFill/>
            <a:ln>
              <a:noFill/>
            </a:ln>
          </p:spPr>
          <p:txBody>
            <a:bodyPr wrap="none">
              <a:spAutoFit/>
            </a:bodyPr>
            <a:lstStyle/>
            <a:p>
              <a:pPr lvl="0" algn="ctr"/>
              <a:r>
                <a:rPr lang="es-ES_tradnl" altLang="en-US" sz="2400" b="1" kern="0" dirty="0">
                  <a:solidFill>
                    <a:srgbClr val="FFFFFF"/>
                  </a:solidFill>
                  <a:latin typeface="Gotham Book" pitchFamily="50" charset="0"/>
                  <a:ea typeface="Gotham Bold" charset="0"/>
                  <a:cs typeface="Gotham Book" pitchFamily="50" charset="0"/>
                </a:rPr>
                <a:t>Requisitos</a:t>
              </a:r>
            </a:p>
          </p:txBody>
        </p:sp>
      </p:grpSp>
      <p:sp>
        <p:nvSpPr>
          <p:cNvPr id="9" name="Rectángulo 8">
            <a:extLst>
              <a:ext uri="{FF2B5EF4-FFF2-40B4-BE49-F238E27FC236}">
                <a16:creationId xmlns:a16="http://schemas.microsoft.com/office/drawing/2014/main" xmlns="" id="{2EF5AC85-04BE-004F-93B4-22906E849C96}"/>
              </a:ext>
            </a:extLst>
          </p:cNvPr>
          <p:cNvSpPr/>
          <p:nvPr/>
        </p:nvSpPr>
        <p:spPr>
          <a:xfrm>
            <a:off x="2090335" y="4504345"/>
            <a:ext cx="7734255" cy="1400383"/>
          </a:xfrm>
          <a:prstGeom prst="rect">
            <a:avLst/>
          </a:prstGeom>
        </p:spPr>
        <p:txBody>
          <a:bodyPr wrap="square">
            <a:spAutoFit/>
          </a:bodyPr>
          <a:lstStyle/>
          <a:p>
            <a:pPr marL="342900" indent="-342900">
              <a:spcAft>
                <a:spcPts val="600"/>
              </a:spcAft>
              <a:buFont typeface="+mj-lt"/>
              <a:buAutoNum type="alphaLcPeriod"/>
            </a:pPr>
            <a:r>
              <a:rPr lang="es-MX" sz="1400" dirty="0">
                <a:solidFill>
                  <a:srgbClr val="FFFFFF"/>
                </a:solidFill>
                <a:latin typeface="Gotham HTF Light" pitchFamily="2" charset="0"/>
              </a:rPr>
              <a:t>Se especificara en el PA + medidas de mitigación;</a:t>
            </a:r>
          </a:p>
          <a:p>
            <a:pPr marL="342900" indent="-342900">
              <a:spcAft>
                <a:spcPts val="600"/>
              </a:spcAft>
              <a:buFont typeface="+mj-lt"/>
              <a:buAutoNum type="alphaLcPeriod"/>
            </a:pPr>
            <a:r>
              <a:rPr lang="es-MX" sz="1400" dirty="0">
                <a:solidFill>
                  <a:srgbClr val="FFFFFF"/>
                </a:solidFill>
                <a:latin typeface="Gotham HTF Light" pitchFamily="2" charset="0"/>
              </a:rPr>
              <a:t>No podrá combinarse con la adquisición de bienes nuevos;</a:t>
            </a:r>
          </a:p>
          <a:p>
            <a:pPr marL="342900" indent="-342900">
              <a:spcAft>
                <a:spcPts val="600"/>
              </a:spcAft>
              <a:buFont typeface="+mj-lt"/>
              <a:buAutoNum type="alphaLcPeriod"/>
            </a:pPr>
            <a:r>
              <a:rPr lang="es-MX" sz="1400" dirty="0">
                <a:solidFill>
                  <a:srgbClr val="FFFFFF"/>
                </a:solidFill>
                <a:latin typeface="Gotham HTF Light" pitchFamily="2" charset="0"/>
              </a:rPr>
              <a:t>especificaciones técnicas deberán describir las características mínimas de los bienes de segunda mano; y</a:t>
            </a:r>
          </a:p>
          <a:p>
            <a:pPr marL="342900" indent="-342900">
              <a:spcAft>
                <a:spcPts val="600"/>
              </a:spcAft>
              <a:buFont typeface="+mj-lt"/>
              <a:buAutoNum type="alphaLcPeriod"/>
            </a:pPr>
            <a:r>
              <a:rPr lang="es-MX" sz="1400" dirty="0">
                <a:solidFill>
                  <a:srgbClr val="FFFFFF"/>
                </a:solidFill>
                <a:latin typeface="Gotham HTF Light" pitchFamily="2" charset="0"/>
              </a:rPr>
              <a:t>se deberán especificar adecuadas disposiciones de garantía.</a:t>
            </a:r>
          </a:p>
        </p:txBody>
      </p:sp>
      <p:pic>
        <p:nvPicPr>
          <p:cNvPr id="4" name="Imagen 3">
            <a:extLst>
              <a:ext uri="{FF2B5EF4-FFF2-40B4-BE49-F238E27FC236}">
                <a16:creationId xmlns:a16="http://schemas.microsoft.com/office/drawing/2014/main" xmlns="" id="{49685B7F-0DAC-B14F-8177-79157A1E278C}"/>
              </a:ext>
            </a:extLst>
          </p:cNvPr>
          <p:cNvPicPr>
            <a:picLocks noChangeAspect="1"/>
          </p:cNvPicPr>
          <p:nvPr/>
        </p:nvPicPr>
        <p:blipFill>
          <a:blip r:embed="rId3"/>
          <a:stretch>
            <a:fillRect/>
          </a:stretch>
        </p:blipFill>
        <p:spPr>
          <a:xfrm>
            <a:off x="7914075" y="1445818"/>
            <a:ext cx="1934578" cy="1934578"/>
          </a:xfrm>
          <a:prstGeom prst="rect">
            <a:avLst/>
          </a:prstGeom>
        </p:spPr>
      </p:pic>
    </p:spTree>
    <p:extLst>
      <p:ext uri="{BB962C8B-B14F-4D97-AF65-F5344CB8AC3E}">
        <p14:creationId xmlns:p14="http://schemas.microsoft.com/office/powerpoint/2010/main" val="2424441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C2DE15BB-027D-D444-9B1E-E8CB510BCC1E}"/>
              </a:ext>
            </a:extLst>
          </p:cNvPr>
          <p:cNvSpPr/>
          <p:nvPr/>
        </p:nvSpPr>
        <p:spPr>
          <a:xfrm>
            <a:off x="2186507" y="2464600"/>
            <a:ext cx="7818985" cy="1928799"/>
          </a:xfrm>
          <a:prstGeom prst="rect">
            <a:avLst/>
          </a:prstGeom>
          <a:solidFill>
            <a:schemeClr val="bg1">
              <a:alpha val="50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400" b="0" i="0" u="none" strike="noStrike" kern="0" cap="none" spc="0" normalizeH="0" baseline="0" noProof="0" dirty="0" err="1">
              <a:ln>
                <a:noFill/>
              </a:ln>
              <a:solidFill>
                <a:srgbClr val="FFFFFF"/>
              </a:solidFill>
              <a:effectLst/>
              <a:uLnTx/>
              <a:uFillTx/>
              <a:latin typeface="Work Sans"/>
              <a:ea typeface="+mn-ea"/>
              <a:cs typeface="+mn-cs"/>
            </a:endParaRPr>
          </a:p>
        </p:txBody>
      </p:sp>
      <p:sp>
        <p:nvSpPr>
          <p:cNvPr id="5" name="Rectángulo 4">
            <a:extLst>
              <a:ext uri="{FF2B5EF4-FFF2-40B4-BE49-F238E27FC236}">
                <a16:creationId xmlns:a16="http://schemas.microsoft.com/office/drawing/2014/main" xmlns="" id="{F4205A92-0362-DA4C-A7FE-52DBD1252B3C}"/>
              </a:ext>
            </a:extLst>
          </p:cNvPr>
          <p:cNvSpPr/>
          <p:nvPr/>
        </p:nvSpPr>
        <p:spPr>
          <a:xfrm>
            <a:off x="2626417" y="3013500"/>
            <a:ext cx="6939164" cy="830997"/>
          </a:xfrm>
          <a:prstGeom prst="rect">
            <a:avLst/>
          </a:prstGeom>
        </p:spPr>
        <p:txBody>
          <a:bodyPr wrap="square">
            <a:spAutoFit/>
          </a:bodyPr>
          <a:lstStyle/>
          <a:p>
            <a:pPr algn="ctr">
              <a:spcBef>
                <a:spcPct val="0"/>
              </a:spcBef>
            </a:pPr>
            <a:r>
              <a:rPr lang="es-ES_tradnl" altLang="en-US" sz="4800" dirty="0">
                <a:solidFill>
                  <a:srgbClr val="FFFFFF"/>
                </a:solidFill>
                <a:effectLst>
                  <a:outerShdw blurRad="38100" dist="38100" dir="2700000" algn="tl">
                    <a:srgbClr val="000000">
                      <a:alpha val="43137"/>
                    </a:srgbClr>
                  </a:outerShdw>
                </a:effectLst>
                <a:latin typeface="Gotham Book" pitchFamily="50" charset="0"/>
                <a:ea typeface="Gotham Bold" charset="0"/>
                <a:cs typeface="Gotham Book" pitchFamily="50" charset="0"/>
              </a:rPr>
              <a:t>GN 2350-“15” </a:t>
            </a:r>
          </a:p>
        </p:txBody>
      </p:sp>
    </p:spTree>
    <p:extLst>
      <p:ext uri="{BB962C8B-B14F-4D97-AF65-F5344CB8AC3E}">
        <p14:creationId xmlns:p14="http://schemas.microsoft.com/office/powerpoint/2010/main" val="36847154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8B3A371-91E9-4541-8ABA-C70F93724736}"/>
              </a:ext>
            </a:extLst>
          </p:cNvPr>
          <p:cNvSpPr>
            <a:spLocks noGrp="1"/>
          </p:cNvSpPr>
          <p:nvPr>
            <p:ph type="ctrTitle"/>
          </p:nvPr>
        </p:nvSpPr>
        <p:spPr>
          <a:xfrm>
            <a:off x="2105891" y="387529"/>
            <a:ext cx="8666884" cy="888863"/>
          </a:xfrm>
        </p:spPr>
        <p:txBody>
          <a:bodyPr>
            <a:normAutofit/>
          </a:bodyPr>
          <a:lstStyle/>
          <a:p>
            <a:r>
              <a:rPr lang="es-ES_tradnl" sz="2400" dirty="0">
                <a:latin typeface="Gotham Book" pitchFamily="50" charset="0"/>
                <a:cs typeface="Gotham Book" pitchFamily="50" charset="0"/>
              </a:rPr>
              <a:t>Se repiten las mismas ampliaciones de la GN2349</a:t>
            </a:r>
          </a:p>
        </p:txBody>
      </p:sp>
      <p:sp>
        <p:nvSpPr>
          <p:cNvPr id="3" name="Rectángulo 2">
            <a:extLst>
              <a:ext uri="{FF2B5EF4-FFF2-40B4-BE49-F238E27FC236}">
                <a16:creationId xmlns:a16="http://schemas.microsoft.com/office/drawing/2014/main" xmlns="" id="{2CB24CD6-AB70-BF4E-8C4A-2EE95261E16D}"/>
              </a:ext>
            </a:extLst>
          </p:cNvPr>
          <p:cNvSpPr/>
          <p:nvPr/>
        </p:nvSpPr>
        <p:spPr>
          <a:xfrm>
            <a:off x="457201" y="1643065"/>
            <a:ext cx="2553703" cy="1171573"/>
          </a:xfrm>
          <a:prstGeom prst="rect">
            <a:avLst/>
          </a:prstGeom>
          <a:solidFill>
            <a:schemeClr val="bg1"/>
          </a:solidFill>
          <a:ln w="6350" cap="flat" cmpd="sng" algn="ctr">
            <a:solidFill>
              <a:schemeClr val="tx1"/>
            </a:solidFill>
            <a:prstDash val="solid"/>
            <a:miter lim="800000"/>
          </a:ln>
          <a:effectLst/>
        </p:spPr>
        <p:txBody>
          <a:bodyPr rtlCol="0" anchor="ctr"/>
          <a:lstStyle/>
          <a:p>
            <a:pPr lvl="0" algn="ctr"/>
            <a:r>
              <a:rPr lang="es-ES_tradnl" kern="0" dirty="0">
                <a:solidFill>
                  <a:srgbClr val="FFFFFF"/>
                </a:solidFill>
                <a:effectLst>
                  <a:outerShdw blurRad="38100" dist="38100" dir="2700000" algn="tl">
                    <a:srgbClr val="000000">
                      <a:alpha val="43137"/>
                    </a:srgbClr>
                  </a:outerShdw>
                </a:effectLst>
                <a:latin typeface="Gotham HTF Light" pitchFamily="2" charset="0"/>
              </a:rPr>
              <a:t>Principios Básicos de ADQ</a:t>
            </a:r>
          </a:p>
        </p:txBody>
      </p:sp>
      <p:sp>
        <p:nvSpPr>
          <p:cNvPr id="4" name="Rectángulo 3">
            <a:extLst>
              <a:ext uri="{FF2B5EF4-FFF2-40B4-BE49-F238E27FC236}">
                <a16:creationId xmlns:a16="http://schemas.microsoft.com/office/drawing/2014/main" xmlns="" id="{2C779170-F8A1-FF4E-81C8-B182751DC611}"/>
              </a:ext>
            </a:extLst>
          </p:cNvPr>
          <p:cNvSpPr/>
          <p:nvPr/>
        </p:nvSpPr>
        <p:spPr>
          <a:xfrm>
            <a:off x="3365206" y="1643065"/>
            <a:ext cx="2553703" cy="1171573"/>
          </a:xfrm>
          <a:prstGeom prst="rect">
            <a:avLst/>
          </a:prstGeom>
          <a:solidFill>
            <a:schemeClr val="bg1">
              <a:alpha val="50000"/>
            </a:schemeClr>
          </a:solidFill>
          <a:ln w="6350" cap="flat" cmpd="sng" algn="ctr">
            <a:solidFill>
              <a:schemeClr val="tx1"/>
            </a:solidFill>
            <a:prstDash val="solid"/>
            <a:miter lim="800000"/>
          </a:ln>
          <a:effectLst/>
        </p:spPr>
        <p:txBody>
          <a:bodyPr rtlCol="0" anchor="ctr"/>
          <a:lstStyle/>
          <a:p>
            <a:pPr lvl="0" algn="ctr"/>
            <a:r>
              <a:rPr lang="es-ES_tradnl" kern="0" dirty="0">
                <a:solidFill>
                  <a:srgbClr val="FFFFFF"/>
                </a:solidFill>
                <a:effectLst>
                  <a:outerShdw blurRad="38100" dist="38100" dir="2700000" algn="tl">
                    <a:srgbClr val="000000">
                      <a:alpha val="43137"/>
                    </a:srgbClr>
                  </a:outerShdw>
                </a:effectLst>
                <a:latin typeface="Gotham HTF Light" pitchFamily="2" charset="0"/>
              </a:rPr>
              <a:t>Uso Sistema país</a:t>
            </a:r>
          </a:p>
        </p:txBody>
      </p:sp>
      <p:sp>
        <p:nvSpPr>
          <p:cNvPr id="5" name="Rectángulo 4">
            <a:extLst>
              <a:ext uri="{FF2B5EF4-FFF2-40B4-BE49-F238E27FC236}">
                <a16:creationId xmlns:a16="http://schemas.microsoft.com/office/drawing/2014/main" xmlns="" id="{778769CC-2470-4343-AEF6-B3A9297A5A13}"/>
              </a:ext>
            </a:extLst>
          </p:cNvPr>
          <p:cNvSpPr/>
          <p:nvPr/>
        </p:nvSpPr>
        <p:spPr>
          <a:xfrm>
            <a:off x="6273211" y="1643065"/>
            <a:ext cx="2553703" cy="1171573"/>
          </a:xfrm>
          <a:prstGeom prst="rect">
            <a:avLst/>
          </a:prstGeom>
          <a:solidFill>
            <a:schemeClr val="bg1"/>
          </a:solidFill>
          <a:ln w="6350" cap="flat" cmpd="sng" algn="ctr">
            <a:solidFill>
              <a:schemeClr val="tx1"/>
            </a:solidFill>
            <a:prstDash val="solid"/>
            <a:miter lim="800000"/>
          </a:ln>
          <a:effectLst/>
        </p:spPr>
        <p:txBody>
          <a:bodyPr rtlCol="0" anchor="ctr"/>
          <a:lstStyle/>
          <a:p>
            <a:pPr lvl="0" algn="ctr"/>
            <a:r>
              <a:rPr lang="es-ES_tradnl" kern="0" dirty="0">
                <a:solidFill>
                  <a:srgbClr val="FFFFFF"/>
                </a:solidFill>
                <a:effectLst>
                  <a:outerShdw blurRad="38100" dist="38100" dir="2700000" algn="tl">
                    <a:srgbClr val="000000">
                      <a:alpha val="43137"/>
                    </a:srgbClr>
                  </a:outerShdw>
                </a:effectLst>
                <a:latin typeface="Gotham HTF Light" pitchFamily="2" charset="0"/>
              </a:rPr>
              <a:t>Compras sostenibles</a:t>
            </a:r>
          </a:p>
        </p:txBody>
      </p:sp>
      <p:sp>
        <p:nvSpPr>
          <p:cNvPr id="6" name="Rectángulo 5">
            <a:extLst>
              <a:ext uri="{FF2B5EF4-FFF2-40B4-BE49-F238E27FC236}">
                <a16:creationId xmlns:a16="http://schemas.microsoft.com/office/drawing/2014/main" xmlns="" id="{8BB01673-7284-1744-89BE-3BC91F9D5A89}"/>
              </a:ext>
            </a:extLst>
          </p:cNvPr>
          <p:cNvSpPr/>
          <p:nvPr/>
        </p:nvSpPr>
        <p:spPr>
          <a:xfrm>
            <a:off x="9181214" y="1643065"/>
            <a:ext cx="2553703" cy="1171573"/>
          </a:xfrm>
          <a:prstGeom prst="rect">
            <a:avLst/>
          </a:prstGeom>
          <a:solidFill>
            <a:schemeClr val="bg1">
              <a:alpha val="50000"/>
            </a:schemeClr>
          </a:solidFill>
          <a:ln w="6350" cap="flat" cmpd="sng" algn="ctr">
            <a:solidFill>
              <a:schemeClr val="tx1"/>
            </a:solidFill>
            <a:prstDash val="solid"/>
            <a:miter lim="800000"/>
          </a:ln>
          <a:effectLst/>
        </p:spPr>
        <p:txBody>
          <a:bodyPr rtlCol="0" anchor="ctr"/>
          <a:lstStyle/>
          <a:p>
            <a:pPr lvl="0" algn="ctr"/>
            <a:r>
              <a:rPr lang="es-ES_tradnl" kern="0" dirty="0">
                <a:solidFill>
                  <a:srgbClr val="FFFFFF"/>
                </a:solidFill>
                <a:effectLst>
                  <a:outerShdw blurRad="38100" dist="38100" dir="2700000" algn="tl">
                    <a:srgbClr val="000000">
                      <a:alpha val="43137"/>
                    </a:srgbClr>
                  </a:outerShdw>
                </a:effectLst>
                <a:latin typeface="Gotham HTF Light" pitchFamily="2" charset="0"/>
              </a:rPr>
              <a:t>Plazo Suspensivo</a:t>
            </a:r>
          </a:p>
        </p:txBody>
      </p:sp>
      <p:sp>
        <p:nvSpPr>
          <p:cNvPr id="19" name="Rectángulo 18">
            <a:extLst>
              <a:ext uri="{FF2B5EF4-FFF2-40B4-BE49-F238E27FC236}">
                <a16:creationId xmlns:a16="http://schemas.microsoft.com/office/drawing/2014/main" xmlns="" id="{DB99D0B2-8DC7-0A45-98BC-65F50274C947}"/>
              </a:ext>
            </a:extLst>
          </p:cNvPr>
          <p:cNvSpPr/>
          <p:nvPr/>
        </p:nvSpPr>
        <p:spPr>
          <a:xfrm>
            <a:off x="457201" y="3143253"/>
            <a:ext cx="2553703" cy="1171573"/>
          </a:xfrm>
          <a:prstGeom prst="rect">
            <a:avLst/>
          </a:prstGeom>
          <a:solidFill>
            <a:schemeClr val="bg1">
              <a:alpha val="50000"/>
            </a:schemeClr>
          </a:solidFill>
          <a:ln w="6350" cap="flat" cmpd="sng" algn="ctr">
            <a:solidFill>
              <a:schemeClr val="tx1"/>
            </a:solidFill>
            <a:prstDash val="solid"/>
            <a:miter lim="800000"/>
          </a:ln>
          <a:effectLst/>
        </p:spPr>
        <p:txBody>
          <a:bodyPr rtlCol="0" anchor="ctr"/>
          <a:lstStyle/>
          <a:p>
            <a:pPr lvl="0" algn="ctr"/>
            <a:r>
              <a:rPr lang="es-ES_tradnl" kern="0" dirty="0">
                <a:solidFill>
                  <a:srgbClr val="FFFFFF"/>
                </a:solidFill>
                <a:effectLst>
                  <a:outerShdw blurRad="38100" dist="38100" dir="2700000" algn="tl">
                    <a:srgbClr val="000000">
                      <a:alpha val="43137"/>
                    </a:srgbClr>
                  </a:outerShdw>
                </a:effectLst>
                <a:latin typeface="Gotham HTF Light" pitchFamily="2" charset="0"/>
              </a:rPr>
              <a:t>Valor por Dinero</a:t>
            </a:r>
          </a:p>
        </p:txBody>
      </p:sp>
      <p:sp>
        <p:nvSpPr>
          <p:cNvPr id="20" name="Rectángulo 19">
            <a:extLst>
              <a:ext uri="{FF2B5EF4-FFF2-40B4-BE49-F238E27FC236}">
                <a16:creationId xmlns:a16="http://schemas.microsoft.com/office/drawing/2014/main" xmlns="" id="{560058DF-F0F4-7344-9291-BFF934836DEC}"/>
              </a:ext>
            </a:extLst>
          </p:cNvPr>
          <p:cNvSpPr/>
          <p:nvPr/>
        </p:nvSpPr>
        <p:spPr>
          <a:xfrm>
            <a:off x="3365206" y="3143253"/>
            <a:ext cx="2553703" cy="1171573"/>
          </a:xfrm>
          <a:prstGeom prst="rect">
            <a:avLst/>
          </a:prstGeom>
          <a:solidFill>
            <a:schemeClr val="bg1"/>
          </a:solidFill>
          <a:ln w="6350" cap="flat" cmpd="sng" algn="ctr">
            <a:solidFill>
              <a:schemeClr val="tx1"/>
            </a:solidFill>
            <a:prstDash val="solid"/>
            <a:miter lim="800000"/>
          </a:ln>
          <a:effectLst/>
        </p:spPr>
        <p:txBody>
          <a:bodyPr rtlCol="0" anchor="ctr"/>
          <a:lstStyle/>
          <a:p>
            <a:pPr lvl="0" algn="ctr"/>
            <a:r>
              <a:rPr lang="es-ES_tradnl" kern="0" dirty="0">
                <a:solidFill>
                  <a:srgbClr val="FFFFFF"/>
                </a:solidFill>
                <a:effectLst>
                  <a:outerShdw blurRad="38100" dist="38100" dir="2700000" algn="tl">
                    <a:srgbClr val="000000">
                      <a:alpha val="43137"/>
                    </a:srgbClr>
                  </a:outerShdw>
                </a:effectLst>
                <a:latin typeface="Gotham HTF Light" pitchFamily="2" charset="0"/>
              </a:rPr>
              <a:t>Apoyo complementario ADQ</a:t>
            </a:r>
          </a:p>
        </p:txBody>
      </p:sp>
      <p:sp>
        <p:nvSpPr>
          <p:cNvPr id="21" name="Rectángulo 20">
            <a:extLst>
              <a:ext uri="{FF2B5EF4-FFF2-40B4-BE49-F238E27FC236}">
                <a16:creationId xmlns:a16="http://schemas.microsoft.com/office/drawing/2014/main" xmlns="" id="{24D8E9E5-F738-8C42-A8D0-0C67C90B715A}"/>
              </a:ext>
            </a:extLst>
          </p:cNvPr>
          <p:cNvSpPr/>
          <p:nvPr/>
        </p:nvSpPr>
        <p:spPr>
          <a:xfrm>
            <a:off x="6273211" y="3143253"/>
            <a:ext cx="2553703" cy="1171573"/>
          </a:xfrm>
          <a:prstGeom prst="rect">
            <a:avLst/>
          </a:prstGeom>
          <a:solidFill>
            <a:schemeClr val="bg1">
              <a:alpha val="50000"/>
            </a:schemeClr>
          </a:solidFill>
          <a:ln w="6350" cap="flat" cmpd="sng" algn="ctr">
            <a:solidFill>
              <a:schemeClr val="tx1"/>
            </a:solidFill>
            <a:prstDash val="solid"/>
            <a:miter lim="800000"/>
          </a:ln>
          <a:effectLst/>
        </p:spPr>
        <p:txBody>
          <a:bodyPr rtlCol="0" anchor="ctr"/>
          <a:lstStyle/>
          <a:p>
            <a:pPr lvl="0" algn="ctr"/>
            <a:r>
              <a:rPr lang="es-ES_tradnl" kern="0" dirty="0">
                <a:solidFill>
                  <a:srgbClr val="FFFFFF"/>
                </a:solidFill>
                <a:effectLst>
                  <a:outerShdw blurRad="38100" dist="38100" dir="2700000" algn="tl">
                    <a:srgbClr val="000000">
                      <a:alpha val="43137"/>
                    </a:srgbClr>
                  </a:outerShdw>
                </a:effectLst>
                <a:latin typeface="Gotham HTF Light" pitchFamily="2" charset="0"/>
              </a:rPr>
              <a:t>Criterios de evaluación</a:t>
            </a:r>
          </a:p>
        </p:txBody>
      </p:sp>
      <p:sp>
        <p:nvSpPr>
          <p:cNvPr id="22" name="Rectángulo 21">
            <a:extLst>
              <a:ext uri="{FF2B5EF4-FFF2-40B4-BE49-F238E27FC236}">
                <a16:creationId xmlns:a16="http://schemas.microsoft.com/office/drawing/2014/main" xmlns="" id="{1D364DF1-F47F-7E45-A525-05BCF0C6BD4E}"/>
              </a:ext>
            </a:extLst>
          </p:cNvPr>
          <p:cNvSpPr/>
          <p:nvPr/>
        </p:nvSpPr>
        <p:spPr>
          <a:xfrm>
            <a:off x="9181214" y="3143253"/>
            <a:ext cx="2553703" cy="1171573"/>
          </a:xfrm>
          <a:prstGeom prst="rect">
            <a:avLst/>
          </a:prstGeom>
          <a:solidFill>
            <a:schemeClr val="bg1"/>
          </a:solidFill>
          <a:ln w="6350" cap="flat" cmpd="sng" algn="ctr">
            <a:solidFill>
              <a:schemeClr val="tx1"/>
            </a:solidFill>
            <a:prstDash val="solid"/>
            <a:miter lim="800000"/>
          </a:ln>
          <a:effectLst/>
        </p:spPr>
        <p:txBody>
          <a:bodyPr rtlCol="0" anchor="ctr"/>
          <a:lstStyle/>
          <a:p>
            <a:pPr lvl="0" algn="ctr"/>
            <a:r>
              <a:rPr lang="es-ES_tradnl" kern="0" dirty="0">
                <a:solidFill>
                  <a:srgbClr val="FFFFFF"/>
                </a:solidFill>
                <a:effectLst>
                  <a:outerShdw blurRad="38100" dist="38100" dir="2700000" algn="tl">
                    <a:srgbClr val="000000">
                      <a:alpha val="43137"/>
                    </a:srgbClr>
                  </a:outerShdw>
                </a:effectLst>
                <a:latin typeface="Gotham HTF Light" pitchFamily="2" charset="0"/>
              </a:rPr>
              <a:t>Acuerdo Marco</a:t>
            </a:r>
          </a:p>
        </p:txBody>
      </p:sp>
      <p:sp>
        <p:nvSpPr>
          <p:cNvPr id="23" name="Rectángulo 22">
            <a:extLst>
              <a:ext uri="{FF2B5EF4-FFF2-40B4-BE49-F238E27FC236}">
                <a16:creationId xmlns:a16="http://schemas.microsoft.com/office/drawing/2014/main" xmlns="" id="{9AAD902F-5035-0A42-AF4E-CD5677608C8D}"/>
              </a:ext>
            </a:extLst>
          </p:cNvPr>
          <p:cNvSpPr/>
          <p:nvPr/>
        </p:nvSpPr>
        <p:spPr>
          <a:xfrm>
            <a:off x="457201" y="4643441"/>
            <a:ext cx="2553703" cy="1171573"/>
          </a:xfrm>
          <a:prstGeom prst="rect">
            <a:avLst/>
          </a:prstGeom>
          <a:solidFill>
            <a:schemeClr val="bg1"/>
          </a:solidFill>
          <a:ln w="6350" cap="flat" cmpd="sng" algn="ctr">
            <a:solidFill>
              <a:schemeClr val="tx1"/>
            </a:solidFill>
            <a:prstDash val="solid"/>
            <a:miter lim="800000"/>
          </a:ln>
          <a:effectLst/>
        </p:spPr>
        <p:txBody>
          <a:bodyPr rtlCol="0" anchor="ctr"/>
          <a:lstStyle/>
          <a:p>
            <a:pPr lvl="0" algn="ctr"/>
            <a:r>
              <a:rPr lang="es-ES_tradnl" kern="0" dirty="0">
                <a:solidFill>
                  <a:srgbClr val="FFFFFF"/>
                </a:solidFill>
                <a:effectLst>
                  <a:outerShdw blurRad="38100" dist="38100" dir="2700000" algn="tl">
                    <a:srgbClr val="000000">
                      <a:alpha val="43137"/>
                    </a:srgbClr>
                  </a:outerShdw>
                </a:effectLst>
                <a:latin typeface="Gotham HTF Light" pitchFamily="2" charset="0"/>
              </a:rPr>
              <a:t>Arreglos alternativos de ADQ</a:t>
            </a:r>
          </a:p>
        </p:txBody>
      </p:sp>
      <p:sp>
        <p:nvSpPr>
          <p:cNvPr id="24" name="Rectángulo 23">
            <a:extLst>
              <a:ext uri="{FF2B5EF4-FFF2-40B4-BE49-F238E27FC236}">
                <a16:creationId xmlns:a16="http://schemas.microsoft.com/office/drawing/2014/main" xmlns="" id="{BBACC9D6-924C-FF49-83B8-9F8032B2E33A}"/>
              </a:ext>
            </a:extLst>
          </p:cNvPr>
          <p:cNvSpPr/>
          <p:nvPr/>
        </p:nvSpPr>
        <p:spPr>
          <a:xfrm>
            <a:off x="3353174" y="4643441"/>
            <a:ext cx="2553703" cy="1171573"/>
          </a:xfrm>
          <a:prstGeom prst="rect">
            <a:avLst/>
          </a:prstGeom>
          <a:solidFill>
            <a:schemeClr val="bg1">
              <a:alpha val="50000"/>
            </a:schemeClr>
          </a:solidFill>
          <a:ln w="6350" cap="flat" cmpd="sng" algn="ctr">
            <a:solidFill>
              <a:schemeClr val="tx1"/>
            </a:solidFill>
            <a:prstDash val="solid"/>
            <a:miter lim="800000"/>
          </a:ln>
          <a:effectLst/>
        </p:spPr>
        <p:txBody>
          <a:bodyPr rtlCol="0" anchor="ctr"/>
          <a:lstStyle/>
          <a:p>
            <a:pPr lvl="0" algn="ctr"/>
            <a:r>
              <a:rPr lang="es-ES_tradnl" kern="0" dirty="0">
                <a:solidFill>
                  <a:srgbClr val="FFFFFF"/>
                </a:solidFill>
                <a:effectLst>
                  <a:outerShdw blurRad="38100" dist="38100" dir="2700000" algn="tl">
                    <a:srgbClr val="000000">
                      <a:alpha val="43137"/>
                    </a:srgbClr>
                  </a:outerShdw>
                </a:effectLst>
                <a:latin typeface="Gotham HTF Light" pitchFamily="2" charset="0"/>
              </a:rPr>
              <a:t>Sistemas Electrónicos</a:t>
            </a:r>
          </a:p>
        </p:txBody>
      </p:sp>
      <p:sp>
        <p:nvSpPr>
          <p:cNvPr id="25" name="Rectángulo 24">
            <a:extLst>
              <a:ext uri="{FF2B5EF4-FFF2-40B4-BE49-F238E27FC236}">
                <a16:creationId xmlns:a16="http://schemas.microsoft.com/office/drawing/2014/main" xmlns="" id="{1F434D0A-6B38-2241-AE76-A92D13DCD10F}"/>
              </a:ext>
            </a:extLst>
          </p:cNvPr>
          <p:cNvSpPr/>
          <p:nvPr/>
        </p:nvSpPr>
        <p:spPr>
          <a:xfrm>
            <a:off x="6273211" y="4643441"/>
            <a:ext cx="2553703" cy="1171573"/>
          </a:xfrm>
          <a:prstGeom prst="rect">
            <a:avLst/>
          </a:prstGeom>
          <a:solidFill>
            <a:schemeClr val="bg1"/>
          </a:solidFill>
          <a:ln w="6350" cap="flat" cmpd="sng" algn="ctr">
            <a:solidFill>
              <a:schemeClr val="tx1"/>
            </a:solidFill>
            <a:prstDash val="solid"/>
            <a:miter lim="800000"/>
          </a:ln>
          <a:effectLst/>
        </p:spPr>
        <p:txBody>
          <a:bodyPr rtlCol="0" anchor="ctr"/>
          <a:lstStyle/>
          <a:p>
            <a:pPr lvl="0" algn="ctr"/>
            <a:r>
              <a:rPr lang="es-ES_tradnl" kern="0" dirty="0">
                <a:solidFill>
                  <a:srgbClr val="FFFFFF"/>
                </a:solidFill>
                <a:effectLst>
                  <a:outerShdw blurRad="38100" dist="38100" dir="2700000" algn="tl">
                    <a:srgbClr val="000000">
                      <a:alpha val="43137"/>
                    </a:srgbClr>
                  </a:outerShdw>
                </a:effectLst>
                <a:latin typeface="Gotham HTF Light" pitchFamily="2" charset="0"/>
              </a:rPr>
              <a:t>Mejor oferta final</a:t>
            </a:r>
          </a:p>
        </p:txBody>
      </p:sp>
      <p:sp>
        <p:nvSpPr>
          <p:cNvPr id="26" name="Rectángulo 25">
            <a:extLst>
              <a:ext uri="{FF2B5EF4-FFF2-40B4-BE49-F238E27FC236}">
                <a16:creationId xmlns:a16="http://schemas.microsoft.com/office/drawing/2014/main" xmlns="" id="{CE74DA49-1767-A343-BF53-C856C513B126}"/>
              </a:ext>
            </a:extLst>
          </p:cNvPr>
          <p:cNvSpPr/>
          <p:nvPr/>
        </p:nvSpPr>
        <p:spPr>
          <a:xfrm>
            <a:off x="9181214" y="4643441"/>
            <a:ext cx="2553703" cy="1171573"/>
          </a:xfrm>
          <a:prstGeom prst="rect">
            <a:avLst/>
          </a:prstGeom>
          <a:solidFill>
            <a:schemeClr val="bg1">
              <a:alpha val="50000"/>
            </a:schemeClr>
          </a:solidFill>
          <a:ln w="6350" cap="flat" cmpd="sng" algn="ctr">
            <a:solidFill>
              <a:schemeClr val="tx1"/>
            </a:solidFill>
            <a:prstDash val="solid"/>
            <a:miter lim="800000"/>
          </a:ln>
          <a:effectLst/>
        </p:spPr>
        <p:txBody>
          <a:bodyPr rtlCol="0" anchor="ctr"/>
          <a:lstStyle/>
          <a:p>
            <a:pPr lvl="0" algn="ctr"/>
            <a:r>
              <a:rPr lang="es-ES_tradnl" kern="0" dirty="0">
                <a:solidFill>
                  <a:srgbClr val="FFFFFF"/>
                </a:solidFill>
                <a:effectLst>
                  <a:outerShdw blurRad="38100" dist="38100" dir="2700000" algn="tl">
                    <a:srgbClr val="000000">
                      <a:alpha val="43137"/>
                    </a:srgbClr>
                  </a:outerShdw>
                </a:effectLst>
                <a:latin typeface="Gotham HTF Light" pitchFamily="2" charset="0"/>
              </a:rPr>
              <a:t>Oferta mas ventajosa</a:t>
            </a:r>
          </a:p>
        </p:txBody>
      </p:sp>
    </p:spTree>
    <p:extLst>
      <p:ext uri="{BB962C8B-B14F-4D97-AF65-F5344CB8AC3E}">
        <p14:creationId xmlns:p14="http://schemas.microsoft.com/office/powerpoint/2010/main" val="5082513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22488AEE-9A0C-4549-9D67-CFF622F47B34}"/>
              </a:ext>
            </a:extLst>
          </p:cNvPr>
          <p:cNvSpPr>
            <a:spLocks noGrp="1"/>
          </p:cNvSpPr>
          <p:nvPr>
            <p:ph type="ctrTitle"/>
          </p:nvPr>
        </p:nvSpPr>
        <p:spPr>
          <a:xfrm>
            <a:off x="2105891" y="387529"/>
            <a:ext cx="8895484" cy="888863"/>
          </a:xfrm>
        </p:spPr>
        <p:txBody>
          <a:bodyPr>
            <a:normAutofit/>
          </a:bodyPr>
          <a:lstStyle/>
          <a:p>
            <a:r>
              <a:rPr lang="es-ES_tradnl" sz="2800" dirty="0">
                <a:effectLst>
                  <a:outerShdw blurRad="38100" dist="38100" dir="2700000" algn="tl">
                    <a:srgbClr val="000000">
                      <a:alpha val="43137"/>
                    </a:srgbClr>
                  </a:outerShdw>
                </a:effectLst>
                <a:latin typeface="Gotham Book" pitchFamily="50" charset="0"/>
                <a:cs typeface="Gotham Book" pitchFamily="50" charset="0"/>
              </a:rPr>
              <a:t>Ampliación políticas GN-2350-15. </a:t>
            </a:r>
          </a:p>
        </p:txBody>
      </p:sp>
      <p:sp>
        <p:nvSpPr>
          <p:cNvPr id="4" name="Rectángulo 3">
            <a:extLst>
              <a:ext uri="{FF2B5EF4-FFF2-40B4-BE49-F238E27FC236}">
                <a16:creationId xmlns:a16="http://schemas.microsoft.com/office/drawing/2014/main" xmlns="" id="{A8906421-C4AB-6D40-AD03-FC6BD8659095}"/>
              </a:ext>
            </a:extLst>
          </p:cNvPr>
          <p:cNvSpPr/>
          <p:nvPr/>
        </p:nvSpPr>
        <p:spPr>
          <a:xfrm>
            <a:off x="2105891" y="1093571"/>
            <a:ext cx="2063385" cy="523220"/>
          </a:xfrm>
          <a:prstGeom prst="rect">
            <a:avLst/>
          </a:prstGeom>
        </p:spPr>
        <p:txBody>
          <a:bodyPr wrap="none">
            <a:spAutoFit/>
          </a:bodyPr>
          <a:lstStyle/>
          <a:p>
            <a:r>
              <a:rPr lang="es-ES_tradnl" altLang="en-US" sz="2800" dirty="0">
                <a:solidFill>
                  <a:schemeClr val="accent2"/>
                </a:solidFill>
                <a:effectLst>
                  <a:outerShdw blurRad="38100" dist="38100" dir="2700000" algn="tl">
                    <a:srgbClr val="000000">
                      <a:alpha val="43137"/>
                    </a:srgbClr>
                  </a:outerShdw>
                </a:effectLst>
                <a:latin typeface="Gotham HTF Light" pitchFamily="2" charset="77"/>
                <a:ea typeface="Gotham Bold" charset="0"/>
                <a:cs typeface="Gotham Medium" pitchFamily="50" charset="0"/>
              </a:rPr>
              <a:t>Lista corta</a:t>
            </a:r>
            <a:endParaRPr lang="es-ES_tradnl" altLang="en-US" sz="2400" dirty="0">
              <a:solidFill>
                <a:schemeClr val="accent2"/>
              </a:solidFill>
              <a:effectLst>
                <a:outerShdw blurRad="38100" dist="38100" dir="2700000" algn="tl">
                  <a:srgbClr val="000000">
                    <a:alpha val="43137"/>
                  </a:srgbClr>
                </a:outerShdw>
              </a:effectLst>
              <a:latin typeface="Gotham HTF Light" pitchFamily="2" charset="77"/>
              <a:ea typeface="Gotham Bold" charset="0"/>
              <a:cs typeface="Gotham Medium" pitchFamily="50" charset="0"/>
            </a:endParaRPr>
          </a:p>
        </p:txBody>
      </p:sp>
      <p:sp>
        <p:nvSpPr>
          <p:cNvPr id="5" name="Rectángulo 4">
            <a:extLst>
              <a:ext uri="{FF2B5EF4-FFF2-40B4-BE49-F238E27FC236}">
                <a16:creationId xmlns:a16="http://schemas.microsoft.com/office/drawing/2014/main" xmlns="" id="{3C4BE3EF-2AC8-2E4E-9C3E-1C6A1D83DA14}"/>
              </a:ext>
            </a:extLst>
          </p:cNvPr>
          <p:cNvSpPr/>
          <p:nvPr/>
        </p:nvSpPr>
        <p:spPr>
          <a:xfrm>
            <a:off x="1648258" y="2585673"/>
            <a:ext cx="8895484" cy="2308324"/>
          </a:xfrm>
          <a:prstGeom prst="rect">
            <a:avLst/>
          </a:prstGeom>
        </p:spPr>
        <p:txBody>
          <a:bodyPr wrap="square">
            <a:spAutoFit/>
          </a:bodyPr>
          <a:lstStyle/>
          <a:p>
            <a:pPr algn="ctr"/>
            <a:r>
              <a:rPr lang="es-ES_tradnl" dirty="0">
                <a:effectLst>
                  <a:outerShdw blurRad="38100" dist="38100" dir="2700000" algn="tl">
                    <a:srgbClr val="000000">
                      <a:alpha val="43137"/>
                    </a:srgbClr>
                  </a:outerShdw>
                </a:effectLst>
                <a:latin typeface="Gotham HTF Light" pitchFamily="2" charset="0"/>
              </a:rPr>
              <a:t>Se amplió la lista corta de firmas consultoras a ser invitadas a una cantidad </a:t>
            </a:r>
            <a:r>
              <a:rPr lang="es-ES_tradnl" sz="3600" dirty="0">
                <a:solidFill>
                  <a:schemeClr val="accent2"/>
                </a:solidFill>
                <a:effectLst>
                  <a:outerShdw blurRad="38100" dist="38100" dir="2700000" algn="tl">
                    <a:srgbClr val="000000">
                      <a:alpha val="43137"/>
                    </a:srgbClr>
                  </a:outerShdw>
                </a:effectLst>
                <a:latin typeface="Gotham HTF Light" pitchFamily="2" charset="0"/>
              </a:rPr>
              <a:t>no menor a </a:t>
            </a:r>
            <a:r>
              <a:rPr lang="es-ES_tradnl" sz="3600" u="sng" dirty="0">
                <a:solidFill>
                  <a:schemeClr val="accent2"/>
                </a:solidFill>
                <a:effectLst>
                  <a:outerShdw blurRad="38100" dist="38100" dir="2700000" algn="tl">
                    <a:srgbClr val="000000">
                      <a:alpha val="43137"/>
                    </a:srgbClr>
                  </a:outerShdw>
                </a:effectLst>
                <a:latin typeface="Gotham HTF Light" pitchFamily="2" charset="0"/>
              </a:rPr>
              <a:t>5 ni mayor a 8</a:t>
            </a:r>
            <a:r>
              <a:rPr lang="es-ES_tradnl" sz="3600" dirty="0">
                <a:solidFill>
                  <a:schemeClr val="accent2"/>
                </a:solidFill>
                <a:effectLst>
                  <a:outerShdw blurRad="38100" dist="38100" dir="2700000" algn="tl">
                    <a:srgbClr val="000000">
                      <a:alpha val="43137"/>
                    </a:srgbClr>
                  </a:outerShdw>
                </a:effectLst>
                <a:latin typeface="Gotham HTF Light" pitchFamily="2" charset="0"/>
              </a:rPr>
              <a:t> firmas</a:t>
            </a:r>
            <a:r>
              <a:rPr lang="es-ES_tradnl" dirty="0">
                <a:effectLst>
                  <a:outerShdw blurRad="38100" dist="38100" dir="2700000" algn="tl">
                    <a:srgbClr val="000000">
                      <a:alpha val="43137"/>
                    </a:srgbClr>
                  </a:outerShdw>
                </a:effectLst>
                <a:latin typeface="Gotham HTF Light" pitchFamily="2" charset="0"/>
              </a:rPr>
              <a:t> </a:t>
            </a:r>
          </a:p>
          <a:p>
            <a:pPr algn="ctr"/>
            <a:r>
              <a:rPr lang="es-ES_tradnl" dirty="0">
                <a:effectLst>
                  <a:outerShdw blurRad="38100" dist="38100" dir="2700000" algn="tl">
                    <a:srgbClr val="000000">
                      <a:alpha val="43137"/>
                    </a:srgbClr>
                  </a:outerShdw>
                </a:effectLst>
                <a:latin typeface="Gotham HTF Light" pitchFamily="2" charset="0"/>
              </a:rPr>
              <a:t>pero se mantiene la opción de disminuir el limite inferior de firmas en condiciones especiales, sin que sea posible exceder el limite de superior de 8 firmas. </a:t>
            </a:r>
          </a:p>
          <a:p>
            <a:pPr algn="ctr"/>
            <a:endParaRPr lang="es-ES_tradnl" dirty="0">
              <a:effectLst>
                <a:outerShdw blurRad="38100" dist="38100" dir="2700000" algn="tl">
                  <a:srgbClr val="000000">
                    <a:alpha val="43137"/>
                  </a:srgbClr>
                </a:outerShdw>
              </a:effectLst>
              <a:latin typeface="Gotham HTF Light" pitchFamily="2" charset="0"/>
            </a:endParaRPr>
          </a:p>
          <a:p>
            <a:pPr algn="ctr"/>
            <a:r>
              <a:rPr lang="es-ES_tradnl" dirty="0">
                <a:effectLst>
                  <a:outerShdw blurRad="38100" dist="38100" dir="2700000" algn="tl">
                    <a:srgbClr val="000000">
                      <a:alpha val="43137"/>
                    </a:srgbClr>
                  </a:outerShdw>
                </a:effectLst>
                <a:latin typeface="Gotham HTF Light" pitchFamily="2" charset="0"/>
              </a:rPr>
              <a:t>Asimismo, se eliminó la restricción que no mas de dos firmas pueden ser del mismo país. </a:t>
            </a:r>
          </a:p>
        </p:txBody>
      </p:sp>
    </p:spTree>
    <p:extLst>
      <p:ext uri="{BB962C8B-B14F-4D97-AF65-F5344CB8AC3E}">
        <p14:creationId xmlns:p14="http://schemas.microsoft.com/office/powerpoint/2010/main" val="40810872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22488AEE-9A0C-4549-9D67-CFF622F47B34}"/>
              </a:ext>
            </a:extLst>
          </p:cNvPr>
          <p:cNvSpPr>
            <a:spLocks noGrp="1"/>
          </p:cNvSpPr>
          <p:nvPr>
            <p:ph type="ctrTitle"/>
          </p:nvPr>
        </p:nvSpPr>
        <p:spPr>
          <a:xfrm>
            <a:off x="2105891" y="387529"/>
            <a:ext cx="8895484" cy="888863"/>
          </a:xfrm>
        </p:spPr>
        <p:txBody>
          <a:bodyPr>
            <a:normAutofit/>
          </a:bodyPr>
          <a:lstStyle/>
          <a:p>
            <a:r>
              <a:rPr lang="es-ES_tradnl" sz="2800" dirty="0">
                <a:latin typeface="Gotham Book" pitchFamily="50" charset="0"/>
                <a:cs typeface="Gotham Book" pitchFamily="50" charset="0"/>
              </a:rPr>
              <a:t>Ampliación políticas GN-2350-15</a:t>
            </a:r>
          </a:p>
        </p:txBody>
      </p:sp>
      <p:sp>
        <p:nvSpPr>
          <p:cNvPr id="4" name="Rectángulo 3">
            <a:extLst>
              <a:ext uri="{FF2B5EF4-FFF2-40B4-BE49-F238E27FC236}">
                <a16:creationId xmlns:a16="http://schemas.microsoft.com/office/drawing/2014/main" xmlns="" id="{A8906421-C4AB-6D40-AD03-FC6BD8659095}"/>
              </a:ext>
            </a:extLst>
          </p:cNvPr>
          <p:cNvSpPr/>
          <p:nvPr/>
        </p:nvSpPr>
        <p:spPr>
          <a:xfrm>
            <a:off x="2105891" y="1093571"/>
            <a:ext cx="2557110" cy="461665"/>
          </a:xfrm>
          <a:prstGeom prst="rect">
            <a:avLst/>
          </a:prstGeom>
        </p:spPr>
        <p:txBody>
          <a:bodyPr wrap="none">
            <a:spAutoFit/>
          </a:bodyPr>
          <a:lstStyle/>
          <a:p>
            <a:r>
              <a:rPr lang="es-ES_tradnl" altLang="en-US" sz="2400" dirty="0">
                <a:solidFill>
                  <a:schemeClr val="accent2"/>
                </a:solidFill>
                <a:latin typeface="Gotham HTF Light" pitchFamily="2" charset="77"/>
                <a:ea typeface="Gotham Bold" charset="0"/>
                <a:cs typeface="Gotham Medium" pitchFamily="50" charset="0"/>
              </a:rPr>
              <a:t>Acuerdo marco</a:t>
            </a:r>
          </a:p>
        </p:txBody>
      </p:sp>
      <p:sp>
        <p:nvSpPr>
          <p:cNvPr id="2" name="Rectangle 1">
            <a:extLst>
              <a:ext uri="{FF2B5EF4-FFF2-40B4-BE49-F238E27FC236}">
                <a16:creationId xmlns:a16="http://schemas.microsoft.com/office/drawing/2014/main" xmlns="" id="{38A0E32D-CC65-4964-A778-2E4466C00DA4}"/>
              </a:ext>
            </a:extLst>
          </p:cNvPr>
          <p:cNvSpPr/>
          <p:nvPr/>
        </p:nvSpPr>
        <p:spPr>
          <a:xfrm>
            <a:off x="1202078" y="2577891"/>
            <a:ext cx="9828166" cy="1702218"/>
          </a:xfrm>
          <a:prstGeom prst="rect">
            <a:avLst/>
          </a:prstGeom>
          <a:solidFill>
            <a:schemeClr val="bg1">
              <a:alpha val="50000"/>
            </a:schemeClr>
          </a:solidFill>
        </p:spPr>
        <p:txBody>
          <a:bodyPr wrap="square" anchor="ctr" anchorCtr="1">
            <a:noAutofit/>
          </a:bodyPr>
          <a:lstStyle/>
          <a:p>
            <a:pPr algn="ctr"/>
            <a:r>
              <a:rPr lang="es-ES_tradnl" dirty="0">
                <a:latin typeface="Gotham HTF Light" pitchFamily="2" charset="0"/>
              </a:rPr>
              <a:t>Se incorporó la figura del </a:t>
            </a:r>
            <a:r>
              <a:rPr lang="es-ES_tradnl" u="sng" dirty="0">
                <a:latin typeface="Gotham HTF Light" pitchFamily="2" charset="0"/>
              </a:rPr>
              <a:t>Acuerdo Marco</a:t>
            </a:r>
            <a:r>
              <a:rPr lang="es-ES_tradnl" dirty="0">
                <a:latin typeface="Gotham HTF Light" pitchFamily="2" charset="0"/>
              </a:rPr>
              <a:t>, </a:t>
            </a:r>
            <a:r>
              <a:rPr lang="es-ES_tradnl" dirty="0">
                <a:solidFill>
                  <a:schemeClr val="accent2">
                    <a:lumMod val="60000"/>
                    <a:lumOff val="40000"/>
                  </a:schemeClr>
                </a:solidFill>
                <a:latin typeface="Gotham HTF Light" pitchFamily="2" charset="0"/>
              </a:rPr>
              <a:t>para el caso de servicios recurrentes de consultoría o cuando diversas entidades contratan los mismos servicios de consultoría, de manera de generar eficiencias y evitar costos transaccionales</a:t>
            </a:r>
            <a:r>
              <a:rPr lang="es-ES_tradnl" dirty="0">
                <a:latin typeface="Gotham HTF Light" pitchFamily="2" charset="0"/>
              </a:rPr>
              <a:t>.</a:t>
            </a:r>
          </a:p>
        </p:txBody>
      </p:sp>
    </p:spTree>
    <p:extLst>
      <p:ext uri="{BB962C8B-B14F-4D97-AF65-F5344CB8AC3E}">
        <p14:creationId xmlns:p14="http://schemas.microsoft.com/office/powerpoint/2010/main" val="3218522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22488AEE-9A0C-4549-9D67-CFF622F47B34}"/>
              </a:ext>
            </a:extLst>
          </p:cNvPr>
          <p:cNvSpPr>
            <a:spLocks noGrp="1"/>
          </p:cNvSpPr>
          <p:nvPr>
            <p:ph type="ctrTitle"/>
          </p:nvPr>
        </p:nvSpPr>
        <p:spPr>
          <a:xfrm>
            <a:off x="2105891" y="387529"/>
            <a:ext cx="8895484" cy="888863"/>
          </a:xfrm>
        </p:spPr>
        <p:txBody>
          <a:bodyPr>
            <a:normAutofit/>
          </a:bodyPr>
          <a:lstStyle/>
          <a:p>
            <a:r>
              <a:rPr lang="es-ES_tradnl" sz="2400" dirty="0">
                <a:latin typeface="Gotham Book" pitchFamily="50" charset="0"/>
                <a:cs typeface="Gotham Book" pitchFamily="50" charset="0"/>
              </a:rPr>
              <a:t>Negociaciones y Adjudicación del Contrato</a:t>
            </a:r>
          </a:p>
        </p:txBody>
      </p:sp>
      <p:sp>
        <p:nvSpPr>
          <p:cNvPr id="6" name="Rectángulo 5">
            <a:extLst>
              <a:ext uri="{FF2B5EF4-FFF2-40B4-BE49-F238E27FC236}">
                <a16:creationId xmlns:a16="http://schemas.microsoft.com/office/drawing/2014/main" xmlns="" id="{141916A1-7B49-E543-817D-778E76E7339B}"/>
              </a:ext>
            </a:extLst>
          </p:cNvPr>
          <p:cNvSpPr/>
          <p:nvPr/>
        </p:nvSpPr>
        <p:spPr>
          <a:xfrm>
            <a:off x="1182057" y="1647459"/>
            <a:ext cx="7044578" cy="1569660"/>
          </a:xfrm>
          <a:prstGeom prst="rect">
            <a:avLst/>
          </a:prstGeom>
        </p:spPr>
        <p:txBody>
          <a:bodyPr wrap="square">
            <a:spAutoFit/>
          </a:bodyPr>
          <a:lstStyle/>
          <a:p>
            <a:r>
              <a:rPr lang="es-ES_tradnl" sz="1600" dirty="0">
                <a:latin typeface="Gotham HTF Light" pitchFamily="2" charset="0"/>
              </a:rPr>
              <a:t>2.24 Las negociaciones deben incluir la discusión de temas relacionados con los TR, la metodología, la composición del equipo de personal, los insumos que aportará el Prestatario y las condiciones especiales del contrato</a:t>
            </a:r>
            <a:r>
              <a:rPr lang="es-ES_tradnl" sz="1600" dirty="0">
                <a:solidFill>
                  <a:schemeClr val="accent2"/>
                </a:solidFill>
                <a:latin typeface="Gotham HTF Light" pitchFamily="2" charset="0"/>
              </a:rPr>
              <a:t> con el fin de adjudicar el contrato a la propuesta más ventajosa</a:t>
            </a:r>
            <a:r>
              <a:rPr lang="es-ES_tradnl" sz="1600" dirty="0">
                <a:latin typeface="Gotham HTF Light" pitchFamily="2" charset="0"/>
              </a:rPr>
              <a:t>, lo que significa la propuesta mejor evaluada…….</a:t>
            </a:r>
          </a:p>
        </p:txBody>
      </p:sp>
      <p:sp>
        <p:nvSpPr>
          <p:cNvPr id="9" name="Rectángulo 8">
            <a:extLst>
              <a:ext uri="{FF2B5EF4-FFF2-40B4-BE49-F238E27FC236}">
                <a16:creationId xmlns:a16="http://schemas.microsoft.com/office/drawing/2014/main" xmlns="" id="{1BE64902-3ED9-B54D-B09B-C2B54C77566D}"/>
              </a:ext>
            </a:extLst>
          </p:cNvPr>
          <p:cNvSpPr/>
          <p:nvPr/>
        </p:nvSpPr>
        <p:spPr>
          <a:xfrm>
            <a:off x="8930036" y="1731594"/>
            <a:ext cx="2022869" cy="1401390"/>
          </a:xfrm>
          <a:prstGeom prst="rect">
            <a:avLst/>
          </a:prstGeom>
          <a:solidFill>
            <a:srgbClr val="004E6E"/>
          </a:solidFill>
          <a:ln w="6350" cap="flat" cmpd="sng" algn="ctr">
            <a:noFill/>
            <a:prstDash val="solid"/>
            <a:miter lim="800000"/>
          </a:ln>
          <a:effectLst/>
        </p:spPr>
        <p:txBody>
          <a:bodyPr lIns="180000" rIns="180000" rtlCol="0" anchor="ctr"/>
          <a:lstStyle/>
          <a:p>
            <a:pPr lvl="0" algn="ctr"/>
            <a:r>
              <a:rPr lang="es-ES_tradnl" kern="0" dirty="0">
                <a:solidFill>
                  <a:srgbClr val="FFFFFF"/>
                </a:solidFill>
                <a:latin typeface="Gotham HTF Light" pitchFamily="2" charset="0"/>
              </a:rPr>
              <a:t>Se introducen conceptos de APP y </a:t>
            </a:r>
            <a:r>
              <a:rPr lang="es-ES_tradnl" kern="0" dirty="0" err="1">
                <a:solidFill>
                  <a:srgbClr val="FFFFFF"/>
                </a:solidFill>
                <a:latin typeface="Gotham HTF Light" pitchFamily="2" charset="0"/>
              </a:rPr>
              <a:t>VpD</a:t>
            </a:r>
            <a:endParaRPr lang="es-ES_tradnl" kern="0" dirty="0">
              <a:solidFill>
                <a:srgbClr val="FFFFFF"/>
              </a:solidFill>
              <a:latin typeface="Gotham HTF Light" pitchFamily="2" charset="0"/>
            </a:endParaRPr>
          </a:p>
        </p:txBody>
      </p:sp>
      <p:sp>
        <p:nvSpPr>
          <p:cNvPr id="10" name="Rectángulo 9">
            <a:extLst>
              <a:ext uri="{FF2B5EF4-FFF2-40B4-BE49-F238E27FC236}">
                <a16:creationId xmlns:a16="http://schemas.microsoft.com/office/drawing/2014/main" xmlns="" id="{E76A1FE0-310A-D643-9567-C477FDC077D0}"/>
              </a:ext>
            </a:extLst>
          </p:cNvPr>
          <p:cNvSpPr/>
          <p:nvPr/>
        </p:nvSpPr>
        <p:spPr>
          <a:xfrm>
            <a:off x="1451381" y="4260860"/>
            <a:ext cx="2283982" cy="1816768"/>
          </a:xfrm>
          <a:prstGeom prst="rect">
            <a:avLst/>
          </a:prstGeom>
          <a:solidFill>
            <a:schemeClr val="bg1">
              <a:lumMod val="50000"/>
            </a:schemeClr>
          </a:solidFill>
          <a:ln w="6350" cap="flat" cmpd="sng" algn="ctr">
            <a:noFill/>
            <a:prstDash val="solid"/>
            <a:miter lim="800000"/>
          </a:ln>
          <a:effectLst/>
        </p:spPr>
        <p:txBody>
          <a:bodyPr lIns="180000" rIns="180000" rtlCol="0" anchor="ctr"/>
          <a:lstStyle/>
          <a:p>
            <a:pPr lvl="0"/>
            <a:r>
              <a:rPr lang="es-ES_tradnl" kern="0" dirty="0">
                <a:solidFill>
                  <a:srgbClr val="FFFFFF"/>
                </a:solidFill>
                <a:latin typeface="Gotham HTF Light" pitchFamily="2" charset="0"/>
              </a:rPr>
              <a:t>Se pueden llegar a discutir </a:t>
            </a:r>
            <a:r>
              <a:rPr lang="es-ES_tradnl" kern="0" dirty="0" err="1">
                <a:solidFill>
                  <a:srgbClr val="FFFFFF"/>
                </a:solidFill>
                <a:latin typeface="Gotham HTF Light" pitchFamily="2" charset="0"/>
              </a:rPr>
              <a:t>TdR</a:t>
            </a:r>
            <a:r>
              <a:rPr lang="es-ES_tradnl" kern="0" dirty="0">
                <a:solidFill>
                  <a:srgbClr val="FFFFFF"/>
                </a:solidFill>
                <a:latin typeface="Gotham HTF Light" pitchFamily="2" charset="0"/>
              </a:rPr>
              <a:t> para obtener Oferta mas Ventajosa</a:t>
            </a:r>
          </a:p>
        </p:txBody>
      </p:sp>
      <p:sp>
        <p:nvSpPr>
          <p:cNvPr id="13" name="Rectángulo 12">
            <a:extLst>
              <a:ext uri="{FF2B5EF4-FFF2-40B4-BE49-F238E27FC236}">
                <a16:creationId xmlns:a16="http://schemas.microsoft.com/office/drawing/2014/main" xmlns="" id="{29E45D00-1C80-7A4C-B7EC-CF6B45FF4B62}"/>
              </a:ext>
            </a:extLst>
          </p:cNvPr>
          <p:cNvSpPr/>
          <p:nvPr/>
        </p:nvSpPr>
        <p:spPr>
          <a:xfrm>
            <a:off x="4365298" y="4507524"/>
            <a:ext cx="6883653" cy="1323439"/>
          </a:xfrm>
          <a:prstGeom prst="rect">
            <a:avLst/>
          </a:prstGeom>
        </p:spPr>
        <p:txBody>
          <a:bodyPr wrap="square">
            <a:spAutoFit/>
          </a:bodyPr>
          <a:lstStyle/>
          <a:p>
            <a:r>
              <a:rPr lang="es-ES_tradnl" sz="1600" dirty="0">
                <a:solidFill>
                  <a:schemeClr val="accent2"/>
                </a:solidFill>
                <a:latin typeface="Gotham HTF Light" pitchFamily="2" charset="0"/>
              </a:rPr>
              <a:t>Para servicios de consultoría complejos y de soluciones innovadoras, donde el Prestatario puede no conocer la mejor solución disponible en el mercado, el Banco puede acordar discutir sobre los Términos de Referencia originales ….para obtener la propuesta más ventajosa</a:t>
            </a:r>
            <a:r>
              <a:rPr lang="es-ES_tradnl" sz="1600" dirty="0">
                <a:latin typeface="Gotham HTF Light" pitchFamily="2" charset="0"/>
              </a:rPr>
              <a:t>. </a:t>
            </a:r>
          </a:p>
        </p:txBody>
      </p:sp>
      <p:cxnSp>
        <p:nvCxnSpPr>
          <p:cNvPr id="4" name="Straight Arrow Connector 3">
            <a:extLst>
              <a:ext uri="{FF2B5EF4-FFF2-40B4-BE49-F238E27FC236}">
                <a16:creationId xmlns:a16="http://schemas.microsoft.com/office/drawing/2014/main" xmlns="" id="{8919B605-778E-49C0-B7B9-013F57E70914}"/>
              </a:ext>
            </a:extLst>
          </p:cNvPr>
          <p:cNvCxnSpPr>
            <a:cxnSpLocks/>
          </p:cNvCxnSpPr>
          <p:nvPr/>
        </p:nvCxnSpPr>
        <p:spPr>
          <a:xfrm flipH="1">
            <a:off x="8226635" y="2419527"/>
            <a:ext cx="70340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706A8079-BEB1-4E33-ACE6-0F7991FB1D92}"/>
              </a:ext>
            </a:extLst>
          </p:cNvPr>
          <p:cNvCxnSpPr>
            <a:cxnSpLocks/>
            <a:stCxn id="10" idx="3"/>
            <a:endCxn id="13" idx="1"/>
          </p:cNvCxnSpPr>
          <p:nvPr/>
        </p:nvCxnSpPr>
        <p:spPr>
          <a:xfrm>
            <a:off x="3735363" y="5169244"/>
            <a:ext cx="6299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1504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366549-3A48-41A7-8DA1-B1B17A172373}"/>
              </a:ext>
            </a:extLst>
          </p:cNvPr>
          <p:cNvSpPr>
            <a:spLocks noGrp="1"/>
          </p:cNvSpPr>
          <p:nvPr>
            <p:ph type="ctrTitle"/>
          </p:nvPr>
        </p:nvSpPr>
        <p:spPr/>
        <p:txBody>
          <a:bodyPr/>
          <a:lstStyle/>
          <a:p>
            <a:r>
              <a:rPr lang="en-US" dirty="0" err="1"/>
              <a:t>Preguntas</a:t>
            </a:r>
            <a:r>
              <a:rPr lang="en-US" dirty="0"/>
              <a:t> o </a:t>
            </a:r>
            <a:r>
              <a:rPr lang="en-US" dirty="0" err="1"/>
              <a:t>comentarios</a:t>
            </a:r>
            <a:endParaRPr lang="es-CO" dirty="0"/>
          </a:p>
        </p:txBody>
      </p:sp>
      <p:pic>
        <p:nvPicPr>
          <p:cNvPr id="486" name="Graphic 485">
            <a:extLst>
              <a:ext uri="{FF2B5EF4-FFF2-40B4-BE49-F238E27FC236}">
                <a16:creationId xmlns:a16="http://schemas.microsoft.com/office/drawing/2014/main" xmlns="" id="{68007483-D71C-4D2A-BF23-9D93EEA9219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09625" y="1609725"/>
            <a:ext cx="3524250" cy="4552950"/>
          </a:xfrm>
          <a:prstGeom prst="rect">
            <a:avLst/>
          </a:prstGeom>
        </p:spPr>
      </p:pic>
      <p:cxnSp>
        <p:nvCxnSpPr>
          <p:cNvPr id="487" name="Straight Connector 486">
            <a:extLst>
              <a:ext uri="{FF2B5EF4-FFF2-40B4-BE49-F238E27FC236}">
                <a16:creationId xmlns:a16="http://schemas.microsoft.com/office/drawing/2014/main" xmlns="" id="{3D6C179D-EA79-4B09-80D7-E9FA0BE34E54}"/>
              </a:ext>
            </a:extLst>
          </p:cNvPr>
          <p:cNvCxnSpPr>
            <a:cxnSpLocks/>
          </p:cNvCxnSpPr>
          <p:nvPr/>
        </p:nvCxnSpPr>
        <p:spPr>
          <a:xfrm>
            <a:off x="5046395" y="4905820"/>
            <a:ext cx="6153742" cy="31051"/>
          </a:xfrm>
          <a:prstGeom prst="line">
            <a:avLst/>
          </a:prstGeom>
        </p:spPr>
        <p:style>
          <a:lnRef idx="1">
            <a:schemeClr val="accent1"/>
          </a:lnRef>
          <a:fillRef idx="0">
            <a:schemeClr val="accent1"/>
          </a:fillRef>
          <a:effectRef idx="0">
            <a:schemeClr val="accent1"/>
          </a:effectRef>
          <a:fontRef idx="minor">
            <a:schemeClr val="tx1"/>
          </a:fontRef>
        </p:style>
      </p:cxnSp>
      <p:grpSp>
        <p:nvGrpSpPr>
          <p:cNvPr id="488" name="Group 487">
            <a:extLst>
              <a:ext uri="{FF2B5EF4-FFF2-40B4-BE49-F238E27FC236}">
                <a16:creationId xmlns:a16="http://schemas.microsoft.com/office/drawing/2014/main" xmlns="" id="{91F79B44-9972-4B28-A9F0-A27F67A03A08}"/>
              </a:ext>
            </a:extLst>
          </p:cNvPr>
          <p:cNvGrpSpPr>
            <a:grpSpLocks noChangeAspect="1"/>
          </p:cNvGrpSpPr>
          <p:nvPr/>
        </p:nvGrpSpPr>
        <p:grpSpPr>
          <a:xfrm>
            <a:off x="5305637" y="2698986"/>
            <a:ext cx="1242900" cy="1836641"/>
            <a:chOff x="8704441" y="2571694"/>
            <a:chExt cx="7028256" cy="10385705"/>
          </a:xfrm>
          <a:solidFill>
            <a:schemeClr val="tx1"/>
          </a:solidFill>
        </p:grpSpPr>
        <p:sp>
          <p:nvSpPr>
            <p:cNvPr id="489" name="Shape 34173">
              <a:extLst>
                <a:ext uri="{FF2B5EF4-FFF2-40B4-BE49-F238E27FC236}">
                  <a16:creationId xmlns:a16="http://schemas.microsoft.com/office/drawing/2014/main" xmlns="" id="{2B4BE0B4-23FC-4249-976D-81D0DE3D4DDE}"/>
                </a:ext>
              </a:extLst>
            </p:cNvPr>
            <p:cNvSpPr/>
            <p:nvPr/>
          </p:nvSpPr>
          <p:spPr>
            <a:xfrm>
              <a:off x="8704441" y="4977041"/>
              <a:ext cx="795138" cy="696056"/>
            </a:xfrm>
            <a:custGeom>
              <a:avLst/>
              <a:gdLst/>
              <a:ahLst/>
              <a:cxnLst>
                <a:cxn ang="0">
                  <a:pos x="wd2" y="hd2"/>
                </a:cxn>
                <a:cxn ang="5400000">
                  <a:pos x="wd2" y="hd2"/>
                </a:cxn>
                <a:cxn ang="10800000">
                  <a:pos x="wd2" y="hd2"/>
                </a:cxn>
                <a:cxn ang="16200000">
                  <a:pos x="wd2" y="hd2"/>
                </a:cxn>
              </a:cxnLst>
              <a:rect l="0" t="0" r="r" b="b"/>
              <a:pathLst>
                <a:path w="20856" h="21029" extrusionOk="0">
                  <a:moveTo>
                    <a:pt x="20115" y="12466"/>
                  </a:moveTo>
                  <a:cubicBezTo>
                    <a:pt x="19732" y="10390"/>
                    <a:pt x="17957" y="9059"/>
                    <a:pt x="16157" y="9500"/>
                  </a:cubicBezTo>
                  <a:cubicBezTo>
                    <a:pt x="15676" y="9618"/>
                    <a:pt x="15243" y="9853"/>
                    <a:pt x="14872" y="10171"/>
                  </a:cubicBezTo>
                  <a:lnTo>
                    <a:pt x="17218" y="12800"/>
                  </a:lnTo>
                  <a:cubicBezTo>
                    <a:pt x="17383" y="12986"/>
                    <a:pt x="17387" y="13290"/>
                    <a:pt x="17227" y="13481"/>
                  </a:cubicBezTo>
                  <a:cubicBezTo>
                    <a:pt x="17066" y="13671"/>
                    <a:pt x="16803" y="13676"/>
                    <a:pt x="16637" y="13490"/>
                  </a:cubicBezTo>
                  <a:lnTo>
                    <a:pt x="14268" y="10834"/>
                  </a:lnTo>
                  <a:cubicBezTo>
                    <a:pt x="13652" y="11707"/>
                    <a:pt x="13371" y="12880"/>
                    <a:pt x="13589" y="14063"/>
                  </a:cubicBezTo>
                  <a:cubicBezTo>
                    <a:pt x="13972" y="16139"/>
                    <a:pt x="15747" y="17470"/>
                    <a:pt x="17547" y="17029"/>
                  </a:cubicBezTo>
                  <a:cubicBezTo>
                    <a:pt x="19346" y="16589"/>
                    <a:pt x="20498" y="14541"/>
                    <a:pt x="20115" y="12466"/>
                  </a:cubicBezTo>
                  <a:close/>
                  <a:moveTo>
                    <a:pt x="12445" y="7390"/>
                  </a:moveTo>
                  <a:lnTo>
                    <a:pt x="10862" y="7777"/>
                  </a:lnTo>
                  <a:cubicBezTo>
                    <a:pt x="10683" y="7821"/>
                    <a:pt x="10443" y="7721"/>
                    <a:pt x="10330" y="7554"/>
                  </a:cubicBezTo>
                  <a:lnTo>
                    <a:pt x="9382" y="6156"/>
                  </a:lnTo>
                  <a:lnTo>
                    <a:pt x="7858" y="9354"/>
                  </a:lnTo>
                  <a:cubicBezTo>
                    <a:pt x="7858" y="9354"/>
                    <a:pt x="8237" y="9436"/>
                    <a:pt x="8700" y="9536"/>
                  </a:cubicBezTo>
                  <a:lnTo>
                    <a:pt x="12662" y="8566"/>
                  </a:lnTo>
                  <a:cubicBezTo>
                    <a:pt x="12662" y="8566"/>
                    <a:pt x="12445" y="7390"/>
                    <a:pt x="12445" y="7390"/>
                  </a:cubicBezTo>
                  <a:close/>
                  <a:moveTo>
                    <a:pt x="12276" y="9645"/>
                  </a:moveTo>
                  <a:lnTo>
                    <a:pt x="10649" y="10043"/>
                  </a:lnTo>
                  <a:cubicBezTo>
                    <a:pt x="10837" y="10188"/>
                    <a:pt x="10975" y="10413"/>
                    <a:pt x="11024" y="10676"/>
                  </a:cubicBezTo>
                  <a:lnTo>
                    <a:pt x="11025" y="10675"/>
                  </a:lnTo>
                  <a:cubicBezTo>
                    <a:pt x="11025" y="10675"/>
                    <a:pt x="11166" y="11451"/>
                    <a:pt x="11342" y="12416"/>
                  </a:cubicBezTo>
                  <a:cubicBezTo>
                    <a:pt x="11342" y="12416"/>
                    <a:pt x="12276" y="9645"/>
                    <a:pt x="12276" y="9645"/>
                  </a:cubicBezTo>
                  <a:close/>
                  <a:moveTo>
                    <a:pt x="9392" y="11587"/>
                  </a:moveTo>
                  <a:cubicBezTo>
                    <a:pt x="9392" y="11587"/>
                    <a:pt x="7390" y="11287"/>
                    <a:pt x="6435" y="11138"/>
                  </a:cubicBezTo>
                  <a:lnTo>
                    <a:pt x="5956" y="12381"/>
                  </a:lnTo>
                  <a:cubicBezTo>
                    <a:pt x="6790" y="12920"/>
                    <a:pt x="7454" y="13798"/>
                    <a:pt x="7783" y="14892"/>
                  </a:cubicBezTo>
                  <a:lnTo>
                    <a:pt x="9906" y="14373"/>
                  </a:lnTo>
                  <a:cubicBezTo>
                    <a:pt x="9906" y="14373"/>
                    <a:pt x="9392" y="11587"/>
                    <a:pt x="9392" y="11587"/>
                  </a:cubicBezTo>
                  <a:close/>
                  <a:moveTo>
                    <a:pt x="7320" y="15990"/>
                  </a:moveTo>
                  <a:lnTo>
                    <a:pt x="4073" y="16785"/>
                  </a:lnTo>
                  <a:cubicBezTo>
                    <a:pt x="3848" y="16840"/>
                    <a:pt x="3626" y="16674"/>
                    <a:pt x="3578" y="16414"/>
                  </a:cubicBezTo>
                  <a:cubicBezTo>
                    <a:pt x="3557" y="16296"/>
                    <a:pt x="3576" y="16181"/>
                    <a:pt x="3622" y="16083"/>
                  </a:cubicBezTo>
                  <a:lnTo>
                    <a:pt x="3621" y="16082"/>
                  </a:lnTo>
                  <a:lnTo>
                    <a:pt x="4917" y="12711"/>
                  </a:lnTo>
                  <a:cubicBezTo>
                    <a:pt x="4410" y="12543"/>
                    <a:pt x="3861" y="12510"/>
                    <a:pt x="3309" y="12645"/>
                  </a:cubicBezTo>
                  <a:cubicBezTo>
                    <a:pt x="1510" y="13086"/>
                    <a:pt x="358" y="15133"/>
                    <a:pt x="741" y="17209"/>
                  </a:cubicBezTo>
                  <a:cubicBezTo>
                    <a:pt x="1124" y="19285"/>
                    <a:pt x="2899" y="20615"/>
                    <a:pt x="4699" y="20175"/>
                  </a:cubicBezTo>
                  <a:cubicBezTo>
                    <a:pt x="6388" y="19761"/>
                    <a:pt x="7507" y="17930"/>
                    <a:pt x="7320" y="15990"/>
                  </a:cubicBezTo>
                  <a:close/>
                  <a:moveTo>
                    <a:pt x="4700" y="15647"/>
                  </a:moveTo>
                  <a:lnTo>
                    <a:pt x="7121" y="15055"/>
                  </a:lnTo>
                  <a:cubicBezTo>
                    <a:pt x="6845" y="14210"/>
                    <a:pt x="6329" y="13528"/>
                    <a:pt x="5683" y="13093"/>
                  </a:cubicBezTo>
                  <a:cubicBezTo>
                    <a:pt x="5683" y="13093"/>
                    <a:pt x="4700" y="15647"/>
                    <a:pt x="4700" y="15647"/>
                  </a:cubicBezTo>
                  <a:close/>
                  <a:moveTo>
                    <a:pt x="20768" y="12306"/>
                  </a:moveTo>
                  <a:cubicBezTo>
                    <a:pt x="21228" y="14801"/>
                    <a:pt x="19848" y="17253"/>
                    <a:pt x="17686" y="17782"/>
                  </a:cubicBezTo>
                  <a:cubicBezTo>
                    <a:pt x="15523" y="18311"/>
                    <a:pt x="13397" y="16718"/>
                    <a:pt x="12936" y="14223"/>
                  </a:cubicBezTo>
                  <a:cubicBezTo>
                    <a:pt x="12670" y="12777"/>
                    <a:pt x="13022" y="11346"/>
                    <a:pt x="13786" y="10295"/>
                  </a:cubicBezTo>
                  <a:lnTo>
                    <a:pt x="13180" y="9616"/>
                  </a:lnTo>
                  <a:lnTo>
                    <a:pt x="11655" y="14141"/>
                  </a:lnTo>
                  <a:cubicBezTo>
                    <a:pt x="11845" y="15192"/>
                    <a:pt x="12003" y="16082"/>
                    <a:pt x="12002" y="16116"/>
                  </a:cubicBezTo>
                  <a:cubicBezTo>
                    <a:pt x="11988" y="16676"/>
                    <a:pt x="11582" y="17117"/>
                    <a:pt x="11096" y="17100"/>
                  </a:cubicBezTo>
                  <a:cubicBezTo>
                    <a:pt x="10682" y="17085"/>
                    <a:pt x="10344" y="16743"/>
                    <a:pt x="10261" y="16295"/>
                  </a:cubicBezTo>
                  <a:lnTo>
                    <a:pt x="10260" y="16295"/>
                  </a:lnTo>
                  <a:lnTo>
                    <a:pt x="10079" y="15314"/>
                  </a:lnTo>
                  <a:lnTo>
                    <a:pt x="7974" y="15829"/>
                  </a:lnTo>
                  <a:cubicBezTo>
                    <a:pt x="8237" y="18189"/>
                    <a:pt x="6891" y="20425"/>
                    <a:pt x="4838" y="20928"/>
                  </a:cubicBezTo>
                  <a:cubicBezTo>
                    <a:pt x="2675" y="21457"/>
                    <a:pt x="549" y="19863"/>
                    <a:pt x="88" y="17369"/>
                  </a:cubicBezTo>
                  <a:cubicBezTo>
                    <a:pt x="-372" y="14874"/>
                    <a:pt x="1008" y="12422"/>
                    <a:pt x="3170" y="11892"/>
                  </a:cubicBezTo>
                  <a:cubicBezTo>
                    <a:pt x="3866" y="11722"/>
                    <a:pt x="4557" y="11772"/>
                    <a:pt x="5191" y="12001"/>
                  </a:cubicBezTo>
                  <a:lnTo>
                    <a:pt x="5611" y="10908"/>
                  </a:lnTo>
                  <a:cubicBezTo>
                    <a:pt x="5188" y="10637"/>
                    <a:pt x="4908" y="10111"/>
                    <a:pt x="4924" y="9516"/>
                  </a:cubicBezTo>
                  <a:cubicBezTo>
                    <a:pt x="4931" y="9235"/>
                    <a:pt x="5004" y="8976"/>
                    <a:pt x="5123" y="8753"/>
                  </a:cubicBezTo>
                  <a:lnTo>
                    <a:pt x="5122" y="8753"/>
                  </a:lnTo>
                  <a:lnTo>
                    <a:pt x="7375" y="4249"/>
                  </a:lnTo>
                  <a:lnTo>
                    <a:pt x="7375" y="4250"/>
                  </a:lnTo>
                  <a:cubicBezTo>
                    <a:pt x="7591" y="3700"/>
                    <a:pt x="8076" y="3326"/>
                    <a:pt x="8631" y="3346"/>
                  </a:cubicBezTo>
                  <a:cubicBezTo>
                    <a:pt x="9070" y="3361"/>
                    <a:pt x="9452" y="3620"/>
                    <a:pt x="9685" y="4006"/>
                  </a:cubicBezTo>
                  <a:lnTo>
                    <a:pt x="9686" y="4006"/>
                  </a:lnTo>
                  <a:lnTo>
                    <a:pt x="11018" y="6165"/>
                  </a:lnTo>
                  <a:lnTo>
                    <a:pt x="12915" y="5701"/>
                  </a:lnTo>
                  <a:cubicBezTo>
                    <a:pt x="13275" y="5613"/>
                    <a:pt x="13630" y="5878"/>
                    <a:pt x="13706" y="6294"/>
                  </a:cubicBezTo>
                  <a:cubicBezTo>
                    <a:pt x="13778" y="6683"/>
                    <a:pt x="13580" y="7062"/>
                    <a:pt x="13259" y="7182"/>
                  </a:cubicBezTo>
                  <a:lnTo>
                    <a:pt x="13534" y="8671"/>
                  </a:lnTo>
                  <a:lnTo>
                    <a:pt x="14385" y="9625"/>
                  </a:lnTo>
                  <a:cubicBezTo>
                    <a:pt x="14850" y="9205"/>
                    <a:pt x="15402" y="8898"/>
                    <a:pt x="16018" y="8747"/>
                  </a:cubicBezTo>
                  <a:cubicBezTo>
                    <a:pt x="18181" y="8217"/>
                    <a:pt x="20307" y="9811"/>
                    <a:pt x="20768" y="12306"/>
                  </a:cubicBezTo>
                  <a:close/>
                  <a:moveTo>
                    <a:pt x="8795" y="1859"/>
                  </a:moveTo>
                  <a:cubicBezTo>
                    <a:pt x="8642" y="1027"/>
                    <a:pt x="9102" y="210"/>
                    <a:pt x="9823" y="34"/>
                  </a:cubicBezTo>
                  <a:cubicBezTo>
                    <a:pt x="10543" y="-143"/>
                    <a:pt x="11252" y="388"/>
                    <a:pt x="11406" y="1220"/>
                  </a:cubicBezTo>
                  <a:cubicBezTo>
                    <a:pt x="11559" y="2051"/>
                    <a:pt x="11099" y="2869"/>
                    <a:pt x="10378" y="3045"/>
                  </a:cubicBezTo>
                  <a:cubicBezTo>
                    <a:pt x="9658" y="3222"/>
                    <a:pt x="8949" y="2690"/>
                    <a:pt x="8795" y="1859"/>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490" name="Shape 34174">
              <a:extLst>
                <a:ext uri="{FF2B5EF4-FFF2-40B4-BE49-F238E27FC236}">
                  <a16:creationId xmlns:a16="http://schemas.microsoft.com/office/drawing/2014/main" xmlns="" id="{43F8BB25-6B2C-45BB-8477-860912D59576}"/>
                </a:ext>
              </a:extLst>
            </p:cNvPr>
            <p:cNvSpPr/>
            <p:nvPr/>
          </p:nvSpPr>
          <p:spPr>
            <a:xfrm>
              <a:off x="13207711" y="5129396"/>
              <a:ext cx="316260" cy="632520"/>
            </a:xfrm>
            <a:custGeom>
              <a:avLst/>
              <a:gdLst/>
              <a:ahLst/>
              <a:cxnLst>
                <a:cxn ang="0">
                  <a:pos x="wd2" y="hd2"/>
                </a:cxn>
                <a:cxn ang="5400000">
                  <a:pos x="wd2" y="hd2"/>
                </a:cxn>
                <a:cxn ang="10800000">
                  <a:pos x="wd2" y="hd2"/>
                </a:cxn>
                <a:cxn ang="16200000">
                  <a:pos x="wd2" y="hd2"/>
                </a:cxn>
              </a:cxnLst>
              <a:rect l="0" t="0"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491" name="Shape 34175">
              <a:extLst>
                <a:ext uri="{FF2B5EF4-FFF2-40B4-BE49-F238E27FC236}">
                  <a16:creationId xmlns:a16="http://schemas.microsoft.com/office/drawing/2014/main" xmlns="" id="{6C15CD5C-2AF2-4828-A524-51A38ED9A6DC}"/>
                </a:ext>
              </a:extLst>
            </p:cNvPr>
            <p:cNvSpPr/>
            <p:nvPr/>
          </p:nvSpPr>
          <p:spPr>
            <a:xfrm>
              <a:off x="13346915" y="6245061"/>
              <a:ext cx="528722" cy="466192"/>
            </a:xfrm>
            <a:custGeom>
              <a:avLst/>
              <a:gdLst/>
              <a:ahLst/>
              <a:cxnLst>
                <a:cxn ang="0">
                  <a:pos x="wd2" y="hd2"/>
                </a:cxn>
                <a:cxn ang="5400000">
                  <a:pos x="wd2" y="hd2"/>
                </a:cxn>
                <a:cxn ang="10800000">
                  <a:pos x="wd2" y="hd2"/>
                </a:cxn>
                <a:cxn ang="16200000">
                  <a:pos x="wd2" y="hd2"/>
                </a:cxn>
              </a:cxnLst>
              <a:rect l="0" t="0"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492" name="Shape 34176">
              <a:extLst>
                <a:ext uri="{FF2B5EF4-FFF2-40B4-BE49-F238E27FC236}">
                  <a16:creationId xmlns:a16="http://schemas.microsoft.com/office/drawing/2014/main" xmlns="" id="{F4540ACD-0A41-4DD5-B77B-457443BE4EA4}"/>
                </a:ext>
              </a:extLst>
            </p:cNvPr>
            <p:cNvSpPr/>
            <p:nvPr/>
          </p:nvSpPr>
          <p:spPr>
            <a:xfrm>
              <a:off x="10903238" y="7779831"/>
              <a:ext cx="984814" cy="885198"/>
            </a:xfrm>
            <a:custGeom>
              <a:avLst/>
              <a:gdLst/>
              <a:ahLst/>
              <a:cxnLst>
                <a:cxn ang="0">
                  <a:pos x="wd2" y="hd2"/>
                </a:cxn>
                <a:cxn ang="5400000">
                  <a:pos x="wd2" y="hd2"/>
                </a:cxn>
                <a:cxn ang="10800000">
                  <a:pos x="wd2" y="hd2"/>
                </a:cxn>
                <a:cxn ang="16200000">
                  <a:pos x="wd2" y="hd2"/>
                </a:cxn>
              </a:cxnLst>
              <a:rect l="0" t="0" r="r" b="b"/>
              <a:pathLst>
                <a:path w="21255" h="21217" extrusionOk="0">
                  <a:moveTo>
                    <a:pt x="16218" y="16859"/>
                  </a:moveTo>
                  <a:lnTo>
                    <a:pt x="3455" y="9002"/>
                  </a:lnTo>
                  <a:lnTo>
                    <a:pt x="7275" y="1347"/>
                  </a:lnTo>
                  <a:lnTo>
                    <a:pt x="20039" y="9205"/>
                  </a:lnTo>
                  <a:cubicBezTo>
                    <a:pt x="20039" y="9205"/>
                    <a:pt x="16218" y="16859"/>
                    <a:pt x="16218" y="16859"/>
                  </a:cubicBezTo>
                  <a:close/>
                  <a:moveTo>
                    <a:pt x="20627" y="8027"/>
                  </a:moveTo>
                  <a:lnTo>
                    <a:pt x="7863" y="170"/>
                  </a:lnTo>
                  <a:cubicBezTo>
                    <a:pt x="7275" y="-192"/>
                    <a:pt x="6536" y="43"/>
                    <a:pt x="6211" y="693"/>
                  </a:cubicBezTo>
                  <a:cubicBezTo>
                    <a:pt x="6211" y="693"/>
                    <a:pt x="1803" y="9525"/>
                    <a:pt x="1814" y="9531"/>
                  </a:cubicBezTo>
                  <a:lnTo>
                    <a:pt x="16683" y="18684"/>
                  </a:lnTo>
                  <a:cubicBezTo>
                    <a:pt x="16694" y="18691"/>
                    <a:pt x="21103" y="9860"/>
                    <a:pt x="21103" y="9860"/>
                  </a:cubicBezTo>
                  <a:cubicBezTo>
                    <a:pt x="21427" y="9210"/>
                    <a:pt x="21214" y="8389"/>
                    <a:pt x="20627" y="8027"/>
                  </a:cubicBezTo>
                  <a:close/>
                  <a:moveTo>
                    <a:pt x="15519" y="21047"/>
                  </a:moveTo>
                  <a:lnTo>
                    <a:pt x="628" y="11880"/>
                  </a:lnTo>
                  <a:cubicBezTo>
                    <a:pt x="40" y="11518"/>
                    <a:pt x="-173" y="10698"/>
                    <a:pt x="152" y="10047"/>
                  </a:cubicBezTo>
                  <a:lnTo>
                    <a:pt x="446" y="9459"/>
                  </a:lnTo>
                  <a:lnTo>
                    <a:pt x="7359" y="13714"/>
                  </a:lnTo>
                  <a:lnTo>
                    <a:pt x="7065" y="14303"/>
                  </a:lnTo>
                  <a:lnTo>
                    <a:pt x="10256" y="16268"/>
                  </a:lnTo>
                  <a:lnTo>
                    <a:pt x="10550" y="15679"/>
                  </a:lnTo>
                  <a:lnTo>
                    <a:pt x="17464" y="19935"/>
                  </a:lnTo>
                  <a:lnTo>
                    <a:pt x="17170" y="20524"/>
                  </a:lnTo>
                  <a:cubicBezTo>
                    <a:pt x="16846" y="21174"/>
                    <a:pt x="16106" y="21408"/>
                    <a:pt x="15519" y="21047"/>
                  </a:cubicBezTo>
                  <a:cubicBezTo>
                    <a:pt x="15519" y="21047"/>
                    <a:pt x="15519" y="21047"/>
                    <a:pt x="15519" y="2104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493" name="Shape 34177">
              <a:extLst>
                <a:ext uri="{FF2B5EF4-FFF2-40B4-BE49-F238E27FC236}">
                  <a16:creationId xmlns:a16="http://schemas.microsoft.com/office/drawing/2014/main" xmlns="" id="{5AF14130-CF69-4FDD-AEA9-5C84E878892E}"/>
                </a:ext>
              </a:extLst>
            </p:cNvPr>
            <p:cNvSpPr/>
            <p:nvPr/>
          </p:nvSpPr>
          <p:spPr>
            <a:xfrm>
              <a:off x="11708307" y="11472461"/>
              <a:ext cx="584792" cy="503796"/>
            </a:xfrm>
            <a:custGeom>
              <a:avLst/>
              <a:gdLst/>
              <a:ahLst/>
              <a:cxnLst>
                <a:cxn ang="0">
                  <a:pos x="wd2" y="hd2"/>
                </a:cxn>
                <a:cxn ang="5400000">
                  <a:pos x="wd2" y="hd2"/>
                </a:cxn>
                <a:cxn ang="10800000">
                  <a:pos x="wd2" y="hd2"/>
                </a:cxn>
                <a:cxn ang="16200000">
                  <a:pos x="wd2" y="hd2"/>
                </a:cxn>
              </a:cxnLst>
              <a:rect l="0" t="0"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494" name="Shape 34178">
              <a:extLst>
                <a:ext uri="{FF2B5EF4-FFF2-40B4-BE49-F238E27FC236}">
                  <a16:creationId xmlns:a16="http://schemas.microsoft.com/office/drawing/2014/main" xmlns="" id="{CBB044BB-D68A-4FD2-8F31-013E5823C9E4}"/>
                </a:ext>
              </a:extLst>
            </p:cNvPr>
            <p:cNvSpPr/>
            <p:nvPr/>
          </p:nvSpPr>
          <p:spPr>
            <a:xfrm>
              <a:off x="14474664" y="3452446"/>
              <a:ext cx="701272" cy="992744"/>
            </a:xfrm>
            <a:custGeom>
              <a:avLst/>
              <a:gdLst/>
              <a:ahLst/>
              <a:cxnLst>
                <a:cxn ang="0">
                  <a:pos x="wd2" y="hd2"/>
                </a:cxn>
                <a:cxn ang="5400000">
                  <a:pos x="wd2" y="hd2"/>
                </a:cxn>
                <a:cxn ang="10800000">
                  <a:pos x="wd2" y="hd2"/>
                </a:cxn>
                <a:cxn ang="16200000">
                  <a:pos x="wd2" y="hd2"/>
                </a:cxn>
              </a:cxnLst>
              <a:rect l="0" t="0" r="r" b="b"/>
              <a:pathLst>
                <a:path w="21183" h="21600" extrusionOk="0">
                  <a:moveTo>
                    <a:pt x="6837" y="0"/>
                  </a:moveTo>
                  <a:lnTo>
                    <a:pt x="6304" y="11896"/>
                  </a:lnTo>
                  <a:lnTo>
                    <a:pt x="10115" y="11984"/>
                  </a:lnTo>
                  <a:lnTo>
                    <a:pt x="10387" y="5819"/>
                  </a:lnTo>
                  <a:cubicBezTo>
                    <a:pt x="10807" y="5990"/>
                    <a:pt x="11286" y="6091"/>
                    <a:pt x="11799" y="6080"/>
                  </a:cubicBezTo>
                  <a:cubicBezTo>
                    <a:pt x="12816" y="6059"/>
                    <a:pt x="13721" y="5638"/>
                    <a:pt x="14293" y="5029"/>
                  </a:cubicBezTo>
                  <a:cubicBezTo>
                    <a:pt x="14344" y="4975"/>
                    <a:pt x="14392" y="4920"/>
                    <a:pt x="14437" y="4864"/>
                  </a:cubicBezTo>
                  <a:cubicBezTo>
                    <a:pt x="15870" y="5413"/>
                    <a:pt x="17048" y="6141"/>
                    <a:pt x="17879" y="7040"/>
                  </a:cubicBezTo>
                  <a:cubicBezTo>
                    <a:pt x="19250" y="8523"/>
                    <a:pt x="19623" y="10355"/>
                    <a:pt x="18956" y="12341"/>
                  </a:cubicBezTo>
                  <a:cubicBezTo>
                    <a:pt x="17917" y="15436"/>
                    <a:pt x="14349" y="17736"/>
                    <a:pt x="10109" y="18168"/>
                  </a:cubicBezTo>
                  <a:lnTo>
                    <a:pt x="10109" y="16337"/>
                  </a:lnTo>
                  <a:lnTo>
                    <a:pt x="12811" y="16337"/>
                  </a:lnTo>
                  <a:lnTo>
                    <a:pt x="12811" y="15424"/>
                  </a:lnTo>
                  <a:lnTo>
                    <a:pt x="2958" y="15424"/>
                  </a:lnTo>
                  <a:lnTo>
                    <a:pt x="2958" y="16337"/>
                  </a:lnTo>
                  <a:lnTo>
                    <a:pt x="5665" y="16337"/>
                  </a:lnTo>
                  <a:lnTo>
                    <a:pt x="5665" y="19312"/>
                  </a:lnTo>
                  <a:lnTo>
                    <a:pt x="0" y="19312"/>
                  </a:lnTo>
                  <a:lnTo>
                    <a:pt x="0" y="21600"/>
                  </a:lnTo>
                  <a:lnTo>
                    <a:pt x="15769" y="21600"/>
                  </a:lnTo>
                  <a:lnTo>
                    <a:pt x="15769" y="19312"/>
                  </a:lnTo>
                  <a:lnTo>
                    <a:pt x="11820" y="19312"/>
                  </a:lnTo>
                  <a:cubicBezTo>
                    <a:pt x="16159" y="18468"/>
                    <a:pt x="19703" y="15947"/>
                    <a:pt x="20805" y="12664"/>
                  </a:cubicBezTo>
                  <a:cubicBezTo>
                    <a:pt x="21600" y="10296"/>
                    <a:pt x="21135" y="8089"/>
                    <a:pt x="19462" y="6280"/>
                  </a:cubicBezTo>
                  <a:cubicBezTo>
                    <a:pt x="18352" y="5079"/>
                    <a:pt x="16769" y="4131"/>
                    <a:pt x="14820" y="3462"/>
                  </a:cubicBezTo>
                  <a:cubicBezTo>
                    <a:pt x="14558" y="2431"/>
                    <a:pt x="13305" y="1647"/>
                    <a:pt x="11799" y="1647"/>
                  </a:cubicBezTo>
                  <a:cubicBezTo>
                    <a:pt x="11359" y="1647"/>
                    <a:pt x="10947" y="1715"/>
                    <a:pt x="10568" y="1835"/>
                  </a:cubicBezTo>
                  <a:lnTo>
                    <a:pt x="10642" y="88"/>
                  </a:lnTo>
                  <a:lnTo>
                    <a:pt x="6837" y="0"/>
                  </a:lnTo>
                  <a:close/>
                  <a:moveTo>
                    <a:pt x="11799" y="3017"/>
                  </a:moveTo>
                  <a:cubicBezTo>
                    <a:pt x="12376" y="3012"/>
                    <a:pt x="12879" y="3300"/>
                    <a:pt x="12982" y="3708"/>
                  </a:cubicBezTo>
                  <a:cubicBezTo>
                    <a:pt x="13088" y="4130"/>
                    <a:pt x="12736" y="4539"/>
                    <a:pt x="12167" y="4660"/>
                  </a:cubicBezTo>
                  <a:cubicBezTo>
                    <a:pt x="12051" y="4688"/>
                    <a:pt x="11928" y="4706"/>
                    <a:pt x="11799" y="4706"/>
                  </a:cubicBezTo>
                  <a:cubicBezTo>
                    <a:pt x="11152" y="4706"/>
                    <a:pt x="10625" y="4326"/>
                    <a:pt x="10626" y="3862"/>
                  </a:cubicBezTo>
                  <a:cubicBezTo>
                    <a:pt x="10628" y="3397"/>
                    <a:pt x="11153" y="3023"/>
                    <a:pt x="11799" y="3017"/>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495" name="Shape 34179">
              <a:extLst>
                <a:ext uri="{FF2B5EF4-FFF2-40B4-BE49-F238E27FC236}">
                  <a16:creationId xmlns:a16="http://schemas.microsoft.com/office/drawing/2014/main" xmlns="" id="{077D8E38-4A94-482B-B409-44EDDF78C99B}"/>
                </a:ext>
              </a:extLst>
            </p:cNvPr>
            <p:cNvSpPr/>
            <p:nvPr/>
          </p:nvSpPr>
          <p:spPr>
            <a:xfrm>
              <a:off x="13573878" y="4409128"/>
              <a:ext cx="1096094" cy="1213368"/>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496" name="Shape 34180">
              <a:extLst>
                <a:ext uri="{FF2B5EF4-FFF2-40B4-BE49-F238E27FC236}">
                  <a16:creationId xmlns:a16="http://schemas.microsoft.com/office/drawing/2014/main" xmlns="" id="{E4D0E127-71D5-4331-BEFC-0474518079A3}"/>
                </a:ext>
              </a:extLst>
            </p:cNvPr>
            <p:cNvSpPr/>
            <p:nvPr/>
          </p:nvSpPr>
          <p:spPr>
            <a:xfrm>
              <a:off x="12366664" y="11330119"/>
              <a:ext cx="843804" cy="992744"/>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497" name="Shape 34181">
              <a:extLst>
                <a:ext uri="{FF2B5EF4-FFF2-40B4-BE49-F238E27FC236}">
                  <a16:creationId xmlns:a16="http://schemas.microsoft.com/office/drawing/2014/main" xmlns="" id="{9FE509B1-6C00-4EB5-AA76-50B9C63F8C62}"/>
                </a:ext>
              </a:extLst>
            </p:cNvPr>
            <p:cNvSpPr/>
            <p:nvPr/>
          </p:nvSpPr>
          <p:spPr>
            <a:xfrm>
              <a:off x="14244181" y="7303221"/>
              <a:ext cx="622050" cy="5410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97" y="15438"/>
                  </a:lnTo>
                  <a:lnTo>
                    <a:pt x="5592" y="20234"/>
                  </a:lnTo>
                  <a:cubicBezTo>
                    <a:pt x="5592" y="20234"/>
                    <a:pt x="0" y="21600"/>
                    <a:pt x="0" y="21600"/>
                  </a:cubicBezTo>
                  <a:close/>
                  <a:moveTo>
                    <a:pt x="6275" y="19576"/>
                  </a:moveTo>
                  <a:lnTo>
                    <a:pt x="2779" y="14780"/>
                  </a:lnTo>
                  <a:lnTo>
                    <a:pt x="14944" y="3046"/>
                  </a:lnTo>
                  <a:lnTo>
                    <a:pt x="18443" y="7840"/>
                  </a:lnTo>
                  <a:cubicBezTo>
                    <a:pt x="18443" y="7840"/>
                    <a:pt x="6275" y="19576"/>
                    <a:pt x="6275" y="19576"/>
                  </a:cubicBezTo>
                  <a:close/>
                  <a:moveTo>
                    <a:pt x="19138" y="7167"/>
                  </a:moveTo>
                  <a:lnTo>
                    <a:pt x="15640" y="2373"/>
                  </a:lnTo>
                  <a:lnTo>
                    <a:pt x="18101" y="0"/>
                  </a:lnTo>
                  <a:lnTo>
                    <a:pt x="21600" y="4794"/>
                  </a:lnTo>
                  <a:cubicBezTo>
                    <a:pt x="21600" y="4794"/>
                    <a:pt x="19138" y="7167"/>
                    <a:pt x="19138" y="716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498" name="Shape 34182">
              <a:extLst>
                <a:ext uri="{FF2B5EF4-FFF2-40B4-BE49-F238E27FC236}">
                  <a16:creationId xmlns:a16="http://schemas.microsoft.com/office/drawing/2014/main" xmlns="" id="{85C7A21F-10FC-4002-ABA9-2554A18C8033}"/>
                </a:ext>
              </a:extLst>
            </p:cNvPr>
            <p:cNvSpPr/>
            <p:nvPr/>
          </p:nvSpPr>
          <p:spPr>
            <a:xfrm>
              <a:off x="13576635" y="6759701"/>
              <a:ext cx="580114" cy="809692"/>
            </a:xfrm>
            <a:custGeom>
              <a:avLst/>
              <a:gdLst/>
              <a:ahLst/>
              <a:cxnLst>
                <a:cxn ang="0">
                  <a:pos x="wd2" y="hd2"/>
                </a:cxn>
                <a:cxn ang="5400000">
                  <a:pos x="wd2" y="hd2"/>
                </a:cxn>
                <a:cxn ang="10800000">
                  <a:pos x="wd2" y="hd2"/>
                </a:cxn>
                <a:cxn ang="16200000">
                  <a:pos x="wd2" y="hd2"/>
                </a:cxn>
              </a:cxnLst>
              <a:rect l="0" t="0"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499" name="Shape 34183">
              <a:extLst>
                <a:ext uri="{FF2B5EF4-FFF2-40B4-BE49-F238E27FC236}">
                  <a16:creationId xmlns:a16="http://schemas.microsoft.com/office/drawing/2014/main" xmlns="" id="{C50DCFD9-540E-4997-8FDC-37080F64DDFF}"/>
                </a:ext>
              </a:extLst>
            </p:cNvPr>
            <p:cNvSpPr/>
            <p:nvPr/>
          </p:nvSpPr>
          <p:spPr>
            <a:xfrm>
              <a:off x="11615391" y="7089790"/>
              <a:ext cx="617918" cy="684030"/>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00" name="Shape 34184">
              <a:extLst>
                <a:ext uri="{FF2B5EF4-FFF2-40B4-BE49-F238E27FC236}">
                  <a16:creationId xmlns:a16="http://schemas.microsoft.com/office/drawing/2014/main" xmlns="" id="{0077D7C9-5954-4C33-8B0A-16A74D8CD12D}"/>
                </a:ext>
              </a:extLst>
            </p:cNvPr>
            <p:cNvSpPr/>
            <p:nvPr/>
          </p:nvSpPr>
          <p:spPr>
            <a:xfrm>
              <a:off x="13088735" y="3291417"/>
              <a:ext cx="651942" cy="595766"/>
            </a:xfrm>
            <a:custGeom>
              <a:avLst/>
              <a:gdLst/>
              <a:ahLst/>
              <a:cxnLst>
                <a:cxn ang="0">
                  <a:pos x="wd2" y="hd2"/>
                </a:cxn>
                <a:cxn ang="5400000">
                  <a:pos x="wd2" y="hd2"/>
                </a:cxn>
                <a:cxn ang="10800000">
                  <a:pos x="wd2" y="hd2"/>
                </a:cxn>
                <a:cxn ang="16200000">
                  <a:pos x="wd2" y="hd2"/>
                </a:cxn>
              </a:cxnLst>
              <a:rect l="0" t="0"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01" name="Shape 34185">
              <a:extLst>
                <a:ext uri="{FF2B5EF4-FFF2-40B4-BE49-F238E27FC236}">
                  <a16:creationId xmlns:a16="http://schemas.microsoft.com/office/drawing/2014/main" xmlns="" id="{49ABE18A-C295-403E-BF63-8013448AD92C}"/>
                </a:ext>
              </a:extLst>
            </p:cNvPr>
            <p:cNvSpPr/>
            <p:nvPr/>
          </p:nvSpPr>
          <p:spPr>
            <a:xfrm>
              <a:off x="12303465" y="7118398"/>
              <a:ext cx="457434" cy="615446"/>
            </a:xfrm>
            <a:custGeom>
              <a:avLst/>
              <a:gdLst/>
              <a:ahLst/>
              <a:cxnLst>
                <a:cxn ang="0">
                  <a:pos x="wd2" y="hd2"/>
                </a:cxn>
                <a:cxn ang="5400000">
                  <a:pos x="wd2" y="hd2"/>
                </a:cxn>
                <a:cxn ang="10800000">
                  <a:pos x="wd2" y="hd2"/>
                </a:cxn>
                <a:cxn ang="16200000">
                  <a:pos x="wd2" y="hd2"/>
                </a:cxn>
              </a:cxnLst>
              <a:rect l="0" t="0" r="r" b="b"/>
              <a:pathLst>
                <a:path w="21600" h="21600" extrusionOk="0">
                  <a:moveTo>
                    <a:pt x="0" y="1289"/>
                  </a:moveTo>
                  <a:lnTo>
                    <a:pt x="7526" y="11318"/>
                  </a:lnTo>
                  <a:lnTo>
                    <a:pt x="10639" y="10027"/>
                  </a:lnTo>
                  <a:lnTo>
                    <a:pt x="6735" y="4831"/>
                  </a:lnTo>
                  <a:cubicBezTo>
                    <a:pt x="7186" y="4822"/>
                    <a:pt x="7638" y="4734"/>
                    <a:pt x="8042" y="4542"/>
                  </a:cubicBezTo>
                  <a:cubicBezTo>
                    <a:pt x="8843" y="4160"/>
                    <a:pt x="9286" y="3488"/>
                    <a:pt x="9338" y="2779"/>
                  </a:cubicBezTo>
                  <a:cubicBezTo>
                    <a:pt x="9343" y="2717"/>
                    <a:pt x="9344" y="2654"/>
                    <a:pt x="9343" y="2591"/>
                  </a:cubicBezTo>
                  <a:cubicBezTo>
                    <a:pt x="10859" y="2532"/>
                    <a:pt x="12290" y="2713"/>
                    <a:pt x="13557" y="3159"/>
                  </a:cubicBezTo>
                  <a:cubicBezTo>
                    <a:pt x="15647" y="3894"/>
                    <a:pt x="17171" y="5277"/>
                    <a:pt x="17964" y="7158"/>
                  </a:cubicBezTo>
                  <a:cubicBezTo>
                    <a:pt x="19200" y="10089"/>
                    <a:pt x="17878" y="13269"/>
                    <a:pt x="14770" y="15143"/>
                  </a:cubicBezTo>
                  <a:lnTo>
                    <a:pt x="13545" y="13629"/>
                  </a:lnTo>
                  <a:lnTo>
                    <a:pt x="15711" y="12662"/>
                  </a:lnTo>
                  <a:lnTo>
                    <a:pt x="15100" y="11906"/>
                  </a:lnTo>
                  <a:lnTo>
                    <a:pt x="7202" y="15433"/>
                  </a:lnTo>
                  <a:lnTo>
                    <a:pt x="7813" y="16189"/>
                  </a:lnTo>
                  <a:lnTo>
                    <a:pt x="9983" y="15220"/>
                  </a:lnTo>
                  <a:lnTo>
                    <a:pt x="11972" y="17680"/>
                  </a:lnTo>
                  <a:lnTo>
                    <a:pt x="7432" y="19708"/>
                  </a:lnTo>
                  <a:lnTo>
                    <a:pt x="8961" y="21600"/>
                  </a:lnTo>
                  <a:lnTo>
                    <a:pt x="21600" y="15956"/>
                  </a:lnTo>
                  <a:lnTo>
                    <a:pt x="20070" y="14064"/>
                  </a:lnTo>
                  <a:lnTo>
                    <a:pt x="16905" y="15477"/>
                  </a:lnTo>
                  <a:cubicBezTo>
                    <a:pt x="19819" y="13226"/>
                    <a:pt x="20973" y="9873"/>
                    <a:pt x="19662" y="6762"/>
                  </a:cubicBezTo>
                  <a:cubicBezTo>
                    <a:pt x="18716" y="4520"/>
                    <a:pt x="16868" y="2861"/>
                    <a:pt x="14317" y="1964"/>
                  </a:cubicBezTo>
                  <a:cubicBezTo>
                    <a:pt x="12625" y="1368"/>
                    <a:pt x="10722" y="1151"/>
                    <a:pt x="8713" y="1295"/>
                  </a:cubicBezTo>
                  <a:cubicBezTo>
                    <a:pt x="7813" y="536"/>
                    <a:pt x="6285" y="336"/>
                    <a:pt x="5078" y="875"/>
                  </a:cubicBezTo>
                  <a:cubicBezTo>
                    <a:pt x="4725" y="1032"/>
                    <a:pt x="4440" y="1236"/>
                    <a:pt x="4217" y="1471"/>
                  </a:cubicBezTo>
                  <a:lnTo>
                    <a:pt x="3109" y="0"/>
                  </a:lnTo>
                  <a:lnTo>
                    <a:pt x="0" y="1289"/>
                  </a:lnTo>
                  <a:close/>
                  <a:moveTo>
                    <a:pt x="5994" y="2008"/>
                  </a:moveTo>
                  <a:cubicBezTo>
                    <a:pt x="6453" y="1798"/>
                    <a:pt x="7049" y="1856"/>
                    <a:pt x="7404" y="2156"/>
                  </a:cubicBezTo>
                  <a:cubicBezTo>
                    <a:pt x="7771" y="2467"/>
                    <a:pt x="7762" y="2932"/>
                    <a:pt x="7387" y="3235"/>
                  </a:cubicBezTo>
                  <a:cubicBezTo>
                    <a:pt x="7313" y="3300"/>
                    <a:pt x="7226" y="3359"/>
                    <a:pt x="7123" y="3405"/>
                  </a:cubicBezTo>
                  <a:cubicBezTo>
                    <a:pt x="6605" y="3637"/>
                    <a:pt x="5928" y="3511"/>
                    <a:pt x="5619" y="3126"/>
                  </a:cubicBezTo>
                  <a:cubicBezTo>
                    <a:pt x="5309" y="2742"/>
                    <a:pt x="5480" y="2244"/>
                    <a:pt x="5994" y="2008"/>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02" name="Shape 34186">
              <a:extLst>
                <a:ext uri="{FF2B5EF4-FFF2-40B4-BE49-F238E27FC236}">
                  <a16:creationId xmlns:a16="http://schemas.microsoft.com/office/drawing/2014/main" xmlns="" id="{5C3453D1-E797-4CAF-8454-DA97E7C2D270}"/>
                </a:ext>
              </a:extLst>
            </p:cNvPr>
            <p:cNvSpPr/>
            <p:nvPr/>
          </p:nvSpPr>
          <p:spPr>
            <a:xfrm>
              <a:off x="10902474" y="3745209"/>
              <a:ext cx="602468" cy="782846"/>
            </a:xfrm>
            <a:custGeom>
              <a:avLst/>
              <a:gdLst/>
              <a:ahLst/>
              <a:cxnLst>
                <a:cxn ang="0">
                  <a:pos x="wd2" y="hd2"/>
                </a:cxn>
                <a:cxn ang="5400000">
                  <a:pos x="wd2" y="hd2"/>
                </a:cxn>
                <a:cxn ang="10800000">
                  <a:pos x="wd2" y="hd2"/>
                </a:cxn>
                <a:cxn ang="16200000">
                  <a:pos x="wd2" y="hd2"/>
                </a:cxn>
              </a:cxnLst>
              <a:rect l="0" t="0" r="r" b="b"/>
              <a:pathLst>
                <a:path w="20438" h="21519" extrusionOk="0">
                  <a:moveTo>
                    <a:pt x="9842" y="0"/>
                  </a:moveTo>
                  <a:cubicBezTo>
                    <a:pt x="7324" y="0"/>
                    <a:pt x="4803" y="774"/>
                    <a:pt x="2881" y="2331"/>
                  </a:cubicBezTo>
                  <a:cubicBezTo>
                    <a:pt x="-961" y="5445"/>
                    <a:pt x="-961" y="10493"/>
                    <a:pt x="2881" y="13607"/>
                  </a:cubicBezTo>
                  <a:cubicBezTo>
                    <a:pt x="6005" y="16138"/>
                    <a:pt x="10709" y="16613"/>
                    <a:pt x="14423" y="15030"/>
                  </a:cubicBezTo>
                  <a:cubicBezTo>
                    <a:pt x="14434" y="15103"/>
                    <a:pt x="14466" y="15175"/>
                    <a:pt x="14515" y="15243"/>
                  </a:cubicBezTo>
                  <a:lnTo>
                    <a:pt x="18781" y="21235"/>
                  </a:lnTo>
                  <a:cubicBezTo>
                    <a:pt x="18974" y="21506"/>
                    <a:pt x="19402" y="21600"/>
                    <a:pt x="19736" y="21444"/>
                  </a:cubicBezTo>
                  <a:lnTo>
                    <a:pt x="20091" y="21277"/>
                  </a:lnTo>
                  <a:cubicBezTo>
                    <a:pt x="20425" y="21121"/>
                    <a:pt x="20535" y="20774"/>
                    <a:pt x="20343" y="20503"/>
                  </a:cubicBezTo>
                  <a:lnTo>
                    <a:pt x="16076" y="14515"/>
                  </a:lnTo>
                  <a:cubicBezTo>
                    <a:pt x="16007" y="14419"/>
                    <a:pt x="15903" y="14355"/>
                    <a:pt x="15790" y="14307"/>
                  </a:cubicBezTo>
                  <a:cubicBezTo>
                    <a:pt x="16138" y="14092"/>
                    <a:pt x="16479" y="13864"/>
                    <a:pt x="16797" y="13607"/>
                  </a:cubicBezTo>
                  <a:cubicBezTo>
                    <a:pt x="20639" y="10493"/>
                    <a:pt x="20639" y="5445"/>
                    <a:pt x="16797" y="2331"/>
                  </a:cubicBezTo>
                  <a:cubicBezTo>
                    <a:pt x="14875" y="774"/>
                    <a:pt x="12360" y="0"/>
                    <a:pt x="9842" y="0"/>
                  </a:cubicBezTo>
                  <a:close/>
                  <a:moveTo>
                    <a:pt x="9842" y="1251"/>
                  </a:moveTo>
                  <a:cubicBezTo>
                    <a:pt x="11963" y="1251"/>
                    <a:pt x="14085" y="1909"/>
                    <a:pt x="15704" y="3221"/>
                  </a:cubicBezTo>
                  <a:cubicBezTo>
                    <a:pt x="18942" y="5844"/>
                    <a:pt x="18942" y="10098"/>
                    <a:pt x="15704" y="12722"/>
                  </a:cubicBezTo>
                  <a:cubicBezTo>
                    <a:pt x="12467" y="15345"/>
                    <a:pt x="7217" y="15345"/>
                    <a:pt x="3980" y="12722"/>
                  </a:cubicBezTo>
                  <a:cubicBezTo>
                    <a:pt x="742" y="10098"/>
                    <a:pt x="742" y="5844"/>
                    <a:pt x="3980" y="3221"/>
                  </a:cubicBezTo>
                  <a:cubicBezTo>
                    <a:pt x="5598" y="1909"/>
                    <a:pt x="7720" y="1251"/>
                    <a:pt x="9842" y="125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03" name="Shape 34187">
              <a:extLst>
                <a:ext uri="{FF2B5EF4-FFF2-40B4-BE49-F238E27FC236}">
                  <a16:creationId xmlns:a16="http://schemas.microsoft.com/office/drawing/2014/main" xmlns="" id="{9BDD618A-0B71-430C-A5D7-77B86136667C}"/>
                </a:ext>
              </a:extLst>
            </p:cNvPr>
            <p:cNvSpPr/>
            <p:nvPr/>
          </p:nvSpPr>
          <p:spPr>
            <a:xfrm>
              <a:off x="9646332" y="5299667"/>
              <a:ext cx="648460" cy="459644"/>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04" name="Shape 34188">
              <a:extLst>
                <a:ext uri="{FF2B5EF4-FFF2-40B4-BE49-F238E27FC236}">
                  <a16:creationId xmlns:a16="http://schemas.microsoft.com/office/drawing/2014/main" xmlns="" id="{58373959-F068-4512-A389-03E570083675}"/>
                </a:ext>
              </a:extLst>
            </p:cNvPr>
            <p:cNvSpPr/>
            <p:nvPr/>
          </p:nvSpPr>
          <p:spPr>
            <a:xfrm>
              <a:off x="14782759" y="5213711"/>
              <a:ext cx="949938" cy="458576"/>
            </a:xfrm>
            <a:custGeom>
              <a:avLst/>
              <a:gdLst/>
              <a:ahLst/>
              <a:cxnLst>
                <a:cxn ang="0">
                  <a:pos x="wd2" y="hd2"/>
                </a:cxn>
                <a:cxn ang="5400000">
                  <a:pos x="wd2" y="hd2"/>
                </a:cxn>
                <a:cxn ang="10800000">
                  <a:pos x="wd2" y="hd2"/>
                </a:cxn>
                <a:cxn ang="16200000">
                  <a:pos x="wd2" y="hd2"/>
                </a:cxn>
              </a:cxnLst>
              <a:rect l="0" t="0" r="r" b="b"/>
              <a:pathLst>
                <a:path w="21600" h="21600" extrusionOk="0">
                  <a:moveTo>
                    <a:pt x="470" y="21600"/>
                  </a:moveTo>
                  <a:cubicBezTo>
                    <a:pt x="3196" y="21301"/>
                    <a:pt x="4520" y="17446"/>
                    <a:pt x="5606" y="13579"/>
                  </a:cubicBezTo>
                  <a:cubicBezTo>
                    <a:pt x="6868" y="17109"/>
                    <a:pt x="8385" y="20522"/>
                    <a:pt x="11056" y="20229"/>
                  </a:cubicBezTo>
                  <a:cubicBezTo>
                    <a:pt x="13700" y="19938"/>
                    <a:pt x="15043" y="16273"/>
                    <a:pt x="16113" y="12527"/>
                  </a:cubicBezTo>
                  <a:cubicBezTo>
                    <a:pt x="17383" y="16099"/>
                    <a:pt x="18898" y="19587"/>
                    <a:pt x="21600" y="19290"/>
                  </a:cubicBezTo>
                  <a:lnTo>
                    <a:pt x="21545" y="16807"/>
                  </a:lnTo>
                  <a:cubicBezTo>
                    <a:pt x="19258" y="17058"/>
                    <a:pt x="18061" y="13947"/>
                    <a:pt x="16772" y="10222"/>
                  </a:cubicBezTo>
                  <a:cubicBezTo>
                    <a:pt x="17878" y="6171"/>
                    <a:pt x="18899" y="2735"/>
                    <a:pt x="21214" y="2481"/>
                  </a:cubicBezTo>
                  <a:lnTo>
                    <a:pt x="21142" y="0"/>
                  </a:lnTo>
                  <a:cubicBezTo>
                    <a:pt x="18416" y="300"/>
                    <a:pt x="17080" y="4165"/>
                    <a:pt x="15994" y="8031"/>
                  </a:cubicBezTo>
                  <a:cubicBezTo>
                    <a:pt x="14732" y="4504"/>
                    <a:pt x="13210" y="1123"/>
                    <a:pt x="10541" y="1416"/>
                  </a:cubicBezTo>
                  <a:cubicBezTo>
                    <a:pt x="7892" y="1708"/>
                    <a:pt x="6571" y="5362"/>
                    <a:pt x="5501" y="9116"/>
                  </a:cubicBezTo>
                  <a:cubicBezTo>
                    <a:pt x="4229" y="5537"/>
                    <a:pt x="2706" y="2023"/>
                    <a:pt x="0" y="2320"/>
                  </a:cubicBezTo>
                  <a:cubicBezTo>
                    <a:pt x="0" y="2320"/>
                    <a:pt x="67" y="4802"/>
                    <a:pt x="67" y="4802"/>
                  </a:cubicBezTo>
                  <a:cubicBezTo>
                    <a:pt x="2361" y="4550"/>
                    <a:pt x="3548" y="7681"/>
                    <a:pt x="4841" y="11421"/>
                  </a:cubicBezTo>
                  <a:cubicBezTo>
                    <a:pt x="3737" y="15462"/>
                    <a:pt x="2709" y="18874"/>
                    <a:pt x="399" y="19128"/>
                  </a:cubicBezTo>
                  <a:lnTo>
                    <a:pt x="470" y="21600"/>
                  </a:lnTo>
                  <a:close/>
                  <a:moveTo>
                    <a:pt x="571" y="17516"/>
                  </a:moveTo>
                  <a:cubicBezTo>
                    <a:pt x="973" y="17463"/>
                    <a:pt x="1323" y="17289"/>
                    <a:pt x="1641" y="17020"/>
                  </a:cubicBezTo>
                  <a:cubicBezTo>
                    <a:pt x="1641" y="17020"/>
                    <a:pt x="1387" y="6572"/>
                    <a:pt x="1387" y="6572"/>
                  </a:cubicBezTo>
                  <a:cubicBezTo>
                    <a:pt x="1058" y="6378"/>
                    <a:pt x="699" y="6290"/>
                    <a:pt x="296" y="6330"/>
                  </a:cubicBezTo>
                  <a:lnTo>
                    <a:pt x="571" y="17516"/>
                  </a:lnTo>
                  <a:close/>
                  <a:moveTo>
                    <a:pt x="2649" y="15637"/>
                  </a:moveTo>
                  <a:cubicBezTo>
                    <a:pt x="3008" y="15009"/>
                    <a:pt x="3317" y="14212"/>
                    <a:pt x="3611" y="13297"/>
                  </a:cubicBezTo>
                  <a:lnTo>
                    <a:pt x="3530" y="9777"/>
                  </a:lnTo>
                  <a:cubicBezTo>
                    <a:pt x="3194" y="8935"/>
                    <a:pt x="2849" y="8211"/>
                    <a:pt x="2462" y="7671"/>
                  </a:cubicBezTo>
                  <a:lnTo>
                    <a:pt x="2649" y="15637"/>
                  </a:lnTo>
                  <a:close/>
                  <a:moveTo>
                    <a:pt x="6265" y="11274"/>
                  </a:moveTo>
                  <a:cubicBezTo>
                    <a:pt x="7335" y="7383"/>
                    <a:pt x="8366" y="4144"/>
                    <a:pt x="10612" y="3897"/>
                  </a:cubicBezTo>
                  <a:cubicBezTo>
                    <a:pt x="12876" y="3648"/>
                    <a:pt x="14062" y="6687"/>
                    <a:pt x="15336" y="10361"/>
                  </a:cubicBezTo>
                  <a:cubicBezTo>
                    <a:pt x="14269" y="14240"/>
                    <a:pt x="13242" y="17500"/>
                    <a:pt x="11001" y="17746"/>
                  </a:cubicBezTo>
                  <a:cubicBezTo>
                    <a:pt x="8738" y="17995"/>
                    <a:pt x="7539" y="14948"/>
                    <a:pt x="6265" y="11274"/>
                  </a:cubicBezTo>
                  <a:close/>
                  <a:moveTo>
                    <a:pt x="8019" y="13315"/>
                  </a:moveTo>
                  <a:cubicBezTo>
                    <a:pt x="8416" y="14295"/>
                    <a:pt x="8827" y="15128"/>
                    <a:pt x="9287" y="15750"/>
                  </a:cubicBezTo>
                  <a:lnTo>
                    <a:pt x="9038" y="6172"/>
                  </a:lnTo>
                  <a:cubicBezTo>
                    <a:pt x="8613" y="6892"/>
                    <a:pt x="8251" y="7817"/>
                    <a:pt x="7906" y="8878"/>
                  </a:cubicBezTo>
                  <a:lnTo>
                    <a:pt x="8019" y="13315"/>
                  </a:lnTo>
                  <a:close/>
                  <a:moveTo>
                    <a:pt x="10389" y="16077"/>
                  </a:moveTo>
                  <a:cubicBezTo>
                    <a:pt x="10611" y="16140"/>
                    <a:pt x="10842" y="16161"/>
                    <a:pt x="11095" y="16128"/>
                  </a:cubicBezTo>
                  <a:cubicBezTo>
                    <a:pt x="11223" y="16112"/>
                    <a:pt x="11344" y="16080"/>
                    <a:pt x="11463" y="16041"/>
                  </a:cubicBezTo>
                  <a:lnTo>
                    <a:pt x="11227" y="5045"/>
                  </a:lnTo>
                  <a:cubicBezTo>
                    <a:pt x="11108" y="5036"/>
                    <a:pt x="10985" y="5039"/>
                    <a:pt x="10857" y="5056"/>
                  </a:cubicBezTo>
                  <a:cubicBezTo>
                    <a:pt x="10605" y="5088"/>
                    <a:pt x="10374" y="5166"/>
                    <a:pt x="10157" y="5285"/>
                  </a:cubicBezTo>
                  <a:lnTo>
                    <a:pt x="10389" y="16077"/>
                  </a:lnTo>
                  <a:close/>
                  <a:moveTo>
                    <a:pt x="12594" y="15655"/>
                  </a:moveTo>
                  <a:cubicBezTo>
                    <a:pt x="12999" y="15123"/>
                    <a:pt x="13343" y="14414"/>
                    <a:pt x="13661" y="13573"/>
                  </a:cubicBezTo>
                  <a:lnTo>
                    <a:pt x="13528" y="7680"/>
                  </a:lnTo>
                  <a:cubicBezTo>
                    <a:pt x="13173" y="6920"/>
                    <a:pt x="12798" y="6300"/>
                    <a:pt x="12371" y="5869"/>
                  </a:cubicBezTo>
                  <a:lnTo>
                    <a:pt x="12594" y="15655"/>
                  </a:lnTo>
                  <a:close/>
                  <a:moveTo>
                    <a:pt x="18081" y="11798"/>
                  </a:moveTo>
                  <a:cubicBezTo>
                    <a:pt x="18416" y="12578"/>
                    <a:pt x="18758" y="13235"/>
                    <a:pt x="19139" y="13718"/>
                  </a:cubicBezTo>
                  <a:lnTo>
                    <a:pt x="18884" y="6051"/>
                  </a:lnTo>
                  <a:cubicBezTo>
                    <a:pt x="18541" y="6694"/>
                    <a:pt x="18245" y="7495"/>
                    <a:pt x="17967" y="8411"/>
                  </a:cubicBezTo>
                  <a:lnTo>
                    <a:pt x="18081" y="11798"/>
                  </a:lnTo>
                  <a:close/>
                  <a:moveTo>
                    <a:pt x="20486" y="14708"/>
                  </a:moveTo>
                  <a:cubicBezTo>
                    <a:pt x="20804" y="14878"/>
                    <a:pt x="21150" y="14947"/>
                    <a:pt x="21538" y="14889"/>
                  </a:cubicBezTo>
                  <a:lnTo>
                    <a:pt x="21229" y="4150"/>
                  </a:lnTo>
                  <a:cubicBezTo>
                    <a:pt x="20842" y="4223"/>
                    <a:pt x="20502" y="4409"/>
                    <a:pt x="20197" y="4684"/>
                  </a:cubicBezTo>
                  <a:cubicBezTo>
                    <a:pt x="20197" y="4684"/>
                    <a:pt x="20486" y="14708"/>
                    <a:pt x="20486" y="14708"/>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05" name="Shape 34189">
              <a:extLst>
                <a:ext uri="{FF2B5EF4-FFF2-40B4-BE49-F238E27FC236}">
                  <a16:creationId xmlns:a16="http://schemas.microsoft.com/office/drawing/2014/main" xmlns="" id="{8167ACB8-1E46-44F5-B303-0B175E7D912E}"/>
                </a:ext>
              </a:extLst>
            </p:cNvPr>
            <p:cNvSpPr/>
            <p:nvPr/>
          </p:nvSpPr>
          <p:spPr>
            <a:xfrm>
              <a:off x="12966315" y="3935732"/>
              <a:ext cx="606684" cy="867474"/>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06" name="Shape 34190">
              <a:extLst>
                <a:ext uri="{FF2B5EF4-FFF2-40B4-BE49-F238E27FC236}">
                  <a16:creationId xmlns:a16="http://schemas.microsoft.com/office/drawing/2014/main" xmlns="" id="{F0801B10-CE6B-425F-9727-0FF4E852FEE3}"/>
                </a:ext>
              </a:extLst>
            </p:cNvPr>
            <p:cNvSpPr/>
            <p:nvPr/>
          </p:nvSpPr>
          <p:spPr>
            <a:xfrm>
              <a:off x="8736613" y="4207504"/>
              <a:ext cx="967678" cy="820704"/>
            </a:xfrm>
            <a:custGeom>
              <a:avLst/>
              <a:gdLst/>
              <a:ahLst/>
              <a:cxnLst>
                <a:cxn ang="0">
                  <a:pos x="wd2" y="hd2"/>
                </a:cxn>
                <a:cxn ang="5400000">
                  <a:pos x="wd2" y="hd2"/>
                </a:cxn>
                <a:cxn ang="10800000">
                  <a:pos x="wd2" y="hd2"/>
                </a:cxn>
                <a:cxn ang="16200000">
                  <a:pos x="wd2" y="hd2"/>
                </a:cxn>
              </a:cxnLst>
              <a:rect l="0" t="0" r="r" b="b"/>
              <a:pathLst>
                <a:path w="21275" h="21218" extrusionOk="0">
                  <a:moveTo>
                    <a:pt x="17160" y="16531"/>
                  </a:moveTo>
                  <a:lnTo>
                    <a:pt x="3281" y="10266"/>
                  </a:lnTo>
                  <a:lnTo>
                    <a:pt x="6158" y="1453"/>
                  </a:lnTo>
                  <a:lnTo>
                    <a:pt x="20037" y="7718"/>
                  </a:lnTo>
                  <a:cubicBezTo>
                    <a:pt x="20037" y="7718"/>
                    <a:pt x="17160" y="16531"/>
                    <a:pt x="17160" y="16531"/>
                  </a:cubicBezTo>
                  <a:close/>
                  <a:moveTo>
                    <a:pt x="20480" y="6363"/>
                  </a:moveTo>
                  <a:lnTo>
                    <a:pt x="6600" y="98"/>
                  </a:lnTo>
                  <a:cubicBezTo>
                    <a:pt x="5961" y="-191"/>
                    <a:pt x="5246" y="183"/>
                    <a:pt x="5001" y="931"/>
                  </a:cubicBezTo>
                  <a:cubicBezTo>
                    <a:pt x="5001" y="931"/>
                    <a:pt x="1682" y="11100"/>
                    <a:pt x="1694" y="11105"/>
                  </a:cubicBezTo>
                  <a:lnTo>
                    <a:pt x="17862" y="18403"/>
                  </a:lnTo>
                  <a:cubicBezTo>
                    <a:pt x="17874" y="18409"/>
                    <a:pt x="21194" y="8240"/>
                    <a:pt x="21194" y="8240"/>
                  </a:cubicBezTo>
                  <a:cubicBezTo>
                    <a:pt x="21438" y="7492"/>
                    <a:pt x="21118" y="6651"/>
                    <a:pt x="20480" y="6363"/>
                  </a:cubicBezTo>
                  <a:close/>
                  <a:moveTo>
                    <a:pt x="16989" y="21121"/>
                  </a:moveTo>
                  <a:lnTo>
                    <a:pt x="797" y="13812"/>
                  </a:lnTo>
                  <a:cubicBezTo>
                    <a:pt x="157" y="13523"/>
                    <a:pt x="-162" y="12683"/>
                    <a:pt x="83" y="11934"/>
                  </a:cubicBezTo>
                  <a:lnTo>
                    <a:pt x="304" y="11256"/>
                  </a:lnTo>
                  <a:lnTo>
                    <a:pt x="7822" y="14649"/>
                  </a:lnTo>
                  <a:lnTo>
                    <a:pt x="7600" y="15327"/>
                  </a:lnTo>
                  <a:lnTo>
                    <a:pt x="11070" y="16893"/>
                  </a:lnTo>
                  <a:lnTo>
                    <a:pt x="11291" y="16216"/>
                  </a:lnTo>
                  <a:lnTo>
                    <a:pt x="18810" y="19609"/>
                  </a:lnTo>
                  <a:lnTo>
                    <a:pt x="18588" y="20287"/>
                  </a:lnTo>
                  <a:cubicBezTo>
                    <a:pt x="18344" y="21036"/>
                    <a:pt x="17627" y="21409"/>
                    <a:pt x="16989" y="21121"/>
                  </a:cubicBezTo>
                  <a:cubicBezTo>
                    <a:pt x="16989" y="21121"/>
                    <a:pt x="16989" y="21121"/>
                    <a:pt x="16989" y="2112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07" name="Shape 34191">
              <a:extLst>
                <a:ext uri="{FF2B5EF4-FFF2-40B4-BE49-F238E27FC236}">
                  <a16:creationId xmlns:a16="http://schemas.microsoft.com/office/drawing/2014/main" xmlns="" id="{04757C05-2196-43B0-B16D-5150DFBF75F9}"/>
                </a:ext>
              </a:extLst>
            </p:cNvPr>
            <p:cNvSpPr/>
            <p:nvPr/>
          </p:nvSpPr>
          <p:spPr>
            <a:xfrm>
              <a:off x="12884222" y="7775447"/>
              <a:ext cx="606686" cy="867474"/>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08" name="Shape 34192">
              <a:extLst>
                <a:ext uri="{FF2B5EF4-FFF2-40B4-BE49-F238E27FC236}">
                  <a16:creationId xmlns:a16="http://schemas.microsoft.com/office/drawing/2014/main" xmlns="" id="{3595894F-33EC-46CD-902C-EA5473AA2575}"/>
                </a:ext>
              </a:extLst>
            </p:cNvPr>
            <p:cNvSpPr/>
            <p:nvPr/>
          </p:nvSpPr>
          <p:spPr>
            <a:xfrm>
              <a:off x="9950402" y="3061775"/>
              <a:ext cx="885232" cy="1041484"/>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09" name="Shape 34193">
              <a:extLst>
                <a:ext uri="{FF2B5EF4-FFF2-40B4-BE49-F238E27FC236}">
                  <a16:creationId xmlns:a16="http://schemas.microsoft.com/office/drawing/2014/main" xmlns="" id="{8543942E-2BD3-4169-8B7E-B7989D621FE2}"/>
                </a:ext>
              </a:extLst>
            </p:cNvPr>
            <p:cNvSpPr/>
            <p:nvPr/>
          </p:nvSpPr>
          <p:spPr>
            <a:xfrm>
              <a:off x="11615551" y="3334957"/>
              <a:ext cx="818520" cy="818520"/>
            </a:xfrm>
            <a:custGeom>
              <a:avLst/>
              <a:gdLst/>
              <a:ahLst/>
              <a:cxnLst>
                <a:cxn ang="0">
                  <a:pos x="wd2" y="hd2"/>
                </a:cxn>
                <a:cxn ang="5400000">
                  <a:pos x="wd2" y="hd2"/>
                </a:cxn>
                <a:cxn ang="10800000">
                  <a:pos x="wd2" y="hd2"/>
                </a:cxn>
                <a:cxn ang="16200000">
                  <a:pos x="wd2" y="hd2"/>
                </a:cxn>
              </a:cxnLst>
              <a:rect l="0" t="0" r="r" b="b"/>
              <a:pathLst>
                <a:path w="20113" h="20113" extrusionOk="0">
                  <a:moveTo>
                    <a:pt x="8483" y="125"/>
                  </a:moveTo>
                  <a:cubicBezTo>
                    <a:pt x="2996" y="994"/>
                    <a:pt x="-744" y="6142"/>
                    <a:pt x="125" y="11629"/>
                  </a:cubicBezTo>
                  <a:cubicBezTo>
                    <a:pt x="994" y="17116"/>
                    <a:pt x="6142" y="20856"/>
                    <a:pt x="11629" y="19987"/>
                  </a:cubicBezTo>
                  <a:cubicBezTo>
                    <a:pt x="17116" y="19118"/>
                    <a:pt x="20856" y="13970"/>
                    <a:pt x="19987" y="8483"/>
                  </a:cubicBezTo>
                  <a:cubicBezTo>
                    <a:pt x="19118" y="2996"/>
                    <a:pt x="13970" y="-744"/>
                    <a:pt x="8483" y="125"/>
                  </a:cubicBezTo>
                  <a:close/>
                  <a:moveTo>
                    <a:pt x="8760" y="1873"/>
                  </a:moveTo>
                  <a:cubicBezTo>
                    <a:pt x="8956" y="1842"/>
                    <a:pt x="9163" y="1878"/>
                    <a:pt x="9336" y="2004"/>
                  </a:cubicBezTo>
                  <a:cubicBezTo>
                    <a:pt x="9681" y="2255"/>
                    <a:pt x="9758" y="2741"/>
                    <a:pt x="9507" y="3087"/>
                  </a:cubicBezTo>
                  <a:cubicBezTo>
                    <a:pt x="9256" y="3432"/>
                    <a:pt x="8770" y="3509"/>
                    <a:pt x="8424" y="3258"/>
                  </a:cubicBezTo>
                  <a:cubicBezTo>
                    <a:pt x="8079" y="3007"/>
                    <a:pt x="8002" y="2521"/>
                    <a:pt x="8253" y="2175"/>
                  </a:cubicBezTo>
                  <a:cubicBezTo>
                    <a:pt x="8378" y="2002"/>
                    <a:pt x="8564" y="1904"/>
                    <a:pt x="8760" y="1873"/>
                  </a:cubicBezTo>
                  <a:close/>
                  <a:moveTo>
                    <a:pt x="9098" y="4008"/>
                  </a:moveTo>
                  <a:cubicBezTo>
                    <a:pt x="9327" y="3971"/>
                    <a:pt x="9546" y="4130"/>
                    <a:pt x="9582" y="4359"/>
                  </a:cubicBezTo>
                  <a:lnTo>
                    <a:pt x="10314" y="8984"/>
                  </a:lnTo>
                  <a:cubicBezTo>
                    <a:pt x="10465" y="9019"/>
                    <a:pt x="10626" y="8992"/>
                    <a:pt x="10759" y="9088"/>
                  </a:cubicBezTo>
                  <a:cubicBezTo>
                    <a:pt x="10893" y="9186"/>
                    <a:pt x="10931" y="9343"/>
                    <a:pt x="11011" y="9477"/>
                  </a:cubicBezTo>
                  <a:lnTo>
                    <a:pt x="14460" y="8930"/>
                  </a:lnTo>
                  <a:cubicBezTo>
                    <a:pt x="14689" y="8894"/>
                    <a:pt x="14908" y="9053"/>
                    <a:pt x="14944" y="9282"/>
                  </a:cubicBezTo>
                  <a:cubicBezTo>
                    <a:pt x="14980" y="9511"/>
                    <a:pt x="14822" y="9729"/>
                    <a:pt x="14593" y="9766"/>
                  </a:cubicBezTo>
                  <a:lnTo>
                    <a:pt x="11143" y="10312"/>
                  </a:lnTo>
                  <a:cubicBezTo>
                    <a:pt x="11108" y="10464"/>
                    <a:pt x="11121" y="10625"/>
                    <a:pt x="11024" y="10759"/>
                  </a:cubicBezTo>
                  <a:cubicBezTo>
                    <a:pt x="10636" y="11292"/>
                    <a:pt x="9886" y="11411"/>
                    <a:pt x="9353" y="11024"/>
                  </a:cubicBezTo>
                  <a:cubicBezTo>
                    <a:pt x="8820" y="10636"/>
                    <a:pt x="8701" y="9886"/>
                    <a:pt x="9088" y="9353"/>
                  </a:cubicBezTo>
                  <a:cubicBezTo>
                    <a:pt x="9188" y="9215"/>
                    <a:pt x="9357" y="9195"/>
                    <a:pt x="9495" y="9114"/>
                  </a:cubicBezTo>
                  <a:lnTo>
                    <a:pt x="8762" y="4489"/>
                  </a:lnTo>
                  <a:cubicBezTo>
                    <a:pt x="8726" y="4260"/>
                    <a:pt x="8869" y="4044"/>
                    <a:pt x="9098" y="4008"/>
                  </a:cubicBezTo>
                  <a:close/>
                  <a:moveTo>
                    <a:pt x="2495" y="10476"/>
                  </a:moveTo>
                  <a:cubicBezTo>
                    <a:pt x="2691" y="10446"/>
                    <a:pt x="2898" y="10482"/>
                    <a:pt x="3071" y="10607"/>
                  </a:cubicBezTo>
                  <a:cubicBezTo>
                    <a:pt x="3417" y="10859"/>
                    <a:pt x="3494" y="11345"/>
                    <a:pt x="3243" y="11690"/>
                  </a:cubicBezTo>
                  <a:cubicBezTo>
                    <a:pt x="2992" y="12035"/>
                    <a:pt x="2505" y="12113"/>
                    <a:pt x="2160" y="11862"/>
                  </a:cubicBezTo>
                  <a:cubicBezTo>
                    <a:pt x="1814" y="11610"/>
                    <a:pt x="1737" y="11124"/>
                    <a:pt x="1988" y="10779"/>
                  </a:cubicBezTo>
                  <a:cubicBezTo>
                    <a:pt x="2114" y="10606"/>
                    <a:pt x="2300" y="10507"/>
                    <a:pt x="2495" y="10476"/>
                  </a:cubicBezTo>
                  <a:close/>
                  <a:moveTo>
                    <a:pt x="17392" y="8117"/>
                  </a:moveTo>
                  <a:cubicBezTo>
                    <a:pt x="17587" y="8086"/>
                    <a:pt x="17779" y="8125"/>
                    <a:pt x="17952" y="8250"/>
                  </a:cubicBezTo>
                  <a:cubicBezTo>
                    <a:pt x="18298" y="8502"/>
                    <a:pt x="18375" y="8988"/>
                    <a:pt x="18124" y="9333"/>
                  </a:cubicBezTo>
                  <a:cubicBezTo>
                    <a:pt x="17872" y="9678"/>
                    <a:pt x="17402" y="9753"/>
                    <a:pt x="17056" y="9502"/>
                  </a:cubicBezTo>
                  <a:cubicBezTo>
                    <a:pt x="16711" y="9251"/>
                    <a:pt x="16634" y="8765"/>
                    <a:pt x="16885" y="8419"/>
                  </a:cubicBezTo>
                  <a:cubicBezTo>
                    <a:pt x="17010" y="8247"/>
                    <a:pt x="17196" y="8148"/>
                    <a:pt x="17392" y="8117"/>
                  </a:cubicBezTo>
                  <a:close/>
                  <a:moveTo>
                    <a:pt x="11112" y="16723"/>
                  </a:moveTo>
                  <a:cubicBezTo>
                    <a:pt x="11308" y="16692"/>
                    <a:pt x="11515" y="16728"/>
                    <a:pt x="11688" y="16854"/>
                  </a:cubicBezTo>
                  <a:cubicBezTo>
                    <a:pt x="12033" y="17105"/>
                    <a:pt x="12110" y="17591"/>
                    <a:pt x="11859" y="17937"/>
                  </a:cubicBezTo>
                  <a:cubicBezTo>
                    <a:pt x="11608" y="18282"/>
                    <a:pt x="11122" y="18359"/>
                    <a:pt x="10776" y="18108"/>
                  </a:cubicBezTo>
                  <a:cubicBezTo>
                    <a:pt x="10431" y="17857"/>
                    <a:pt x="10354" y="17371"/>
                    <a:pt x="10605" y="17025"/>
                  </a:cubicBezTo>
                  <a:cubicBezTo>
                    <a:pt x="10730" y="16853"/>
                    <a:pt x="10916" y="16754"/>
                    <a:pt x="11112" y="16723"/>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510" name="Shape 34194">
              <a:extLst>
                <a:ext uri="{FF2B5EF4-FFF2-40B4-BE49-F238E27FC236}">
                  <a16:creationId xmlns:a16="http://schemas.microsoft.com/office/drawing/2014/main" xmlns="" id="{C2FF9D4A-EFBF-4535-96C6-79EC18FB74DF}"/>
                </a:ext>
              </a:extLst>
            </p:cNvPr>
            <p:cNvSpPr/>
            <p:nvPr/>
          </p:nvSpPr>
          <p:spPr>
            <a:xfrm>
              <a:off x="14592598" y="6234099"/>
              <a:ext cx="850388" cy="976334"/>
            </a:xfrm>
            <a:custGeom>
              <a:avLst/>
              <a:gdLst/>
              <a:ahLst/>
              <a:cxnLst>
                <a:cxn ang="0">
                  <a:pos x="wd2" y="hd2"/>
                </a:cxn>
                <a:cxn ang="5400000">
                  <a:pos x="wd2" y="hd2"/>
                </a:cxn>
                <a:cxn ang="10800000">
                  <a:pos x="wd2" y="hd2"/>
                </a:cxn>
                <a:cxn ang="16200000">
                  <a:pos x="wd2" y="hd2"/>
                </a:cxn>
              </a:cxnLst>
              <a:rect l="0" t="0" r="r" b="b"/>
              <a:pathLst>
                <a:path w="21600" h="21600" extrusionOk="0">
                  <a:moveTo>
                    <a:pt x="11390" y="0"/>
                  </a:moveTo>
                  <a:lnTo>
                    <a:pt x="0" y="14168"/>
                  </a:lnTo>
                  <a:lnTo>
                    <a:pt x="12187" y="21600"/>
                  </a:lnTo>
                  <a:lnTo>
                    <a:pt x="21600" y="9890"/>
                  </a:lnTo>
                  <a:lnTo>
                    <a:pt x="20767" y="5719"/>
                  </a:lnTo>
                  <a:lnTo>
                    <a:pt x="11390" y="0"/>
                  </a:lnTo>
                  <a:close/>
                  <a:moveTo>
                    <a:pt x="12641" y="5625"/>
                  </a:moveTo>
                  <a:lnTo>
                    <a:pt x="17079" y="8332"/>
                  </a:lnTo>
                  <a:lnTo>
                    <a:pt x="16765" y="8723"/>
                  </a:lnTo>
                  <a:lnTo>
                    <a:pt x="12326" y="6016"/>
                  </a:lnTo>
                  <a:lnTo>
                    <a:pt x="12641" y="5625"/>
                  </a:lnTo>
                  <a:close/>
                  <a:moveTo>
                    <a:pt x="7323" y="8127"/>
                  </a:moveTo>
                  <a:lnTo>
                    <a:pt x="16200" y="13540"/>
                  </a:lnTo>
                  <a:lnTo>
                    <a:pt x="15894" y="13920"/>
                  </a:lnTo>
                  <a:lnTo>
                    <a:pt x="7017" y="8506"/>
                  </a:lnTo>
                  <a:lnTo>
                    <a:pt x="7323" y="8127"/>
                  </a:lnTo>
                  <a:close/>
                  <a:moveTo>
                    <a:pt x="5778" y="10048"/>
                  </a:moveTo>
                  <a:lnTo>
                    <a:pt x="14655" y="15462"/>
                  </a:lnTo>
                  <a:lnTo>
                    <a:pt x="14340" y="15853"/>
                  </a:lnTo>
                  <a:lnTo>
                    <a:pt x="5463" y="10439"/>
                  </a:lnTo>
                  <a:lnTo>
                    <a:pt x="5778" y="10048"/>
                  </a:lnTo>
                  <a:close/>
                  <a:moveTo>
                    <a:pt x="4233" y="11970"/>
                  </a:moveTo>
                  <a:lnTo>
                    <a:pt x="8671" y="14677"/>
                  </a:lnTo>
                  <a:lnTo>
                    <a:pt x="8357" y="15068"/>
                  </a:lnTo>
                  <a:lnTo>
                    <a:pt x="3918" y="12361"/>
                  </a:lnTo>
                  <a:lnTo>
                    <a:pt x="4233" y="11970"/>
                  </a:ln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11" name="Shape 34195">
              <a:extLst>
                <a:ext uri="{FF2B5EF4-FFF2-40B4-BE49-F238E27FC236}">
                  <a16:creationId xmlns:a16="http://schemas.microsoft.com/office/drawing/2014/main" xmlns="" id="{06B2878B-928F-4258-BAC8-E220582B2E65}"/>
                </a:ext>
              </a:extLst>
            </p:cNvPr>
            <p:cNvSpPr/>
            <p:nvPr/>
          </p:nvSpPr>
          <p:spPr>
            <a:xfrm>
              <a:off x="13429434" y="7344882"/>
              <a:ext cx="433382" cy="479750"/>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12" name="Shape 34196">
              <a:extLst>
                <a:ext uri="{FF2B5EF4-FFF2-40B4-BE49-F238E27FC236}">
                  <a16:creationId xmlns:a16="http://schemas.microsoft.com/office/drawing/2014/main" xmlns="" id="{383B26E2-E57B-4F7C-9320-FA7EC0C52321}"/>
                </a:ext>
              </a:extLst>
            </p:cNvPr>
            <p:cNvSpPr/>
            <p:nvPr/>
          </p:nvSpPr>
          <p:spPr>
            <a:xfrm>
              <a:off x="12395982" y="2571694"/>
              <a:ext cx="1203272" cy="672004"/>
            </a:xfrm>
            <a:custGeom>
              <a:avLst/>
              <a:gdLst/>
              <a:ahLst/>
              <a:cxnLst>
                <a:cxn ang="0">
                  <a:pos x="wd2" y="hd2"/>
                </a:cxn>
                <a:cxn ang="5400000">
                  <a:pos x="wd2" y="hd2"/>
                </a:cxn>
                <a:cxn ang="10800000">
                  <a:pos x="wd2" y="hd2"/>
                </a:cxn>
                <a:cxn ang="16200000">
                  <a:pos x="wd2" y="hd2"/>
                </a:cxn>
              </a:cxnLst>
              <a:rect l="0" t="0" r="r" b="b"/>
              <a:pathLst>
                <a:path w="21600" h="21600" extrusionOk="0">
                  <a:moveTo>
                    <a:pt x="0" y="15895"/>
                  </a:moveTo>
                  <a:cubicBezTo>
                    <a:pt x="2602" y="16630"/>
                    <a:pt x="4225" y="13961"/>
                    <a:pt x="5624" y="11197"/>
                  </a:cubicBezTo>
                  <a:cubicBezTo>
                    <a:pt x="6473" y="14530"/>
                    <a:pt x="7574" y="17859"/>
                    <a:pt x="10123" y="18579"/>
                  </a:cubicBezTo>
                  <a:cubicBezTo>
                    <a:pt x="12646" y="19291"/>
                    <a:pt x="14269" y="16784"/>
                    <a:pt x="15641" y="14112"/>
                  </a:cubicBezTo>
                  <a:cubicBezTo>
                    <a:pt x="16494" y="17483"/>
                    <a:pt x="17585" y="20872"/>
                    <a:pt x="20164" y="21600"/>
                  </a:cubicBezTo>
                  <a:lnTo>
                    <a:pt x="20353" y="19555"/>
                  </a:lnTo>
                  <a:cubicBezTo>
                    <a:pt x="18170" y="18939"/>
                    <a:pt x="17341" y="15971"/>
                    <a:pt x="16486" y="12469"/>
                  </a:cubicBezTo>
                  <a:cubicBezTo>
                    <a:pt x="17922" y="9562"/>
                    <a:pt x="19218" y="7126"/>
                    <a:pt x="21427" y="7750"/>
                  </a:cubicBezTo>
                  <a:lnTo>
                    <a:pt x="21600" y="5701"/>
                  </a:lnTo>
                  <a:cubicBezTo>
                    <a:pt x="18998" y="4966"/>
                    <a:pt x="17363" y="7639"/>
                    <a:pt x="15964" y="10403"/>
                  </a:cubicBezTo>
                  <a:cubicBezTo>
                    <a:pt x="15115" y="7072"/>
                    <a:pt x="14006" y="3768"/>
                    <a:pt x="11458" y="3048"/>
                  </a:cubicBezTo>
                  <a:cubicBezTo>
                    <a:pt x="8930" y="2335"/>
                    <a:pt x="7330" y="4841"/>
                    <a:pt x="5956" y="7519"/>
                  </a:cubicBezTo>
                  <a:cubicBezTo>
                    <a:pt x="5103" y="4143"/>
                    <a:pt x="4006" y="730"/>
                    <a:pt x="1424" y="0"/>
                  </a:cubicBezTo>
                  <a:cubicBezTo>
                    <a:pt x="1424" y="0"/>
                    <a:pt x="1247" y="2048"/>
                    <a:pt x="1247" y="2048"/>
                  </a:cubicBezTo>
                  <a:cubicBezTo>
                    <a:pt x="3436" y="2666"/>
                    <a:pt x="4253" y="5647"/>
                    <a:pt x="5111" y="9162"/>
                  </a:cubicBezTo>
                  <a:cubicBezTo>
                    <a:pt x="3678" y="12062"/>
                    <a:pt x="2378" y="14476"/>
                    <a:pt x="172" y="13853"/>
                  </a:cubicBezTo>
                  <a:lnTo>
                    <a:pt x="0" y="15895"/>
                  </a:lnTo>
                  <a:close/>
                  <a:moveTo>
                    <a:pt x="491" y="12600"/>
                  </a:moveTo>
                  <a:cubicBezTo>
                    <a:pt x="875" y="12701"/>
                    <a:pt x="1223" y="12685"/>
                    <a:pt x="1549" y="12580"/>
                  </a:cubicBezTo>
                  <a:cubicBezTo>
                    <a:pt x="1549" y="12580"/>
                    <a:pt x="2321" y="3967"/>
                    <a:pt x="2321" y="3967"/>
                  </a:cubicBezTo>
                  <a:cubicBezTo>
                    <a:pt x="2030" y="3690"/>
                    <a:pt x="1699" y="3489"/>
                    <a:pt x="1315" y="3377"/>
                  </a:cubicBezTo>
                  <a:lnTo>
                    <a:pt x="491" y="12600"/>
                  </a:lnTo>
                  <a:close/>
                  <a:moveTo>
                    <a:pt x="2634" y="11814"/>
                  </a:moveTo>
                  <a:cubicBezTo>
                    <a:pt x="3034" y="11431"/>
                    <a:pt x="3403" y="10892"/>
                    <a:pt x="3769" y="10250"/>
                  </a:cubicBezTo>
                  <a:lnTo>
                    <a:pt x="4033" y="7350"/>
                  </a:lnTo>
                  <a:cubicBezTo>
                    <a:pt x="3797" y="6543"/>
                    <a:pt x="3542" y="5828"/>
                    <a:pt x="3229" y="5249"/>
                  </a:cubicBezTo>
                  <a:lnTo>
                    <a:pt x="2634" y="11814"/>
                  </a:lnTo>
                  <a:close/>
                  <a:moveTo>
                    <a:pt x="6469" y="9554"/>
                  </a:moveTo>
                  <a:cubicBezTo>
                    <a:pt x="7855" y="6764"/>
                    <a:pt x="9142" y="4492"/>
                    <a:pt x="11285" y="5097"/>
                  </a:cubicBezTo>
                  <a:cubicBezTo>
                    <a:pt x="13446" y="5708"/>
                    <a:pt x="14271" y="8612"/>
                    <a:pt x="15117" y="12067"/>
                  </a:cubicBezTo>
                  <a:cubicBezTo>
                    <a:pt x="13735" y="14848"/>
                    <a:pt x="12450" y="17138"/>
                    <a:pt x="10312" y="16534"/>
                  </a:cubicBezTo>
                  <a:cubicBezTo>
                    <a:pt x="8151" y="15924"/>
                    <a:pt x="7315" y="13008"/>
                    <a:pt x="6469" y="9554"/>
                  </a:cubicBezTo>
                  <a:close/>
                  <a:moveTo>
                    <a:pt x="7926" y="11848"/>
                  </a:moveTo>
                  <a:cubicBezTo>
                    <a:pt x="8206" y="12791"/>
                    <a:pt x="8514" y="13618"/>
                    <a:pt x="8887" y="14290"/>
                  </a:cubicBezTo>
                  <a:lnTo>
                    <a:pt x="9579" y="6388"/>
                  </a:lnTo>
                  <a:cubicBezTo>
                    <a:pt x="9109" y="6822"/>
                    <a:pt x="8677" y="7447"/>
                    <a:pt x="8249" y="8189"/>
                  </a:cubicBezTo>
                  <a:lnTo>
                    <a:pt x="7926" y="11848"/>
                  </a:lnTo>
                  <a:close/>
                  <a:moveTo>
                    <a:pt x="9896" y="14953"/>
                  </a:moveTo>
                  <a:cubicBezTo>
                    <a:pt x="10099" y="15084"/>
                    <a:pt x="10315" y="15184"/>
                    <a:pt x="10557" y="15248"/>
                  </a:cubicBezTo>
                  <a:cubicBezTo>
                    <a:pt x="10679" y="15281"/>
                    <a:pt x="10797" y="15298"/>
                    <a:pt x="10912" y="15309"/>
                  </a:cubicBezTo>
                  <a:lnTo>
                    <a:pt x="11755" y="6255"/>
                  </a:lnTo>
                  <a:cubicBezTo>
                    <a:pt x="11643" y="6205"/>
                    <a:pt x="11527" y="6163"/>
                    <a:pt x="11404" y="6131"/>
                  </a:cubicBezTo>
                  <a:cubicBezTo>
                    <a:pt x="11163" y="6066"/>
                    <a:pt x="10938" y="6048"/>
                    <a:pt x="10721" y="6066"/>
                  </a:cubicBezTo>
                  <a:lnTo>
                    <a:pt x="9896" y="14953"/>
                  </a:lnTo>
                  <a:close/>
                  <a:moveTo>
                    <a:pt x="12018" y="15401"/>
                  </a:moveTo>
                  <a:cubicBezTo>
                    <a:pt x="12451" y="15112"/>
                    <a:pt x="12844" y="14657"/>
                    <a:pt x="13226" y="14085"/>
                  </a:cubicBezTo>
                  <a:lnTo>
                    <a:pt x="13671" y="9231"/>
                  </a:lnTo>
                  <a:cubicBezTo>
                    <a:pt x="13409" y="8483"/>
                    <a:pt x="13115" y="7842"/>
                    <a:pt x="12755" y="7338"/>
                  </a:cubicBezTo>
                  <a:lnTo>
                    <a:pt x="12018" y="15401"/>
                  </a:lnTo>
                  <a:close/>
                  <a:moveTo>
                    <a:pt x="17569" y="14225"/>
                  </a:moveTo>
                  <a:cubicBezTo>
                    <a:pt x="17809" y="14981"/>
                    <a:pt x="18068" y="15640"/>
                    <a:pt x="18381" y="16171"/>
                  </a:cubicBezTo>
                  <a:lnTo>
                    <a:pt x="18883" y="9826"/>
                  </a:lnTo>
                  <a:cubicBezTo>
                    <a:pt x="18496" y="10227"/>
                    <a:pt x="18140" y="10774"/>
                    <a:pt x="17789" y="11421"/>
                  </a:cubicBezTo>
                  <a:lnTo>
                    <a:pt x="17569" y="14225"/>
                  </a:lnTo>
                  <a:close/>
                  <a:moveTo>
                    <a:pt x="19556" y="17463"/>
                  </a:moveTo>
                  <a:cubicBezTo>
                    <a:pt x="19840" y="17716"/>
                    <a:pt x="20160" y="17896"/>
                    <a:pt x="20532" y="17987"/>
                  </a:cubicBezTo>
                  <a:lnTo>
                    <a:pt x="21280" y="9117"/>
                  </a:lnTo>
                  <a:cubicBezTo>
                    <a:pt x="20907" y="9037"/>
                    <a:pt x="20569" y="9067"/>
                    <a:pt x="20254" y="9182"/>
                  </a:cubicBezTo>
                  <a:cubicBezTo>
                    <a:pt x="20254" y="9182"/>
                    <a:pt x="19556" y="17463"/>
                    <a:pt x="19556" y="17463"/>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513" name="Shape 34197">
              <a:extLst>
                <a:ext uri="{FF2B5EF4-FFF2-40B4-BE49-F238E27FC236}">
                  <a16:creationId xmlns:a16="http://schemas.microsoft.com/office/drawing/2014/main" xmlns="" id="{CD21DF3A-8E32-4040-B1B9-5962BED8C8AC}"/>
                </a:ext>
              </a:extLst>
            </p:cNvPr>
            <p:cNvSpPr/>
            <p:nvPr/>
          </p:nvSpPr>
          <p:spPr>
            <a:xfrm>
              <a:off x="13886540" y="2993820"/>
              <a:ext cx="578410" cy="610580"/>
            </a:xfrm>
            <a:custGeom>
              <a:avLst/>
              <a:gdLst/>
              <a:ahLst/>
              <a:cxnLst>
                <a:cxn ang="0">
                  <a:pos x="wd2" y="hd2"/>
                </a:cxn>
                <a:cxn ang="5400000">
                  <a:pos x="wd2" y="hd2"/>
                </a:cxn>
                <a:cxn ang="10800000">
                  <a:pos x="wd2" y="hd2"/>
                </a:cxn>
                <a:cxn ang="16200000">
                  <a:pos x="wd2" y="hd2"/>
                </a:cxn>
              </a:cxnLst>
              <a:rect l="0" t="0" r="r" b="b"/>
              <a:pathLst>
                <a:path w="21272" h="21285" extrusionOk="0">
                  <a:moveTo>
                    <a:pt x="7646" y="529"/>
                  </a:moveTo>
                  <a:cubicBezTo>
                    <a:pt x="7990" y="7"/>
                    <a:pt x="8716" y="-158"/>
                    <a:pt x="9266" y="168"/>
                  </a:cubicBezTo>
                  <a:lnTo>
                    <a:pt x="20724" y="6954"/>
                  </a:lnTo>
                  <a:cubicBezTo>
                    <a:pt x="21274" y="7280"/>
                    <a:pt x="21435" y="7971"/>
                    <a:pt x="21091" y="8493"/>
                  </a:cubicBezTo>
                  <a:lnTo>
                    <a:pt x="13003" y="20763"/>
                  </a:lnTo>
                  <a:cubicBezTo>
                    <a:pt x="12659" y="21284"/>
                    <a:pt x="11938" y="21442"/>
                    <a:pt x="11388" y="21116"/>
                  </a:cubicBezTo>
                  <a:lnTo>
                    <a:pt x="8398" y="19345"/>
                  </a:lnTo>
                  <a:lnTo>
                    <a:pt x="10574" y="16044"/>
                  </a:lnTo>
                  <a:cubicBezTo>
                    <a:pt x="10918" y="15523"/>
                    <a:pt x="10752" y="14839"/>
                    <a:pt x="10202" y="14513"/>
                  </a:cubicBezTo>
                  <a:lnTo>
                    <a:pt x="8206" y="13331"/>
                  </a:lnTo>
                  <a:cubicBezTo>
                    <a:pt x="7656" y="13006"/>
                    <a:pt x="6935" y="13163"/>
                    <a:pt x="6591" y="13685"/>
                  </a:cubicBezTo>
                  <a:lnTo>
                    <a:pt x="4415" y="16986"/>
                  </a:lnTo>
                  <a:lnTo>
                    <a:pt x="1926" y="15512"/>
                  </a:lnTo>
                  <a:cubicBezTo>
                    <a:pt x="1376" y="15186"/>
                    <a:pt x="1202" y="14498"/>
                    <a:pt x="1545" y="13976"/>
                  </a:cubicBezTo>
                  <a:lnTo>
                    <a:pt x="552" y="13387"/>
                  </a:lnTo>
                  <a:cubicBezTo>
                    <a:pt x="2" y="13062"/>
                    <a:pt x="-165" y="12378"/>
                    <a:pt x="179" y="11857"/>
                  </a:cubicBezTo>
                  <a:lnTo>
                    <a:pt x="7646" y="529"/>
                  </a:lnTo>
                  <a:close/>
                  <a:moveTo>
                    <a:pt x="8332" y="1585"/>
                  </a:moveTo>
                  <a:lnTo>
                    <a:pt x="1799" y="11496"/>
                  </a:lnTo>
                  <a:cubicBezTo>
                    <a:pt x="1799" y="11496"/>
                    <a:pt x="1170" y="12444"/>
                    <a:pt x="2166" y="13034"/>
                  </a:cubicBezTo>
                  <a:lnTo>
                    <a:pt x="9326" y="2173"/>
                  </a:lnTo>
                  <a:cubicBezTo>
                    <a:pt x="9498" y="1913"/>
                    <a:pt x="9416" y="1577"/>
                    <a:pt x="9141" y="1414"/>
                  </a:cubicBezTo>
                  <a:cubicBezTo>
                    <a:pt x="8866" y="1251"/>
                    <a:pt x="8504" y="1324"/>
                    <a:pt x="8332" y="1585"/>
                  </a:cubicBezTo>
                  <a:close/>
                  <a:moveTo>
                    <a:pt x="6784" y="14449"/>
                  </a:moveTo>
                  <a:cubicBezTo>
                    <a:pt x="7128" y="13927"/>
                    <a:pt x="7849" y="13769"/>
                    <a:pt x="8399" y="14095"/>
                  </a:cubicBezTo>
                  <a:lnTo>
                    <a:pt x="9393" y="14684"/>
                  </a:lnTo>
                  <a:cubicBezTo>
                    <a:pt x="9943" y="15010"/>
                    <a:pt x="10109" y="15693"/>
                    <a:pt x="9766" y="16215"/>
                  </a:cubicBezTo>
                  <a:lnTo>
                    <a:pt x="7897" y="19049"/>
                  </a:lnTo>
                  <a:cubicBezTo>
                    <a:pt x="7554" y="19570"/>
                    <a:pt x="6827" y="19735"/>
                    <a:pt x="6277" y="19410"/>
                  </a:cubicBezTo>
                  <a:lnTo>
                    <a:pt x="5284" y="18821"/>
                  </a:lnTo>
                  <a:cubicBezTo>
                    <a:pt x="4733" y="18495"/>
                    <a:pt x="4572" y="17804"/>
                    <a:pt x="4916" y="17283"/>
                  </a:cubicBezTo>
                  <a:lnTo>
                    <a:pt x="6784" y="14449"/>
                  </a:lnTo>
                  <a:close/>
                  <a:moveTo>
                    <a:pt x="7465" y="15512"/>
                  </a:moveTo>
                  <a:cubicBezTo>
                    <a:pt x="7293" y="15773"/>
                    <a:pt x="7369" y="16116"/>
                    <a:pt x="7645" y="16279"/>
                  </a:cubicBezTo>
                  <a:cubicBezTo>
                    <a:pt x="7920" y="16442"/>
                    <a:pt x="8287" y="16362"/>
                    <a:pt x="8459" y="16101"/>
                  </a:cubicBezTo>
                  <a:cubicBezTo>
                    <a:pt x="8630" y="15840"/>
                    <a:pt x="8546" y="15492"/>
                    <a:pt x="8271" y="15329"/>
                  </a:cubicBezTo>
                  <a:cubicBezTo>
                    <a:pt x="7995" y="15166"/>
                    <a:pt x="7637" y="15251"/>
                    <a:pt x="7465" y="1551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14" name="Shape 34198">
              <a:extLst>
                <a:ext uri="{FF2B5EF4-FFF2-40B4-BE49-F238E27FC236}">
                  <a16:creationId xmlns:a16="http://schemas.microsoft.com/office/drawing/2014/main" xmlns="" id="{94095D5F-FC82-4289-A960-72B74429E79A}"/>
                </a:ext>
              </a:extLst>
            </p:cNvPr>
            <p:cNvSpPr/>
            <p:nvPr/>
          </p:nvSpPr>
          <p:spPr>
            <a:xfrm>
              <a:off x="10894630" y="2650276"/>
              <a:ext cx="621486" cy="960340"/>
            </a:xfrm>
            <a:custGeom>
              <a:avLst/>
              <a:gdLst/>
              <a:ahLst/>
              <a:cxnLst>
                <a:cxn ang="0">
                  <a:pos x="wd2" y="hd2"/>
                </a:cxn>
                <a:cxn ang="5400000">
                  <a:pos x="wd2" y="hd2"/>
                </a:cxn>
                <a:cxn ang="10800000">
                  <a:pos x="wd2" y="hd2"/>
                </a:cxn>
                <a:cxn ang="16200000">
                  <a:pos x="wd2" y="hd2"/>
                </a:cxn>
              </a:cxnLst>
              <a:rect l="0" t="0" r="r" b="b"/>
              <a:pathLst>
                <a:path w="21220" h="21353" extrusionOk="0">
                  <a:moveTo>
                    <a:pt x="15021" y="3564"/>
                  </a:moveTo>
                  <a:lnTo>
                    <a:pt x="1858" y="5543"/>
                  </a:lnTo>
                  <a:lnTo>
                    <a:pt x="6199" y="17788"/>
                  </a:lnTo>
                  <a:lnTo>
                    <a:pt x="19362" y="15809"/>
                  </a:lnTo>
                  <a:cubicBezTo>
                    <a:pt x="19362" y="15809"/>
                    <a:pt x="15021" y="3564"/>
                    <a:pt x="15021" y="3564"/>
                  </a:cubicBezTo>
                  <a:close/>
                  <a:moveTo>
                    <a:pt x="10139" y="2364"/>
                  </a:moveTo>
                  <a:lnTo>
                    <a:pt x="5438" y="3070"/>
                  </a:lnTo>
                  <a:cubicBezTo>
                    <a:pt x="5178" y="3109"/>
                    <a:pt x="5016" y="3278"/>
                    <a:pt x="5076" y="3447"/>
                  </a:cubicBezTo>
                  <a:cubicBezTo>
                    <a:pt x="5136" y="3616"/>
                    <a:pt x="5395" y="3722"/>
                    <a:pt x="5655" y="3683"/>
                  </a:cubicBezTo>
                  <a:lnTo>
                    <a:pt x="10356" y="2976"/>
                  </a:lnTo>
                  <a:cubicBezTo>
                    <a:pt x="10615" y="2937"/>
                    <a:pt x="10777" y="2768"/>
                    <a:pt x="10717" y="2599"/>
                  </a:cubicBezTo>
                  <a:cubicBezTo>
                    <a:pt x="10657" y="2430"/>
                    <a:pt x="10398" y="2325"/>
                    <a:pt x="10139" y="2364"/>
                  </a:cubicBezTo>
                  <a:close/>
                  <a:moveTo>
                    <a:pt x="14119" y="19177"/>
                  </a:moveTo>
                  <a:cubicBezTo>
                    <a:pt x="14897" y="19060"/>
                    <a:pt x="15383" y="18554"/>
                    <a:pt x="15204" y="18046"/>
                  </a:cubicBezTo>
                  <a:cubicBezTo>
                    <a:pt x="15024" y="17539"/>
                    <a:pt x="14246" y="17223"/>
                    <a:pt x="13468" y="17340"/>
                  </a:cubicBezTo>
                  <a:cubicBezTo>
                    <a:pt x="12689" y="17457"/>
                    <a:pt x="12203" y="17963"/>
                    <a:pt x="12383" y="18470"/>
                  </a:cubicBezTo>
                  <a:cubicBezTo>
                    <a:pt x="12563" y="18978"/>
                    <a:pt x="13340" y="19294"/>
                    <a:pt x="14119" y="19177"/>
                  </a:cubicBezTo>
                  <a:close/>
                  <a:moveTo>
                    <a:pt x="19724" y="19624"/>
                  </a:moveTo>
                  <a:lnTo>
                    <a:pt x="8442" y="21320"/>
                  </a:lnTo>
                  <a:cubicBezTo>
                    <a:pt x="7403" y="21476"/>
                    <a:pt x="6367" y="21054"/>
                    <a:pt x="6127" y="20378"/>
                  </a:cubicBezTo>
                  <a:lnTo>
                    <a:pt x="50" y="3235"/>
                  </a:lnTo>
                  <a:cubicBezTo>
                    <a:pt x="-190" y="2559"/>
                    <a:pt x="458" y="1884"/>
                    <a:pt x="1496" y="1728"/>
                  </a:cubicBezTo>
                  <a:lnTo>
                    <a:pt x="12778" y="32"/>
                  </a:lnTo>
                  <a:cubicBezTo>
                    <a:pt x="13817" y="-124"/>
                    <a:pt x="14853" y="298"/>
                    <a:pt x="15093" y="974"/>
                  </a:cubicBezTo>
                  <a:lnTo>
                    <a:pt x="21170" y="18117"/>
                  </a:lnTo>
                  <a:cubicBezTo>
                    <a:pt x="21410" y="18793"/>
                    <a:pt x="20762" y="19468"/>
                    <a:pt x="19724" y="1962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15" name="Shape 34199">
              <a:extLst>
                <a:ext uri="{FF2B5EF4-FFF2-40B4-BE49-F238E27FC236}">
                  <a16:creationId xmlns:a16="http://schemas.microsoft.com/office/drawing/2014/main" xmlns="" id="{A69C0E0C-53E2-4A33-B357-34AB12D23765}"/>
                </a:ext>
              </a:extLst>
            </p:cNvPr>
            <p:cNvSpPr/>
            <p:nvPr/>
          </p:nvSpPr>
          <p:spPr>
            <a:xfrm>
              <a:off x="11662409" y="2578131"/>
              <a:ext cx="539930" cy="685716"/>
            </a:xfrm>
            <a:custGeom>
              <a:avLst/>
              <a:gdLst/>
              <a:ahLst/>
              <a:cxnLst>
                <a:cxn ang="0">
                  <a:pos x="wd2" y="hd2"/>
                </a:cxn>
                <a:cxn ang="5400000">
                  <a:pos x="wd2" y="hd2"/>
                </a:cxn>
                <a:cxn ang="10800000">
                  <a:pos x="wd2" y="hd2"/>
                </a:cxn>
                <a:cxn ang="16200000">
                  <a:pos x="wd2" y="hd2"/>
                </a:cxn>
              </a:cxnLst>
              <a:rect l="0" t="0" r="r" b="b"/>
              <a:pathLst>
                <a:path w="21600" h="21600" extrusionOk="0">
                  <a:moveTo>
                    <a:pt x="0" y="837"/>
                  </a:moveTo>
                  <a:lnTo>
                    <a:pt x="1844" y="21600"/>
                  </a:lnTo>
                  <a:lnTo>
                    <a:pt x="21600" y="20512"/>
                  </a:lnTo>
                  <a:lnTo>
                    <a:pt x="20076" y="3352"/>
                  </a:lnTo>
                  <a:lnTo>
                    <a:pt x="15202" y="0"/>
                  </a:lnTo>
                  <a:lnTo>
                    <a:pt x="0" y="837"/>
                  </a:lnTo>
                  <a:close/>
                  <a:moveTo>
                    <a:pt x="6705" y="5273"/>
                  </a:moveTo>
                  <a:lnTo>
                    <a:pt x="13900" y="4876"/>
                  </a:lnTo>
                  <a:lnTo>
                    <a:pt x="13951" y="5450"/>
                  </a:lnTo>
                  <a:lnTo>
                    <a:pt x="6756" y="5846"/>
                  </a:lnTo>
                  <a:lnTo>
                    <a:pt x="6705" y="5273"/>
                  </a:lnTo>
                  <a:close/>
                  <a:moveTo>
                    <a:pt x="3609" y="11120"/>
                  </a:moveTo>
                  <a:lnTo>
                    <a:pt x="18000" y="10328"/>
                  </a:lnTo>
                  <a:lnTo>
                    <a:pt x="18049" y="10884"/>
                  </a:lnTo>
                  <a:lnTo>
                    <a:pt x="3658" y="11677"/>
                  </a:lnTo>
                  <a:lnTo>
                    <a:pt x="3609" y="11120"/>
                  </a:lnTo>
                  <a:close/>
                  <a:moveTo>
                    <a:pt x="3859" y="13936"/>
                  </a:moveTo>
                  <a:lnTo>
                    <a:pt x="18250" y="13144"/>
                  </a:lnTo>
                  <a:lnTo>
                    <a:pt x="18301" y="13717"/>
                  </a:lnTo>
                  <a:lnTo>
                    <a:pt x="3910" y="14509"/>
                  </a:lnTo>
                  <a:lnTo>
                    <a:pt x="3859" y="13936"/>
                  </a:lnTo>
                  <a:close/>
                  <a:moveTo>
                    <a:pt x="4109" y="16753"/>
                  </a:moveTo>
                  <a:lnTo>
                    <a:pt x="11305" y="16357"/>
                  </a:lnTo>
                  <a:lnTo>
                    <a:pt x="11356" y="16930"/>
                  </a:lnTo>
                  <a:lnTo>
                    <a:pt x="4160" y="17326"/>
                  </a:lnTo>
                  <a:lnTo>
                    <a:pt x="4109" y="16753"/>
                  </a:ln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16" name="Shape 34200">
              <a:extLst>
                <a:ext uri="{FF2B5EF4-FFF2-40B4-BE49-F238E27FC236}">
                  <a16:creationId xmlns:a16="http://schemas.microsoft.com/office/drawing/2014/main" xmlns="" id="{7DD19A8A-2278-404E-9490-34C8A6DDC818}"/>
                </a:ext>
              </a:extLst>
            </p:cNvPr>
            <p:cNvSpPr/>
            <p:nvPr/>
          </p:nvSpPr>
          <p:spPr>
            <a:xfrm>
              <a:off x="12531620" y="6289836"/>
              <a:ext cx="641868" cy="650244"/>
            </a:xfrm>
            <a:custGeom>
              <a:avLst/>
              <a:gdLst/>
              <a:ahLst/>
              <a:cxnLst>
                <a:cxn ang="0">
                  <a:pos x="wd2" y="hd2"/>
                </a:cxn>
                <a:cxn ang="5400000">
                  <a:pos x="wd2" y="hd2"/>
                </a:cxn>
                <a:cxn ang="10800000">
                  <a:pos x="wd2" y="hd2"/>
                </a:cxn>
                <a:cxn ang="16200000">
                  <a:pos x="wd2" y="hd2"/>
                </a:cxn>
              </a:cxnLst>
              <a:rect l="0" t="0" r="r" b="b"/>
              <a:pathLst>
                <a:path w="21273" h="21600" extrusionOk="0">
                  <a:moveTo>
                    <a:pt x="0" y="8656"/>
                  </a:moveTo>
                  <a:lnTo>
                    <a:pt x="3891" y="13472"/>
                  </a:lnTo>
                  <a:cubicBezTo>
                    <a:pt x="3891" y="13472"/>
                    <a:pt x="5113" y="13644"/>
                    <a:pt x="5432" y="12623"/>
                  </a:cubicBezTo>
                  <a:cubicBezTo>
                    <a:pt x="5784" y="11492"/>
                    <a:pt x="7687" y="9934"/>
                    <a:pt x="9148" y="11824"/>
                  </a:cubicBezTo>
                  <a:cubicBezTo>
                    <a:pt x="10609" y="13713"/>
                    <a:pt x="9118" y="15051"/>
                    <a:pt x="7911" y="15308"/>
                  </a:cubicBezTo>
                  <a:cubicBezTo>
                    <a:pt x="6818" y="15541"/>
                    <a:pt x="6446" y="16635"/>
                    <a:pt x="6446" y="16635"/>
                  </a:cubicBezTo>
                  <a:lnTo>
                    <a:pt x="10458" y="21600"/>
                  </a:lnTo>
                  <a:lnTo>
                    <a:pt x="14739" y="18125"/>
                  </a:lnTo>
                  <a:cubicBezTo>
                    <a:pt x="14739" y="18125"/>
                    <a:pt x="14656" y="17235"/>
                    <a:pt x="13766" y="16921"/>
                  </a:cubicBezTo>
                  <a:cubicBezTo>
                    <a:pt x="12685" y="16541"/>
                    <a:pt x="11239" y="14858"/>
                    <a:pt x="13261" y="13217"/>
                  </a:cubicBezTo>
                  <a:cubicBezTo>
                    <a:pt x="15282" y="11577"/>
                    <a:pt x="16620" y="13268"/>
                    <a:pt x="16756" y="14619"/>
                  </a:cubicBezTo>
                  <a:cubicBezTo>
                    <a:pt x="16858" y="15631"/>
                    <a:pt x="17668" y="15748"/>
                    <a:pt x="17668" y="15748"/>
                  </a:cubicBezTo>
                  <a:lnTo>
                    <a:pt x="21273" y="12822"/>
                  </a:lnTo>
                  <a:cubicBezTo>
                    <a:pt x="21273" y="12822"/>
                    <a:pt x="18291" y="9357"/>
                    <a:pt x="17693" y="8295"/>
                  </a:cubicBezTo>
                  <a:cubicBezTo>
                    <a:pt x="17052" y="7158"/>
                    <a:pt x="18759" y="6911"/>
                    <a:pt x="19060" y="6845"/>
                  </a:cubicBezTo>
                  <a:cubicBezTo>
                    <a:pt x="20796" y="6467"/>
                    <a:pt x="21600" y="4760"/>
                    <a:pt x="20175" y="2996"/>
                  </a:cubicBezTo>
                  <a:cubicBezTo>
                    <a:pt x="18749" y="1232"/>
                    <a:pt x="16519" y="2306"/>
                    <a:pt x="16165" y="3733"/>
                  </a:cubicBezTo>
                  <a:cubicBezTo>
                    <a:pt x="15902" y="4793"/>
                    <a:pt x="15415" y="5326"/>
                    <a:pt x="14915" y="4919"/>
                  </a:cubicBezTo>
                  <a:cubicBezTo>
                    <a:pt x="13746" y="3966"/>
                    <a:pt x="10665" y="0"/>
                    <a:pt x="10665" y="0"/>
                  </a:cubicBezTo>
                  <a:lnTo>
                    <a:pt x="7285" y="2743"/>
                  </a:lnTo>
                  <a:cubicBezTo>
                    <a:pt x="7285" y="2743"/>
                    <a:pt x="7256" y="4048"/>
                    <a:pt x="8291" y="4295"/>
                  </a:cubicBezTo>
                  <a:cubicBezTo>
                    <a:pt x="9849" y="4668"/>
                    <a:pt x="10626" y="6514"/>
                    <a:pt x="9021" y="7816"/>
                  </a:cubicBezTo>
                  <a:cubicBezTo>
                    <a:pt x="7417" y="9118"/>
                    <a:pt x="5847" y="8156"/>
                    <a:pt x="5733" y="6515"/>
                  </a:cubicBezTo>
                  <a:cubicBezTo>
                    <a:pt x="5669" y="5595"/>
                    <a:pt x="4421" y="5079"/>
                    <a:pt x="4421" y="5079"/>
                  </a:cubicBezTo>
                  <a:cubicBezTo>
                    <a:pt x="4421" y="5079"/>
                    <a:pt x="0" y="8656"/>
                    <a:pt x="0" y="8656"/>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17" name="Shape 34201">
              <a:extLst>
                <a:ext uri="{FF2B5EF4-FFF2-40B4-BE49-F238E27FC236}">
                  <a16:creationId xmlns:a16="http://schemas.microsoft.com/office/drawing/2014/main" xmlns="" id="{420812F3-A95A-4985-A3F4-EFBC5F250C78}"/>
                </a:ext>
              </a:extLst>
            </p:cNvPr>
            <p:cNvSpPr/>
            <p:nvPr/>
          </p:nvSpPr>
          <p:spPr>
            <a:xfrm>
              <a:off x="11981887" y="4201963"/>
              <a:ext cx="441404" cy="383974"/>
            </a:xfrm>
            <a:custGeom>
              <a:avLst/>
              <a:gdLst/>
              <a:ahLst/>
              <a:cxnLst>
                <a:cxn ang="0">
                  <a:pos x="wd2" y="hd2"/>
                </a:cxn>
                <a:cxn ang="5400000">
                  <a:pos x="wd2" y="hd2"/>
                </a:cxn>
                <a:cxn ang="10800000">
                  <a:pos x="wd2" y="hd2"/>
                </a:cxn>
                <a:cxn ang="16200000">
                  <a:pos x="wd2" y="hd2"/>
                </a:cxn>
              </a:cxnLst>
              <a:rect l="0" t="0" r="r" b="b"/>
              <a:pathLst>
                <a:path w="21557" h="21600" extrusionOk="0">
                  <a:moveTo>
                    <a:pt x="0" y="307"/>
                  </a:moveTo>
                  <a:lnTo>
                    <a:pt x="120" y="8229"/>
                  </a:lnTo>
                  <a:cubicBezTo>
                    <a:pt x="120" y="8229"/>
                    <a:pt x="1074" y="9367"/>
                    <a:pt x="2052" y="8590"/>
                  </a:cubicBezTo>
                  <a:cubicBezTo>
                    <a:pt x="3133" y="7728"/>
                    <a:pt x="5865" y="7659"/>
                    <a:pt x="5855" y="10716"/>
                  </a:cubicBezTo>
                  <a:cubicBezTo>
                    <a:pt x="5845" y="13772"/>
                    <a:pt x="3624" y="13944"/>
                    <a:pt x="2389" y="13251"/>
                  </a:cubicBezTo>
                  <a:cubicBezTo>
                    <a:pt x="1272" y="12623"/>
                    <a:pt x="199" y="13432"/>
                    <a:pt x="199" y="13432"/>
                  </a:cubicBezTo>
                  <a:lnTo>
                    <a:pt x="323" y="21600"/>
                  </a:lnTo>
                  <a:lnTo>
                    <a:pt x="6451" y="21477"/>
                  </a:lnTo>
                  <a:cubicBezTo>
                    <a:pt x="6451" y="21477"/>
                    <a:pt x="6986" y="20514"/>
                    <a:pt x="6421" y="19495"/>
                  </a:cubicBezTo>
                  <a:cubicBezTo>
                    <a:pt x="5733" y="18260"/>
                    <a:pt x="5615" y="15424"/>
                    <a:pt x="8509" y="15365"/>
                  </a:cubicBezTo>
                  <a:cubicBezTo>
                    <a:pt x="11403" y="15307"/>
                    <a:pt x="11419" y="18067"/>
                    <a:pt x="10615" y="19535"/>
                  </a:cubicBezTo>
                  <a:cubicBezTo>
                    <a:pt x="10013" y="20636"/>
                    <a:pt x="10643" y="21392"/>
                    <a:pt x="10643" y="21392"/>
                  </a:cubicBezTo>
                  <a:lnTo>
                    <a:pt x="15804" y="21289"/>
                  </a:lnTo>
                  <a:cubicBezTo>
                    <a:pt x="15804" y="21289"/>
                    <a:pt x="15557" y="15444"/>
                    <a:pt x="15758" y="13903"/>
                  </a:cubicBezTo>
                  <a:cubicBezTo>
                    <a:pt x="15974" y="12251"/>
                    <a:pt x="17639" y="13349"/>
                    <a:pt x="17948" y="13520"/>
                  </a:cubicBezTo>
                  <a:cubicBezTo>
                    <a:pt x="19729" y="14509"/>
                    <a:pt x="21600" y="13423"/>
                    <a:pt x="21556" y="10521"/>
                  </a:cubicBezTo>
                  <a:cubicBezTo>
                    <a:pt x="21512" y="7619"/>
                    <a:pt x="18822" y="6942"/>
                    <a:pt x="17537" y="8101"/>
                  </a:cubicBezTo>
                  <a:cubicBezTo>
                    <a:pt x="16582" y="8962"/>
                    <a:pt x="15790" y="9114"/>
                    <a:pt x="15630" y="8309"/>
                  </a:cubicBezTo>
                  <a:cubicBezTo>
                    <a:pt x="15257" y="6427"/>
                    <a:pt x="15266" y="0"/>
                    <a:pt x="15266" y="0"/>
                  </a:cubicBezTo>
                  <a:lnTo>
                    <a:pt x="10428" y="97"/>
                  </a:lnTo>
                  <a:cubicBezTo>
                    <a:pt x="10428" y="97"/>
                    <a:pt x="9511" y="1388"/>
                    <a:pt x="10249" y="2454"/>
                  </a:cubicBezTo>
                  <a:cubicBezTo>
                    <a:pt x="11360" y="4059"/>
                    <a:pt x="10780" y="6532"/>
                    <a:pt x="8483" y="6578"/>
                  </a:cubicBezTo>
                  <a:cubicBezTo>
                    <a:pt x="6187" y="6624"/>
                    <a:pt x="5468" y="4417"/>
                    <a:pt x="6490" y="2673"/>
                  </a:cubicBezTo>
                  <a:cubicBezTo>
                    <a:pt x="7062" y="1695"/>
                    <a:pt x="6320" y="191"/>
                    <a:pt x="6320" y="191"/>
                  </a:cubicBezTo>
                  <a:cubicBezTo>
                    <a:pt x="6320" y="191"/>
                    <a:pt x="0" y="307"/>
                    <a:pt x="0" y="3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18" name="Shape 34202">
              <a:extLst>
                <a:ext uri="{FF2B5EF4-FFF2-40B4-BE49-F238E27FC236}">
                  <a16:creationId xmlns:a16="http://schemas.microsoft.com/office/drawing/2014/main" xmlns="" id="{111B8A40-F45B-40DD-A5AE-F931CD87715D}"/>
                </a:ext>
              </a:extLst>
            </p:cNvPr>
            <p:cNvSpPr/>
            <p:nvPr/>
          </p:nvSpPr>
          <p:spPr>
            <a:xfrm>
              <a:off x="11678186" y="10413681"/>
              <a:ext cx="681752" cy="446008"/>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19" name="Shape 34203">
              <a:extLst>
                <a:ext uri="{FF2B5EF4-FFF2-40B4-BE49-F238E27FC236}">
                  <a16:creationId xmlns:a16="http://schemas.microsoft.com/office/drawing/2014/main" xmlns="" id="{BBDFA8CA-DCB2-43E4-92F7-E72E60032DE3}"/>
                </a:ext>
              </a:extLst>
            </p:cNvPr>
            <p:cNvSpPr/>
            <p:nvPr/>
          </p:nvSpPr>
          <p:spPr>
            <a:xfrm>
              <a:off x="13517964" y="3878275"/>
              <a:ext cx="745620" cy="528512"/>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20" name="Shape 34204">
              <a:extLst>
                <a:ext uri="{FF2B5EF4-FFF2-40B4-BE49-F238E27FC236}">
                  <a16:creationId xmlns:a16="http://schemas.microsoft.com/office/drawing/2014/main" xmlns="" id="{E3CD2A1D-BFA0-49A8-B937-DBD17A79FBF5}"/>
                </a:ext>
              </a:extLst>
            </p:cNvPr>
            <p:cNvSpPr/>
            <p:nvPr/>
          </p:nvSpPr>
          <p:spPr>
            <a:xfrm>
              <a:off x="10622816" y="11265327"/>
              <a:ext cx="446006" cy="446008"/>
            </a:xfrm>
            <a:custGeom>
              <a:avLst/>
              <a:gdLst/>
              <a:ahLst/>
              <a:cxnLst>
                <a:cxn ang="0">
                  <a:pos x="wd2" y="hd2"/>
                </a:cxn>
                <a:cxn ang="5400000">
                  <a:pos x="wd2" y="hd2"/>
                </a:cxn>
                <a:cxn ang="10800000">
                  <a:pos x="wd2" y="hd2"/>
                </a:cxn>
                <a:cxn ang="16200000">
                  <a:pos x="wd2" y="hd2"/>
                </a:cxn>
              </a:cxnLst>
              <a:rect l="0" t="0" r="r" b="b"/>
              <a:pathLst>
                <a:path w="18957" h="18957" extrusionOk="0">
                  <a:moveTo>
                    <a:pt x="5474" y="890"/>
                  </a:moveTo>
                  <a:cubicBezTo>
                    <a:pt x="729" y="3103"/>
                    <a:pt x="-1322" y="8738"/>
                    <a:pt x="890" y="13482"/>
                  </a:cubicBezTo>
                  <a:cubicBezTo>
                    <a:pt x="3103" y="18227"/>
                    <a:pt x="8738" y="20278"/>
                    <a:pt x="13482" y="18066"/>
                  </a:cubicBezTo>
                  <a:cubicBezTo>
                    <a:pt x="18227" y="15853"/>
                    <a:pt x="20278" y="10218"/>
                    <a:pt x="18066" y="5474"/>
                  </a:cubicBezTo>
                  <a:cubicBezTo>
                    <a:pt x="15853" y="729"/>
                    <a:pt x="10218" y="-1322"/>
                    <a:pt x="5474" y="890"/>
                  </a:cubicBezTo>
                  <a:close/>
                  <a:moveTo>
                    <a:pt x="6178" y="2402"/>
                  </a:moveTo>
                  <a:cubicBezTo>
                    <a:pt x="6348" y="2323"/>
                    <a:pt x="6545" y="2302"/>
                    <a:pt x="6734" y="2371"/>
                  </a:cubicBezTo>
                  <a:cubicBezTo>
                    <a:pt x="7112" y="2509"/>
                    <a:pt x="7308" y="2929"/>
                    <a:pt x="7170" y="3307"/>
                  </a:cubicBezTo>
                  <a:cubicBezTo>
                    <a:pt x="7033" y="3685"/>
                    <a:pt x="6612" y="3882"/>
                    <a:pt x="6234" y="3744"/>
                  </a:cubicBezTo>
                  <a:cubicBezTo>
                    <a:pt x="5856" y="3606"/>
                    <a:pt x="5660" y="3186"/>
                    <a:pt x="5798" y="2808"/>
                  </a:cubicBezTo>
                  <a:cubicBezTo>
                    <a:pt x="5866" y="2618"/>
                    <a:pt x="6009" y="2481"/>
                    <a:pt x="6178" y="2402"/>
                  </a:cubicBezTo>
                  <a:close/>
                  <a:moveTo>
                    <a:pt x="7039" y="4248"/>
                  </a:moveTo>
                  <a:cubicBezTo>
                    <a:pt x="7237" y="4156"/>
                    <a:pt x="7476" y="4242"/>
                    <a:pt x="7569" y="4441"/>
                  </a:cubicBezTo>
                  <a:lnTo>
                    <a:pt x="9434" y="8440"/>
                  </a:lnTo>
                  <a:cubicBezTo>
                    <a:pt x="9580" y="8433"/>
                    <a:pt x="9718" y="8366"/>
                    <a:pt x="9863" y="8419"/>
                  </a:cubicBezTo>
                  <a:cubicBezTo>
                    <a:pt x="10010" y="8472"/>
                    <a:pt x="10085" y="8605"/>
                    <a:pt x="10192" y="8705"/>
                  </a:cubicBezTo>
                  <a:lnTo>
                    <a:pt x="13175" y="7314"/>
                  </a:lnTo>
                  <a:cubicBezTo>
                    <a:pt x="13373" y="7222"/>
                    <a:pt x="13612" y="7309"/>
                    <a:pt x="13705" y="7507"/>
                  </a:cubicBezTo>
                  <a:cubicBezTo>
                    <a:pt x="13797" y="7705"/>
                    <a:pt x="13710" y="7944"/>
                    <a:pt x="13512" y="8037"/>
                  </a:cubicBezTo>
                  <a:lnTo>
                    <a:pt x="10529" y="9427"/>
                  </a:lnTo>
                  <a:cubicBezTo>
                    <a:pt x="10537" y="9574"/>
                    <a:pt x="10591" y="9717"/>
                    <a:pt x="10537" y="9863"/>
                  </a:cubicBezTo>
                  <a:cubicBezTo>
                    <a:pt x="10325" y="10447"/>
                    <a:pt x="9676" y="10750"/>
                    <a:pt x="9092" y="10537"/>
                  </a:cubicBezTo>
                  <a:cubicBezTo>
                    <a:pt x="8509" y="10325"/>
                    <a:pt x="8206" y="9676"/>
                    <a:pt x="8419" y="9092"/>
                  </a:cubicBezTo>
                  <a:cubicBezTo>
                    <a:pt x="8474" y="8942"/>
                    <a:pt x="8621" y="8880"/>
                    <a:pt x="8725" y="8771"/>
                  </a:cubicBezTo>
                  <a:lnTo>
                    <a:pt x="6860" y="4771"/>
                  </a:lnTo>
                  <a:cubicBezTo>
                    <a:pt x="6767" y="4573"/>
                    <a:pt x="6841" y="4340"/>
                    <a:pt x="7039" y="4248"/>
                  </a:cubicBezTo>
                  <a:close/>
                  <a:moveTo>
                    <a:pt x="2738" y="11823"/>
                  </a:moveTo>
                  <a:cubicBezTo>
                    <a:pt x="2908" y="11744"/>
                    <a:pt x="3105" y="11723"/>
                    <a:pt x="3294" y="11792"/>
                  </a:cubicBezTo>
                  <a:cubicBezTo>
                    <a:pt x="3672" y="11930"/>
                    <a:pt x="3868" y="12350"/>
                    <a:pt x="3730" y="12728"/>
                  </a:cubicBezTo>
                  <a:cubicBezTo>
                    <a:pt x="3593" y="13106"/>
                    <a:pt x="3172" y="13302"/>
                    <a:pt x="2794" y="13165"/>
                  </a:cubicBezTo>
                  <a:cubicBezTo>
                    <a:pt x="2416" y="13027"/>
                    <a:pt x="2220" y="12607"/>
                    <a:pt x="2358" y="12228"/>
                  </a:cubicBezTo>
                  <a:cubicBezTo>
                    <a:pt x="2426" y="12039"/>
                    <a:pt x="2569" y="11902"/>
                    <a:pt x="2738" y="11823"/>
                  </a:cubicBezTo>
                  <a:close/>
                  <a:moveTo>
                    <a:pt x="15620" y="5816"/>
                  </a:moveTo>
                  <a:cubicBezTo>
                    <a:pt x="15789" y="5737"/>
                    <a:pt x="15973" y="5722"/>
                    <a:pt x="16162" y="5791"/>
                  </a:cubicBezTo>
                  <a:cubicBezTo>
                    <a:pt x="16540" y="5929"/>
                    <a:pt x="16736" y="6349"/>
                    <a:pt x="16598" y="6728"/>
                  </a:cubicBezTo>
                  <a:cubicBezTo>
                    <a:pt x="16461" y="7106"/>
                    <a:pt x="16054" y="7296"/>
                    <a:pt x="15675" y="7158"/>
                  </a:cubicBezTo>
                  <a:cubicBezTo>
                    <a:pt x="15297" y="7020"/>
                    <a:pt x="15101" y="6600"/>
                    <a:pt x="15239" y="6222"/>
                  </a:cubicBezTo>
                  <a:cubicBezTo>
                    <a:pt x="15308" y="6033"/>
                    <a:pt x="15451" y="5895"/>
                    <a:pt x="15620" y="5816"/>
                  </a:cubicBezTo>
                  <a:close/>
                  <a:moveTo>
                    <a:pt x="12166" y="15243"/>
                  </a:moveTo>
                  <a:cubicBezTo>
                    <a:pt x="12335" y="15164"/>
                    <a:pt x="12533" y="15143"/>
                    <a:pt x="12722" y="15212"/>
                  </a:cubicBezTo>
                  <a:cubicBezTo>
                    <a:pt x="13100" y="15350"/>
                    <a:pt x="13296" y="15770"/>
                    <a:pt x="13158" y="16148"/>
                  </a:cubicBezTo>
                  <a:cubicBezTo>
                    <a:pt x="13021" y="16526"/>
                    <a:pt x="12600" y="16723"/>
                    <a:pt x="12222" y="16585"/>
                  </a:cubicBezTo>
                  <a:cubicBezTo>
                    <a:pt x="11844" y="16447"/>
                    <a:pt x="11648" y="16027"/>
                    <a:pt x="11785" y="15649"/>
                  </a:cubicBezTo>
                  <a:cubicBezTo>
                    <a:pt x="11854" y="15460"/>
                    <a:pt x="11997" y="15322"/>
                    <a:pt x="12166" y="15243"/>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21" name="Shape 34205">
              <a:extLst>
                <a:ext uri="{FF2B5EF4-FFF2-40B4-BE49-F238E27FC236}">
                  <a16:creationId xmlns:a16="http://schemas.microsoft.com/office/drawing/2014/main" xmlns="" id="{B5F67D15-423A-4BE0-9533-09A051F333E9}"/>
                </a:ext>
              </a:extLst>
            </p:cNvPr>
            <p:cNvSpPr/>
            <p:nvPr/>
          </p:nvSpPr>
          <p:spPr>
            <a:xfrm>
              <a:off x="11074336" y="12293991"/>
              <a:ext cx="529370" cy="550146"/>
            </a:xfrm>
            <a:custGeom>
              <a:avLst/>
              <a:gdLst/>
              <a:ahLst/>
              <a:cxnLst>
                <a:cxn ang="0">
                  <a:pos x="wd2" y="hd2"/>
                </a:cxn>
                <a:cxn ang="5400000">
                  <a:pos x="wd2" y="hd2"/>
                </a:cxn>
                <a:cxn ang="10800000">
                  <a:pos x="wd2" y="hd2"/>
                </a:cxn>
                <a:cxn ang="16200000">
                  <a:pos x="wd2" y="hd2"/>
                </a:cxn>
              </a:cxnLst>
              <a:rect l="0" t="0"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22" name="Shape 34206">
              <a:extLst>
                <a:ext uri="{FF2B5EF4-FFF2-40B4-BE49-F238E27FC236}">
                  <a16:creationId xmlns:a16="http://schemas.microsoft.com/office/drawing/2014/main" xmlns="" id="{EA484FD7-B1EB-4FC6-BAC4-32146C2C03A0}"/>
                </a:ext>
              </a:extLst>
            </p:cNvPr>
            <p:cNvSpPr/>
            <p:nvPr/>
          </p:nvSpPr>
          <p:spPr>
            <a:xfrm>
              <a:off x="10836598" y="8678073"/>
              <a:ext cx="776072" cy="459642"/>
            </a:xfrm>
            <a:custGeom>
              <a:avLst/>
              <a:gdLst/>
              <a:ahLst/>
              <a:cxnLst>
                <a:cxn ang="0">
                  <a:pos x="wd2" y="hd2"/>
                </a:cxn>
                <a:cxn ang="5400000">
                  <a:pos x="wd2" y="hd2"/>
                </a:cxn>
                <a:cxn ang="10800000">
                  <a:pos x="wd2" y="hd2"/>
                </a:cxn>
                <a:cxn ang="16200000">
                  <a:pos x="wd2" y="hd2"/>
                </a:cxn>
              </a:cxnLst>
              <a:rect l="0" t="0" r="r" b="b"/>
              <a:pathLst>
                <a:path w="21428" h="21311" extrusionOk="0">
                  <a:moveTo>
                    <a:pt x="3736" y="4687"/>
                  </a:moveTo>
                  <a:lnTo>
                    <a:pt x="4986" y="19624"/>
                  </a:lnTo>
                  <a:lnTo>
                    <a:pt x="17693" y="16625"/>
                  </a:lnTo>
                  <a:lnTo>
                    <a:pt x="16443" y="1688"/>
                  </a:lnTo>
                  <a:cubicBezTo>
                    <a:pt x="16443" y="1688"/>
                    <a:pt x="3736" y="4687"/>
                    <a:pt x="3736" y="4687"/>
                  </a:cubicBezTo>
                  <a:close/>
                  <a:moveTo>
                    <a:pt x="2231" y="9938"/>
                  </a:moveTo>
                  <a:lnTo>
                    <a:pt x="2678" y="15273"/>
                  </a:lnTo>
                  <a:cubicBezTo>
                    <a:pt x="2702" y="15567"/>
                    <a:pt x="2864" y="15772"/>
                    <a:pt x="3040" y="15731"/>
                  </a:cubicBezTo>
                  <a:cubicBezTo>
                    <a:pt x="3215" y="15690"/>
                    <a:pt x="3338" y="15417"/>
                    <a:pt x="3313" y="15123"/>
                  </a:cubicBezTo>
                  <a:lnTo>
                    <a:pt x="2867" y="9788"/>
                  </a:lnTo>
                  <a:cubicBezTo>
                    <a:pt x="2842" y="9494"/>
                    <a:pt x="2680" y="9288"/>
                    <a:pt x="2504" y="9330"/>
                  </a:cubicBezTo>
                  <a:cubicBezTo>
                    <a:pt x="2329" y="9371"/>
                    <a:pt x="2207" y="9644"/>
                    <a:pt x="2231" y="9938"/>
                  </a:cubicBezTo>
                  <a:close/>
                  <a:moveTo>
                    <a:pt x="19564" y="8023"/>
                  </a:moveTo>
                  <a:cubicBezTo>
                    <a:pt x="19490" y="7140"/>
                    <a:pt x="19004" y="6524"/>
                    <a:pt x="18477" y="6648"/>
                  </a:cubicBezTo>
                  <a:cubicBezTo>
                    <a:pt x="17951" y="6772"/>
                    <a:pt x="17584" y="7590"/>
                    <a:pt x="17658" y="8473"/>
                  </a:cubicBezTo>
                  <a:cubicBezTo>
                    <a:pt x="17732" y="9357"/>
                    <a:pt x="18219" y="9973"/>
                    <a:pt x="18745" y="9849"/>
                  </a:cubicBezTo>
                  <a:cubicBezTo>
                    <a:pt x="19272" y="9724"/>
                    <a:pt x="19638" y="8907"/>
                    <a:pt x="19564" y="8023"/>
                  </a:cubicBezTo>
                  <a:close/>
                  <a:moveTo>
                    <a:pt x="20344" y="1856"/>
                  </a:moveTo>
                  <a:lnTo>
                    <a:pt x="21415" y="14658"/>
                  </a:lnTo>
                  <a:cubicBezTo>
                    <a:pt x="21514" y="15837"/>
                    <a:pt x="21025" y="16926"/>
                    <a:pt x="20323" y="17092"/>
                  </a:cubicBezTo>
                  <a:lnTo>
                    <a:pt x="2533" y="21290"/>
                  </a:lnTo>
                  <a:cubicBezTo>
                    <a:pt x="1832" y="21456"/>
                    <a:pt x="1183" y="20635"/>
                    <a:pt x="1084" y="19456"/>
                  </a:cubicBezTo>
                  <a:lnTo>
                    <a:pt x="13" y="6654"/>
                  </a:lnTo>
                  <a:cubicBezTo>
                    <a:pt x="-86" y="5475"/>
                    <a:pt x="403" y="4386"/>
                    <a:pt x="1105" y="4220"/>
                  </a:cubicBezTo>
                  <a:lnTo>
                    <a:pt x="18895" y="22"/>
                  </a:lnTo>
                  <a:cubicBezTo>
                    <a:pt x="19596" y="-144"/>
                    <a:pt x="20245" y="677"/>
                    <a:pt x="20344" y="1856"/>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523" name="Shape 34207">
              <a:extLst>
                <a:ext uri="{FF2B5EF4-FFF2-40B4-BE49-F238E27FC236}">
                  <a16:creationId xmlns:a16="http://schemas.microsoft.com/office/drawing/2014/main" xmlns="" id="{8F344962-7CD9-4302-8609-8FB0E89EE3C2}"/>
                </a:ext>
              </a:extLst>
            </p:cNvPr>
            <p:cNvSpPr/>
            <p:nvPr/>
          </p:nvSpPr>
          <p:spPr>
            <a:xfrm>
              <a:off x="12300451" y="8958670"/>
              <a:ext cx="694132" cy="637746"/>
            </a:xfrm>
            <a:custGeom>
              <a:avLst/>
              <a:gdLst/>
              <a:ahLst/>
              <a:cxnLst>
                <a:cxn ang="0">
                  <a:pos x="wd2" y="hd2"/>
                </a:cxn>
                <a:cxn ang="5400000">
                  <a:pos x="wd2" y="hd2"/>
                </a:cxn>
                <a:cxn ang="10800000">
                  <a:pos x="wd2" y="hd2"/>
                </a:cxn>
                <a:cxn ang="16200000">
                  <a:pos x="wd2" y="hd2"/>
                </a:cxn>
              </a:cxnLst>
              <a:rect l="0" t="0"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24" name="Shape 34208">
              <a:extLst>
                <a:ext uri="{FF2B5EF4-FFF2-40B4-BE49-F238E27FC236}">
                  <a16:creationId xmlns:a16="http://schemas.microsoft.com/office/drawing/2014/main" xmlns="" id="{2D365879-901A-453B-A042-20892079EBFE}"/>
                </a:ext>
              </a:extLst>
            </p:cNvPr>
            <p:cNvSpPr/>
            <p:nvPr/>
          </p:nvSpPr>
          <p:spPr>
            <a:xfrm>
              <a:off x="11569660" y="9038623"/>
              <a:ext cx="297614" cy="329456"/>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25" name="Shape 34209">
              <a:extLst>
                <a:ext uri="{FF2B5EF4-FFF2-40B4-BE49-F238E27FC236}">
                  <a16:creationId xmlns:a16="http://schemas.microsoft.com/office/drawing/2014/main" xmlns="" id="{DDA638A3-BCE6-46E6-A5B2-2F39A37DA421}"/>
                </a:ext>
              </a:extLst>
            </p:cNvPr>
            <p:cNvSpPr/>
            <p:nvPr/>
          </p:nvSpPr>
          <p:spPr>
            <a:xfrm>
              <a:off x="13028438" y="8411802"/>
              <a:ext cx="415194" cy="4797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26" name="Shape 34210">
              <a:extLst>
                <a:ext uri="{FF2B5EF4-FFF2-40B4-BE49-F238E27FC236}">
                  <a16:creationId xmlns:a16="http://schemas.microsoft.com/office/drawing/2014/main" xmlns="" id="{D191A0C1-E3A0-481C-993C-FAFE34307EFC}"/>
                </a:ext>
              </a:extLst>
            </p:cNvPr>
            <p:cNvSpPr/>
            <p:nvPr/>
          </p:nvSpPr>
          <p:spPr>
            <a:xfrm>
              <a:off x="9694005" y="5957329"/>
              <a:ext cx="377264" cy="351174"/>
            </a:xfrm>
            <a:custGeom>
              <a:avLst/>
              <a:gdLst/>
              <a:ahLst/>
              <a:cxnLst>
                <a:cxn ang="0">
                  <a:pos x="wd2" y="hd2"/>
                </a:cxn>
                <a:cxn ang="5400000">
                  <a:pos x="wd2" y="hd2"/>
                </a:cxn>
                <a:cxn ang="10800000">
                  <a:pos x="wd2" y="hd2"/>
                </a:cxn>
                <a:cxn ang="16200000">
                  <a:pos x="wd2" y="hd2"/>
                </a:cxn>
              </a:cxnLst>
              <a:rect l="0" t="0"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27" name="Shape 34211">
              <a:extLst>
                <a:ext uri="{FF2B5EF4-FFF2-40B4-BE49-F238E27FC236}">
                  <a16:creationId xmlns:a16="http://schemas.microsoft.com/office/drawing/2014/main" xmlns="" id="{9CB6E0CC-0D61-4E74-BDC4-54FDBFBB02B6}"/>
                </a:ext>
              </a:extLst>
            </p:cNvPr>
            <p:cNvSpPr/>
            <p:nvPr/>
          </p:nvSpPr>
          <p:spPr>
            <a:xfrm>
              <a:off x="10312910" y="3971892"/>
              <a:ext cx="478390" cy="684028"/>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28" name="Shape 34212">
              <a:extLst>
                <a:ext uri="{FF2B5EF4-FFF2-40B4-BE49-F238E27FC236}">
                  <a16:creationId xmlns:a16="http://schemas.microsoft.com/office/drawing/2014/main" xmlns="" id="{2C4810E8-036A-49CB-86E4-C86B4B51AFD3}"/>
                </a:ext>
              </a:extLst>
            </p:cNvPr>
            <p:cNvSpPr/>
            <p:nvPr/>
          </p:nvSpPr>
          <p:spPr>
            <a:xfrm>
              <a:off x="9175496" y="3615262"/>
              <a:ext cx="674788" cy="478306"/>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529" name="Shape 34213">
              <a:extLst>
                <a:ext uri="{FF2B5EF4-FFF2-40B4-BE49-F238E27FC236}">
                  <a16:creationId xmlns:a16="http://schemas.microsoft.com/office/drawing/2014/main" xmlns="" id="{ECE7DDCF-BF13-46A3-A656-E3F7C83B48B0}"/>
                </a:ext>
              </a:extLst>
            </p:cNvPr>
            <p:cNvSpPr/>
            <p:nvPr/>
          </p:nvSpPr>
          <p:spPr>
            <a:xfrm>
              <a:off x="14822081" y="4439957"/>
              <a:ext cx="756136" cy="659706"/>
            </a:xfrm>
            <a:custGeom>
              <a:avLst/>
              <a:gdLst/>
              <a:ahLst/>
              <a:cxnLst>
                <a:cxn ang="0">
                  <a:pos x="wd2" y="hd2"/>
                </a:cxn>
                <a:cxn ang="5400000">
                  <a:pos x="wd2" y="hd2"/>
                </a:cxn>
                <a:cxn ang="10800000">
                  <a:pos x="wd2" y="hd2"/>
                </a:cxn>
                <a:cxn ang="16200000">
                  <a:pos x="wd2" y="hd2"/>
                </a:cxn>
              </a:cxnLst>
              <a:rect l="0" t="0" r="r" b="b"/>
              <a:pathLst>
                <a:path w="21600" h="21600" extrusionOk="0">
                  <a:moveTo>
                    <a:pt x="6294" y="3457"/>
                  </a:moveTo>
                  <a:lnTo>
                    <a:pt x="148" y="16086"/>
                  </a:lnTo>
                  <a:lnTo>
                    <a:pt x="0" y="16165"/>
                  </a:lnTo>
                  <a:lnTo>
                    <a:pt x="1008" y="21600"/>
                  </a:lnTo>
                  <a:lnTo>
                    <a:pt x="10415" y="19280"/>
                  </a:lnTo>
                  <a:lnTo>
                    <a:pt x="10816" y="21443"/>
                  </a:lnTo>
                  <a:lnTo>
                    <a:pt x="12402" y="20369"/>
                  </a:lnTo>
                  <a:lnTo>
                    <a:pt x="14220" y="20613"/>
                  </a:lnTo>
                  <a:lnTo>
                    <a:pt x="13819" y="18450"/>
                  </a:lnTo>
                  <a:lnTo>
                    <a:pt x="17113" y="17634"/>
                  </a:lnTo>
                  <a:lnTo>
                    <a:pt x="17471" y="17546"/>
                  </a:lnTo>
                  <a:lnTo>
                    <a:pt x="21600" y="5952"/>
                  </a:lnTo>
                  <a:lnTo>
                    <a:pt x="20486" y="14"/>
                  </a:lnTo>
                  <a:cubicBezTo>
                    <a:pt x="20486" y="14"/>
                    <a:pt x="20484" y="0"/>
                    <a:pt x="20484" y="0"/>
                  </a:cubicBezTo>
                  <a:lnTo>
                    <a:pt x="6294" y="3457"/>
                  </a:lnTo>
                  <a:close/>
                  <a:moveTo>
                    <a:pt x="19860" y="1754"/>
                  </a:moveTo>
                  <a:cubicBezTo>
                    <a:pt x="19941" y="2188"/>
                    <a:pt x="20020" y="2621"/>
                    <a:pt x="20101" y="3055"/>
                  </a:cubicBezTo>
                  <a:cubicBezTo>
                    <a:pt x="20278" y="3996"/>
                    <a:pt x="20448" y="4934"/>
                    <a:pt x="20624" y="5875"/>
                  </a:cubicBezTo>
                  <a:lnTo>
                    <a:pt x="16762" y="16617"/>
                  </a:lnTo>
                  <a:lnTo>
                    <a:pt x="13623" y="17396"/>
                  </a:lnTo>
                  <a:lnTo>
                    <a:pt x="13219" y="15220"/>
                  </a:lnTo>
                  <a:cubicBezTo>
                    <a:pt x="13219" y="15220"/>
                    <a:pt x="9815" y="16049"/>
                    <a:pt x="9815" y="16049"/>
                  </a:cubicBezTo>
                  <a:lnTo>
                    <a:pt x="10222" y="18239"/>
                  </a:lnTo>
                  <a:lnTo>
                    <a:pt x="1723" y="20338"/>
                  </a:lnTo>
                  <a:lnTo>
                    <a:pt x="908" y="15944"/>
                  </a:lnTo>
                  <a:lnTo>
                    <a:pt x="16076" y="12248"/>
                  </a:lnTo>
                  <a:cubicBezTo>
                    <a:pt x="16076" y="12249"/>
                    <a:pt x="18931" y="4332"/>
                    <a:pt x="19860" y="175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30" name="Shape 34214">
              <a:extLst>
                <a:ext uri="{FF2B5EF4-FFF2-40B4-BE49-F238E27FC236}">
                  <a16:creationId xmlns:a16="http://schemas.microsoft.com/office/drawing/2014/main" xmlns="" id="{F4EF436E-B235-4A0B-968C-F56BAF9AD501}"/>
                </a:ext>
              </a:extLst>
            </p:cNvPr>
            <p:cNvSpPr/>
            <p:nvPr/>
          </p:nvSpPr>
          <p:spPr>
            <a:xfrm>
              <a:off x="12406836" y="10620127"/>
              <a:ext cx="516758" cy="572046"/>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531" name="Shape 34215">
              <a:extLst>
                <a:ext uri="{FF2B5EF4-FFF2-40B4-BE49-F238E27FC236}">
                  <a16:creationId xmlns:a16="http://schemas.microsoft.com/office/drawing/2014/main" xmlns="" id="{A50BD0A5-B4C4-44A1-85A8-185B82BA73B7}"/>
                </a:ext>
              </a:extLst>
            </p:cNvPr>
            <p:cNvSpPr/>
            <p:nvPr/>
          </p:nvSpPr>
          <p:spPr>
            <a:xfrm>
              <a:off x="15192453" y="5780593"/>
              <a:ext cx="475406" cy="475406"/>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grpFill/>
            <a:ln w="12700" cap="flat">
              <a:noFill/>
              <a:miter lim="400000"/>
            </a:ln>
            <a:effectLst/>
          </p:spPr>
          <p:txBody>
            <a:bodyPr wrap="square" lIns="53578" tIns="53578" rIns="53578" bIns="53578" numCol="1" anchor="ctr">
              <a:noAutofit/>
            </a:bodyPr>
            <a:lstStyle/>
            <a:p>
              <a:endParaRPr sz="5063" dirty="0">
                <a:latin typeface="Lato Light" panose="020F0502020204030203" pitchFamily="34" charset="0"/>
              </a:endParaRPr>
            </a:p>
          </p:txBody>
        </p:sp>
        <p:sp>
          <p:nvSpPr>
            <p:cNvPr id="532" name="Shape 34216">
              <a:extLst>
                <a:ext uri="{FF2B5EF4-FFF2-40B4-BE49-F238E27FC236}">
                  <a16:creationId xmlns:a16="http://schemas.microsoft.com/office/drawing/2014/main" xmlns="" id="{F64D8108-AB1B-4546-9679-26D1BDF4DD3C}"/>
                </a:ext>
              </a:extLst>
            </p:cNvPr>
            <p:cNvSpPr/>
            <p:nvPr/>
          </p:nvSpPr>
          <p:spPr>
            <a:xfrm>
              <a:off x="11916931" y="8191128"/>
              <a:ext cx="792292" cy="544702"/>
            </a:xfrm>
            <a:custGeom>
              <a:avLst/>
              <a:gdLst/>
              <a:ahLst/>
              <a:cxnLst>
                <a:cxn ang="0">
                  <a:pos x="wd2" y="hd2"/>
                </a:cxn>
                <a:cxn ang="5400000">
                  <a:pos x="wd2" y="hd2"/>
                </a:cxn>
                <a:cxn ang="10800000">
                  <a:pos x="wd2" y="hd2"/>
                </a:cxn>
                <a:cxn ang="16200000">
                  <a:pos x="wd2" y="hd2"/>
                </a:cxn>
              </a:cxnLst>
              <a:rect l="0" t="0" r="r" b="b"/>
              <a:pathLst>
                <a:path w="21600" h="21600" extrusionOk="0">
                  <a:moveTo>
                    <a:pt x="14829" y="10800"/>
                  </a:moveTo>
                  <a:lnTo>
                    <a:pt x="14850" y="5891"/>
                  </a:lnTo>
                  <a:lnTo>
                    <a:pt x="18865" y="5891"/>
                  </a:lnTo>
                  <a:lnTo>
                    <a:pt x="20250" y="10800"/>
                  </a:lnTo>
                  <a:lnTo>
                    <a:pt x="14829" y="10800"/>
                  </a:lnTo>
                  <a:close/>
                  <a:moveTo>
                    <a:pt x="20250" y="5564"/>
                  </a:moveTo>
                  <a:cubicBezTo>
                    <a:pt x="19879" y="3856"/>
                    <a:pt x="18900" y="3919"/>
                    <a:pt x="18900" y="3919"/>
                  </a:cubicBezTo>
                  <a:lnTo>
                    <a:pt x="13495" y="3919"/>
                  </a:lnTo>
                  <a:lnTo>
                    <a:pt x="13495" y="18655"/>
                  </a:lnTo>
                  <a:lnTo>
                    <a:pt x="15525" y="18655"/>
                  </a:lnTo>
                  <a:cubicBezTo>
                    <a:pt x="15527" y="14736"/>
                    <a:pt x="16734" y="14727"/>
                    <a:pt x="18225" y="14728"/>
                  </a:cubicBezTo>
                  <a:cubicBezTo>
                    <a:pt x="19716" y="14728"/>
                    <a:pt x="20918" y="14757"/>
                    <a:pt x="20924" y="18655"/>
                  </a:cubicBezTo>
                  <a:lnTo>
                    <a:pt x="21600" y="18655"/>
                  </a:lnTo>
                  <a:lnTo>
                    <a:pt x="21600" y="10817"/>
                  </a:lnTo>
                  <a:cubicBezTo>
                    <a:pt x="21600" y="10817"/>
                    <a:pt x="20621" y="7272"/>
                    <a:pt x="20250" y="5564"/>
                  </a:cubicBezTo>
                  <a:close/>
                  <a:moveTo>
                    <a:pt x="12690" y="1964"/>
                  </a:moveTo>
                  <a:lnTo>
                    <a:pt x="12690" y="18655"/>
                  </a:lnTo>
                  <a:lnTo>
                    <a:pt x="6750" y="18655"/>
                  </a:lnTo>
                  <a:cubicBezTo>
                    <a:pt x="6750" y="14728"/>
                    <a:pt x="5541" y="14728"/>
                    <a:pt x="4050" y="14728"/>
                  </a:cubicBezTo>
                  <a:cubicBezTo>
                    <a:pt x="2559" y="14728"/>
                    <a:pt x="1350" y="14728"/>
                    <a:pt x="1350" y="18655"/>
                  </a:cubicBezTo>
                  <a:lnTo>
                    <a:pt x="0" y="18655"/>
                  </a:lnTo>
                  <a:lnTo>
                    <a:pt x="0" y="1964"/>
                  </a:lnTo>
                  <a:cubicBezTo>
                    <a:pt x="0" y="1421"/>
                    <a:pt x="151" y="931"/>
                    <a:pt x="395" y="575"/>
                  </a:cubicBezTo>
                  <a:cubicBezTo>
                    <a:pt x="640" y="220"/>
                    <a:pt x="977" y="0"/>
                    <a:pt x="1350" y="0"/>
                  </a:cubicBezTo>
                  <a:lnTo>
                    <a:pt x="11340" y="0"/>
                  </a:lnTo>
                  <a:cubicBezTo>
                    <a:pt x="11713" y="0"/>
                    <a:pt x="12050" y="220"/>
                    <a:pt x="12295" y="575"/>
                  </a:cubicBezTo>
                  <a:cubicBezTo>
                    <a:pt x="12539" y="931"/>
                    <a:pt x="12690" y="1421"/>
                    <a:pt x="12690" y="1964"/>
                  </a:cubicBezTo>
                  <a:close/>
                  <a:moveTo>
                    <a:pt x="4050" y="19636"/>
                  </a:moveTo>
                  <a:cubicBezTo>
                    <a:pt x="3677" y="19636"/>
                    <a:pt x="3375" y="19197"/>
                    <a:pt x="3375" y="18655"/>
                  </a:cubicBezTo>
                  <a:cubicBezTo>
                    <a:pt x="3375" y="18112"/>
                    <a:pt x="3677" y="17673"/>
                    <a:pt x="4050" y="17673"/>
                  </a:cubicBezTo>
                  <a:cubicBezTo>
                    <a:pt x="4423" y="17673"/>
                    <a:pt x="4725" y="18112"/>
                    <a:pt x="4725" y="18655"/>
                  </a:cubicBezTo>
                  <a:cubicBezTo>
                    <a:pt x="4725" y="19197"/>
                    <a:pt x="4423" y="19636"/>
                    <a:pt x="4050" y="19636"/>
                  </a:cubicBezTo>
                  <a:close/>
                  <a:moveTo>
                    <a:pt x="4050" y="15709"/>
                  </a:moveTo>
                  <a:cubicBezTo>
                    <a:pt x="2932" y="15709"/>
                    <a:pt x="2025" y="17028"/>
                    <a:pt x="2025" y="18655"/>
                  </a:cubicBezTo>
                  <a:cubicBezTo>
                    <a:pt x="2025" y="20281"/>
                    <a:pt x="2932" y="21600"/>
                    <a:pt x="4050" y="21600"/>
                  </a:cubicBezTo>
                  <a:cubicBezTo>
                    <a:pt x="5168" y="21600"/>
                    <a:pt x="6075" y="20281"/>
                    <a:pt x="6075" y="18655"/>
                  </a:cubicBezTo>
                  <a:cubicBezTo>
                    <a:pt x="6075" y="17028"/>
                    <a:pt x="5168" y="15709"/>
                    <a:pt x="4050" y="15709"/>
                  </a:cubicBezTo>
                  <a:close/>
                  <a:moveTo>
                    <a:pt x="18225" y="19636"/>
                  </a:moveTo>
                  <a:cubicBezTo>
                    <a:pt x="17852" y="19636"/>
                    <a:pt x="17550" y="19197"/>
                    <a:pt x="17550" y="18655"/>
                  </a:cubicBezTo>
                  <a:cubicBezTo>
                    <a:pt x="17550" y="18112"/>
                    <a:pt x="17852" y="17673"/>
                    <a:pt x="18225" y="17673"/>
                  </a:cubicBezTo>
                  <a:cubicBezTo>
                    <a:pt x="18598" y="17673"/>
                    <a:pt x="18900" y="18112"/>
                    <a:pt x="18900" y="18655"/>
                  </a:cubicBezTo>
                  <a:cubicBezTo>
                    <a:pt x="18900" y="19197"/>
                    <a:pt x="18598" y="19636"/>
                    <a:pt x="18225" y="19636"/>
                  </a:cubicBezTo>
                  <a:close/>
                  <a:moveTo>
                    <a:pt x="18225" y="15709"/>
                  </a:moveTo>
                  <a:cubicBezTo>
                    <a:pt x="17107" y="15709"/>
                    <a:pt x="16200" y="17028"/>
                    <a:pt x="16200" y="18655"/>
                  </a:cubicBezTo>
                  <a:cubicBezTo>
                    <a:pt x="16200" y="20281"/>
                    <a:pt x="17107" y="21600"/>
                    <a:pt x="18225" y="21600"/>
                  </a:cubicBezTo>
                  <a:cubicBezTo>
                    <a:pt x="19343" y="21600"/>
                    <a:pt x="20250" y="20281"/>
                    <a:pt x="20250" y="18655"/>
                  </a:cubicBezTo>
                  <a:cubicBezTo>
                    <a:pt x="20250" y="17028"/>
                    <a:pt x="19343" y="15709"/>
                    <a:pt x="18225" y="15709"/>
                  </a:cubicBezTo>
                  <a:close/>
                </a:path>
              </a:pathLst>
            </a:custGeom>
            <a:grpFill/>
            <a:ln w="12700" cap="flat">
              <a:noFill/>
              <a:miter lim="400000"/>
            </a:ln>
            <a:effectLst/>
          </p:spPr>
          <p:txBody>
            <a:bodyPr wrap="square" lIns="53578" tIns="53578" rIns="53578" bIns="53578" numCol="1" anchor="b">
              <a:noAutofit/>
            </a:bodyPr>
            <a:lstStyle/>
            <a:p>
              <a:endParaRPr sz="5063" dirty="0">
                <a:latin typeface="Lato Light" panose="020F0502020204030203" pitchFamily="34" charset="0"/>
              </a:endParaRPr>
            </a:p>
          </p:txBody>
        </p:sp>
        <p:sp>
          <p:nvSpPr>
            <p:cNvPr id="533" name="Shape 34217">
              <a:extLst>
                <a:ext uri="{FF2B5EF4-FFF2-40B4-BE49-F238E27FC236}">
                  <a16:creationId xmlns:a16="http://schemas.microsoft.com/office/drawing/2014/main" xmlns="" id="{E8652506-7E94-4AED-A1C1-B6B3D986D82B}"/>
                </a:ext>
              </a:extLst>
            </p:cNvPr>
            <p:cNvSpPr/>
            <p:nvPr/>
          </p:nvSpPr>
          <p:spPr>
            <a:xfrm>
              <a:off x="12395335" y="3740451"/>
              <a:ext cx="693544" cy="915782"/>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534" name="Shape 34218">
              <a:extLst>
                <a:ext uri="{FF2B5EF4-FFF2-40B4-BE49-F238E27FC236}">
                  <a16:creationId xmlns:a16="http://schemas.microsoft.com/office/drawing/2014/main" xmlns="" id="{67B449D4-4A0C-4AA3-8E57-D7DFF7FF8973}"/>
                </a:ext>
              </a:extLst>
            </p:cNvPr>
            <p:cNvSpPr/>
            <p:nvPr/>
          </p:nvSpPr>
          <p:spPr>
            <a:xfrm>
              <a:off x="11932702" y="12638103"/>
              <a:ext cx="408708" cy="303434"/>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837" y="8637"/>
                  </a:lnTo>
                  <a:lnTo>
                    <a:pt x="17837" y="12781"/>
                  </a:lnTo>
                  <a:cubicBezTo>
                    <a:pt x="17837" y="13798"/>
                    <a:pt x="17539" y="14723"/>
                    <a:pt x="17049" y="15392"/>
                  </a:cubicBezTo>
                  <a:cubicBezTo>
                    <a:pt x="16550" y="16075"/>
                    <a:pt x="15855" y="16492"/>
                    <a:pt x="15079" y="16478"/>
                  </a:cubicBezTo>
                  <a:lnTo>
                    <a:pt x="9158" y="16478"/>
                  </a:lnTo>
                  <a:lnTo>
                    <a:pt x="9158" y="17810"/>
                  </a:lnTo>
                  <a:cubicBezTo>
                    <a:pt x="9158" y="18368"/>
                    <a:pt x="9328" y="18874"/>
                    <a:pt x="9602" y="19240"/>
                  </a:cubicBezTo>
                  <a:cubicBezTo>
                    <a:pt x="9876" y="19606"/>
                    <a:pt x="10255" y="19832"/>
                    <a:pt x="10673" y="19832"/>
                  </a:cubicBezTo>
                  <a:lnTo>
                    <a:pt x="16728" y="19832"/>
                  </a:lnTo>
                  <a:lnTo>
                    <a:pt x="19181" y="21600"/>
                  </a:lnTo>
                  <a:lnTo>
                    <a:pt x="19181" y="19832"/>
                  </a:lnTo>
                  <a:lnTo>
                    <a:pt x="20085" y="19832"/>
                  </a:lnTo>
                  <a:cubicBezTo>
                    <a:pt x="20503" y="19832"/>
                    <a:pt x="20882" y="19606"/>
                    <a:pt x="21156" y="19240"/>
                  </a:cubicBezTo>
                  <a:cubicBezTo>
                    <a:pt x="21430" y="18874"/>
                    <a:pt x="21600" y="18368"/>
                    <a:pt x="21600" y="17810"/>
                  </a:cubicBezTo>
                  <a:lnTo>
                    <a:pt x="21600" y="10554"/>
                  </a:lnTo>
                  <a:cubicBezTo>
                    <a:pt x="21600" y="9996"/>
                    <a:pt x="21430" y="9490"/>
                    <a:pt x="21156" y="9125"/>
                  </a:cubicBezTo>
                  <a:cubicBezTo>
                    <a:pt x="20882" y="8759"/>
                    <a:pt x="20503" y="8532"/>
                    <a:pt x="20085" y="8532"/>
                  </a:cubicBezTo>
                  <a:close/>
                  <a:moveTo>
                    <a:pt x="6912" y="15450"/>
                  </a:moveTo>
                  <a:lnTo>
                    <a:pt x="6689" y="15450"/>
                  </a:lnTo>
                  <a:lnTo>
                    <a:pt x="2592" y="18372"/>
                  </a:lnTo>
                  <a:lnTo>
                    <a:pt x="2592" y="15450"/>
                  </a:lnTo>
                  <a:lnTo>
                    <a:pt x="2074" y="15450"/>
                  </a:lnTo>
                  <a:cubicBezTo>
                    <a:pt x="1501" y="15450"/>
                    <a:pt x="983" y="15141"/>
                    <a:pt x="607" y="14640"/>
                  </a:cubicBezTo>
                  <a:cubicBezTo>
                    <a:pt x="232" y="14139"/>
                    <a:pt x="0" y="13447"/>
                    <a:pt x="0" y="12683"/>
                  </a:cubicBezTo>
                  <a:lnTo>
                    <a:pt x="0" y="2767"/>
                  </a:lnTo>
                  <a:cubicBezTo>
                    <a:pt x="0" y="2003"/>
                    <a:pt x="232" y="1311"/>
                    <a:pt x="607" y="811"/>
                  </a:cubicBezTo>
                  <a:cubicBezTo>
                    <a:pt x="983" y="310"/>
                    <a:pt x="1501" y="0"/>
                    <a:pt x="2074" y="0"/>
                  </a:cubicBezTo>
                  <a:lnTo>
                    <a:pt x="15034" y="0"/>
                  </a:lnTo>
                  <a:cubicBezTo>
                    <a:pt x="15606" y="0"/>
                    <a:pt x="16125" y="310"/>
                    <a:pt x="16500" y="811"/>
                  </a:cubicBezTo>
                  <a:cubicBezTo>
                    <a:pt x="16875" y="1311"/>
                    <a:pt x="17107" y="2003"/>
                    <a:pt x="17107" y="2767"/>
                  </a:cubicBezTo>
                  <a:lnTo>
                    <a:pt x="17107" y="4381"/>
                  </a:lnTo>
                  <a:lnTo>
                    <a:pt x="17107" y="8532"/>
                  </a:lnTo>
                  <a:lnTo>
                    <a:pt x="17107" y="12676"/>
                  </a:lnTo>
                  <a:cubicBezTo>
                    <a:pt x="17107" y="13441"/>
                    <a:pt x="16886" y="14134"/>
                    <a:pt x="16522" y="14637"/>
                  </a:cubicBezTo>
                  <a:cubicBezTo>
                    <a:pt x="16159" y="15139"/>
                    <a:pt x="15651" y="15450"/>
                    <a:pt x="15079" y="15450"/>
                  </a:cubicBezTo>
                  <a:lnTo>
                    <a:pt x="9158" y="15450"/>
                  </a:lnTo>
                  <a:lnTo>
                    <a:pt x="6912" y="15450"/>
                  </a:ln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535" name="Shape 34219">
              <a:extLst>
                <a:ext uri="{FF2B5EF4-FFF2-40B4-BE49-F238E27FC236}">
                  <a16:creationId xmlns:a16="http://schemas.microsoft.com/office/drawing/2014/main" xmlns="" id="{3B5B0C7F-A6EB-478F-AC1B-ED12AC65EEEC}"/>
                </a:ext>
              </a:extLst>
            </p:cNvPr>
            <p:cNvSpPr/>
            <p:nvPr/>
          </p:nvSpPr>
          <p:spPr>
            <a:xfrm>
              <a:off x="11196245" y="10659511"/>
              <a:ext cx="389798" cy="479750"/>
            </a:xfrm>
            <a:custGeom>
              <a:avLst/>
              <a:gdLst/>
              <a:ahLst/>
              <a:cxnLst>
                <a:cxn ang="0">
                  <a:pos x="wd2" y="hd2"/>
                </a:cxn>
                <a:cxn ang="5400000">
                  <a:pos x="wd2" y="hd2"/>
                </a:cxn>
                <a:cxn ang="10800000">
                  <a:pos x="wd2" y="hd2"/>
                </a:cxn>
                <a:cxn ang="16200000">
                  <a:pos x="wd2" y="hd2"/>
                </a:cxn>
              </a:cxnLst>
              <a:rect l="0" t="0" r="r" b="b"/>
              <a:pathLst>
                <a:path w="21600" h="21600" extrusionOk="0">
                  <a:moveTo>
                    <a:pt x="831" y="0"/>
                  </a:moveTo>
                  <a:cubicBezTo>
                    <a:pt x="372" y="0"/>
                    <a:pt x="0" y="302"/>
                    <a:pt x="0" y="675"/>
                  </a:cubicBezTo>
                  <a:cubicBezTo>
                    <a:pt x="0" y="1048"/>
                    <a:pt x="372" y="1350"/>
                    <a:pt x="831" y="1350"/>
                  </a:cubicBezTo>
                  <a:lnTo>
                    <a:pt x="20769" y="1350"/>
                  </a:lnTo>
                  <a:cubicBezTo>
                    <a:pt x="21228" y="1350"/>
                    <a:pt x="21600" y="1048"/>
                    <a:pt x="21600" y="675"/>
                  </a:cubicBezTo>
                  <a:cubicBezTo>
                    <a:pt x="21600" y="302"/>
                    <a:pt x="21228" y="0"/>
                    <a:pt x="20769" y="0"/>
                  </a:cubicBezTo>
                  <a:lnTo>
                    <a:pt x="831" y="0"/>
                  </a:lnTo>
                  <a:close/>
                  <a:moveTo>
                    <a:pt x="831" y="2025"/>
                  </a:moveTo>
                  <a:lnTo>
                    <a:pt x="831" y="15525"/>
                  </a:lnTo>
                  <a:cubicBezTo>
                    <a:pt x="831" y="15525"/>
                    <a:pt x="20769" y="15525"/>
                    <a:pt x="20769" y="15525"/>
                  </a:cubicBezTo>
                  <a:lnTo>
                    <a:pt x="20769" y="2025"/>
                  </a:lnTo>
                  <a:lnTo>
                    <a:pt x="831" y="2025"/>
                  </a:lnTo>
                  <a:close/>
                  <a:moveTo>
                    <a:pt x="15785" y="4050"/>
                  </a:moveTo>
                  <a:lnTo>
                    <a:pt x="18277" y="4050"/>
                  </a:lnTo>
                  <a:cubicBezTo>
                    <a:pt x="18277" y="4050"/>
                    <a:pt x="18277" y="13500"/>
                    <a:pt x="18277" y="13500"/>
                  </a:cubicBezTo>
                  <a:lnTo>
                    <a:pt x="15785" y="13500"/>
                  </a:lnTo>
                  <a:lnTo>
                    <a:pt x="15785" y="4050"/>
                  </a:lnTo>
                  <a:close/>
                  <a:moveTo>
                    <a:pt x="7477" y="6750"/>
                  </a:moveTo>
                  <a:lnTo>
                    <a:pt x="9969" y="6750"/>
                  </a:lnTo>
                  <a:cubicBezTo>
                    <a:pt x="9969" y="6750"/>
                    <a:pt x="9969" y="13500"/>
                    <a:pt x="9969" y="13500"/>
                  </a:cubicBezTo>
                  <a:lnTo>
                    <a:pt x="7477" y="13500"/>
                  </a:lnTo>
                  <a:lnTo>
                    <a:pt x="7477" y="6750"/>
                  </a:lnTo>
                  <a:close/>
                  <a:moveTo>
                    <a:pt x="11631" y="8775"/>
                  </a:moveTo>
                  <a:lnTo>
                    <a:pt x="14123" y="8775"/>
                  </a:lnTo>
                  <a:cubicBezTo>
                    <a:pt x="14123" y="8775"/>
                    <a:pt x="14123" y="13500"/>
                    <a:pt x="14123" y="13500"/>
                  </a:cubicBezTo>
                  <a:lnTo>
                    <a:pt x="11631" y="13500"/>
                  </a:lnTo>
                  <a:lnTo>
                    <a:pt x="11631" y="8775"/>
                  </a:lnTo>
                  <a:close/>
                  <a:moveTo>
                    <a:pt x="3323" y="10800"/>
                  </a:moveTo>
                  <a:lnTo>
                    <a:pt x="5815" y="10800"/>
                  </a:lnTo>
                  <a:cubicBezTo>
                    <a:pt x="5815" y="10800"/>
                    <a:pt x="5815" y="13500"/>
                    <a:pt x="5815" y="13500"/>
                  </a:cubicBezTo>
                  <a:lnTo>
                    <a:pt x="3323" y="13500"/>
                  </a:lnTo>
                  <a:lnTo>
                    <a:pt x="3323" y="10800"/>
                  </a:lnTo>
                  <a:close/>
                  <a:moveTo>
                    <a:pt x="3323" y="16200"/>
                  </a:moveTo>
                  <a:lnTo>
                    <a:pt x="1662" y="21600"/>
                  </a:lnTo>
                  <a:lnTo>
                    <a:pt x="3323" y="21600"/>
                  </a:lnTo>
                  <a:lnTo>
                    <a:pt x="4985" y="16200"/>
                  </a:lnTo>
                  <a:cubicBezTo>
                    <a:pt x="4985" y="16200"/>
                    <a:pt x="3323" y="16200"/>
                    <a:pt x="3323" y="16200"/>
                  </a:cubicBezTo>
                  <a:close/>
                  <a:moveTo>
                    <a:pt x="9969" y="16200"/>
                  </a:moveTo>
                  <a:lnTo>
                    <a:pt x="9969" y="21600"/>
                  </a:lnTo>
                  <a:lnTo>
                    <a:pt x="11615" y="21600"/>
                  </a:lnTo>
                  <a:cubicBezTo>
                    <a:pt x="11615" y="21600"/>
                    <a:pt x="11631" y="16200"/>
                    <a:pt x="11631" y="16200"/>
                  </a:cubicBezTo>
                  <a:lnTo>
                    <a:pt x="9969" y="16200"/>
                  </a:lnTo>
                  <a:close/>
                  <a:moveTo>
                    <a:pt x="16615" y="16200"/>
                  </a:moveTo>
                  <a:lnTo>
                    <a:pt x="18277" y="21600"/>
                  </a:lnTo>
                  <a:lnTo>
                    <a:pt x="19938" y="21600"/>
                  </a:lnTo>
                  <a:cubicBezTo>
                    <a:pt x="19938" y="21600"/>
                    <a:pt x="18277" y="16200"/>
                    <a:pt x="18277" y="16200"/>
                  </a:cubicBezTo>
                  <a:lnTo>
                    <a:pt x="16615" y="16200"/>
                  </a:ln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36" name="Shape 34220">
              <a:extLst>
                <a:ext uri="{FF2B5EF4-FFF2-40B4-BE49-F238E27FC236}">
                  <a16:creationId xmlns:a16="http://schemas.microsoft.com/office/drawing/2014/main" xmlns="" id="{43E93DED-D515-47D2-90E1-CCB705F8CD4C}"/>
                </a:ext>
              </a:extLst>
            </p:cNvPr>
            <p:cNvSpPr/>
            <p:nvPr/>
          </p:nvSpPr>
          <p:spPr>
            <a:xfrm>
              <a:off x="12966575" y="6806559"/>
              <a:ext cx="589416" cy="778290"/>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537" name="Shape 34221">
              <a:extLst>
                <a:ext uri="{FF2B5EF4-FFF2-40B4-BE49-F238E27FC236}">
                  <a16:creationId xmlns:a16="http://schemas.microsoft.com/office/drawing/2014/main" xmlns="" id="{D0FD8F4A-0E84-4948-A432-413909A0E54E}"/>
                </a:ext>
              </a:extLst>
            </p:cNvPr>
            <p:cNvSpPr/>
            <p:nvPr/>
          </p:nvSpPr>
          <p:spPr>
            <a:xfrm>
              <a:off x="11922329" y="9268053"/>
              <a:ext cx="476450" cy="629124"/>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538" name="Shape 34222">
              <a:extLst>
                <a:ext uri="{FF2B5EF4-FFF2-40B4-BE49-F238E27FC236}">
                  <a16:creationId xmlns:a16="http://schemas.microsoft.com/office/drawing/2014/main" xmlns="" id="{53723C0E-9A94-43CA-A017-2CA5E6AFBEE6}"/>
                </a:ext>
              </a:extLst>
            </p:cNvPr>
            <p:cNvSpPr/>
            <p:nvPr/>
          </p:nvSpPr>
          <p:spPr>
            <a:xfrm>
              <a:off x="11993787" y="10946019"/>
              <a:ext cx="447534" cy="447468"/>
            </a:xfrm>
            <a:custGeom>
              <a:avLst/>
              <a:gdLst/>
              <a:ahLst/>
              <a:cxnLst>
                <a:cxn ang="0">
                  <a:pos x="wd2" y="hd2"/>
                </a:cxn>
                <a:cxn ang="5400000">
                  <a:pos x="wd2" y="hd2"/>
                </a:cxn>
                <a:cxn ang="10800000">
                  <a:pos x="wd2" y="hd2"/>
                </a:cxn>
                <a:cxn ang="16200000">
                  <a:pos x="wd2" y="hd2"/>
                </a:cxn>
              </a:cxnLst>
              <a:rect l="0" t="0" r="r" b="b"/>
              <a:pathLst>
                <a:path w="21317" h="21317" extrusionOk="0">
                  <a:moveTo>
                    <a:pt x="7792" y="27"/>
                  </a:moveTo>
                  <a:cubicBezTo>
                    <a:pt x="7372" y="141"/>
                    <a:pt x="7122" y="573"/>
                    <a:pt x="7234" y="993"/>
                  </a:cubicBezTo>
                  <a:lnTo>
                    <a:pt x="7836" y="3244"/>
                  </a:lnTo>
                  <a:cubicBezTo>
                    <a:pt x="8357" y="3022"/>
                    <a:pt x="8864" y="2878"/>
                    <a:pt x="9346" y="2789"/>
                  </a:cubicBezTo>
                  <a:lnTo>
                    <a:pt x="8758" y="585"/>
                  </a:lnTo>
                  <a:cubicBezTo>
                    <a:pt x="8645" y="164"/>
                    <a:pt x="8213" y="-85"/>
                    <a:pt x="7792" y="27"/>
                  </a:cubicBezTo>
                  <a:close/>
                  <a:moveTo>
                    <a:pt x="13442" y="41"/>
                  </a:moveTo>
                  <a:cubicBezTo>
                    <a:pt x="13020" y="-71"/>
                    <a:pt x="12588" y="179"/>
                    <a:pt x="12475" y="600"/>
                  </a:cubicBezTo>
                  <a:lnTo>
                    <a:pt x="11888" y="2784"/>
                  </a:lnTo>
                  <a:cubicBezTo>
                    <a:pt x="12441" y="2878"/>
                    <a:pt x="12949" y="3027"/>
                    <a:pt x="13408" y="3203"/>
                  </a:cubicBezTo>
                  <a:lnTo>
                    <a:pt x="13998" y="1007"/>
                  </a:lnTo>
                  <a:cubicBezTo>
                    <a:pt x="14110" y="585"/>
                    <a:pt x="13862" y="154"/>
                    <a:pt x="13442" y="41"/>
                  </a:cubicBezTo>
                  <a:close/>
                  <a:moveTo>
                    <a:pt x="585" y="12411"/>
                  </a:moveTo>
                  <a:cubicBezTo>
                    <a:pt x="164" y="12524"/>
                    <a:pt x="-86" y="12956"/>
                    <a:pt x="27" y="13377"/>
                  </a:cubicBezTo>
                  <a:cubicBezTo>
                    <a:pt x="139" y="13798"/>
                    <a:pt x="571" y="14047"/>
                    <a:pt x="992" y="13934"/>
                  </a:cubicBezTo>
                  <a:lnTo>
                    <a:pt x="3181" y="13347"/>
                  </a:lnTo>
                  <a:cubicBezTo>
                    <a:pt x="3009" y="12885"/>
                    <a:pt x="2865" y="12376"/>
                    <a:pt x="2775" y="11823"/>
                  </a:cubicBezTo>
                  <a:cubicBezTo>
                    <a:pt x="2775" y="11823"/>
                    <a:pt x="585" y="12411"/>
                    <a:pt x="585" y="12411"/>
                  </a:cubicBezTo>
                  <a:close/>
                  <a:moveTo>
                    <a:pt x="1013" y="7169"/>
                  </a:moveTo>
                  <a:cubicBezTo>
                    <a:pt x="592" y="7056"/>
                    <a:pt x="160" y="7306"/>
                    <a:pt x="47" y="7727"/>
                  </a:cubicBezTo>
                  <a:cubicBezTo>
                    <a:pt x="-66" y="8148"/>
                    <a:pt x="184" y="8580"/>
                    <a:pt x="604" y="8692"/>
                  </a:cubicBezTo>
                  <a:lnTo>
                    <a:pt x="2805" y="9281"/>
                  </a:lnTo>
                  <a:cubicBezTo>
                    <a:pt x="2896" y="8799"/>
                    <a:pt x="3046" y="8293"/>
                    <a:pt x="3273" y="7773"/>
                  </a:cubicBezTo>
                  <a:cubicBezTo>
                    <a:pt x="3273" y="7773"/>
                    <a:pt x="1013" y="7169"/>
                    <a:pt x="1013" y="7169"/>
                  </a:cubicBezTo>
                  <a:close/>
                  <a:moveTo>
                    <a:pt x="2889" y="2841"/>
                  </a:moveTo>
                  <a:cubicBezTo>
                    <a:pt x="2581" y="3148"/>
                    <a:pt x="2580" y="3648"/>
                    <a:pt x="2888" y="3956"/>
                  </a:cubicBezTo>
                  <a:lnTo>
                    <a:pt x="4607" y="5675"/>
                  </a:lnTo>
                  <a:cubicBezTo>
                    <a:pt x="4732" y="5529"/>
                    <a:pt x="5572" y="4695"/>
                    <a:pt x="5727" y="4563"/>
                  </a:cubicBezTo>
                  <a:lnTo>
                    <a:pt x="4004" y="2840"/>
                  </a:lnTo>
                  <a:cubicBezTo>
                    <a:pt x="3696" y="2532"/>
                    <a:pt x="3197" y="2533"/>
                    <a:pt x="2889" y="2841"/>
                  </a:cubicBezTo>
                  <a:close/>
                  <a:moveTo>
                    <a:pt x="15285" y="5439"/>
                  </a:moveTo>
                  <a:cubicBezTo>
                    <a:pt x="13524" y="3930"/>
                    <a:pt x="9472" y="2164"/>
                    <a:pt x="5822" y="5814"/>
                  </a:cubicBezTo>
                  <a:cubicBezTo>
                    <a:pt x="5821" y="5815"/>
                    <a:pt x="5821" y="5815"/>
                    <a:pt x="5821" y="5816"/>
                  </a:cubicBezTo>
                  <a:cubicBezTo>
                    <a:pt x="5820" y="5816"/>
                    <a:pt x="5819" y="5817"/>
                    <a:pt x="5819" y="5817"/>
                  </a:cubicBezTo>
                  <a:cubicBezTo>
                    <a:pt x="5819" y="5818"/>
                    <a:pt x="5818" y="5818"/>
                    <a:pt x="5818" y="5819"/>
                  </a:cubicBezTo>
                  <a:cubicBezTo>
                    <a:pt x="5817" y="5819"/>
                    <a:pt x="5817" y="5820"/>
                    <a:pt x="5816" y="5820"/>
                  </a:cubicBezTo>
                  <a:cubicBezTo>
                    <a:pt x="2166" y="9471"/>
                    <a:pt x="3932" y="13524"/>
                    <a:pt x="5440" y="15285"/>
                  </a:cubicBezTo>
                  <a:cubicBezTo>
                    <a:pt x="6807" y="16868"/>
                    <a:pt x="9202" y="17222"/>
                    <a:pt x="9535" y="17322"/>
                  </a:cubicBezTo>
                  <a:cubicBezTo>
                    <a:pt x="10076" y="17484"/>
                    <a:pt x="12612" y="17632"/>
                    <a:pt x="13467" y="18402"/>
                  </a:cubicBezTo>
                  <a:cubicBezTo>
                    <a:pt x="14644" y="19461"/>
                    <a:pt x="14810" y="19354"/>
                    <a:pt x="15487" y="18942"/>
                  </a:cubicBezTo>
                  <a:cubicBezTo>
                    <a:pt x="16178" y="18522"/>
                    <a:pt x="18522" y="16178"/>
                    <a:pt x="18942" y="15487"/>
                  </a:cubicBezTo>
                  <a:cubicBezTo>
                    <a:pt x="19354" y="14810"/>
                    <a:pt x="19461" y="14644"/>
                    <a:pt x="18401" y="13467"/>
                  </a:cubicBezTo>
                  <a:cubicBezTo>
                    <a:pt x="17632" y="12612"/>
                    <a:pt x="17484" y="10075"/>
                    <a:pt x="17321" y="9534"/>
                  </a:cubicBezTo>
                  <a:cubicBezTo>
                    <a:pt x="17222" y="9201"/>
                    <a:pt x="16868" y="6805"/>
                    <a:pt x="15285" y="5439"/>
                  </a:cubicBezTo>
                  <a:close/>
                  <a:moveTo>
                    <a:pt x="20706" y="16780"/>
                  </a:moveTo>
                  <a:cubicBezTo>
                    <a:pt x="20530" y="16603"/>
                    <a:pt x="20243" y="16603"/>
                    <a:pt x="20066" y="16780"/>
                  </a:cubicBezTo>
                  <a:lnTo>
                    <a:pt x="16780" y="20067"/>
                  </a:lnTo>
                  <a:cubicBezTo>
                    <a:pt x="16603" y="20244"/>
                    <a:pt x="16603" y="20531"/>
                    <a:pt x="16780" y="20707"/>
                  </a:cubicBezTo>
                  <a:lnTo>
                    <a:pt x="16780" y="20707"/>
                  </a:lnTo>
                  <a:cubicBezTo>
                    <a:pt x="16956" y="20884"/>
                    <a:pt x="17243" y="20884"/>
                    <a:pt x="17419" y="20707"/>
                  </a:cubicBezTo>
                  <a:lnTo>
                    <a:pt x="20706" y="17420"/>
                  </a:lnTo>
                  <a:cubicBezTo>
                    <a:pt x="20883" y="17243"/>
                    <a:pt x="20883" y="16956"/>
                    <a:pt x="20706" y="16780"/>
                  </a:cubicBezTo>
                  <a:cubicBezTo>
                    <a:pt x="20706" y="16780"/>
                    <a:pt x="20706" y="16780"/>
                    <a:pt x="20706" y="16780"/>
                  </a:cubicBezTo>
                  <a:close/>
                  <a:moveTo>
                    <a:pt x="19833" y="15906"/>
                  </a:moveTo>
                  <a:cubicBezTo>
                    <a:pt x="19656" y="15729"/>
                    <a:pt x="19370" y="15730"/>
                    <a:pt x="19193" y="15906"/>
                  </a:cubicBezTo>
                  <a:lnTo>
                    <a:pt x="15906" y="19194"/>
                  </a:lnTo>
                  <a:cubicBezTo>
                    <a:pt x="15729" y="19370"/>
                    <a:pt x="15729" y="19657"/>
                    <a:pt x="15906" y="19833"/>
                  </a:cubicBezTo>
                  <a:lnTo>
                    <a:pt x="15906" y="19833"/>
                  </a:lnTo>
                  <a:cubicBezTo>
                    <a:pt x="16082" y="20010"/>
                    <a:pt x="16369" y="20010"/>
                    <a:pt x="16546" y="19833"/>
                  </a:cubicBezTo>
                  <a:lnTo>
                    <a:pt x="19833" y="16546"/>
                  </a:lnTo>
                  <a:cubicBezTo>
                    <a:pt x="20009" y="16369"/>
                    <a:pt x="20009" y="16083"/>
                    <a:pt x="19833" y="15906"/>
                  </a:cubicBezTo>
                  <a:cubicBezTo>
                    <a:pt x="19833" y="15906"/>
                    <a:pt x="19833" y="15906"/>
                    <a:pt x="19833" y="15906"/>
                  </a:cubicBezTo>
                  <a:close/>
                  <a:moveTo>
                    <a:pt x="17867" y="20727"/>
                  </a:moveTo>
                  <a:lnTo>
                    <a:pt x="20726" y="17867"/>
                  </a:lnTo>
                  <a:cubicBezTo>
                    <a:pt x="21514" y="18656"/>
                    <a:pt x="21513" y="19935"/>
                    <a:pt x="20724" y="20724"/>
                  </a:cubicBezTo>
                  <a:cubicBezTo>
                    <a:pt x="19934" y="21514"/>
                    <a:pt x="18655" y="21515"/>
                    <a:pt x="17867" y="20727"/>
                  </a:cubicBez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539" name="Shape 34223">
              <a:extLst>
                <a:ext uri="{FF2B5EF4-FFF2-40B4-BE49-F238E27FC236}">
                  <a16:creationId xmlns:a16="http://schemas.microsoft.com/office/drawing/2014/main" xmlns="" id="{37031FDD-00BD-4596-8F33-23F4139C0763}"/>
                </a:ext>
              </a:extLst>
            </p:cNvPr>
            <p:cNvSpPr/>
            <p:nvPr/>
          </p:nvSpPr>
          <p:spPr>
            <a:xfrm>
              <a:off x="11828592" y="12064076"/>
              <a:ext cx="446404" cy="410140"/>
            </a:xfrm>
            <a:custGeom>
              <a:avLst/>
              <a:gdLst/>
              <a:ahLst/>
              <a:cxnLst>
                <a:cxn ang="0">
                  <a:pos x="wd2" y="hd2"/>
                </a:cxn>
                <a:cxn ang="5400000">
                  <a:pos x="wd2" y="hd2"/>
                </a:cxn>
                <a:cxn ang="10800000">
                  <a:pos x="wd2" y="hd2"/>
                </a:cxn>
                <a:cxn ang="16200000">
                  <a:pos x="wd2" y="hd2"/>
                </a:cxn>
              </a:cxnLst>
              <a:rect l="0" t="0"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40" name="Shape 34224">
              <a:extLst>
                <a:ext uri="{FF2B5EF4-FFF2-40B4-BE49-F238E27FC236}">
                  <a16:creationId xmlns:a16="http://schemas.microsoft.com/office/drawing/2014/main" xmlns="" id="{CD57E31E-7319-49C9-B1E1-7E2E91AD680C}"/>
                </a:ext>
              </a:extLst>
            </p:cNvPr>
            <p:cNvSpPr/>
            <p:nvPr/>
          </p:nvSpPr>
          <p:spPr>
            <a:xfrm>
              <a:off x="11467012" y="10972393"/>
              <a:ext cx="358632" cy="692850"/>
            </a:xfrm>
            <a:custGeom>
              <a:avLst/>
              <a:gdLst/>
              <a:ahLst/>
              <a:cxnLst>
                <a:cxn ang="0">
                  <a:pos x="wd2" y="hd2"/>
                </a:cxn>
                <a:cxn ang="5400000">
                  <a:pos x="wd2" y="hd2"/>
                </a:cxn>
                <a:cxn ang="10800000">
                  <a:pos x="wd2" y="hd2"/>
                </a:cxn>
                <a:cxn ang="16200000">
                  <a:pos x="wd2" y="hd2"/>
                </a:cxn>
              </a:cxnLst>
              <a:rect l="0" t="0" r="r" b="b"/>
              <a:pathLst>
                <a:path w="21436" h="21532" extrusionOk="0">
                  <a:moveTo>
                    <a:pt x="17698" y="0"/>
                  </a:moveTo>
                  <a:lnTo>
                    <a:pt x="16138" y="1685"/>
                  </a:lnTo>
                  <a:cubicBezTo>
                    <a:pt x="16052" y="1663"/>
                    <a:pt x="15626" y="1553"/>
                    <a:pt x="15626" y="1553"/>
                  </a:cubicBezTo>
                  <a:lnTo>
                    <a:pt x="14403" y="2878"/>
                  </a:lnTo>
                  <a:lnTo>
                    <a:pt x="14914" y="3010"/>
                  </a:lnTo>
                  <a:lnTo>
                    <a:pt x="14546" y="3408"/>
                  </a:lnTo>
                  <a:lnTo>
                    <a:pt x="2184" y="16751"/>
                  </a:lnTo>
                  <a:cubicBezTo>
                    <a:pt x="1744" y="17225"/>
                    <a:pt x="202" y="19746"/>
                    <a:pt x="516" y="20547"/>
                  </a:cubicBezTo>
                  <a:cubicBezTo>
                    <a:pt x="560" y="20662"/>
                    <a:pt x="644" y="20742"/>
                    <a:pt x="773" y="20775"/>
                  </a:cubicBezTo>
                  <a:cubicBezTo>
                    <a:pt x="1807" y="21040"/>
                    <a:pt x="5426" y="18252"/>
                    <a:pt x="5928" y="17710"/>
                  </a:cubicBezTo>
                  <a:lnTo>
                    <a:pt x="18283" y="4367"/>
                  </a:lnTo>
                  <a:lnTo>
                    <a:pt x="18652" y="3969"/>
                  </a:lnTo>
                  <a:lnTo>
                    <a:pt x="19186" y="4106"/>
                  </a:lnTo>
                  <a:lnTo>
                    <a:pt x="14380" y="9291"/>
                  </a:lnTo>
                  <a:lnTo>
                    <a:pt x="15147" y="9488"/>
                  </a:lnTo>
                  <a:lnTo>
                    <a:pt x="21176" y="2979"/>
                  </a:lnTo>
                  <a:cubicBezTo>
                    <a:pt x="21176" y="2979"/>
                    <a:pt x="20341" y="2767"/>
                    <a:pt x="19876" y="2647"/>
                  </a:cubicBezTo>
                  <a:lnTo>
                    <a:pt x="21436" y="963"/>
                  </a:lnTo>
                  <a:cubicBezTo>
                    <a:pt x="21436" y="963"/>
                    <a:pt x="17698" y="0"/>
                    <a:pt x="17698" y="0"/>
                  </a:cubicBezTo>
                  <a:close/>
                  <a:moveTo>
                    <a:pt x="516" y="20547"/>
                  </a:moveTo>
                  <a:cubicBezTo>
                    <a:pt x="504" y="20509"/>
                    <a:pt x="483" y="20481"/>
                    <a:pt x="479" y="20436"/>
                  </a:cubicBezTo>
                  <a:lnTo>
                    <a:pt x="223" y="20708"/>
                  </a:lnTo>
                  <a:cubicBezTo>
                    <a:pt x="120" y="20820"/>
                    <a:pt x="-164" y="21449"/>
                    <a:pt x="129" y="21525"/>
                  </a:cubicBezTo>
                  <a:cubicBezTo>
                    <a:pt x="423" y="21600"/>
                    <a:pt x="1188" y="21095"/>
                    <a:pt x="1291" y="20984"/>
                  </a:cubicBezTo>
                  <a:lnTo>
                    <a:pt x="1546" y="20707"/>
                  </a:lnTo>
                  <a:cubicBezTo>
                    <a:pt x="1228" y="20825"/>
                    <a:pt x="959" y="20878"/>
                    <a:pt x="774" y="20830"/>
                  </a:cubicBezTo>
                  <a:cubicBezTo>
                    <a:pt x="630" y="20793"/>
                    <a:pt x="555" y="20685"/>
                    <a:pt x="516" y="2054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41" name="Shape 34225">
              <a:extLst>
                <a:ext uri="{FF2B5EF4-FFF2-40B4-BE49-F238E27FC236}">
                  <a16:creationId xmlns:a16="http://schemas.microsoft.com/office/drawing/2014/main" xmlns="" id="{BB1183C0-66C3-47AF-AB05-3154401E849C}"/>
                </a:ext>
              </a:extLst>
            </p:cNvPr>
            <p:cNvSpPr/>
            <p:nvPr/>
          </p:nvSpPr>
          <p:spPr>
            <a:xfrm>
              <a:off x="12788908" y="11202698"/>
              <a:ext cx="425116" cy="118066"/>
            </a:xfrm>
            <a:custGeom>
              <a:avLst/>
              <a:gdLst/>
              <a:ahLst/>
              <a:cxnLst>
                <a:cxn ang="0">
                  <a:pos x="wd2" y="hd2"/>
                </a:cxn>
                <a:cxn ang="5400000">
                  <a:pos x="wd2" y="hd2"/>
                </a:cxn>
                <a:cxn ang="10800000">
                  <a:pos x="wd2" y="hd2"/>
                </a:cxn>
                <a:cxn ang="16200000">
                  <a:pos x="wd2" y="hd2"/>
                </a:cxn>
              </a:cxnLst>
              <a:rect l="0" t="0" r="r" b="b"/>
              <a:pathLst>
                <a:path w="21600" h="21600" extrusionOk="0">
                  <a:moveTo>
                    <a:pt x="21600" y="14936"/>
                  </a:moveTo>
                  <a:lnTo>
                    <a:pt x="17631" y="5428"/>
                  </a:lnTo>
                  <a:lnTo>
                    <a:pt x="17241" y="21600"/>
                  </a:lnTo>
                  <a:cubicBezTo>
                    <a:pt x="17241" y="21600"/>
                    <a:pt x="21600" y="14936"/>
                    <a:pt x="21600" y="14936"/>
                  </a:cubicBezTo>
                  <a:close/>
                  <a:moveTo>
                    <a:pt x="16506" y="21368"/>
                  </a:moveTo>
                  <a:lnTo>
                    <a:pt x="16896" y="5196"/>
                  </a:lnTo>
                  <a:lnTo>
                    <a:pt x="3794" y="1071"/>
                  </a:lnTo>
                  <a:lnTo>
                    <a:pt x="3401" y="17243"/>
                  </a:lnTo>
                  <a:cubicBezTo>
                    <a:pt x="3401" y="17243"/>
                    <a:pt x="16506" y="21368"/>
                    <a:pt x="16506" y="21368"/>
                  </a:cubicBezTo>
                  <a:close/>
                  <a:moveTo>
                    <a:pt x="2651" y="17004"/>
                  </a:moveTo>
                  <a:lnTo>
                    <a:pt x="3043" y="832"/>
                  </a:lnTo>
                  <a:lnTo>
                    <a:pt x="393" y="0"/>
                  </a:lnTo>
                  <a:lnTo>
                    <a:pt x="0" y="16172"/>
                  </a:lnTo>
                  <a:cubicBezTo>
                    <a:pt x="0" y="16172"/>
                    <a:pt x="2651" y="17004"/>
                    <a:pt x="2651" y="1700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42" name="Shape 34226">
              <a:extLst>
                <a:ext uri="{FF2B5EF4-FFF2-40B4-BE49-F238E27FC236}">
                  <a16:creationId xmlns:a16="http://schemas.microsoft.com/office/drawing/2014/main" xmlns="" id="{CCE9EB3E-7132-48EF-9BBC-3E60DE6B51F2}"/>
                </a:ext>
              </a:extLst>
            </p:cNvPr>
            <p:cNvSpPr/>
            <p:nvPr/>
          </p:nvSpPr>
          <p:spPr>
            <a:xfrm>
              <a:off x="12691600" y="7661988"/>
              <a:ext cx="463732" cy="545588"/>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43" name="Shape 34227">
              <a:extLst>
                <a:ext uri="{FF2B5EF4-FFF2-40B4-BE49-F238E27FC236}">
                  <a16:creationId xmlns:a16="http://schemas.microsoft.com/office/drawing/2014/main" xmlns="" id="{7EDD1173-D823-4C26-BE10-9FFA0E8E344A}"/>
                </a:ext>
              </a:extLst>
            </p:cNvPr>
            <p:cNvSpPr/>
            <p:nvPr/>
          </p:nvSpPr>
          <p:spPr>
            <a:xfrm>
              <a:off x="11861838" y="8796062"/>
              <a:ext cx="359648" cy="359648"/>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grpFill/>
            <a:ln w="12700" cap="flat">
              <a:noFill/>
              <a:miter lim="400000"/>
            </a:ln>
            <a:effectLst/>
          </p:spPr>
          <p:txBody>
            <a:bodyPr wrap="square" lIns="53578" tIns="53578" rIns="53578" bIns="53578" numCol="1" anchor="ctr">
              <a:noAutofit/>
            </a:bodyPr>
            <a:lstStyle/>
            <a:p>
              <a:endParaRPr sz="5063" dirty="0">
                <a:latin typeface="Lato Light" panose="020F0502020204030203" pitchFamily="34" charset="0"/>
              </a:endParaRPr>
            </a:p>
          </p:txBody>
        </p:sp>
        <p:sp>
          <p:nvSpPr>
            <p:cNvPr id="544" name="Shape 34228">
              <a:extLst>
                <a:ext uri="{FF2B5EF4-FFF2-40B4-BE49-F238E27FC236}">
                  <a16:creationId xmlns:a16="http://schemas.microsoft.com/office/drawing/2014/main" xmlns="" id="{F3A3D69C-7908-459F-B95B-DD4BD9F4EEA2}"/>
                </a:ext>
              </a:extLst>
            </p:cNvPr>
            <p:cNvSpPr/>
            <p:nvPr/>
          </p:nvSpPr>
          <p:spPr>
            <a:xfrm>
              <a:off x="9057539" y="5652197"/>
              <a:ext cx="565072" cy="648758"/>
            </a:xfrm>
            <a:custGeom>
              <a:avLst/>
              <a:gdLst/>
              <a:ahLst/>
              <a:cxnLst>
                <a:cxn ang="0">
                  <a:pos x="wd2" y="hd2"/>
                </a:cxn>
                <a:cxn ang="5400000">
                  <a:pos x="wd2" y="hd2"/>
                </a:cxn>
                <a:cxn ang="10800000">
                  <a:pos x="wd2" y="hd2"/>
                </a:cxn>
                <a:cxn ang="16200000">
                  <a:pos x="wd2" y="hd2"/>
                </a:cxn>
              </a:cxnLst>
              <a:rect l="0" t="0" r="r" b="b"/>
              <a:pathLst>
                <a:path w="21600" h="21600" extrusionOk="0">
                  <a:moveTo>
                    <a:pt x="11390" y="0"/>
                  </a:moveTo>
                  <a:lnTo>
                    <a:pt x="0" y="14168"/>
                  </a:lnTo>
                  <a:lnTo>
                    <a:pt x="12187" y="21600"/>
                  </a:lnTo>
                  <a:lnTo>
                    <a:pt x="21600" y="9890"/>
                  </a:lnTo>
                  <a:lnTo>
                    <a:pt x="20767" y="5719"/>
                  </a:lnTo>
                  <a:lnTo>
                    <a:pt x="11390" y="0"/>
                  </a:lnTo>
                  <a:close/>
                  <a:moveTo>
                    <a:pt x="12641" y="5625"/>
                  </a:moveTo>
                  <a:lnTo>
                    <a:pt x="17079" y="8332"/>
                  </a:lnTo>
                  <a:lnTo>
                    <a:pt x="16765" y="8723"/>
                  </a:lnTo>
                  <a:lnTo>
                    <a:pt x="12326" y="6016"/>
                  </a:lnTo>
                  <a:lnTo>
                    <a:pt x="12641" y="5625"/>
                  </a:lnTo>
                  <a:close/>
                  <a:moveTo>
                    <a:pt x="7323" y="8127"/>
                  </a:moveTo>
                  <a:lnTo>
                    <a:pt x="16200" y="13540"/>
                  </a:lnTo>
                  <a:lnTo>
                    <a:pt x="15894" y="13920"/>
                  </a:lnTo>
                  <a:lnTo>
                    <a:pt x="7017" y="8506"/>
                  </a:lnTo>
                  <a:lnTo>
                    <a:pt x="7323" y="8127"/>
                  </a:lnTo>
                  <a:close/>
                  <a:moveTo>
                    <a:pt x="5778" y="10048"/>
                  </a:moveTo>
                  <a:lnTo>
                    <a:pt x="14655" y="15462"/>
                  </a:lnTo>
                  <a:lnTo>
                    <a:pt x="14340" y="15853"/>
                  </a:lnTo>
                  <a:lnTo>
                    <a:pt x="5463" y="10439"/>
                  </a:lnTo>
                  <a:lnTo>
                    <a:pt x="5778" y="10048"/>
                  </a:lnTo>
                  <a:close/>
                  <a:moveTo>
                    <a:pt x="4233" y="11970"/>
                  </a:moveTo>
                  <a:lnTo>
                    <a:pt x="8671" y="14677"/>
                  </a:lnTo>
                  <a:lnTo>
                    <a:pt x="8357" y="15068"/>
                  </a:lnTo>
                  <a:lnTo>
                    <a:pt x="3918" y="12361"/>
                  </a:lnTo>
                  <a:lnTo>
                    <a:pt x="4233" y="11970"/>
                  </a:ln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45" name="Shape 34229">
              <a:extLst>
                <a:ext uri="{FF2B5EF4-FFF2-40B4-BE49-F238E27FC236}">
                  <a16:creationId xmlns:a16="http://schemas.microsoft.com/office/drawing/2014/main" xmlns="" id="{89E6D54B-38D9-42C9-9361-295B19AEA313}"/>
                </a:ext>
              </a:extLst>
            </p:cNvPr>
            <p:cNvSpPr/>
            <p:nvPr/>
          </p:nvSpPr>
          <p:spPr>
            <a:xfrm>
              <a:off x="14430703" y="5653180"/>
              <a:ext cx="678286" cy="609678"/>
            </a:xfrm>
            <a:custGeom>
              <a:avLst/>
              <a:gdLst/>
              <a:ahLst/>
              <a:cxnLst>
                <a:cxn ang="0">
                  <a:pos x="wd2" y="hd2"/>
                </a:cxn>
                <a:cxn ang="5400000">
                  <a:pos x="wd2" y="hd2"/>
                </a:cxn>
                <a:cxn ang="10800000">
                  <a:pos x="wd2" y="hd2"/>
                </a:cxn>
                <a:cxn ang="16200000">
                  <a:pos x="wd2" y="hd2"/>
                </a:cxn>
              </a:cxnLst>
              <a:rect l="0" t="0" r="r" b="b"/>
              <a:pathLst>
                <a:path w="21255" h="21217" extrusionOk="0">
                  <a:moveTo>
                    <a:pt x="16218" y="16859"/>
                  </a:moveTo>
                  <a:lnTo>
                    <a:pt x="3455" y="9002"/>
                  </a:lnTo>
                  <a:lnTo>
                    <a:pt x="7275" y="1347"/>
                  </a:lnTo>
                  <a:lnTo>
                    <a:pt x="20039" y="9205"/>
                  </a:lnTo>
                  <a:cubicBezTo>
                    <a:pt x="20039" y="9205"/>
                    <a:pt x="16218" y="16859"/>
                    <a:pt x="16218" y="16859"/>
                  </a:cubicBezTo>
                  <a:close/>
                  <a:moveTo>
                    <a:pt x="20627" y="8027"/>
                  </a:moveTo>
                  <a:lnTo>
                    <a:pt x="7863" y="170"/>
                  </a:lnTo>
                  <a:cubicBezTo>
                    <a:pt x="7275" y="-192"/>
                    <a:pt x="6536" y="43"/>
                    <a:pt x="6211" y="693"/>
                  </a:cubicBezTo>
                  <a:cubicBezTo>
                    <a:pt x="6211" y="693"/>
                    <a:pt x="1803" y="9525"/>
                    <a:pt x="1814" y="9531"/>
                  </a:cubicBezTo>
                  <a:lnTo>
                    <a:pt x="16683" y="18684"/>
                  </a:lnTo>
                  <a:cubicBezTo>
                    <a:pt x="16694" y="18691"/>
                    <a:pt x="21103" y="9860"/>
                    <a:pt x="21103" y="9860"/>
                  </a:cubicBezTo>
                  <a:cubicBezTo>
                    <a:pt x="21427" y="9210"/>
                    <a:pt x="21214" y="8389"/>
                    <a:pt x="20627" y="8027"/>
                  </a:cubicBezTo>
                  <a:close/>
                  <a:moveTo>
                    <a:pt x="15519" y="21047"/>
                  </a:moveTo>
                  <a:lnTo>
                    <a:pt x="628" y="11880"/>
                  </a:lnTo>
                  <a:cubicBezTo>
                    <a:pt x="40" y="11518"/>
                    <a:pt x="-173" y="10698"/>
                    <a:pt x="152" y="10047"/>
                  </a:cubicBezTo>
                  <a:lnTo>
                    <a:pt x="446" y="9459"/>
                  </a:lnTo>
                  <a:lnTo>
                    <a:pt x="7359" y="13714"/>
                  </a:lnTo>
                  <a:lnTo>
                    <a:pt x="7065" y="14303"/>
                  </a:lnTo>
                  <a:lnTo>
                    <a:pt x="10256" y="16268"/>
                  </a:lnTo>
                  <a:lnTo>
                    <a:pt x="10550" y="15679"/>
                  </a:lnTo>
                  <a:lnTo>
                    <a:pt x="17464" y="19935"/>
                  </a:lnTo>
                  <a:lnTo>
                    <a:pt x="17170" y="20524"/>
                  </a:lnTo>
                  <a:cubicBezTo>
                    <a:pt x="16846" y="21174"/>
                    <a:pt x="16106" y="21408"/>
                    <a:pt x="15519" y="21047"/>
                  </a:cubicBezTo>
                  <a:cubicBezTo>
                    <a:pt x="15519" y="21047"/>
                    <a:pt x="15519" y="21047"/>
                    <a:pt x="15519" y="2104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46" name="Shape 34230">
              <a:extLst>
                <a:ext uri="{FF2B5EF4-FFF2-40B4-BE49-F238E27FC236}">
                  <a16:creationId xmlns:a16="http://schemas.microsoft.com/office/drawing/2014/main" xmlns="" id="{228C9893-8674-402C-9F7E-4ED7EDAB6FCC}"/>
                </a:ext>
              </a:extLst>
            </p:cNvPr>
            <p:cNvSpPr/>
            <p:nvPr/>
          </p:nvSpPr>
          <p:spPr>
            <a:xfrm>
              <a:off x="14217720" y="6775957"/>
              <a:ext cx="333440" cy="666878"/>
            </a:xfrm>
            <a:custGeom>
              <a:avLst/>
              <a:gdLst/>
              <a:ahLst/>
              <a:cxnLst>
                <a:cxn ang="0">
                  <a:pos x="wd2" y="hd2"/>
                </a:cxn>
                <a:cxn ang="5400000">
                  <a:pos x="wd2" y="hd2"/>
                </a:cxn>
                <a:cxn ang="10800000">
                  <a:pos x="wd2" y="hd2"/>
                </a:cxn>
                <a:cxn ang="16200000">
                  <a:pos x="wd2" y="hd2"/>
                </a:cxn>
              </a:cxnLst>
              <a:rect l="0" t="0"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47" name="Shape 34231">
              <a:extLst>
                <a:ext uri="{FF2B5EF4-FFF2-40B4-BE49-F238E27FC236}">
                  <a16:creationId xmlns:a16="http://schemas.microsoft.com/office/drawing/2014/main" xmlns="" id="{C151CDC8-61CA-40FD-9271-29D936DD64C6}"/>
                </a:ext>
              </a:extLst>
            </p:cNvPr>
            <p:cNvSpPr/>
            <p:nvPr/>
          </p:nvSpPr>
          <p:spPr>
            <a:xfrm>
              <a:off x="12484545" y="3228311"/>
              <a:ext cx="428100" cy="347868"/>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48" name="Shape 34232">
              <a:extLst>
                <a:ext uri="{FF2B5EF4-FFF2-40B4-BE49-F238E27FC236}">
                  <a16:creationId xmlns:a16="http://schemas.microsoft.com/office/drawing/2014/main" xmlns="" id="{5564D033-0BEE-4564-B8AC-99767698FDD5}"/>
                </a:ext>
              </a:extLst>
            </p:cNvPr>
            <p:cNvSpPr/>
            <p:nvPr/>
          </p:nvSpPr>
          <p:spPr>
            <a:xfrm>
              <a:off x="11791096" y="11232556"/>
              <a:ext cx="130464" cy="279620"/>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49" name="Shape 34233">
              <a:extLst>
                <a:ext uri="{FF2B5EF4-FFF2-40B4-BE49-F238E27FC236}">
                  <a16:creationId xmlns:a16="http://schemas.microsoft.com/office/drawing/2014/main" xmlns="" id="{D32D10C0-A8B3-4534-83FD-5C9EA7BD4D08}"/>
                </a:ext>
              </a:extLst>
            </p:cNvPr>
            <p:cNvSpPr/>
            <p:nvPr/>
          </p:nvSpPr>
          <p:spPr>
            <a:xfrm>
              <a:off x="11084739" y="4570184"/>
              <a:ext cx="304442" cy="392838"/>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50" name="Shape 34234">
              <a:extLst>
                <a:ext uri="{FF2B5EF4-FFF2-40B4-BE49-F238E27FC236}">
                  <a16:creationId xmlns:a16="http://schemas.microsoft.com/office/drawing/2014/main" xmlns="" id="{1A5FB06F-4E6F-4F4E-90D8-62FC01B10DE9}"/>
                </a:ext>
              </a:extLst>
            </p:cNvPr>
            <p:cNvSpPr/>
            <p:nvPr/>
          </p:nvSpPr>
          <p:spPr>
            <a:xfrm>
              <a:off x="10710090" y="4258444"/>
              <a:ext cx="419088" cy="392838"/>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51" name="Shape 34235">
              <a:extLst>
                <a:ext uri="{FF2B5EF4-FFF2-40B4-BE49-F238E27FC236}">
                  <a16:creationId xmlns:a16="http://schemas.microsoft.com/office/drawing/2014/main" xmlns="" id="{EB5741D7-1E24-47A2-8D09-CEB11BFBFC00}"/>
                </a:ext>
              </a:extLst>
            </p:cNvPr>
            <p:cNvSpPr/>
            <p:nvPr/>
          </p:nvSpPr>
          <p:spPr>
            <a:xfrm>
              <a:off x="9790862" y="4363012"/>
              <a:ext cx="428100" cy="347868"/>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52" name="Shape 34236">
              <a:extLst>
                <a:ext uri="{FF2B5EF4-FFF2-40B4-BE49-F238E27FC236}">
                  <a16:creationId xmlns:a16="http://schemas.microsoft.com/office/drawing/2014/main" xmlns="" id="{E6265567-A1F2-49AE-A916-CAA754C4970E}"/>
                </a:ext>
              </a:extLst>
            </p:cNvPr>
            <p:cNvSpPr/>
            <p:nvPr/>
          </p:nvSpPr>
          <p:spPr>
            <a:xfrm>
              <a:off x="12210021" y="7840631"/>
              <a:ext cx="346528" cy="281582"/>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53" name="Shape 34237">
              <a:extLst>
                <a:ext uri="{FF2B5EF4-FFF2-40B4-BE49-F238E27FC236}">
                  <a16:creationId xmlns:a16="http://schemas.microsoft.com/office/drawing/2014/main" xmlns="" id="{65D5F1A5-A63E-465B-BB84-4626D491D17D}"/>
                </a:ext>
              </a:extLst>
            </p:cNvPr>
            <p:cNvSpPr/>
            <p:nvPr/>
          </p:nvSpPr>
          <p:spPr>
            <a:xfrm>
              <a:off x="11135547" y="9214788"/>
              <a:ext cx="163854" cy="351174"/>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54" name="Shape 34238">
              <a:extLst>
                <a:ext uri="{FF2B5EF4-FFF2-40B4-BE49-F238E27FC236}">
                  <a16:creationId xmlns:a16="http://schemas.microsoft.com/office/drawing/2014/main" xmlns="" id="{ACD3250F-460C-45A8-BB69-228B1D35C60D}"/>
                </a:ext>
              </a:extLst>
            </p:cNvPr>
            <p:cNvSpPr/>
            <p:nvPr/>
          </p:nvSpPr>
          <p:spPr>
            <a:xfrm>
              <a:off x="13971261" y="7721068"/>
              <a:ext cx="163854" cy="351174"/>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55" name="Shape 34239">
              <a:extLst>
                <a:ext uri="{FF2B5EF4-FFF2-40B4-BE49-F238E27FC236}">
                  <a16:creationId xmlns:a16="http://schemas.microsoft.com/office/drawing/2014/main" xmlns="" id="{62EC6C4D-2B2B-48D1-AB05-51FE5FBBC654}"/>
                </a:ext>
              </a:extLst>
            </p:cNvPr>
            <p:cNvSpPr/>
            <p:nvPr/>
          </p:nvSpPr>
          <p:spPr>
            <a:xfrm>
              <a:off x="13086555" y="5888971"/>
              <a:ext cx="304442" cy="392840"/>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56" name="Shape 34240">
              <a:extLst>
                <a:ext uri="{FF2B5EF4-FFF2-40B4-BE49-F238E27FC236}">
                  <a16:creationId xmlns:a16="http://schemas.microsoft.com/office/drawing/2014/main" xmlns="" id="{F69526BA-FED4-4695-92DC-705A1CD15942}"/>
                </a:ext>
              </a:extLst>
            </p:cNvPr>
            <p:cNvSpPr/>
            <p:nvPr/>
          </p:nvSpPr>
          <p:spPr>
            <a:xfrm>
              <a:off x="12718729" y="8725244"/>
              <a:ext cx="218222" cy="281582"/>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57" name="Shape 34241">
              <a:extLst>
                <a:ext uri="{FF2B5EF4-FFF2-40B4-BE49-F238E27FC236}">
                  <a16:creationId xmlns:a16="http://schemas.microsoft.com/office/drawing/2014/main" xmlns="" id="{9068D561-B84C-4A4F-B55B-6ED0A8291125}"/>
                </a:ext>
              </a:extLst>
            </p:cNvPr>
            <p:cNvSpPr/>
            <p:nvPr/>
          </p:nvSpPr>
          <p:spPr>
            <a:xfrm>
              <a:off x="11342014" y="7513407"/>
              <a:ext cx="272208" cy="366146"/>
            </a:xfrm>
            <a:custGeom>
              <a:avLst/>
              <a:gdLst/>
              <a:ahLst/>
              <a:cxnLst>
                <a:cxn ang="0">
                  <a:pos x="wd2" y="hd2"/>
                </a:cxn>
                <a:cxn ang="5400000">
                  <a:pos x="wd2" y="hd2"/>
                </a:cxn>
                <a:cxn ang="10800000">
                  <a:pos x="wd2" y="hd2"/>
                </a:cxn>
                <a:cxn ang="16200000">
                  <a:pos x="wd2" y="hd2"/>
                </a:cxn>
              </a:cxnLst>
              <a:rect l="0" t="0" r="r" b="b"/>
              <a:pathLst>
                <a:path w="19711" h="20821" extrusionOk="0">
                  <a:moveTo>
                    <a:pt x="12499" y="13303"/>
                  </a:moveTo>
                  <a:cubicBezTo>
                    <a:pt x="13474" y="15282"/>
                    <a:pt x="14406" y="17194"/>
                    <a:pt x="14461" y="19063"/>
                  </a:cubicBezTo>
                  <a:cubicBezTo>
                    <a:pt x="14479" y="19633"/>
                    <a:pt x="14582" y="20311"/>
                    <a:pt x="14210" y="20821"/>
                  </a:cubicBezTo>
                  <a:cubicBezTo>
                    <a:pt x="10525" y="17927"/>
                    <a:pt x="9838" y="14212"/>
                    <a:pt x="8115" y="11051"/>
                  </a:cubicBezTo>
                  <a:cubicBezTo>
                    <a:pt x="6053" y="10122"/>
                    <a:pt x="4570" y="7480"/>
                    <a:pt x="6196" y="6231"/>
                  </a:cubicBezTo>
                  <a:cubicBezTo>
                    <a:pt x="8553" y="4419"/>
                    <a:pt x="10035" y="7345"/>
                    <a:pt x="10598" y="8773"/>
                  </a:cubicBezTo>
                  <a:cubicBezTo>
                    <a:pt x="10906" y="9555"/>
                    <a:pt x="10989" y="10416"/>
                    <a:pt x="11671" y="11094"/>
                  </a:cubicBezTo>
                  <a:cubicBezTo>
                    <a:pt x="13112" y="12518"/>
                    <a:pt x="15601" y="11340"/>
                    <a:pt x="16169" y="9915"/>
                  </a:cubicBezTo>
                  <a:cubicBezTo>
                    <a:pt x="16983" y="7871"/>
                    <a:pt x="15656" y="5461"/>
                    <a:pt x="13976" y="3794"/>
                  </a:cubicBezTo>
                  <a:cubicBezTo>
                    <a:pt x="11415" y="1258"/>
                    <a:pt x="6416" y="1969"/>
                    <a:pt x="3932" y="4842"/>
                  </a:cubicBezTo>
                  <a:cubicBezTo>
                    <a:pt x="2652" y="6323"/>
                    <a:pt x="2147" y="8434"/>
                    <a:pt x="3515" y="10418"/>
                  </a:cubicBezTo>
                  <a:cubicBezTo>
                    <a:pt x="4236" y="11464"/>
                    <a:pt x="5170" y="12108"/>
                    <a:pt x="6136" y="12400"/>
                  </a:cubicBezTo>
                  <a:cubicBezTo>
                    <a:pt x="6282" y="12445"/>
                    <a:pt x="6666" y="12458"/>
                    <a:pt x="6895" y="12661"/>
                  </a:cubicBezTo>
                  <a:cubicBezTo>
                    <a:pt x="7361" y="13074"/>
                    <a:pt x="7439" y="13745"/>
                    <a:pt x="7417" y="14249"/>
                  </a:cubicBezTo>
                  <a:cubicBezTo>
                    <a:pt x="5334" y="14777"/>
                    <a:pt x="3377" y="14023"/>
                    <a:pt x="1894" y="12542"/>
                  </a:cubicBezTo>
                  <a:cubicBezTo>
                    <a:pt x="-1478" y="9170"/>
                    <a:pt x="-94" y="4513"/>
                    <a:pt x="4049" y="1953"/>
                  </a:cubicBezTo>
                  <a:cubicBezTo>
                    <a:pt x="8469" y="-779"/>
                    <a:pt x="13971" y="-622"/>
                    <a:pt x="16956" y="2276"/>
                  </a:cubicBezTo>
                  <a:cubicBezTo>
                    <a:pt x="19176" y="4430"/>
                    <a:pt x="20122" y="7281"/>
                    <a:pt x="19546" y="9389"/>
                  </a:cubicBezTo>
                  <a:cubicBezTo>
                    <a:pt x="19112" y="10973"/>
                    <a:pt x="17273" y="13272"/>
                    <a:pt x="14367" y="13517"/>
                  </a:cubicBezTo>
                  <a:cubicBezTo>
                    <a:pt x="13720" y="13571"/>
                    <a:pt x="13303" y="13441"/>
                    <a:pt x="12499" y="13303"/>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58" name="Shape 34242">
              <a:extLst>
                <a:ext uri="{FF2B5EF4-FFF2-40B4-BE49-F238E27FC236}">
                  <a16:creationId xmlns:a16="http://schemas.microsoft.com/office/drawing/2014/main" xmlns="" id="{3148C785-7486-4740-A977-946E0987D074}"/>
                </a:ext>
              </a:extLst>
            </p:cNvPr>
            <p:cNvSpPr/>
            <p:nvPr/>
          </p:nvSpPr>
          <p:spPr>
            <a:xfrm>
              <a:off x="14349166" y="3565132"/>
              <a:ext cx="272152" cy="351174"/>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59" name="Shape 34243">
              <a:extLst>
                <a:ext uri="{FF2B5EF4-FFF2-40B4-BE49-F238E27FC236}">
                  <a16:creationId xmlns:a16="http://schemas.microsoft.com/office/drawing/2014/main" xmlns="" id="{4E529267-3E71-435B-B15E-1F4F8F5FFE4C}"/>
                </a:ext>
              </a:extLst>
            </p:cNvPr>
            <p:cNvSpPr/>
            <p:nvPr/>
          </p:nvSpPr>
          <p:spPr>
            <a:xfrm>
              <a:off x="10163109" y="5879849"/>
              <a:ext cx="373972" cy="350548"/>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60" name="Shape 34244">
              <a:extLst>
                <a:ext uri="{FF2B5EF4-FFF2-40B4-BE49-F238E27FC236}">
                  <a16:creationId xmlns:a16="http://schemas.microsoft.com/office/drawing/2014/main" xmlns="" id="{F56D01EB-B2E0-4ED6-863F-9EF5E30C8792}"/>
                </a:ext>
              </a:extLst>
            </p:cNvPr>
            <p:cNvSpPr/>
            <p:nvPr/>
          </p:nvSpPr>
          <p:spPr>
            <a:xfrm>
              <a:off x="14467934" y="6264695"/>
              <a:ext cx="347528" cy="3257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61" name="Shape 34245">
              <a:extLst>
                <a:ext uri="{FF2B5EF4-FFF2-40B4-BE49-F238E27FC236}">
                  <a16:creationId xmlns:a16="http://schemas.microsoft.com/office/drawing/2014/main" xmlns="" id="{C96E3B08-840C-4E60-9A1A-52163CD6C890}"/>
                </a:ext>
              </a:extLst>
            </p:cNvPr>
            <p:cNvSpPr/>
            <p:nvPr/>
          </p:nvSpPr>
          <p:spPr>
            <a:xfrm>
              <a:off x="12353445" y="9604415"/>
              <a:ext cx="266020" cy="2493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62" name="Shape 34246">
              <a:extLst>
                <a:ext uri="{FF2B5EF4-FFF2-40B4-BE49-F238E27FC236}">
                  <a16:creationId xmlns:a16="http://schemas.microsoft.com/office/drawing/2014/main" xmlns="" id="{7166726B-3272-4C33-95E0-7B438B448886}"/>
                </a:ext>
              </a:extLst>
            </p:cNvPr>
            <p:cNvSpPr/>
            <p:nvPr/>
          </p:nvSpPr>
          <p:spPr>
            <a:xfrm>
              <a:off x="11817349" y="7826120"/>
              <a:ext cx="266022" cy="2493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63" name="Shape 34247">
              <a:extLst>
                <a:ext uri="{FF2B5EF4-FFF2-40B4-BE49-F238E27FC236}">
                  <a16:creationId xmlns:a16="http://schemas.microsoft.com/office/drawing/2014/main" xmlns="" id="{591A69D9-BA63-4183-8155-584D794736CC}"/>
                </a:ext>
              </a:extLst>
            </p:cNvPr>
            <p:cNvSpPr/>
            <p:nvPr/>
          </p:nvSpPr>
          <p:spPr>
            <a:xfrm>
              <a:off x="10728159" y="11858687"/>
              <a:ext cx="359648" cy="359648"/>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grpFill/>
            <a:ln w="12700" cap="flat">
              <a:noFill/>
              <a:miter lim="400000"/>
            </a:ln>
            <a:effectLst/>
          </p:spPr>
          <p:txBody>
            <a:bodyPr wrap="square" lIns="53578" tIns="53578" rIns="53578" bIns="53578" numCol="1" anchor="ctr">
              <a:noAutofit/>
            </a:bodyPr>
            <a:lstStyle/>
            <a:p>
              <a:endParaRPr sz="5063" dirty="0">
                <a:latin typeface="Lato Light" panose="020F0502020204030203" pitchFamily="34" charset="0"/>
              </a:endParaRPr>
            </a:p>
          </p:txBody>
        </p:sp>
        <p:sp>
          <p:nvSpPr>
            <p:cNvPr id="564" name="Shape 34248">
              <a:extLst>
                <a:ext uri="{FF2B5EF4-FFF2-40B4-BE49-F238E27FC236}">
                  <a16:creationId xmlns:a16="http://schemas.microsoft.com/office/drawing/2014/main" xmlns="" id="{A426E1F4-5E77-4069-960B-63A49CEAC400}"/>
                </a:ext>
              </a:extLst>
            </p:cNvPr>
            <p:cNvSpPr/>
            <p:nvPr/>
          </p:nvSpPr>
          <p:spPr>
            <a:xfrm>
              <a:off x="11187068" y="11262359"/>
              <a:ext cx="266020" cy="2493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65" name="Shape 34249">
              <a:extLst>
                <a:ext uri="{FF2B5EF4-FFF2-40B4-BE49-F238E27FC236}">
                  <a16:creationId xmlns:a16="http://schemas.microsoft.com/office/drawing/2014/main" xmlns="" id="{1A0081E2-E018-4796-AC82-8641DBF984FD}"/>
                </a:ext>
              </a:extLst>
            </p:cNvPr>
            <p:cNvSpPr/>
            <p:nvPr/>
          </p:nvSpPr>
          <p:spPr>
            <a:xfrm>
              <a:off x="11097651" y="11556529"/>
              <a:ext cx="363722" cy="489364"/>
            </a:xfrm>
            <a:custGeom>
              <a:avLst/>
              <a:gdLst/>
              <a:ahLst/>
              <a:cxnLst>
                <a:cxn ang="0">
                  <a:pos x="wd2" y="hd2"/>
                </a:cxn>
                <a:cxn ang="5400000">
                  <a:pos x="wd2" y="hd2"/>
                </a:cxn>
                <a:cxn ang="10800000">
                  <a:pos x="wd2" y="hd2"/>
                </a:cxn>
                <a:cxn ang="16200000">
                  <a:pos x="wd2" y="hd2"/>
                </a:cxn>
              </a:cxnLst>
              <a:rect l="0" t="0" r="r" b="b"/>
              <a:pathLst>
                <a:path w="21600" h="21600" extrusionOk="0">
                  <a:moveTo>
                    <a:pt x="0" y="1289"/>
                  </a:moveTo>
                  <a:lnTo>
                    <a:pt x="7526" y="11318"/>
                  </a:lnTo>
                  <a:lnTo>
                    <a:pt x="10639" y="10027"/>
                  </a:lnTo>
                  <a:lnTo>
                    <a:pt x="6735" y="4831"/>
                  </a:lnTo>
                  <a:cubicBezTo>
                    <a:pt x="7186" y="4822"/>
                    <a:pt x="7638" y="4734"/>
                    <a:pt x="8042" y="4542"/>
                  </a:cubicBezTo>
                  <a:cubicBezTo>
                    <a:pt x="8843" y="4160"/>
                    <a:pt x="9286" y="3488"/>
                    <a:pt x="9338" y="2779"/>
                  </a:cubicBezTo>
                  <a:cubicBezTo>
                    <a:pt x="9343" y="2717"/>
                    <a:pt x="9344" y="2654"/>
                    <a:pt x="9343" y="2591"/>
                  </a:cubicBezTo>
                  <a:cubicBezTo>
                    <a:pt x="10859" y="2532"/>
                    <a:pt x="12290" y="2713"/>
                    <a:pt x="13557" y="3159"/>
                  </a:cubicBezTo>
                  <a:cubicBezTo>
                    <a:pt x="15647" y="3894"/>
                    <a:pt x="17171" y="5277"/>
                    <a:pt x="17964" y="7158"/>
                  </a:cubicBezTo>
                  <a:cubicBezTo>
                    <a:pt x="19200" y="10089"/>
                    <a:pt x="17878" y="13269"/>
                    <a:pt x="14770" y="15143"/>
                  </a:cubicBezTo>
                  <a:lnTo>
                    <a:pt x="13545" y="13629"/>
                  </a:lnTo>
                  <a:lnTo>
                    <a:pt x="15711" y="12662"/>
                  </a:lnTo>
                  <a:lnTo>
                    <a:pt x="15100" y="11906"/>
                  </a:lnTo>
                  <a:lnTo>
                    <a:pt x="7202" y="15433"/>
                  </a:lnTo>
                  <a:lnTo>
                    <a:pt x="7813" y="16189"/>
                  </a:lnTo>
                  <a:lnTo>
                    <a:pt x="9983" y="15220"/>
                  </a:lnTo>
                  <a:lnTo>
                    <a:pt x="11972" y="17680"/>
                  </a:lnTo>
                  <a:lnTo>
                    <a:pt x="7432" y="19708"/>
                  </a:lnTo>
                  <a:lnTo>
                    <a:pt x="8961" y="21600"/>
                  </a:lnTo>
                  <a:lnTo>
                    <a:pt x="21600" y="15956"/>
                  </a:lnTo>
                  <a:lnTo>
                    <a:pt x="20070" y="14064"/>
                  </a:lnTo>
                  <a:lnTo>
                    <a:pt x="16905" y="15477"/>
                  </a:lnTo>
                  <a:cubicBezTo>
                    <a:pt x="19819" y="13226"/>
                    <a:pt x="20973" y="9873"/>
                    <a:pt x="19662" y="6762"/>
                  </a:cubicBezTo>
                  <a:cubicBezTo>
                    <a:pt x="18716" y="4520"/>
                    <a:pt x="16868" y="2861"/>
                    <a:pt x="14317" y="1964"/>
                  </a:cubicBezTo>
                  <a:cubicBezTo>
                    <a:pt x="12625" y="1368"/>
                    <a:pt x="10722" y="1151"/>
                    <a:pt x="8713" y="1295"/>
                  </a:cubicBezTo>
                  <a:cubicBezTo>
                    <a:pt x="7813" y="536"/>
                    <a:pt x="6285" y="336"/>
                    <a:pt x="5078" y="875"/>
                  </a:cubicBezTo>
                  <a:cubicBezTo>
                    <a:pt x="4725" y="1032"/>
                    <a:pt x="4440" y="1236"/>
                    <a:pt x="4217" y="1471"/>
                  </a:cubicBezTo>
                  <a:lnTo>
                    <a:pt x="3109" y="0"/>
                  </a:lnTo>
                  <a:lnTo>
                    <a:pt x="0" y="1289"/>
                  </a:lnTo>
                  <a:close/>
                  <a:moveTo>
                    <a:pt x="5994" y="2008"/>
                  </a:moveTo>
                  <a:cubicBezTo>
                    <a:pt x="6453" y="1798"/>
                    <a:pt x="7049" y="1856"/>
                    <a:pt x="7404" y="2156"/>
                  </a:cubicBezTo>
                  <a:cubicBezTo>
                    <a:pt x="7771" y="2467"/>
                    <a:pt x="7762" y="2932"/>
                    <a:pt x="7387" y="3235"/>
                  </a:cubicBezTo>
                  <a:cubicBezTo>
                    <a:pt x="7313" y="3300"/>
                    <a:pt x="7226" y="3359"/>
                    <a:pt x="7123" y="3405"/>
                  </a:cubicBezTo>
                  <a:cubicBezTo>
                    <a:pt x="6605" y="3637"/>
                    <a:pt x="5928" y="3511"/>
                    <a:pt x="5619" y="3126"/>
                  </a:cubicBezTo>
                  <a:cubicBezTo>
                    <a:pt x="5309" y="2742"/>
                    <a:pt x="5480" y="2244"/>
                    <a:pt x="5994" y="2008"/>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66" name="Shape 34250">
              <a:extLst>
                <a:ext uri="{FF2B5EF4-FFF2-40B4-BE49-F238E27FC236}">
                  <a16:creationId xmlns:a16="http://schemas.microsoft.com/office/drawing/2014/main" xmlns="" id="{CA8FE018-4CB8-4CAE-969B-0F2342F6DF2D}"/>
                </a:ext>
              </a:extLst>
            </p:cNvPr>
            <p:cNvSpPr/>
            <p:nvPr/>
          </p:nvSpPr>
          <p:spPr>
            <a:xfrm>
              <a:off x="11475026" y="12061751"/>
              <a:ext cx="218222" cy="281582"/>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67" name="Shape 34251">
              <a:extLst>
                <a:ext uri="{FF2B5EF4-FFF2-40B4-BE49-F238E27FC236}">
                  <a16:creationId xmlns:a16="http://schemas.microsoft.com/office/drawing/2014/main" xmlns="" id="{D0157F57-6C26-4DB7-8485-3E031B61D9CF}"/>
                </a:ext>
              </a:extLst>
            </p:cNvPr>
            <p:cNvSpPr/>
            <p:nvPr/>
          </p:nvSpPr>
          <p:spPr>
            <a:xfrm>
              <a:off x="11001064" y="12147982"/>
              <a:ext cx="241994" cy="2796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68" name="Shape 34252">
              <a:extLst>
                <a:ext uri="{FF2B5EF4-FFF2-40B4-BE49-F238E27FC236}">
                  <a16:creationId xmlns:a16="http://schemas.microsoft.com/office/drawing/2014/main" xmlns="" id="{8BABD10A-64D7-487D-A878-1A4A41235234}"/>
                </a:ext>
              </a:extLst>
            </p:cNvPr>
            <p:cNvSpPr/>
            <p:nvPr/>
          </p:nvSpPr>
          <p:spPr>
            <a:xfrm>
              <a:off x="11499317" y="12714275"/>
              <a:ext cx="353634" cy="243124"/>
            </a:xfrm>
            <a:custGeom>
              <a:avLst/>
              <a:gdLst/>
              <a:ahLst/>
              <a:cxnLst>
                <a:cxn ang="0">
                  <a:pos x="wd2" y="hd2"/>
                </a:cxn>
                <a:cxn ang="5400000">
                  <a:pos x="wd2" y="hd2"/>
                </a:cxn>
                <a:cxn ang="10800000">
                  <a:pos x="wd2" y="hd2"/>
                </a:cxn>
                <a:cxn ang="16200000">
                  <a:pos x="wd2" y="hd2"/>
                </a:cxn>
              </a:cxnLst>
              <a:rect l="0" t="0" r="r" b="b"/>
              <a:pathLst>
                <a:path w="21600" h="21600" extrusionOk="0">
                  <a:moveTo>
                    <a:pt x="14829" y="10800"/>
                  </a:moveTo>
                  <a:lnTo>
                    <a:pt x="14850" y="5891"/>
                  </a:lnTo>
                  <a:lnTo>
                    <a:pt x="18865" y="5891"/>
                  </a:lnTo>
                  <a:lnTo>
                    <a:pt x="20250" y="10800"/>
                  </a:lnTo>
                  <a:lnTo>
                    <a:pt x="14829" y="10800"/>
                  </a:lnTo>
                  <a:close/>
                  <a:moveTo>
                    <a:pt x="20250" y="5564"/>
                  </a:moveTo>
                  <a:cubicBezTo>
                    <a:pt x="19879" y="3856"/>
                    <a:pt x="18900" y="3919"/>
                    <a:pt x="18900" y="3919"/>
                  </a:cubicBezTo>
                  <a:lnTo>
                    <a:pt x="13495" y="3919"/>
                  </a:lnTo>
                  <a:lnTo>
                    <a:pt x="13495" y="18655"/>
                  </a:lnTo>
                  <a:lnTo>
                    <a:pt x="15525" y="18655"/>
                  </a:lnTo>
                  <a:cubicBezTo>
                    <a:pt x="15527" y="14736"/>
                    <a:pt x="16734" y="14727"/>
                    <a:pt x="18225" y="14728"/>
                  </a:cubicBezTo>
                  <a:cubicBezTo>
                    <a:pt x="19716" y="14728"/>
                    <a:pt x="20918" y="14757"/>
                    <a:pt x="20924" y="18655"/>
                  </a:cubicBezTo>
                  <a:lnTo>
                    <a:pt x="21600" y="18655"/>
                  </a:lnTo>
                  <a:lnTo>
                    <a:pt x="21600" y="10817"/>
                  </a:lnTo>
                  <a:cubicBezTo>
                    <a:pt x="21600" y="10817"/>
                    <a:pt x="20621" y="7272"/>
                    <a:pt x="20250" y="5564"/>
                  </a:cubicBezTo>
                  <a:close/>
                  <a:moveTo>
                    <a:pt x="12690" y="1964"/>
                  </a:moveTo>
                  <a:lnTo>
                    <a:pt x="12690" y="18655"/>
                  </a:lnTo>
                  <a:lnTo>
                    <a:pt x="6750" y="18655"/>
                  </a:lnTo>
                  <a:cubicBezTo>
                    <a:pt x="6750" y="14728"/>
                    <a:pt x="5541" y="14728"/>
                    <a:pt x="4050" y="14728"/>
                  </a:cubicBezTo>
                  <a:cubicBezTo>
                    <a:pt x="2559" y="14728"/>
                    <a:pt x="1350" y="14728"/>
                    <a:pt x="1350" y="18655"/>
                  </a:cubicBezTo>
                  <a:lnTo>
                    <a:pt x="0" y="18655"/>
                  </a:lnTo>
                  <a:lnTo>
                    <a:pt x="0" y="1964"/>
                  </a:lnTo>
                  <a:cubicBezTo>
                    <a:pt x="0" y="1421"/>
                    <a:pt x="151" y="931"/>
                    <a:pt x="395" y="575"/>
                  </a:cubicBezTo>
                  <a:cubicBezTo>
                    <a:pt x="640" y="220"/>
                    <a:pt x="977" y="0"/>
                    <a:pt x="1350" y="0"/>
                  </a:cubicBezTo>
                  <a:lnTo>
                    <a:pt x="11340" y="0"/>
                  </a:lnTo>
                  <a:cubicBezTo>
                    <a:pt x="11713" y="0"/>
                    <a:pt x="12050" y="220"/>
                    <a:pt x="12295" y="575"/>
                  </a:cubicBezTo>
                  <a:cubicBezTo>
                    <a:pt x="12539" y="931"/>
                    <a:pt x="12690" y="1421"/>
                    <a:pt x="12690" y="1964"/>
                  </a:cubicBezTo>
                  <a:close/>
                  <a:moveTo>
                    <a:pt x="4050" y="19636"/>
                  </a:moveTo>
                  <a:cubicBezTo>
                    <a:pt x="3677" y="19636"/>
                    <a:pt x="3375" y="19197"/>
                    <a:pt x="3375" y="18655"/>
                  </a:cubicBezTo>
                  <a:cubicBezTo>
                    <a:pt x="3375" y="18112"/>
                    <a:pt x="3677" y="17673"/>
                    <a:pt x="4050" y="17673"/>
                  </a:cubicBezTo>
                  <a:cubicBezTo>
                    <a:pt x="4423" y="17673"/>
                    <a:pt x="4725" y="18112"/>
                    <a:pt x="4725" y="18655"/>
                  </a:cubicBezTo>
                  <a:cubicBezTo>
                    <a:pt x="4725" y="19197"/>
                    <a:pt x="4423" y="19636"/>
                    <a:pt x="4050" y="19636"/>
                  </a:cubicBezTo>
                  <a:close/>
                  <a:moveTo>
                    <a:pt x="4050" y="15709"/>
                  </a:moveTo>
                  <a:cubicBezTo>
                    <a:pt x="2932" y="15709"/>
                    <a:pt x="2025" y="17028"/>
                    <a:pt x="2025" y="18655"/>
                  </a:cubicBezTo>
                  <a:cubicBezTo>
                    <a:pt x="2025" y="20281"/>
                    <a:pt x="2932" y="21600"/>
                    <a:pt x="4050" y="21600"/>
                  </a:cubicBezTo>
                  <a:cubicBezTo>
                    <a:pt x="5168" y="21600"/>
                    <a:pt x="6075" y="20281"/>
                    <a:pt x="6075" y="18655"/>
                  </a:cubicBezTo>
                  <a:cubicBezTo>
                    <a:pt x="6075" y="17028"/>
                    <a:pt x="5168" y="15709"/>
                    <a:pt x="4050" y="15709"/>
                  </a:cubicBezTo>
                  <a:close/>
                  <a:moveTo>
                    <a:pt x="18225" y="19636"/>
                  </a:moveTo>
                  <a:cubicBezTo>
                    <a:pt x="17852" y="19636"/>
                    <a:pt x="17550" y="19197"/>
                    <a:pt x="17550" y="18655"/>
                  </a:cubicBezTo>
                  <a:cubicBezTo>
                    <a:pt x="17550" y="18112"/>
                    <a:pt x="17852" y="17673"/>
                    <a:pt x="18225" y="17673"/>
                  </a:cubicBezTo>
                  <a:cubicBezTo>
                    <a:pt x="18598" y="17673"/>
                    <a:pt x="18900" y="18112"/>
                    <a:pt x="18900" y="18655"/>
                  </a:cubicBezTo>
                  <a:cubicBezTo>
                    <a:pt x="18900" y="19197"/>
                    <a:pt x="18598" y="19636"/>
                    <a:pt x="18225" y="19636"/>
                  </a:cubicBezTo>
                  <a:close/>
                  <a:moveTo>
                    <a:pt x="18225" y="15709"/>
                  </a:moveTo>
                  <a:cubicBezTo>
                    <a:pt x="17107" y="15709"/>
                    <a:pt x="16200" y="17028"/>
                    <a:pt x="16200" y="18655"/>
                  </a:cubicBezTo>
                  <a:cubicBezTo>
                    <a:pt x="16200" y="20281"/>
                    <a:pt x="17107" y="21600"/>
                    <a:pt x="18225" y="21600"/>
                  </a:cubicBezTo>
                  <a:cubicBezTo>
                    <a:pt x="19343" y="21600"/>
                    <a:pt x="20250" y="20281"/>
                    <a:pt x="20250" y="18655"/>
                  </a:cubicBezTo>
                  <a:cubicBezTo>
                    <a:pt x="20250" y="17028"/>
                    <a:pt x="19343" y="15709"/>
                    <a:pt x="18225" y="15709"/>
                  </a:cubicBezTo>
                  <a:close/>
                </a:path>
              </a:pathLst>
            </a:custGeom>
            <a:grpFill/>
            <a:ln w="12700" cap="flat">
              <a:noFill/>
              <a:miter lim="400000"/>
            </a:ln>
            <a:effectLst/>
          </p:spPr>
          <p:txBody>
            <a:bodyPr wrap="square" lIns="53578" tIns="53578" rIns="53578" bIns="53578" numCol="1" anchor="b">
              <a:noAutofit/>
            </a:bodyPr>
            <a:lstStyle/>
            <a:p>
              <a:endParaRPr sz="5063" dirty="0">
                <a:latin typeface="Lato Light" panose="020F0502020204030203" pitchFamily="34" charset="0"/>
              </a:endParaRPr>
            </a:p>
          </p:txBody>
        </p:sp>
        <p:sp>
          <p:nvSpPr>
            <p:cNvPr id="569" name="Shape 34253">
              <a:extLst>
                <a:ext uri="{FF2B5EF4-FFF2-40B4-BE49-F238E27FC236}">
                  <a16:creationId xmlns:a16="http://schemas.microsoft.com/office/drawing/2014/main" xmlns="" id="{66B12AA8-0857-4A77-9CAB-06152EA0D271}"/>
                </a:ext>
              </a:extLst>
            </p:cNvPr>
            <p:cNvSpPr/>
            <p:nvPr/>
          </p:nvSpPr>
          <p:spPr>
            <a:xfrm rot="1920000">
              <a:off x="12259440" y="12552699"/>
              <a:ext cx="459460" cy="127604"/>
            </a:xfrm>
            <a:custGeom>
              <a:avLst/>
              <a:gdLst/>
              <a:ahLst/>
              <a:cxnLst>
                <a:cxn ang="0">
                  <a:pos x="wd2" y="hd2"/>
                </a:cxn>
                <a:cxn ang="5400000">
                  <a:pos x="wd2" y="hd2"/>
                </a:cxn>
                <a:cxn ang="10800000">
                  <a:pos x="wd2" y="hd2"/>
                </a:cxn>
                <a:cxn ang="16200000">
                  <a:pos x="wd2" y="hd2"/>
                </a:cxn>
              </a:cxnLst>
              <a:rect l="0" t="0" r="r" b="b"/>
              <a:pathLst>
                <a:path w="21600" h="21600" extrusionOk="0">
                  <a:moveTo>
                    <a:pt x="21600" y="14936"/>
                  </a:moveTo>
                  <a:lnTo>
                    <a:pt x="17631" y="5428"/>
                  </a:lnTo>
                  <a:lnTo>
                    <a:pt x="17241" y="21600"/>
                  </a:lnTo>
                  <a:cubicBezTo>
                    <a:pt x="17241" y="21600"/>
                    <a:pt x="21600" y="14936"/>
                    <a:pt x="21600" y="14936"/>
                  </a:cubicBezTo>
                  <a:close/>
                  <a:moveTo>
                    <a:pt x="16506" y="21368"/>
                  </a:moveTo>
                  <a:lnTo>
                    <a:pt x="16896" y="5196"/>
                  </a:lnTo>
                  <a:lnTo>
                    <a:pt x="3794" y="1071"/>
                  </a:lnTo>
                  <a:lnTo>
                    <a:pt x="3401" y="17243"/>
                  </a:lnTo>
                  <a:cubicBezTo>
                    <a:pt x="3401" y="17243"/>
                    <a:pt x="16506" y="21368"/>
                    <a:pt x="16506" y="21368"/>
                  </a:cubicBezTo>
                  <a:close/>
                  <a:moveTo>
                    <a:pt x="2651" y="17004"/>
                  </a:moveTo>
                  <a:lnTo>
                    <a:pt x="3043" y="832"/>
                  </a:lnTo>
                  <a:lnTo>
                    <a:pt x="393" y="0"/>
                  </a:lnTo>
                  <a:lnTo>
                    <a:pt x="0" y="16172"/>
                  </a:lnTo>
                  <a:cubicBezTo>
                    <a:pt x="0" y="16172"/>
                    <a:pt x="2651" y="17004"/>
                    <a:pt x="2651" y="1700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70" name="Shape 34254">
              <a:extLst>
                <a:ext uri="{FF2B5EF4-FFF2-40B4-BE49-F238E27FC236}">
                  <a16:creationId xmlns:a16="http://schemas.microsoft.com/office/drawing/2014/main" xmlns="" id="{E23B4B8E-9819-4F74-82B3-83C189C6F537}"/>
                </a:ext>
              </a:extLst>
            </p:cNvPr>
            <p:cNvSpPr/>
            <p:nvPr/>
          </p:nvSpPr>
          <p:spPr>
            <a:xfrm>
              <a:off x="10340903" y="5125500"/>
              <a:ext cx="609452" cy="544702"/>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71" name="Shape 34255">
              <a:extLst>
                <a:ext uri="{FF2B5EF4-FFF2-40B4-BE49-F238E27FC236}">
                  <a16:creationId xmlns:a16="http://schemas.microsoft.com/office/drawing/2014/main" xmlns="" id="{1CBC58AA-0B61-475D-9501-B004E06D442F}"/>
                </a:ext>
              </a:extLst>
            </p:cNvPr>
            <p:cNvSpPr/>
            <p:nvPr/>
          </p:nvSpPr>
          <p:spPr>
            <a:xfrm>
              <a:off x="9854702" y="4803941"/>
              <a:ext cx="502982" cy="459644"/>
            </a:xfrm>
            <a:custGeom>
              <a:avLst/>
              <a:gdLst/>
              <a:ahLst/>
              <a:cxnLst>
                <a:cxn ang="0">
                  <a:pos x="wd2" y="hd2"/>
                </a:cxn>
                <a:cxn ang="5400000">
                  <a:pos x="wd2" y="hd2"/>
                </a:cxn>
                <a:cxn ang="10800000">
                  <a:pos x="wd2" y="hd2"/>
                </a:cxn>
                <a:cxn ang="16200000">
                  <a:pos x="wd2" y="hd2"/>
                </a:cxn>
              </a:cxnLst>
              <a:rect l="0" t="0"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72" name="Shape 34256">
              <a:extLst>
                <a:ext uri="{FF2B5EF4-FFF2-40B4-BE49-F238E27FC236}">
                  <a16:creationId xmlns:a16="http://schemas.microsoft.com/office/drawing/2014/main" xmlns="" id="{C3D44FBC-D53E-4086-941B-0C627AE60B67}"/>
                </a:ext>
              </a:extLst>
            </p:cNvPr>
            <p:cNvSpPr/>
            <p:nvPr/>
          </p:nvSpPr>
          <p:spPr>
            <a:xfrm>
              <a:off x="10882778" y="5040627"/>
              <a:ext cx="347554" cy="302336"/>
            </a:xfrm>
            <a:custGeom>
              <a:avLst/>
              <a:gdLst/>
              <a:ahLst/>
              <a:cxnLst>
                <a:cxn ang="0">
                  <a:pos x="wd2" y="hd2"/>
                </a:cxn>
                <a:cxn ang="5400000">
                  <a:pos x="wd2" y="hd2"/>
                </a:cxn>
                <a:cxn ang="10800000">
                  <a:pos x="wd2" y="hd2"/>
                </a:cxn>
                <a:cxn ang="16200000">
                  <a:pos x="wd2" y="hd2"/>
                </a:cxn>
              </a:cxnLst>
              <a:rect l="0" t="0" r="r" b="b"/>
              <a:pathLst>
                <a:path w="21557" h="21600" extrusionOk="0">
                  <a:moveTo>
                    <a:pt x="0" y="307"/>
                  </a:moveTo>
                  <a:lnTo>
                    <a:pt x="120" y="8229"/>
                  </a:lnTo>
                  <a:cubicBezTo>
                    <a:pt x="120" y="8229"/>
                    <a:pt x="1074" y="9367"/>
                    <a:pt x="2052" y="8590"/>
                  </a:cubicBezTo>
                  <a:cubicBezTo>
                    <a:pt x="3133" y="7728"/>
                    <a:pt x="5865" y="7659"/>
                    <a:pt x="5855" y="10716"/>
                  </a:cubicBezTo>
                  <a:cubicBezTo>
                    <a:pt x="5845" y="13772"/>
                    <a:pt x="3624" y="13944"/>
                    <a:pt x="2389" y="13251"/>
                  </a:cubicBezTo>
                  <a:cubicBezTo>
                    <a:pt x="1272" y="12623"/>
                    <a:pt x="199" y="13432"/>
                    <a:pt x="199" y="13432"/>
                  </a:cubicBezTo>
                  <a:lnTo>
                    <a:pt x="323" y="21600"/>
                  </a:lnTo>
                  <a:lnTo>
                    <a:pt x="6451" y="21477"/>
                  </a:lnTo>
                  <a:cubicBezTo>
                    <a:pt x="6451" y="21477"/>
                    <a:pt x="6986" y="20514"/>
                    <a:pt x="6421" y="19495"/>
                  </a:cubicBezTo>
                  <a:cubicBezTo>
                    <a:pt x="5733" y="18260"/>
                    <a:pt x="5615" y="15424"/>
                    <a:pt x="8509" y="15365"/>
                  </a:cubicBezTo>
                  <a:cubicBezTo>
                    <a:pt x="11403" y="15307"/>
                    <a:pt x="11419" y="18067"/>
                    <a:pt x="10615" y="19535"/>
                  </a:cubicBezTo>
                  <a:cubicBezTo>
                    <a:pt x="10013" y="20636"/>
                    <a:pt x="10643" y="21392"/>
                    <a:pt x="10643" y="21392"/>
                  </a:cubicBezTo>
                  <a:lnTo>
                    <a:pt x="15804" y="21289"/>
                  </a:lnTo>
                  <a:cubicBezTo>
                    <a:pt x="15804" y="21289"/>
                    <a:pt x="15557" y="15444"/>
                    <a:pt x="15758" y="13903"/>
                  </a:cubicBezTo>
                  <a:cubicBezTo>
                    <a:pt x="15974" y="12251"/>
                    <a:pt x="17639" y="13349"/>
                    <a:pt x="17948" y="13520"/>
                  </a:cubicBezTo>
                  <a:cubicBezTo>
                    <a:pt x="19729" y="14509"/>
                    <a:pt x="21600" y="13423"/>
                    <a:pt x="21556" y="10521"/>
                  </a:cubicBezTo>
                  <a:cubicBezTo>
                    <a:pt x="21512" y="7619"/>
                    <a:pt x="18822" y="6942"/>
                    <a:pt x="17537" y="8101"/>
                  </a:cubicBezTo>
                  <a:cubicBezTo>
                    <a:pt x="16582" y="8962"/>
                    <a:pt x="15790" y="9114"/>
                    <a:pt x="15630" y="8309"/>
                  </a:cubicBezTo>
                  <a:cubicBezTo>
                    <a:pt x="15257" y="6427"/>
                    <a:pt x="15266" y="0"/>
                    <a:pt x="15266" y="0"/>
                  </a:cubicBezTo>
                  <a:lnTo>
                    <a:pt x="10428" y="97"/>
                  </a:lnTo>
                  <a:cubicBezTo>
                    <a:pt x="10428" y="97"/>
                    <a:pt x="9511" y="1388"/>
                    <a:pt x="10249" y="2454"/>
                  </a:cubicBezTo>
                  <a:cubicBezTo>
                    <a:pt x="11360" y="4059"/>
                    <a:pt x="10780" y="6532"/>
                    <a:pt x="8483" y="6578"/>
                  </a:cubicBezTo>
                  <a:cubicBezTo>
                    <a:pt x="6187" y="6624"/>
                    <a:pt x="5468" y="4417"/>
                    <a:pt x="6490" y="2673"/>
                  </a:cubicBezTo>
                  <a:cubicBezTo>
                    <a:pt x="7062" y="1695"/>
                    <a:pt x="6320" y="191"/>
                    <a:pt x="6320" y="191"/>
                  </a:cubicBezTo>
                  <a:cubicBezTo>
                    <a:pt x="6320" y="191"/>
                    <a:pt x="0" y="307"/>
                    <a:pt x="0" y="3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73" name="Shape 34257">
              <a:extLst>
                <a:ext uri="{FF2B5EF4-FFF2-40B4-BE49-F238E27FC236}">
                  <a16:creationId xmlns:a16="http://schemas.microsoft.com/office/drawing/2014/main" xmlns="" id="{BCBB3F17-86AF-4554-A905-832C53D2ABF2}"/>
                </a:ext>
              </a:extLst>
            </p:cNvPr>
            <p:cNvSpPr/>
            <p:nvPr/>
          </p:nvSpPr>
          <p:spPr>
            <a:xfrm>
              <a:off x="10466323" y="4715507"/>
              <a:ext cx="342888" cy="302336"/>
            </a:xfrm>
            <a:custGeom>
              <a:avLst/>
              <a:gdLst/>
              <a:ahLst/>
              <a:cxnLst>
                <a:cxn ang="0">
                  <a:pos x="wd2" y="hd2"/>
                </a:cxn>
                <a:cxn ang="5400000">
                  <a:pos x="wd2" y="hd2"/>
                </a:cxn>
                <a:cxn ang="10800000">
                  <a:pos x="wd2" y="hd2"/>
                </a:cxn>
                <a:cxn ang="16200000">
                  <a:pos x="wd2" y="hd2"/>
                </a:cxn>
              </a:cxnLst>
              <a:rect l="0" t="0"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74" name="Shape 34258">
              <a:extLst>
                <a:ext uri="{FF2B5EF4-FFF2-40B4-BE49-F238E27FC236}">
                  <a16:creationId xmlns:a16="http://schemas.microsoft.com/office/drawing/2014/main" xmlns="" id="{DD123C83-5552-41E4-9EF7-BC650D15D66F}"/>
                </a:ext>
              </a:extLst>
            </p:cNvPr>
            <p:cNvSpPr/>
            <p:nvPr/>
          </p:nvSpPr>
          <p:spPr>
            <a:xfrm>
              <a:off x="13456598" y="7929263"/>
              <a:ext cx="368866" cy="329674"/>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75" name="Shape 34259">
              <a:extLst>
                <a:ext uri="{FF2B5EF4-FFF2-40B4-BE49-F238E27FC236}">
                  <a16:creationId xmlns:a16="http://schemas.microsoft.com/office/drawing/2014/main" xmlns="" id="{7755D0E5-0F89-42DC-A417-72E6415BF915}"/>
                </a:ext>
              </a:extLst>
            </p:cNvPr>
            <p:cNvSpPr/>
            <p:nvPr/>
          </p:nvSpPr>
          <p:spPr>
            <a:xfrm>
              <a:off x="12160172" y="6699066"/>
              <a:ext cx="392924" cy="351174"/>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76" name="Shape 34260">
              <a:extLst>
                <a:ext uri="{FF2B5EF4-FFF2-40B4-BE49-F238E27FC236}">
                  <a16:creationId xmlns:a16="http://schemas.microsoft.com/office/drawing/2014/main" xmlns="" id="{B55A7B88-C8EA-4AFF-8680-C19ACB7D4BA0}"/>
                </a:ext>
              </a:extLst>
            </p:cNvPr>
            <p:cNvSpPr/>
            <p:nvPr/>
          </p:nvSpPr>
          <p:spPr>
            <a:xfrm>
              <a:off x="10867845" y="10886425"/>
              <a:ext cx="279004" cy="249360"/>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77" name="Shape 34261">
              <a:extLst>
                <a:ext uri="{FF2B5EF4-FFF2-40B4-BE49-F238E27FC236}">
                  <a16:creationId xmlns:a16="http://schemas.microsoft.com/office/drawing/2014/main" xmlns="" id="{C4D6BC55-85F0-4259-8FED-D849EFDDCE11}"/>
                </a:ext>
              </a:extLst>
            </p:cNvPr>
            <p:cNvSpPr/>
            <p:nvPr/>
          </p:nvSpPr>
          <p:spPr>
            <a:xfrm>
              <a:off x="12725585" y="12289966"/>
              <a:ext cx="373054" cy="3031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78" name="Shape 34262">
              <a:extLst>
                <a:ext uri="{FF2B5EF4-FFF2-40B4-BE49-F238E27FC236}">
                  <a16:creationId xmlns:a16="http://schemas.microsoft.com/office/drawing/2014/main" xmlns="" id="{AF699D86-7186-4305-8624-6EB9B6500669}"/>
                </a:ext>
              </a:extLst>
            </p:cNvPr>
            <p:cNvSpPr/>
            <p:nvPr/>
          </p:nvSpPr>
          <p:spPr>
            <a:xfrm>
              <a:off x="13639147" y="5652275"/>
              <a:ext cx="728794" cy="541076"/>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79" name="Shape 34263">
              <a:extLst>
                <a:ext uri="{FF2B5EF4-FFF2-40B4-BE49-F238E27FC236}">
                  <a16:creationId xmlns:a16="http://schemas.microsoft.com/office/drawing/2014/main" xmlns="" id="{DE2A0030-2C6F-4824-AAFB-6A2A59D7F266}"/>
                </a:ext>
              </a:extLst>
            </p:cNvPr>
            <p:cNvSpPr/>
            <p:nvPr/>
          </p:nvSpPr>
          <p:spPr>
            <a:xfrm>
              <a:off x="14075163" y="6302567"/>
              <a:ext cx="163854" cy="351178"/>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80" name="Shape 34264">
              <a:extLst>
                <a:ext uri="{FF2B5EF4-FFF2-40B4-BE49-F238E27FC236}">
                  <a16:creationId xmlns:a16="http://schemas.microsoft.com/office/drawing/2014/main" xmlns="" id="{49EA39D0-E074-4929-82F5-2D1354CCB449}"/>
                </a:ext>
              </a:extLst>
            </p:cNvPr>
            <p:cNvSpPr/>
            <p:nvPr/>
          </p:nvSpPr>
          <p:spPr>
            <a:xfrm>
              <a:off x="11378351" y="9431234"/>
              <a:ext cx="527920" cy="391942"/>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81" name="Shape 34265">
              <a:extLst>
                <a:ext uri="{FF2B5EF4-FFF2-40B4-BE49-F238E27FC236}">
                  <a16:creationId xmlns:a16="http://schemas.microsoft.com/office/drawing/2014/main" xmlns="" id="{7420BFD4-E3C7-49F9-A4DB-ED62E4CD6411}"/>
                </a:ext>
              </a:extLst>
            </p:cNvPr>
            <p:cNvSpPr/>
            <p:nvPr/>
          </p:nvSpPr>
          <p:spPr>
            <a:xfrm>
              <a:off x="13182794" y="4769147"/>
              <a:ext cx="316260" cy="234800"/>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grpSp>
      <p:grpSp>
        <p:nvGrpSpPr>
          <p:cNvPr id="582" name="Group 581">
            <a:extLst>
              <a:ext uri="{FF2B5EF4-FFF2-40B4-BE49-F238E27FC236}">
                <a16:creationId xmlns:a16="http://schemas.microsoft.com/office/drawing/2014/main" xmlns="" id="{703BDD64-EF2B-4652-9935-B37BC7A13BA6}"/>
              </a:ext>
            </a:extLst>
          </p:cNvPr>
          <p:cNvGrpSpPr>
            <a:grpSpLocks noChangeAspect="1"/>
          </p:cNvGrpSpPr>
          <p:nvPr/>
        </p:nvGrpSpPr>
        <p:grpSpPr>
          <a:xfrm>
            <a:off x="7198338" y="2694924"/>
            <a:ext cx="1242900" cy="1836641"/>
            <a:chOff x="8704441" y="2571694"/>
            <a:chExt cx="7028256" cy="10385705"/>
          </a:xfrm>
          <a:solidFill>
            <a:schemeClr val="tx1"/>
          </a:solidFill>
        </p:grpSpPr>
        <p:sp>
          <p:nvSpPr>
            <p:cNvPr id="583" name="Shape 34173">
              <a:extLst>
                <a:ext uri="{FF2B5EF4-FFF2-40B4-BE49-F238E27FC236}">
                  <a16:creationId xmlns:a16="http://schemas.microsoft.com/office/drawing/2014/main" xmlns="" id="{17895D6C-A8BD-4320-9C7E-790C59DF0CD2}"/>
                </a:ext>
              </a:extLst>
            </p:cNvPr>
            <p:cNvSpPr/>
            <p:nvPr/>
          </p:nvSpPr>
          <p:spPr>
            <a:xfrm>
              <a:off x="8704441" y="4977041"/>
              <a:ext cx="795138" cy="696056"/>
            </a:xfrm>
            <a:custGeom>
              <a:avLst/>
              <a:gdLst/>
              <a:ahLst/>
              <a:cxnLst>
                <a:cxn ang="0">
                  <a:pos x="wd2" y="hd2"/>
                </a:cxn>
                <a:cxn ang="5400000">
                  <a:pos x="wd2" y="hd2"/>
                </a:cxn>
                <a:cxn ang="10800000">
                  <a:pos x="wd2" y="hd2"/>
                </a:cxn>
                <a:cxn ang="16200000">
                  <a:pos x="wd2" y="hd2"/>
                </a:cxn>
              </a:cxnLst>
              <a:rect l="0" t="0" r="r" b="b"/>
              <a:pathLst>
                <a:path w="20856" h="21029" extrusionOk="0">
                  <a:moveTo>
                    <a:pt x="20115" y="12466"/>
                  </a:moveTo>
                  <a:cubicBezTo>
                    <a:pt x="19732" y="10390"/>
                    <a:pt x="17957" y="9059"/>
                    <a:pt x="16157" y="9500"/>
                  </a:cubicBezTo>
                  <a:cubicBezTo>
                    <a:pt x="15676" y="9618"/>
                    <a:pt x="15243" y="9853"/>
                    <a:pt x="14872" y="10171"/>
                  </a:cubicBezTo>
                  <a:lnTo>
                    <a:pt x="17218" y="12800"/>
                  </a:lnTo>
                  <a:cubicBezTo>
                    <a:pt x="17383" y="12986"/>
                    <a:pt x="17387" y="13290"/>
                    <a:pt x="17227" y="13481"/>
                  </a:cubicBezTo>
                  <a:cubicBezTo>
                    <a:pt x="17066" y="13671"/>
                    <a:pt x="16803" y="13676"/>
                    <a:pt x="16637" y="13490"/>
                  </a:cubicBezTo>
                  <a:lnTo>
                    <a:pt x="14268" y="10834"/>
                  </a:lnTo>
                  <a:cubicBezTo>
                    <a:pt x="13652" y="11707"/>
                    <a:pt x="13371" y="12880"/>
                    <a:pt x="13589" y="14063"/>
                  </a:cubicBezTo>
                  <a:cubicBezTo>
                    <a:pt x="13972" y="16139"/>
                    <a:pt x="15747" y="17470"/>
                    <a:pt x="17547" y="17029"/>
                  </a:cubicBezTo>
                  <a:cubicBezTo>
                    <a:pt x="19346" y="16589"/>
                    <a:pt x="20498" y="14541"/>
                    <a:pt x="20115" y="12466"/>
                  </a:cubicBezTo>
                  <a:close/>
                  <a:moveTo>
                    <a:pt x="12445" y="7390"/>
                  </a:moveTo>
                  <a:lnTo>
                    <a:pt x="10862" y="7777"/>
                  </a:lnTo>
                  <a:cubicBezTo>
                    <a:pt x="10683" y="7821"/>
                    <a:pt x="10443" y="7721"/>
                    <a:pt x="10330" y="7554"/>
                  </a:cubicBezTo>
                  <a:lnTo>
                    <a:pt x="9382" y="6156"/>
                  </a:lnTo>
                  <a:lnTo>
                    <a:pt x="7858" y="9354"/>
                  </a:lnTo>
                  <a:cubicBezTo>
                    <a:pt x="7858" y="9354"/>
                    <a:pt x="8237" y="9436"/>
                    <a:pt x="8700" y="9536"/>
                  </a:cubicBezTo>
                  <a:lnTo>
                    <a:pt x="12662" y="8566"/>
                  </a:lnTo>
                  <a:cubicBezTo>
                    <a:pt x="12662" y="8566"/>
                    <a:pt x="12445" y="7390"/>
                    <a:pt x="12445" y="7390"/>
                  </a:cubicBezTo>
                  <a:close/>
                  <a:moveTo>
                    <a:pt x="12276" y="9645"/>
                  </a:moveTo>
                  <a:lnTo>
                    <a:pt x="10649" y="10043"/>
                  </a:lnTo>
                  <a:cubicBezTo>
                    <a:pt x="10837" y="10188"/>
                    <a:pt x="10975" y="10413"/>
                    <a:pt x="11024" y="10676"/>
                  </a:cubicBezTo>
                  <a:lnTo>
                    <a:pt x="11025" y="10675"/>
                  </a:lnTo>
                  <a:cubicBezTo>
                    <a:pt x="11025" y="10675"/>
                    <a:pt x="11166" y="11451"/>
                    <a:pt x="11342" y="12416"/>
                  </a:cubicBezTo>
                  <a:cubicBezTo>
                    <a:pt x="11342" y="12416"/>
                    <a:pt x="12276" y="9645"/>
                    <a:pt x="12276" y="9645"/>
                  </a:cubicBezTo>
                  <a:close/>
                  <a:moveTo>
                    <a:pt x="9392" y="11587"/>
                  </a:moveTo>
                  <a:cubicBezTo>
                    <a:pt x="9392" y="11587"/>
                    <a:pt x="7390" y="11287"/>
                    <a:pt x="6435" y="11138"/>
                  </a:cubicBezTo>
                  <a:lnTo>
                    <a:pt x="5956" y="12381"/>
                  </a:lnTo>
                  <a:cubicBezTo>
                    <a:pt x="6790" y="12920"/>
                    <a:pt x="7454" y="13798"/>
                    <a:pt x="7783" y="14892"/>
                  </a:cubicBezTo>
                  <a:lnTo>
                    <a:pt x="9906" y="14373"/>
                  </a:lnTo>
                  <a:cubicBezTo>
                    <a:pt x="9906" y="14373"/>
                    <a:pt x="9392" y="11587"/>
                    <a:pt x="9392" y="11587"/>
                  </a:cubicBezTo>
                  <a:close/>
                  <a:moveTo>
                    <a:pt x="7320" y="15990"/>
                  </a:moveTo>
                  <a:lnTo>
                    <a:pt x="4073" y="16785"/>
                  </a:lnTo>
                  <a:cubicBezTo>
                    <a:pt x="3848" y="16840"/>
                    <a:pt x="3626" y="16674"/>
                    <a:pt x="3578" y="16414"/>
                  </a:cubicBezTo>
                  <a:cubicBezTo>
                    <a:pt x="3557" y="16296"/>
                    <a:pt x="3576" y="16181"/>
                    <a:pt x="3622" y="16083"/>
                  </a:cubicBezTo>
                  <a:lnTo>
                    <a:pt x="3621" y="16082"/>
                  </a:lnTo>
                  <a:lnTo>
                    <a:pt x="4917" y="12711"/>
                  </a:lnTo>
                  <a:cubicBezTo>
                    <a:pt x="4410" y="12543"/>
                    <a:pt x="3861" y="12510"/>
                    <a:pt x="3309" y="12645"/>
                  </a:cubicBezTo>
                  <a:cubicBezTo>
                    <a:pt x="1510" y="13086"/>
                    <a:pt x="358" y="15133"/>
                    <a:pt x="741" y="17209"/>
                  </a:cubicBezTo>
                  <a:cubicBezTo>
                    <a:pt x="1124" y="19285"/>
                    <a:pt x="2899" y="20615"/>
                    <a:pt x="4699" y="20175"/>
                  </a:cubicBezTo>
                  <a:cubicBezTo>
                    <a:pt x="6388" y="19761"/>
                    <a:pt x="7507" y="17930"/>
                    <a:pt x="7320" y="15990"/>
                  </a:cubicBezTo>
                  <a:close/>
                  <a:moveTo>
                    <a:pt x="4700" y="15647"/>
                  </a:moveTo>
                  <a:lnTo>
                    <a:pt x="7121" y="15055"/>
                  </a:lnTo>
                  <a:cubicBezTo>
                    <a:pt x="6845" y="14210"/>
                    <a:pt x="6329" y="13528"/>
                    <a:pt x="5683" y="13093"/>
                  </a:cubicBezTo>
                  <a:cubicBezTo>
                    <a:pt x="5683" y="13093"/>
                    <a:pt x="4700" y="15647"/>
                    <a:pt x="4700" y="15647"/>
                  </a:cubicBezTo>
                  <a:close/>
                  <a:moveTo>
                    <a:pt x="20768" y="12306"/>
                  </a:moveTo>
                  <a:cubicBezTo>
                    <a:pt x="21228" y="14801"/>
                    <a:pt x="19848" y="17253"/>
                    <a:pt x="17686" y="17782"/>
                  </a:cubicBezTo>
                  <a:cubicBezTo>
                    <a:pt x="15523" y="18311"/>
                    <a:pt x="13397" y="16718"/>
                    <a:pt x="12936" y="14223"/>
                  </a:cubicBezTo>
                  <a:cubicBezTo>
                    <a:pt x="12670" y="12777"/>
                    <a:pt x="13022" y="11346"/>
                    <a:pt x="13786" y="10295"/>
                  </a:cubicBezTo>
                  <a:lnTo>
                    <a:pt x="13180" y="9616"/>
                  </a:lnTo>
                  <a:lnTo>
                    <a:pt x="11655" y="14141"/>
                  </a:lnTo>
                  <a:cubicBezTo>
                    <a:pt x="11845" y="15192"/>
                    <a:pt x="12003" y="16082"/>
                    <a:pt x="12002" y="16116"/>
                  </a:cubicBezTo>
                  <a:cubicBezTo>
                    <a:pt x="11988" y="16676"/>
                    <a:pt x="11582" y="17117"/>
                    <a:pt x="11096" y="17100"/>
                  </a:cubicBezTo>
                  <a:cubicBezTo>
                    <a:pt x="10682" y="17085"/>
                    <a:pt x="10344" y="16743"/>
                    <a:pt x="10261" y="16295"/>
                  </a:cubicBezTo>
                  <a:lnTo>
                    <a:pt x="10260" y="16295"/>
                  </a:lnTo>
                  <a:lnTo>
                    <a:pt x="10079" y="15314"/>
                  </a:lnTo>
                  <a:lnTo>
                    <a:pt x="7974" y="15829"/>
                  </a:lnTo>
                  <a:cubicBezTo>
                    <a:pt x="8237" y="18189"/>
                    <a:pt x="6891" y="20425"/>
                    <a:pt x="4838" y="20928"/>
                  </a:cubicBezTo>
                  <a:cubicBezTo>
                    <a:pt x="2675" y="21457"/>
                    <a:pt x="549" y="19863"/>
                    <a:pt x="88" y="17369"/>
                  </a:cubicBezTo>
                  <a:cubicBezTo>
                    <a:pt x="-372" y="14874"/>
                    <a:pt x="1008" y="12422"/>
                    <a:pt x="3170" y="11892"/>
                  </a:cubicBezTo>
                  <a:cubicBezTo>
                    <a:pt x="3866" y="11722"/>
                    <a:pt x="4557" y="11772"/>
                    <a:pt x="5191" y="12001"/>
                  </a:cubicBezTo>
                  <a:lnTo>
                    <a:pt x="5611" y="10908"/>
                  </a:lnTo>
                  <a:cubicBezTo>
                    <a:pt x="5188" y="10637"/>
                    <a:pt x="4908" y="10111"/>
                    <a:pt x="4924" y="9516"/>
                  </a:cubicBezTo>
                  <a:cubicBezTo>
                    <a:pt x="4931" y="9235"/>
                    <a:pt x="5004" y="8976"/>
                    <a:pt x="5123" y="8753"/>
                  </a:cubicBezTo>
                  <a:lnTo>
                    <a:pt x="5122" y="8753"/>
                  </a:lnTo>
                  <a:lnTo>
                    <a:pt x="7375" y="4249"/>
                  </a:lnTo>
                  <a:lnTo>
                    <a:pt x="7375" y="4250"/>
                  </a:lnTo>
                  <a:cubicBezTo>
                    <a:pt x="7591" y="3700"/>
                    <a:pt x="8076" y="3326"/>
                    <a:pt x="8631" y="3346"/>
                  </a:cubicBezTo>
                  <a:cubicBezTo>
                    <a:pt x="9070" y="3361"/>
                    <a:pt x="9452" y="3620"/>
                    <a:pt x="9685" y="4006"/>
                  </a:cubicBezTo>
                  <a:lnTo>
                    <a:pt x="9686" y="4006"/>
                  </a:lnTo>
                  <a:lnTo>
                    <a:pt x="11018" y="6165"/>
                  </a:lnTo>
                  <a:lnTo>
                    <a:pt x="12915" y="5701"/>
                  </a:lnTo>
                  <a:cubicBezTo>
                    <a:pt x="13275" y="5613"/>
                    <a:pt x="13630" y="5878"/>
                    <a:pt x="13706" y="6294"/>
                  </a:cubicBezTo>
                  <a:cubicBezTo>
                    <a:pt x="13778" y="6683"/>
                    <a:pt x="13580" y="7062"/>
                    <a:pt x="13259" y="7182"/>
                  </a:cubicBezTo>
                  <a:lnTo>
                    <a:pt x="13534" y="8671"/>
                  </a:lnTo>
                  <a:lnTo>
                    <a:pt x="14385" y="9625"/>
                  </a:lnTo>
                  <a:cubicBezTo>
                    <a:pt x="14850" y="9205"/>
                    <a:pt x="15402" y="8898"/>
                    <a:pt x="16018" y="8747"/>
                  </a:cubicBezTo>
                  <a:cubicBezTo>
                    <a:pt x="18181" y="8217"/>
                    <a:pt x="20307" y="9811"/>
                    <a:pt x="20768" y="12306"/>
                  </a:cubicBezTo>
                  <a:close/>
                  <a:moveTo>
                    <a:pt x="8795" y="1859"/>
                  </a:moveTo>
                  <a:cubicBezTo>
                    <a:pt x="8642" y="1027"/>
                    <a:pt x="9102" y="210"/>
                    <a:pt x="9823" y="34"/>
                  </a:cubicBezTo>
                  <a:cubicBezTo>
                    <a:pt x="10543" y="-143"/>
                    <a:pt x="11252" y="388"/>
                    <a:pt x="11406" y="1220"/>
                  </a:cubicBezTo>
                  <a:cubicBezTo>
                    <a:pt x="11559" y="2051"/>
                    <a:pt x="11099" y="2869"/>
                    <a:pt x="10378" y="3045"/>
                  </a:cubicBezTo>
                  <a:cubicBezTo>
                    <a:pt x="9658" y="3222"/>
                    <a:pt x="8949" y="2690"/>
                    <a:pt x="8795" y="1859"/>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584" name="Shape 34174">
              <a:extLst>
                <a:ext uri="{FF2B5EF4-FFF2-40B4-BE49-F238E27FC236}">
                  <a16:creationId xmlns:a16="http://schemas.microsoft.com/office/drawing/2014/main" xmlns="" id="{A53F5C67-CFA0-4E06-8742-94306BC98A3C}"/>
                </a:ext>
              </a:extLst>
            </p:cNvPr>
            <p:cNvSpPr/>
            <p:nvPr/>
          </p:nvSpPr>
          <p:spPr>
            <a:xfrm>
              <a:off x="13207711" y="5129396"/>
              <a:ext cx="316260" cy="632520"/>
            </a:xfrm>
            <a:custGeom>
              <a:avLst/>
              <a:gdLst/>
              <a:ahLst/>
              <a:cxnLst>
                <a:cxn ang="0">
                  <a:pos x="wd2" y="hd2"/>
                </a:cxn>
                <a:cxn ang="5400000">
                  <a:pos x="wd2" y="hd2"/>
                </a:cxn>
                <a:cxn ang="10800000">
                  <a:pos x="wd2" y="hd2"/>
                </a:cxn>
                <a:cxn ang="16200000">
                  <a:pos x="wd2" y="hd2"/>
                </a:cxn>
              </a:cxnLst>
              <a:rect l="0" t="0"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85" name="Shape 34175">
              <a:extLst>
                <a:ext uri="{FF2B5EF4-FFF2-40B4-BE49-F238E27FC236}">
                  <a16:creationId xmlns:a16="http://schemas.microsoft.com/office/drawing/2014/main" xmlns="" id="{796A30CE-645A-4B57-9FC9-368034744AB1}"/>
                </a:ext>
              </a:extLst>
            </p:cNvPr>
            <p:cNvSpPr/>
            <p:nvPr/>
          </p:nvSpPr>
          <p:spPr>
            <a:xfrm>
              <a:off x="13346915" y="6245061"/>
              <a:ext cx="528722" cy="466192"/>
            </a:xfrm>
            <a:custGeom>
              <a:avLst/>
              <a:gdLst/>
              <a:ahLst/>
              <a:cxnLst>
                <a:cxn ang="0">
                  <a:pos x="wd2" y="hd2"/>
                </a:cxn>
                <a:cxn ang="5400000">
                  <a:pos x="wd2" y="hd2"/>
                </a:cxn>
                <a:cxn ang="10800000">
                  <a:pos x="wd2" y="hd2"/>
                </a:cxn>
                <a:cxn ang="16200000">
                  <a:pos x="wd2" y="hd2"/>
                </a:cxn>
              </a:cxnLst>
              <a:rect l="0" t="0"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86" name="Shape 34176">
              <a:extLst>
                <a:ext uri="{FF2B5EF4-FFF2-40B4-BE49-F238E27FC236}">
                  <a16:creationId xmlns:a16="http://schemas.microsoft.com/office/drawing/2014/main" xmlns="" id="{BFFBB64F-6F5F-4EDB-909F-4E086F69ADB0}"/>
                </a:ext>
              </a:extLst>
            </p:cNvPr>
            <p:cNvSpPr/>
            <p:nvPr/>
          </p:nvSpPr>
          <p:spPr>
            <a:xfrm>
              <a:off x="10903238" y="7779831"/>
              <a:ext cx="984814" cy="885198"/>
            </a:xfrm>
            <a:custGeom>
              <a:avLst/>
              <a:gdLst/>
              <a:ahLst/>
              <a:cxnLst>
                <a:cxn ang="0">
                  <a:pos x="wd2" y="hd2"/>
                </a:cxn>
                <a:cxn ang="5400000">
                  <a:pos x="wd2" y="hd2"/>
                </a:cxn>
                <a:cxn ang="10800000">
                  <a:pos x="wd2" y="hd2"/>
                </a:cxn>
                <a:cxn ang="16200000">
                  <a:pos x="wd2" y="hd2"/>
                </a:cxn>
              </a:cxnLst>
              <a:rect l="0" t="0" r="r" b="b"/>
              <a:pathLst>
                <a:path w="21255" h="21217" extrusionOk="0">
                  <a:moveTo>
                    <a:pt x="16218" y="16859"/>
                  </a:moveTo>
                  <a:lnTo>
                    <a:pt x="3455" y="9002"/>
                  </a:lnTo>
                  <a:lnTo>
                    <a:pt x="7275" y="1347"/>
                  </a:lnTo>
                  <a:lnTo>
                    <a:pt x="20039" y="9205"/>
                  </a:lnTo>
                  <a:cubicBezTo>
                    <a:pt x="20039" y="9205"/>
                    <a:pt x="16218" y="16859"/>
                    <a:pt x="16218" y="16859"/>
                  </a:cubicBezTo>
                  <a:close/>
                  <a:moveTo>
                    <a:pt x="20627" y="8027"/>
                  </a:moveTo>
                  <a:lnTo>
                    <a:pt x="7863" y="170"/>
                  </a:lnTo>
                  <a:cubicBezTo>
                    <a:pt x="7275" y="-192"/>
                    <a:pt x="6536" y="43"/>
                    <a:pt x="6211" y="693"/>
                  </a:cubicBezTo>
                  <a:cubicBezTo>
                    <a:pt x="6211" y="693"/>
                    <a:pt x="1803" y="9525"/>
                    <a:pt x="1814" y="9531"/>
                  </a:cubicBezTo>
                  <a:lnTo>
                    <a:pt x="16683" y="18684"/>
                  </a:lnTo>
                  <a:cubicBezTo>
                    <a:pt x="16694" y="18691"/>
                    <a:pt x="21103" y="9860"/>
                    <a:pt x="21103" y="9860"/>
                  </a:cubicBezTo>
                  <a:cubicBezTo>
                    <a:pt x="21427" y="9210"/>
                    <a:pt x="21214" y="8389"/>
                    <a:pt x="20627" y="8027"/>
                  </a:cubicBezTo>
                  <a:close/>
                  <a:moveTo>
                    <a:pt x="15519" y="21047"/>
                  </a:moveTo>
                  <a:lnTo>
                    <a:pt x="628" y="11880"/>
                  </a:lnTo>
                  <a:cubicBezTo>
                    <a:pt x="40" y="11518"/>
                    <a:pt x="-173" y="10698"/>
                    <a:pt x="152" y="10047"/>
                  </a:cubicBezTo>
                  <a:lnTo>
                    <a:pt x="446" y="9459"/>
                  </a:lnTo>
                  <a:lnTo>
                    <a:pt x="7359" y="13714"/>
                  </a:lnTo>
                  <a:lnTo>
                    <a:pt x="7065" y="14303"/>
                  </a:lnTo>
                  <a:lnTo>
                    <a:pt x="10256" y="16268"/>
                  </a:lnTo>
                  <a:lnTo>
                    <a:pt x="10550" y="15679"/>
                  </a:lnTo>
                  <a:lnTo>
                    <a:pt x="17464" y="19935"/>
                  </a:lnTo>
                  <a:lnTo>
                    <a:pt x="17170" y="20524"/>
                  </a:lnTo>
                  <a:cubicBezTo>
                    <a:pt x="16846" y="21174"/>
                    <a:pt x="16106" y="21408"/>
                    <a:pt x="15519" y="21047"/>
                  </a:cubicBezTo>
                  <a:cubicBezTo>
                    <a:pt x="15519" y="21047"/>
                    <a:pt x="15519" y="21047"/>
                    <a:pt x="15519" y="2104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87" name="Shape 34177">
              <a:extLst>
                <a:ext uri="{FF2B5EF4-FFF2-40B4-BE49-F238E27FC236}">
                  <a16:creationId xmlns:a16="http://schemas.microsoft.com/office/drawing/2014/main" xmlns="" id="{059C59FE-13F8-44CC-A54F-E529E6CCE45A}"/>
                </a:ext>
              </a:extLst>
            </p:cNvPr>
            <p:cNvSpPr/>
            <p:nvPr/>
          </p:nvSpPr>
          <p:spPr>
            <a:xfrm>
              <a:off x="11708307" y="11472461"/>
              <a:ext cx="584792" cy="503796"/>
            </a:xfrm>
            <a:custGeom>
              <a:avLst/>
              <a:gdLst/>
              <a:ahLst/>
              <a:cxnLst>
                <a:cxn ang="0">
                  <a:pos x="wd2" y="hd2"/>
                </a:cxn>
                <a:cxn ang="5400000">
                  <a:pos x="wd2" y="hd2"/>
                </a:cxn>
                <a:cxn ang="10800000">
                  <a:pos x="wd2" y="hd2"/>
                </a:cxn>
                <a:cxn ang="16200000">
                  <a:pos x="wd2" y="hd2"/>
                </a:cxn>
              </a:cxnLst>
              <a:rect l="0" t="0"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88" name="Shape 34178">
              <a:extLst>
                <a:ext uri="{FF2B5EF4-FFF2-40B4-BE49-F238E27FC236}">
                  <a16:creationId xmlns:a16="http://schemas.microsoft.com/office/drawing/2014/main" xmlns="" id="{82A993A2-DE04-4407-9C61-F85107BEB241}"/>
                </a:ext>
              </a:extLst>
            </p:cNvPr>
            <p:cNvSpPr/>
            <p:nvPr/>
          </p:nvSpPr>
          <p:spPr>
            <a:xfrm>
              <a:off x="14474664" y="3452446"/>
              <a:ext cx="701272" cy="992744"/>
            </a:xfrm>
            <a:custGeom>
              <a:avLst/>
              <a:gdLst/>
              <a:ahLst/>
              <a:cxnLst>
                <a:cxn ang="0">
                  <a:pos x="wd2" y="hd2"/>
                </a:cxn>
                <a:cxn ang="5400000">
                  <a:pos x="wd2" y="hd2"/>
                </a:cxn>
                <a:cxn ang="10800000">
                  <a:pos x="wd2" y="hd2"/>
                </a:cxn>
                <a:cxn ang="16200000">
                  <a:pos x="wd2" y="hd2"/>
                </a:cxn>
              </a:cxnLst>
              <a:rect l="0" t="0" r="r" b="b"/>
              <a:pathLst>
                <a:path w="21183" h="21600" extrusionOk="0">
                  <a:moveTo>
                    <a:pt x="6837" y="0"/>
                  </a:moveTo>
                  <a:lnTo>
                    <a:pt x="6304" y="11896"/>
                  </a:lnTo>
                  <a:lnTo>
                    <a:pt x="10115" y="11984"/>
                  </a:lnTo>
                  <a:lnTo>
                    <a:pt x="10387" y="5819"/>
                  </a:lnTo>
                  <a:cubicBezTo>
                    <a:pt x="10807" y="5990"/>
                    <a:pt x="11286" y="6091"/>
                    <a:pt x="11799" y="6080"/>
                  </a:cubicBezTo>
                  <a:cubicBezTo>
                    <a:pt x="12816" y="6059"/>
                    <a:pt x="13721" y="5638"/>
                    <a:pt x="14293" y="5029"/>
                  </a:cubicBezTo>
                  <a:cubicBezTo>
                    <a:pt x="14344" y="4975"/>
                    <a:pt x="14392" y="4920"/>
                    <a:pt x="14437" y="4864"/>
                  </a:cubicBezTo>
                  <a:cubicBezTo>
                    <a:pt x="15870" y="5413"/>
                    <a:pt x="17048" y="6141"/>
                    <a:pt x="17879" y="7040"/>
                  </a:cubicBezTo>
                  <a:cubicBezTo>
                    <a:pt x="19250" y="8523"/>
                    <a:pt x="19623" y="10355"/>
                    <a:pt x="18956" y="12341"/>
                  </a:cubicBezTo>
                  <a:cubicBezTo>
                    <a:pt x="17917" y="15436"/>
                    <a:pt x="14349" y="17736"/>
                    <a:pt x="10109" y="18168"/>
                  </a:cubicBezTo>
                  <a:lnTo>
                    <a:pt x="10109" y="16337"/>
                  </a:lnTo>
                  <a:lnTo>
                    <a:pt x="12811" y="16337"/>
                  </a:lnTo>
                  <a:lnTo>
                    <a:pt x="12811" y="15424"/>
                  </a:lnTo>
                  <a:lnTo>
                    <a:pt x="2958" y="15424"/>
                  </a:lnTo>
                  <a:lnTo>
                    <a:pt x="2958" y="16337"/>
                  </a:lnTo>
                  <a:lnTo>
                    <a:pt x="5665" y="16337"/>
                  </a:lnTo>
                  <a:lnTo>
                    <a:pt x="5665" y="19312"/>
                  </a:lnTo>
                  <a:lnTo>
                    <a:pt x="0" y="19312"/>
                  </a:lnTo>
                  <a:lnTo>
                    <a:pt x="0" y="21600"/>
                  </a:lnTo>
                  <a:lnTo>
                    <a:pt x="15769" y="21600"/>
                  </a:lnTo>
                  <a:lnTo>
                    <a:pt x="15769" y="19312"/>
                  </a:lnTo>
                  <a:lnTo>
                    <a:pt x="11820" y="19312"/>
                  </a:lnTo>
                  <a:cubicBezTo>
                    <a:pt x="16159" y="18468"/>
                    <a:pt x="19703" y="15947"/>
                    <a:pt x="20805" y="12664"/>
                  </a:cubicBezTo>
                  <a:cubicBezTo>
                    <a:pt x="21600" y="10296"/>
                    <a:pt x="21135" y="8089"/>
                    <a:pt x="19462" y="6280"/>
                  </a:cubicBezTo>
                  <a:cubicBezTo>
                    <a:pt x="18352" y="5079"/>
                    <a:pt x="16769" y="4131"/>
                    <a:pt x="14820" y="3462"/>
                  </a:cubicBezTo>
                  <a:cubicBezTo>
                    <a:pt x="14558" y="2431"/>
                    <a:pt x="13305" y="1647"/>
                    <a:pt x="11799" y="1647"/>
                  </a:cubicBezTo>
                  <a:cubicBezTo>
                    <a:pt x="11359" y="1647"/>
                    <a:pt x="10947" y="1715"/>
                    <a:pt x="10568" y="1835"/>
                  </a:cubicBezTo>
                  <a:lnTo>
                    <a:pt x="10642" y="88"/>
                  </a:lnTo>
                  <a:lnTo>
                    <a:pt x="6837" y="0"/>
                  </a:lnTo>
                  <a:close/>
                  <a:moveTo>
                    <a:pt x="11799" y="3017"/>
                  </a:moveTo>
                  <a:cubicBezTo>
                    <a:pt x="12376" y="3012"/>
                    <a:pt x="12879" y="3300"/>
                    <a:pt x="12982" y="3708"/>
                  </a:cubicBezTo>
                  <a:cubicBezTo>
                    <a:pt x="13088" y="4130"/>
                    <a:pt x="12736" y="4539"/>
                    <a:pt x="12167" y="4660"/>
                  </a:cubicBezTo>
                  <a:cubicBezTo>
                    <a:pt x="12051" y="4688"/>
                    <a:pt x="11928" y="4706"/>
                    <a:pt x="11799" y="4706"/>
                  </a:cubicBezTo>
                  <a:cubicBezTo>
                    <a:pt x="11152" y="4706"/>
                    <a:pt x="10625" y="4326"/>
                    <a:pt x="10626" y="3862"/>
                  </a:cubicBezTo>
                  <a:cubicBezTo>
                    <a:pt x="10628" y="3397"/>
                    <a:pt x="11153" y="3023"/>
                    <a:pt x="11799" y="3017"/>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589" name="Shape 34179">
              <a:extLst>
                <a:ext uri="{FF2B5EF4-FFF2-40B4-BE49-F238E27FC236}">
                  <a16:creationId xmlns:a16="http://schemas.microsoft.com/office/drawing/2014/main" xmlns="" id="{7DF70F53-6F8E-4201-A458-CA7DDB92266A}"/>
                </a:ext>
              </a:extLst>
            </p:cNvPr>
            <p:cNvSpPr/>
            <p:nvPr/>
          </p:nvSpPr>
          <p:spPr>
            <a:xfrm>
              <a:off x="13573878" y="4409128"/>
              <a:ext cx="1096094" cy="1213368"/>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90" name="Shape 34180">
              <a:extLst>
                <a:ext uri="{FF2B5EF4-FFF2-40B4-BE49-F238E27FC236}">
                  <a16:creationId xmlns:a16="http://schemas.microsoft.com/office/drawing/2014/main" xmlns="" id="{E8B6FF4B-BF92-4140-BD79-B5B8F5F1F9E8}"/>
                </a:ext>
              </a:extLst>
            </p:cNvPr>
            <p:cNvSpPr/>
            <p:nvPr/>
          </p:nvSpPr>
          <p:spPr>
            <a:xfrm>
              <a:off x="12366664" y="11330119"/>
              <a:ext cx="843804" cy="992744"/>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591" name="Shape 34181">
              <a:extLst>
                <a:ext uri="{FF2B5EF4-FFF2-40B4-BE49-F238E27FC236}">
                  <a16:creationId xmlns:a16="http://schemas.microsoft.com/office/drawing/2014/main" xmlns="" id="{C0734BEB-BD9D-41AC-9391-B1E8486D3158}"/>
                </a:ext>
              </a:extLst>
            </p:cNvPr>
            <p:cNvSpPr/>
            <p:nvPr/>
          </p:nvSpPr>
          <p:spPr>
            <a:xfrm>
              <a:off x="14244181" y="7303221"/>
              <a:ext cx="622050" cy="5410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97" y="15438"/>
                  </a:lnTo>
                  <a:lnTo>
                    <a:pt x="5592" y="20234"/>
                  </a:lnTo>
                  <a:cubicBezTo>
                    <a:pt x="5592" y="20234"/>
                    <a:pt x="0" y="21600"/>
                    <a:pt x="0" y="21600"/>
                  </a:cubicBezTo>
                  <a:close/>
                  <a:moveTo>
                    <a:pt x="6275" y="19576"/>
                  </a:moveTo>
                  <a:lnTo>
                    <a:pt x="2779" y="14780"/>
                  </a:lnTo>
                  <a:lnTo>
                    <a:pt x="14944" y="3046"/>
                  </a:lnTo>
                  <a:lnTo>
                    <a:pt x="18443" y="7840"/>
                  </a:lnTo>
                  <a:cubicBezTo>
                    <a:pt x="18443" y="7840"/>
                    <a:pt x="6275" y="19576"/>
                    <a:pt x="6275" y="19576"/>
                  </a:cubicBezTo>
                  <a:close/>
                  <a:moveTo>
                    <a:pt x="19138" y="7167"/>
                  </a:moveTo>
                  <a:lnTo>
                    <a:pt x="15640" y="2373"/>
                  </a:lnTo>
                  <a:lnTo>
                    <a:pt x="18101" y="0"/>
                  </a:lnTo>
                  <a:lnTo>
                    <a:pt x="21600" y="4794"/>
                  </a:lnTo>
                  <a:cubicBezTo>
                    <a:pt x="21600" y="4794"/>
                    <a:pt x="19138" y="7167"/>
                    <a:pt x="19138" y="716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92" name="Shape 34182">
              <a:extLst>
                <a:ext uri="{FF2B5EF4-FFF2-40B4-BE49-F238E27FC236}">
                  <a16:creationId xmlns:a16="http://schemas.microsoft.com/office/drawing/2014/main" xmlns="" id="{D9068228-0C79-4A8A-8329-86DD1195EF03}"/>
                </a:ext>
              </a:extLst>
            </p:cNvPr>
            <p:cNvSpPr/>
            <p:nvPr/>
          </p:nvSpPr>
          <p:spPr>
            <a:xfrm>
              <a:off x="13576635" y="6759701"/>
              <a:ext cx="580114" cy="809692"/>
            </a:xfrm>
            <a:custGeom>
              <a:avLst/>
              <a:gdLst/>
              <a:ahLst/>
              <a:cxnLst>
                <a:cxn ang="0">
                  <a:pos x="wd2" y="hd2"/>
                </a:cxn>
                <a:cxn ang="5400000">
                  <a:pos x="wd2" y="hd2"/>
                </a:cxn>
                <a:cxn ang="10800000">
                  <a:pos x="wd2" y="hd2"/>
                </a:cxn>
                <a:cxn ang="16200000">
                  <a:pos x="wd2" y="hd2"/>
                </a:cxn>
              </a:cxnLst>
              <a:rect l="0" t="0"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93" name="Shape 34183">
              <a:extLst>
                <a:ext uri="{FF2B5EF4-FFF2-40B4-BE49-F238E27FC236}">
                  <a16:creationId xmlns:a16="http://schemas.microsoft.com/office/drawing/2014/main" xmlns="" id="{92600864-A498-4F7C-BBDE-5F5931A3D152}"/>
                </a:ext>
              </a:extLst>
            </p:cNvPr>
            <p:cNvSpPr/>
            <p:nvPr/>
          </p:nvSpPr>
          <p:spPr>
            <a:xfrm>
              <a:off x="11615391" y="7089790"/>
              <a:ext cx="617918" cy="684030"/>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94" name="Shape 34184">
              <a:extLst>
                <a:ext uri="{FF2B5EF4-FFF2-40B4-BE49-F238E27FC236}">
                  <a16:creationId xmlns:a16="http://schemas.microsoft.com/office/drawing/2014/main" xmlns="" id="{EB8ABFF5-CC09-4777-A872-22DE7FBE7F31}"/>
                </a:ext>
              </a:extLst>
            </p:cNvPr>
            <p:cNvSpPr/>
            <p:nvPr/>
          </p:nvSpPr>
          <p:spPr>
            <a:xfrm>
              <a:off x="13088735" y="3291417"/>
              <a:ext cx="651942" cy="595766"/>
            </a:xfrm>
            <a:custGeom>
              <a:avLst/>
              <a:gdLst/>
              <a:ahLst/>
              <a:cxnLst>
                <a:cxn ang="0">
                  <a:pos x="wd2" y="hd2"/>
                </a:cxn>
                <a:cxn ang="5400000">
                  <a:pos x="wd2" y="hd2"/>
                </a:cxn>
                <a:cxn ang="10800000">
                  <a:pos x="wd2" y="hd2"/>
                </a:cxn>
                <a:cxn ang="16200000">
                  <a:pos x="wd2" y="hd2"/>
                </a:cxn>
              </a:cxnLst>
              <a:rect l="0" t="0"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95" name="Shape 34185">
              <a:extLst>
                <a:ext uri="{FF2B5EF4-FFF2-40B4-BE49-F238E27FC236}">
                  <a16:creationId xmlns:a16="http://schemas.microsoft.com/office/drawing/2014/main" xmlns="" id="{6228EBEA-BD7F-4414-9DF5-1A81E2118492}"/>
                </a:ext>
              </a:extLst>
            </p:cNvPr>
            <p:cNvSpPr/>
            <p:nvPr/>
          </p:nvSpPr>
          <p:spPr>
            <a:xfrm>
              <a:off x="12303465" y="7118398"/>
              <a:ext cx="457434" cy="615446"/>
            </a:xfrm>
            <a:custGeom>
              <a:avLst/>
              <a:gdLst/>
              <a:ahLst/>
              <a:cxnLst>
                <a:cxn ang="0">
                  <a:pos x="wd2" y="hd2"/>
                </a:cxn>
                <a:cxn ang="5400000">
                  <a:pos x="wd2" y="hd2"/>
                </a:cxn>
                <a:cxn ang="10800000">
                  <a:pos x="wd2" y="hd2"/>
                </a:cxn>
                <a:cxn ang="16200000">
                  <a:pos x="wd2" y="hd2"/>
                </a:cxn>
              </a:cxnLst>
              <a:rect l="0" t="0" r="r" b="b"/>
              <a:pathLst>
                <a:path w="21600" h="21600" extrusionOk="0">
                  <a:moveTo>
                    <a:pt x="0" y="1289"/>
                  </a:moveTo>
                  <a:lnTo>
                    <a:pt x="7526" y="11318"/>
                  </a:lnTo>
                  <a:lnTo>
                    <a:pt x="10639" y="10027"/>
                  </a:lnTo>
                  <a:lnTo>
                    <a:pt x="6735" y="4831"/>
                  </a:lnTo>
                  <a:cubicBezTo>
                    <a:pt x="7186" y="4822"/>
                    <a:pt x="7638" y="4734"/>
                    <a:pt x="8042" y="4542"/>
                  </a:cubicBezTo>
                  <a:cubicBezTo>
                    <a:pt x="8843" y="4160"/>
                    <a:pt x="9286" y="3488"/>
                    <a:pt x="9338" y="2779"/>
                  </a:cubicBezTo>
                  <a:cubicBezTo>
                    <a:pt x="9343" y="2717"/>
                    <a:pt x="9344" y="2654"/>
                    <a:pt x="9343" y="2591"/>
                  </a:cubicBezTo>
                  <a:cubicBezTo>
                    <a:pt x="10859" y="2532"/>
                    <a:pt x="12290" y="2713"/>
                    <a:pt x="13557" y="3159"/>
                  </a:cubicBezTo>
                  <a:cubicBezTo>
                    <a:pt x="15647" y="3894"/>
                    <a:pt x="17171" y="5277"/>
                    <a:pt x="17964" y="7158"/>
                  </a:cubicBezTo>
                  <a:cubicBezTo>
                    <a:pt x="19200" y="10089"/>
                    <a:pt x="17878" y="13269"/>
                    <a:pt x="14770" y="15143"/>
                  </a:cubicBezTo>
                  <a:lnTo>
                    <a:pt x="13545" y="13629"/>
                  </a:lnTo>
                  <a:lnTo>
                    <a:pt x="15711" y="12662"/>
                  </a:lnTo>
                  <a:lnTo>
                    <a:pt x="15100" y="11906"/>
                  </a:lnTo>
                  <a:lnTo>
                    <a:pt x="7202" y="15433"/>
                  </a:lnTo>
                  <a:lnTo>
                    <a:pt x="7813" y="16189"/>
                  </a:lnTo>
                  <a:lnTo>
                    <a:pt x="9983" y="15220"/>
                  </a:lnTo>
                  <a:lnTo>
                    <a:pt x="11972" y="17680"/>
                  </a:lnTo>
                  <a:lnTo>
                    <a:pt x="7432" y="19708"/>
                  </a:lnTo>
                  <a:lnTo>
                    <a:pt x="8961" y="21600"/>
                  </a:lnTo>
                  <a:lnTo>
                    <a:pt x="21600" y="15956"/>
                  </a:lnTo>
                  <a:lnTo>
                    <a:pt x="20070" y="14064"/>
                  </a:lnTo>
                  <a:lnTo>
                    <a:pt x="16905" y="15477"/>
                  </a:lnTo>
                  <a:cubicBezTo>
                    <a:pt x="19819" y="13226"/>
                    <a:pt x="20973" y="9873"/>
                    <a:pt x="19662" y="6762"/>
                  </a:cubicBezTo>
                  <a:cubicBezTo>
                    <a:pt x="18716" y="4520"/>
                    <a:pt x="16868" y="2861"/>
                    <a:pt x="14317" y="1964"/>
                  </a:cubicBezTo>
                  <a:cubicBezTo>
                    <a:pt x="12625" y="1368"/>
                    <a:pt x="10722" y="1151"/>
                    <a:pt x="8713" y="1295"/>
                  </a:cubicBezTo>
                  <a:cubicBezTo>
                    <a:pt x="7813" y="536"/>
                    <a:pt x="6285" y="336"/>
                    <a:pt x="5078" y="875"/>
                  </a:cubicBezTo>
                  <a:cubicBezTo>
                    <a:pt x="4725" y="1032"/>
                    <a:pt x="4440" y="1236"/>
                    <a:pt x="4217" y="1471"/>
                  </a:cubicBezTo>
                  <a:lnTo>
                    <a:pt x="3109" y="0"/>
                  </a:lnTo>
                  <a:lnTo>
                    <a:pt x="0" y="1289"/>
                  </a:lnTo>
                  <a:close/>
                  <a:moveTo>
                    <a:pt x="5994" y="2008"/>
                  </a:moveTo>
                  <a:cubicBezTo>
                    <a:pt x="6453" y="1798"/>
                    <a:pt x="7049" y="1856"/>
                    <a:pt x="7404" y="2156"/>
                  </a:cubicBezTo>
                  <a:cubicBezTo>
                    <a:pt x="7771" y="2467"/>
                    <a:pt x="7762" y="2932"/>
                    <a:pt x="7387" y="3235"/>
                  </a:cubicBezTo>
                  <a:cubicBezTo>
                    <a:pt x="7313" y="3300"/>
                    <a:pt x="7226" y="3359"/>
                    <a:pt x="7123" y="3405"/>
                  </a:cubicBezTo>
                  <a:cubicBezTo>
                    <a:pt x="6605" y="3637"/>
                    <a:pt x="5928" y="3511"/>
                    <a:pt x="5619" y="3126"/>
                  </a:cubicBezTo>
                  <a:cubicBezTo>
                    <a:pt x="5309" y="2742"/>
                    <a:pt x="5480" y="2244"/>
                    <a:pt x="5994" y="2008"/>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96" name="Shape 34186">
              <a:extLst>
                <a:ext uri="{FF2B5EF4-FFF2-40B4-BE49-F238E27FC236}">
                  <a16:creationId xmlns:a16="http://schemas.microsoft.com/office/drawing/2014/main" xmlns="" id="{7EA7A1F7-78A7-4D82-BF2B-D2C646841BEB}"/>
                </a:ext>
              </a:extLst>
            </p:cNvPr>
            <p:cNvSpPr/>
            <p:nvPr/>
          </p:nvSpPr>
          <p:spPr>
            <a:xfrm>
              <a:off x="10902474" y="3745209"/>
              <a:ext cx="602468" cy="782846"/>
            </a:xfrm>
            <a:custGeom>
              <a:avLst/>
              <a:gdLst/>
              <a:ahLst/>
              <a:cxnLst>
                <a:cxn ang="0">
                  <a:pos x="wd2" y="hd2"/>
                </a:cxn>
                <a:cxn ang="5400000">
                  <a:pos x="wd2" y="hd2"/>
                </a:cxn>
                <a:cxn ang="10800000">
                  <a:pos x="wd2" y="hd2"/>
                </a:cxn>
                <a:cxn ang="16200000">
                  <a:pos x="wd2" y="hd2"/>
                </a:cxn>
              </a:cxnLst>
              <a:rect l="0" t="0" r="r" b="b"/>
              <a:pathLst>
                <a:path w="20438" h="21519" extrusionOk="0">
                  <a:moveTo>
                    <a:pt x="9842" y="0"/>
                  </a:moveTo>
                  <a:cubicBezTo>
                    <a:pt x="7324" y="0"/>
                    <a:pt x="4803" y="774"/>
                    <a:pt x="2881" y="2331"/>
                  </a:cubicBezTo>
                  <a:cubicBezTo>
                    <a:pt x="-961" y="5445"/>
                    <a:pt x="-961" y="10493"/>
                    <a:pt x="2881" y="13607"/>
                  </a:cubicBezTo>
                  <a:cubicBezTo>
                    <a:pt x="6005" y="16138"/>
                    <a:pt x="10709" y="16613"/>
                    <a:pt x="14423" y="15030"/>
                  </a:cubicBezTo>
                  <a:cubicBezTo>
                    <a:pt x="14434" y="15103"/>
                    <a:pt x="14466" y="15175"/>
                    <a:pt x="14515" y="15243"/>
                  </a:cubicBezTo>
                  <a:lnTo>
                    <a:pt x="18781" y="21235"/>
                  </a:lnTo>
                  <a:cubicBezTo>
                    <a:pt x="18974" y="21506"/>
                    <a:pt x="19402" y="21600"/>
                    <a:pt x="19736" y="21444"/>
                  </a:cubicBezTo>
                  <a:lnTo>
                    <a:pt x="20091" y="21277"/>
                  </a:lnTo>
                  <a:cubicBezTo>
                    <a:pt x="20425" y="21121"/>
                    <a:pt x="20535" y="20774"/>
                    <a:pt x="20343" y="20503"/>
                  </a:cubicBezTo>
                  <a:lnTo>
                    <a:pt x="16076" y="14515"/>
                  </a:lnTo>
                  <a:cubicBezTo>
                    <a:pt x="16007" y="14419"/>
                    <a:pt x="15903" y="14355"/>
                    <a:pt x="15790" y="14307"/>
                  </a:cubicBezTo>
                  <a:cubicBezTo>
                    <a:pt x="16138" y="14092"/>
                    <a:pt x="16479" y="13864"/>
                    <a:pt x="16797" y="13607"/>
                  </a:cubicBezTo>
                  <a:cubicBezTo>
                    <a:pt x="20639" y="10493"/>
                    <a:pt x="20639" y="5445"/>
                    <a:pt x="16797" y="2331"/>
                  </a:cubicBezTo>
                  <a:cubicBezTo>
                    <a:pt x="14875" y="774"/>
                    <a:pt x="12360" y="0"/>
                    <a:pt x="9842" y="0"/>
                  </a:cubicBezTo>
                  <a:close/>
                  <a:moveTo>
                    <a:pt x="9842" y="1251"/>
                  </a:moveTo>
                  <a:cubicBezTo>
                    <a:pt x="11963" y="1251"/>
                    <a:pt x="14085" y="1909"/>
                    <a:pt x="15704" y="3221"/>
                  </a:cubicBezTo>
                  <a:cubicBezTo>
                    <a:pt x="18942" y="5844"/>
                    <a:pt x="18942" y="10098"/>
                    <a:pt x="15704" y="12722"/>
                  </a:cubicBezTo>
                  <a:cubicBezTo>
                    <a:pt x="12467" y="15345"/>
                    <a:pt x="7217" y="15345"/>
                    <a:pt x="3980" y="12722"/>
                  </a:cubicBezTo>
                  <a:cubicBezTo>
                    <a:pt x="742" y="10098"/>
                    <a:pt x="742" y="5844"/>
                    <a:pt x="3980" y="3221"/>
                  </a:cubicBezTo>
                  <a:cubicBezTo>
                    <a:pt x="5598" y="1909"/>
                    <a:pt x="7720" y="1251"/>
                    <a:pt x="9842" y="125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97" name="Shape 34187">
              <a:extLst>
                <a:ext uri="{FF2B5EF4-FFF2-40B4-BE49-F238E27FC236}">
                  <a16:creationId xmlns:a16="http://schemas.microsoft.com/office/drawing/2014/main" xmlns="" id="{AE0665C4-E772-4680-8ED4-6E92B1DA6009}"/>
                </a:ext>
              </a:extLst>
            </p:cNvPr>
            <p:cNvSpPr/>
            <p:nvPr/>
          </p:nvSpPr>
          <p:spPr>
            <a:xfrm>
              <a:off x="9646332" y="5299667"/>
              <a:ext cx="648460" cy="459644"/>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98" name="Shape 34188">
              <a:extLst>
                <a:ext uri="{FF2B5EF4-FFF2-40B4-BE49-F238E27FC236}">
                  <a16:creationId xmlns:a16="http://schemas.microsoft.com/office/drawing/2014/main" xmlns="" id="{9CA2DC2C-A0DE-4885-B9D0-2A039620909D}"/>
                </a:ext>
              </a:extLst>
            </p:cNvPr>
            <p:cNvSpPr/>
            <p:nvPr/>
          </p:nvSpPr>
          <p:spPr>
            <a:xfrm>
              <a:off x="14782759" y="5213711"/>
              <a:ext cx="949938" cy="458576"/>
            </a:xfrm>
            <a:custGeom>
              <a:avLst/>
              <a:gdLst/>
              <a:ahLst/>
              <a:cxnLst>
                <a:cxn ang="0">
                  <a:pos x="wd2" y="hd2"/>
                </a:cxn>
                <a:cxn ang="5400000">
                  <a:pos x="wd2" y="hd2"/>
                </a:cxn>
                <a:cxn ang="10800000">
                  <a:pos x="wd2" y="hd2"/>
                </a:cxn>
                <a:cxn ang="16200000">
                  <a:pos x="wd2" y="hd2"/>
                </a:cxn>
              </a:cxnLst>
              <a:rect l="0" t="0" r="r" b="b"/>
              <a:pathLst>
                <a:path w="21600" h="21600" extrusionOk="0">
                  <a:moveTo>
                    <a:pt x="470" y="21600"/>
                  </a:moveTo>
                  <a:cubicBezTo>
                    <a:pt x="3196" y="21301"/>
                    <a:pt x="4520" y="17446"/>
                    <a:pt x="5606" y="13579"/>
                  </a:cubicBezTo>
                  <a:cubicBezTo>
                    <a:pt x="6868" y="17109"/>
                    <a:pt x="8385" y="20522"/>
                    <a:pt x="11056" y="20229"/>
                  </a:cubicBezTo>
                  <a:cubicBezTo>
                    <a:pt x="13700" y="19938"/>
                    <a:pt x="15043" y="16273"/>
                    <a:pt x="16113" y="12527"/>
                  </a:cubicBezTo>
                  <a:cubicBezTo>
                    <a:pt x="17383" y="16099"/>
                    <a:pt x="18898" y="19587"/>
                    <a:pt x="21600" y="19290"/>
                  </a:cubicBezTo>
                  <a:lnTo>
                    <a:pt x="21545" y="16807"/>
                  </a:lnTo>
                  <a:cubicBezTo>
                    <a:pt x="19258" y="17058"/>
                    <a:pt x="18061" y="13947"/>
                    <a:pt x="16772" y="10222"/>
                  </a:cubicBezTo>
                  <a:cubicBezTo>
                    <a:pt x="17878" y="6171"/>
                    <a:pt x="18899" y="2735"/>
                    <a:pt x="21214" y="2481"/>
                  </a:cubicBezTo>
                  <a:lnTo>
                    <a:pt x="21142" y="0"/>
                  </a:lnTo>
                  <a:cubicBezTo>
                    <a:pt x="18416" y="300"/>
                    <a:pt x="17080" y="4165"/>
                    <a:pt x="15994" y="8031"/>
                  </a:cubicBezTo>
                  <a:cubicBezTo>
                    <a:pt x="14732" y="4504"/>
                    <a:pt x="13210" y="1123"/>
                    <a:pt x="10541" y="1416"/>
                  </a:cubicBezTo>
                  <a:cubicBezTo>
                    <a:pt x="7892" y="1708"/>
                    <a:pt x="6571" y="5362"/>
                    <a:pt x="5501" y="9116"/>
                  </a:cubicBezTo>
                  <a:cubicBezTo>
                    <a:pt x="4229" y="5537"/>
                    <a:pt x="2706" y="2023"/>
                    <a:pt x="0" y="2320"/>
                  </a:cubicBezTo>
                  <a:cubicBezTo>
                    <a:pt x="0" y="2320"/>
                    <a:pt x="67" y="4802"/>
                    <a:pt x="67" y="4802"/>
                  </a:cubicBezTo>
                  <a:cubicBezTo>
                    <a:pt x="2361" y="4550"/>
                    <a:pt x="3548" y="7681"/>
                    <a:pt x="4841" y="11421"/>
                  </a:cubicBezTo>
                  <a:cubicBezTo>
                    <a:pt x="3737" y="15462"/>
                    <a:pt x="2709" y="18874"/>
                    <a:pt x="399" y="19128"/>
                  </a:cubicBezTo>
                  <a:lnTo>
                    <a:pt x="470" y="21600"/>
                  </a:lnTo>
                  <a:close/>
                  <a:moveTo>
                    <a:pt x="571" y="17516"/>
                  </a:moveTo>
                  <a:cubicBezTo>
                    <a:pt x="973" y="17463"/>
                    <a:pt x="1323" y="17289"/>
                    <a:pt x="1641" y="17020"/>
                  </a:cubicBezTo>
                  <a:cubicBezTo>
                    <a:pt x="1641" y="17020"/>
                    <a:pt x="1387" y="6572"/>
                    <a:pt x="1387" y="6572"/>
                  </a:cubicBezTo>
                  <a:cubicBezTo>
                    <a:pt x="1058" y="6378"/>
                    <a:pt x="699" y="6290"/>
                    <a:pt x="296" y="6330"/>
                  </a:cubicBezTo>
                  <a:lnTo>
                    <a:pt x="571" y="17516"/>
                  </a:lnTo>
                  <a:close/>
                  <a:moveTo>
                    <a:pt x="2649" y="15637"/>
                  </a:moveTo>
                  <a:cubicBezTo>
                    <a:pt x="3008" y="15009"/>
                    <a:pt x="3317" y="14212"/>
                    <a:pt x="3611" y="13297"/>
                  </a:cubicBezTo>
                  <a:lnTo>
                    <a:pt x="3530" y="9777"/>
                  </a:lnTo>
                  <a:cubicBezTo>
                    <a:pt x="3194" y="8935"/>
                    <a:pt x="2849" y="8211"/>
                    <a:pt x="2462" y="7671"/>
                  </a:cubicBezTo>
                  <a:lnTo>
                    <a:pt x="2649" y="15637"/>
                  </a:lnTo>
                  <a:close/>
                  <a:moveTo>
                    <a:pt x="6265" y="11274"/>
                  </a:moveTo>
                  <a:cubicBezTo>
                    <a:pt x="7335" y="7383"/>
                    <a:pt x="8366" y="4144"/>
                    <a:pt x="10612" y="3897"/>
                  </a:cubicBezTo>
                  <a:cubicBezTo>
                    <a:pt x="12876" y="3648"/>
                    <a:pt x="14062" y="6687"/>
                    <a:pt x="15336" y="10361"/>
                  </a:cubicBezTo>
                  <a:cubicBezTo>
                    <a:pt x="14269" y="14240"/>
                    <a:pt x="13242" y="17500"/>
                    <a:pt x="11001" y="17746"/>
                  </a:cubicBezTo>
                  <a:cubicBezTo>
                    <a:pt x="8738" y="17995"/>
                    <a:pt x="7539" y="14948"/>
                    <a:pt x="6265" y="11274"/>
                  </a:cubicBezTo>
                  <a:close/>
                  <a:moveTo>
                    <a:pt x="8019" y="13315"/>
                  </a:moveTo>
                  <a:cubicBezTo>
                    <a:pt x="8416" y="14295"/>
                    <a:pt x="8827" y="15128"/>
                    <a:pt x="9287" y="15750"/>
                  </a:cubicBezTo>
                  <a:lnTo>
                    <a:pt x="9038" y="6172"/>
                  </a:lnTo>
                  <a:cubicBezTo>
                    <a:pt x="8613" y="6892"/>
                    <a:pt x="8251" y="7817"/>
                    <a:pt x="7906" y="8878"/>
                  </a:cubicBezTo>
                  <a:lnTo>
                    <a:pt x="8019" y="13315"/>
                  </a:lnTo>
                  <a:close/>
                  <a:moveTo>
                    <a:pt x="10389" y="16077"/>
                  </a:moveTo>
                  <a:cubicBezTo>
                    <a:pt x="10611" y="16140"/>
                    <a:pt x="10842" y="16161"/>
                    <a:pt x="11095" y="16128"/>
                  </a:cubicBezTo>
                  <a:cubicBezTo>
                    <a:pt x="11223" y="16112"/>
                    <a:pt x="11344" y="16080"/>
                    <a:pt x="11463" y="16041"/>
                  </a:cubicBezTo>
                  <a:lnTo>
                    <a:pt x="11227" y="5045"/>
                  </a:lnTo>
                  <a:cubicBezTo>
                    <a:pt x="11108" y="5036"/>
                    <a:pt x="10985" y="5039"/>
                    <a:pt x="10857" y="5056"/>
                  </a:cubicBezTo>
                  <a:cubicBezTo>
                    <a:pt x="10605" y="5088"/>
                    <a:pt x="10374" y="5166"/>
                    <a:pt x="10157" y="5285"/>
                  </a:cubicBezTo>
                  <a:lnTo>
                    <a:pt x="10389" y="16077"/>
                  </a:lnTo>
                  <a:close/>
                  <a:moveTo>
                    <a:pt x="12594" y="15655"/>
                  </a:moveTo>
                  <a:cubicBezTo>
                    <a:pt x="12999" y="15123"/>
                    <a:pt x="13343" y="14414"/>
                    <a:pt x="13661" y="13573"/>
                  </a:cubicBezTo>
                  <a:lnTo>
                    <a:pt x="13528" y="7680"/>
                  </a:lnTo>
                  <a:cubicBezTo>
                    <a:pt x="13173" y="6920"/>
                    <a:pt x="12798" y="6300"/>
                    <a:pt x="12371" y="5869"/>
                  </a:cubicBezTo>
                  <a:lnTo>
                    <a:pt x="12594" y="15655"/>
                  </a:lnTo>
                  <a:close/>
                  <a:moveTo>
                    <a:pt x="18081" y="11798"/>
                  </a:moveTo>
                  <a:cubicBezTo>
                    <a:pt x="18416" y="12578"/>
                    <a:pt x="18758" y="13235"/>
                    <a:pt x="19139" y="13718"/>
                  </a:cubicBezTo>
                  <a:lnTo>
                    <a:pt x="18884" y="6051"/>
                  </a:lnTo>
                  <a:cubicBezTo>
                    <a:pt x="18541" y="6694"/>
                    <a:pt x="18245" y="7495"/>
                    <a:pt x="17967" y="8411"/>
                  </a:cubicBezTo>
                  <a:lnTo>
                    <a:pt x="18081" y="11798"/>
                  </a:lnTo>
                  <a:close/>
                  <a:moveTo>
                    <a:pt x="20486" y="14708"/>
                  </a:moveTo>
                  <a:cubicBezTo>
                    <a:pt x="20804" y="14878"/>
                    <a:pt x="21150" y="14947"/>
                    <a:pt x="21538" y="14889"/>
                  </a:cubicBezTo>
                  <a:lnTo>
                    <a:pt x="21229" y="4150"/>
                  </a:lnTo>
                  <a:cubicBezTo>
                    <a:pt x="20842" y="4223"/>
                    <a:pt x="20502" y="4409"/>
                    <a:pt x="20197" y="4684"/>
                  </a:cubicBezTo>
                  <a:cubicBezTo>
                    <a:pt x="20197" y="4684"/>
                    <a:pt x="20486" y="14708"/>
                    <a:pt x="20486" y="14708"/>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599" name="Shape 34189">
              <a:extLst>
                <a:ext uri="{FF2B5EF4-FFF2-40B4-BE49-F238E27FC236}">
                  <a16:creationId xmlns:a16="http://schemas.microsoft.com/office/drawing/2014/main" xmlns="" id="{66D02064-8C01-42D5-B447-49E9C7393DA4}"/>
                </a:ext>
              </a:extLst>
            </p:cNvPr>
            <p:cNvSpPr/>
            <p:nvPr/>
          </p:nvSpPr>
          <p:spPr>
            <a:xfrm>
              <a:off x="12966315" y="3935732"/>
              <a:ext cx="606684" cy="867474"/>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00" name="Shape 34190">
              <a:extLst>
                <a:ext uri="{FF2B5EF4-FFF2-40B4-BE49-F238E27FC236}">
                  <a16:creationId xmlns:a16="http://schemas.microsoft.com/office/drawing/2014/main" xmlns="" id="{33FA9CE0-B028-435C-9150-97BDE0FDC9CF}"/>
                </a:ext>
              </a:extLst>
            </p:cNvPr>
            <p:cNvSpPr/>
            <p:nvPr/>
          </p:nvSpPr>
          <p:spPr>
            <a:xfrm>
              <a:off x="8736613" y="4207504"/>
              <a:ext cx="967678" cy="820704"/>
            </a:xfrm>
            <a:custGeom>
              <a:avLst/>
              <a:gdLst/>
              <a:ahLst/>
              <a:cxnLst>
                <a:cxn ang="0">
                  <a:pos x="wd2" y="hd2"/>
                </a:cxn>
                <a:cxn ang="5400000">
                  <a:pos x="wd2" y="hd2"/>
                </a:cxn>
                <a:cxn ang="10800000">
                  <a:pos x="wd2" y="hd2"/>
                </a:cxn>
                <a:cxn ang="16200000">
                  <a:pos x="wd2" y="hd2"/>
                </a:cxn>
              </a:cxnLst>
              <a:rect l="0" t="0" r="r" b="b"/>
              <a:pathLst>
                <a:path w="21275" h="21218" extrusionOk="0">
                  <a:moveTo>
                    <a:pt x="17160" y="16531"/>
                  </a:moveTo>
                  <a:lnTo>
                    <a:pt x="3281" y="10266"/>
                  </a:lnTo>
                  <a:lnTo>
                    <a:pt x="6158" y="1453"/>
                  </a:lnTo>
                  <a:lnTo>
                    <a:pt x="20037" y="7718"/>
                  </a:lnTo>
                  <a:cubicBezTo>
                    <a:pt x="20037" y="7718"/>
                    <a:pt x="17160" y="16531"/>
                    <a:pt x="17160" y="16531"/>
                  </a:cubicBezTo>
                  <a:close/>
                  <a:moveTo>
                    <a:pt x="20480" y="6363"/>
                  </a:moveTo>
                  <a:lnTo>
                    <a:pt x="6600" y="98"/>
                  </a:lnTo>
                  <a:cubicBezTo>
                    <a:pt x="5961" y="-191"/>
                    <a:pt x="5246" y="183"/>
                    <a:pt x="5001" y="931"/>
                  </a:cubicBezTo>
                  <a:cubicBezTo>
                    <a:pt x="5001" y="931"/>
                    <a:pt x="1682" y="11100"/>
                    <a:pt x="1694" y="11105"/>
                  </a:cubicBezTo>
                  <a:lnTo>
                    <a:pt x="17862" y="18403"/>
                  </a:lnTo>
                  <a:cubicBezTo>
                    <a:pt x="17874" y="18409"/>
                    <a:pt x="21194" y="8240"/>
                    <a:pt x="21194" y="8240"/>
                  </a:cubicBezTo>
                  <a:cubicBezTo>
                    <a:pt x="21438" y="7492"/>
                    <a:pt x="21118" y="6651"/>
                    <a:pt x="20480" y="6363"/>
                  </a:cubicBezTo>
                  <a:close/>
                  <a:moveTo>
                    <a:pt x="16989" y="21121"/>
                  </a:moveTo>
                  <a:lnTo>
                    <a:pt x="797" y="13812"/>
                  </a:lnTo>
                  <a:cubicBezTo>
                    <a:pt x="157" y="13523"/>
                    <a:pt x="-162" y="12683"/>
                    <a:pt x="83" y="11934"/>
                  </a:cubicBezTo>
                  <a:lnTo>
                    <a:pt x="304" y="11256"/>
                  </a:lnTo>
                  <a:lnTo>
                    <a:pt x="7822" y="14649"/>
                  </a:lnTo>
                  <a:lnTo>
                    <a:pt x="7600" y="15327"/>
                  </a:lnTo>
                  <a:lnTo>
                    <a:pt x="11070" y="16893"/>
                  </a:lnTo>
                  <a:lnTo>
                    <a:pt x="11291" y="16216"/>
                  </a:lnTo>
                  <a:lnTo>
                    <a:pt x="18810" y="19609"/>
                  </a:lnTo>
                  <a:lnTo>
                    <a:pt x="18588" y="20287"/>
                  </a:lnTo>
                  <a:cubicBezTo>
                    <a:pt x="18344" y="21036"/>
                    <a:pt x="17627" y="21409"/>
                    <a:pt x="16989" y="21121"/>
                  </a:cubicBezTo>
                  <a:cubicBezTo>
                    <a:pt x="16989" y="21121"/>
                    <a:pt x="16989" y="21121"/>
                    <a:pt x="16989" y="2112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01" name="Shape 34191">
              <a:extLst>
                <a:ext uri="{FF2B5EF4-FFF2-40B4-BE49-F238E27FC236}">
                  <a16:creationId xmlns:a16="http://schemas.microsoft.com/office/drawing/2014/main" xmlns="" id="{2D737D62-489E-477C-9B04-08E704F6BC8D}"/>
                </a:ext>
              </a:extLst>
            </p:cNvPr>
            <p:cNvSpPr/>
            <p:nvPr/>
          </p:nvSpPr>
          <p:spPr>
            <a:xfrm>
              <a:off x="12884222" y="7775447"/>
              <a:ext cx="606686" cy="867474"/>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02" name="Shape 34192">
              <a:extLst>
                <a:ext uri="{FF2B5EF4-FFF2-40B4-BE49-F238E27FC236}">
                  <a16:creationId xmlns:a16="http://schemas.microsoft.com/office/drawing/2014/main" xmlns="" id="{3AD6A8B6-4BB7-435C-9F1D-64CE8CFA3717}"/>
                </a:ext>
              </a:extLst>
            </p:cNvPr>
            <p:cNvSpPr/>
            <p:nvPr/>
          </p:nvSpPr>
          <p:spPr>
            <a:xfrm>
              <a:off x="9950402" y="3061775"/>
              <a:ext cx="885232" cy="1041484"/>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03" name="Shape 34193">
              <a:extLst>
                <a:ext uri="{FF2B5EF4-FFF2-40B4-BE49-F238E27FC236}">
                  <a16:creationId xmlns:a16="http://schemas.microsoft.com/office/drawing/2014/main" xmlns="" id="{5B88AA82-6C9E-4878-A27D-E7B04DD2C5DE}"/>
                </a:ext>
              </a:extLst>
            </p:cNvPr>
            <p:cNvSpPr/>
            <p:nvPr/>
          </p:nvSpPr>
          <p:spPr>
            <a:xfrm>
              <a:off x="11615551" y="3334957"/>
              <a:ext cx="818520" cy="818520"/>
            </a:xfrm>
            <a:custGeom>
              <a:avLst/>
              <a:gdLst/>
              <a:ahLst/>
              <a:cxnLst>
                <a:cxn ang="0">
                  <a:pos x="wd2" y="hd2"/>
                </a:cxn>
                <a:cxn ang="5400000">
                  <a:pos x="wd2" y="hd2"/>
                </a:cxn>
                <a:cxn ang="10800000">
                  <a:pos x="wd2" y="hd2"/>
                </a:cxn>
                <a:cxn ang="16200000">
                  <a:pos x="wd2" y="hd2"/>
                </a:cxn>
              </a:cxnLst>
              <a:rect l="0" t="0" r="r" b="b"/>
              <a:pathLst>
                <a:path w="20113" h="20113" extrusionOk="0">
                  <a:moveTo>
                    <a:pt x="8483" y="125"/>
                  </a:moveTo>
                  <a:cubicBezTo>
                    <a:pt x="2996" y="994"/>
                    <a:pt x="-744" y="6142"/>
                    <a:pt x="125" y="11629"/>
                  </a:cubicBezTo>
                  <a:cubicBezTo>
                    <a:pt x="994" y="17116"/>
                    <a:pt x="6142" y="20856"/>
                    <a:pt x="11629" y="19987"/>
                  </a:cubicBezTo>
                  <a:cubicBezTo>
                    <a:pt x="17116" y="19118"/>
                    <a:pt x="20856" y="13970"/>
                    <a:pt x="19987" y="8483"/>
                  </a:cubicBezTo>
                  <a:cubicBezTo>
                    <a:pt x="19118" y="2996"/>
                    <a:pt x="13970" y="-744"/>
                    <a:pt x="8483" y="125"/>
                  </a:cubicBezTo>
                  <a:close/>
                  <a:moveTo>
                    <a:pt x="8760" y="1873"/>
                  </a:moveTo>
                  <a:cubicBezTo>
                    <a:pt x="8956" y="1842"/>
                    <a:pt x="9163" y="1878"/>
                    <a:pt x="9336" y="2004"/>
                  </a:cubicBezTo>
                  <a:cubicBezTo>
                    <a:pt x="9681" y="2255"/>
                    <a:pt x="9758" y="2741"/>
                    <a:pt x="9507" y="3087"/>
                  </a:cubicBezTo>
                  <a:cubicBezTo>
                    <a:pt x="9256" y="3432"/>
                    <a:pt x="8770" y="3509"/>
                    <a:pt x="8424" y="3258"/>
                  </a:cubicBezTo>
                  <a:cubicBezTo>
                    <a:pt x="8079" y="3007"/>
                    <a:pt x="8002" y="2521"/>
                    <a:pt x="8253" y="2175"/>
                  </a:cubicBezTo>
                  <a:cubicBezTo>
                    <a:pt x="8378" y="2002"/>
                    <a:pt x="8564" y="1904"/>
                    <a:pt x="8760" y="1873"/>
                  </a:cubicBezTo>
                  <a:close/>
                  <a:moveTo>
                    <a:pt x="9098" y="4008"/>
                  </a:moveTo>
                  <a:cubicBezTo>
                    <a:pt x="9327" y="3971"/>
                    <a:pt x="9546" y="4130"/>
                    <a:pt x="9582" y="4359"/>
                  </a:cubicBezTo>
                  <a:lnTo>
                    <a:pt x="10314" y="8984"/>
                  </a:lnTo>
                  <a:cubicBezTo>
                    <a:pt x="10465" y="9019"/>
                    <a:pt x="10626" y="8992"/>
                    <a:pt x="10759" y="9088"/>
                  </a:cubicBezTo>
                  <a:cubicBezTo>
                    <a:pt x="10893" y="9186"/>
                    <a:pt x="10931" y="9343"/>
                    <a:pt x="11011" y="9477"/>
                  </a:cubicBezTo>
                  <a:lnTo>
                    <a:pt x="14460" y="8930"/>
                  </a:lnTo>
                  <a:cubicBezTo>
                    <a:pt x="14689" y="8894"/>
                    <a:pt x="14908" y="9053"/>
                    <a:pt x="14944" y="9282"/>
                  </a:cubicBezTo>
                  <a:cubicBezTo>
                    <a:pt x="14980" y="9511"/>
                    <a:pt x="14822" y="9729"/>
                    <a:pt x="14593" y="9766"/>
                  </a:cubicBezTo>
                  <a:lnTo>
                    <a:pt x="11143" y="10312"/>
                  </a:lnTo>
                  <a:cubicBezTo>
                    <a:pt x="11108" y="10464"/>
                    <a:pt x="11121" y="10625"/>
                    <a:pt x="11024" y="10759"/>
                  </a:cubicBezTo>
                  <a:cubicBezTo>
                    <a:pt x="10636" y="11292"/>
                    <a:pt x="9886" y="11411"/>
                    <a:pt x="9353" y="11024"/>
                  </a:cubicBezTo>
                  <a:cubicBezTo>
                    <a:pt x="8820" y="10636"/>
                    <a:pt x="8701" y="9886"/>
                    <a:pt x="9088" y="9353"/>
                  </a:cubicBezTo>
                  <a:cubicBezTo>
                    <a:pt x="9188" y="9215"/>
                    <a:pt x="9357" y="9195"/>
                    <a:pt x="9495" y="9114"/>
                  </a:cubicBezTo>
                  <a:lnTo>
                    <a:pt x="8762" y="4489"/>
                  </a:lnTo>
                  <a:cubicBezTo>
                    <a:pt x="8726" y="4260"/>
                    <a:pt x="8869" y="4044"/>
                    <a:pt x="9098" y="4008"/>
                  </a:cubicBezTo>
                  <a:close/>
                  <a:moveTo>
                    <a:pt x="2495" y="10476"/>
                  </a:moveTo>
                  <a:cubicBezTo>
                    <a:pt x="2691" y="10446"/>
                    <a:pt x="2898" y="10482"/>
                    <a:pt x="3071" y="10607"/>
                  </a:cubicBezTo>
                  <a:cubicBezTo>
                    <a:pt x="3417" y="10859"/>
                    <a:pt x="3494" y="11345"/>
                    <a:pt x="3243" y="11690"/>
                  </a:cubicBezTo>
                  <a:cubicBezTo>
                    <a:pt x="2992" y="12035"/>
                    <a:pt x="2505" y="12113"/>
                    <a:pt x="2160" y="11862"/>
                  </a:cubicBezTo>
                  <a:cubicBezTo>
                    <a:pt x="1814" y="11610"/>
                    <a:pt x="1737" y="11124"/>
                    <a:pt x="1988" y="10779"/>
                  </a:cubicBezTo>
                  <a:cubicBezTo>
                    <a:pt x="2114" y="10606"/>
                    <a:pt x="2300" y="10507"/>
                    <a:pt x="2495" y="10476"/>
                  </a:cubicBezTo>
                  <a:close/>
                  <a:moveTo>
                    <a:pt x="17392" y="8117"/>
                  </a:moveTo>
                  <a:cubicBezTo>
                    <a:pt x="17587" y="8086"/>
                    <a:pt x="17779" y="8125"/>
                    <a:pt x="17952" y="8250"/>
                  </a:cubicBezTo>
                  <a:cubicBezTo>
                    <a:pt x="18298" y="8502"/>
                    <a:pt x="18375" y="8988"/>
                    <a:pt x="18124" y="9333"/>
                  </a:cubicBezTo>
                  <a:cubicBezTo>
                    <a:pt x="17872" y="9678"/>
                    <a:pt x="17402" y="9753"/>
                    <a:pt x="17056" y="9502"/>
                  </a:cubicBezTo>
                  <a:cubicBezTo>
                    <a:pt x="16711" y="9251"/>
                    <a:pt x="16634" y="8765"/>
                    <a:pt x="16885" y="8419"/>
                  </a:cubicBezTo>
                  <a:cubicBezTo>
                    <a:pt x="17010" y="8247"/>
                    <a:pt x="17196" y="8148"/>
                    <a:pt x="17392" y="8117"/>
                  </a:cubicBezTo>
                  <a:close/>
                  <a:moveTo>
                    <a:pt x="11112" y="16723"/>
                  </a:moveTo>
                  <a:cubicBezTo>
                    <a:pt x="11308" y="16692"/>
                    <a:pt x="11515" y="16728"/>
                    <a:pt x="11688" y="16854"/>
                  </a:cubicBezTo>
                  <a:cubicBezTo>
                    <a:pt x="12033" y="17105"/>
                    <a:pt x="12110" y="17591"/>
                    <a:pt x="11859" y="17937"/>
                  </a:cubicBezTo>
                  <a:cubicBezTo>
                    <a:pt x="11608" y="18282"/>
                    <a:pt x="11122" y="18359"/>
                    <a:pt x="10776" y="18108"/>
                  </a:cubicBezTo>
                  <a:cubicBezTo>
                    <a:pt x="10431" y="17857"/>
                    <a:pt x="10354" y="17371"/>
                    <a:pt x="10605" y="17025"/>
                  </a:cubicBezTo>
                  <a:cubicBezTo>
                    <a:pt x="10730" y="16853"/>
                    <a:pt x="10916" y="16754"/>
                    <a:pt x="11112" y="16723"/>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604" name="Shape 34194">
              <a:extLst>
                <a:ext uri="{FF2B5EF4-FFF2-40B4-BE49-F238E27FC236}">
                  <a16:creationId xmlns:a16="http://schemas.microsoft.com/office/drawing/2014/main" xmlns="" id="{04B8E5E4-CA11-43CB-99A8-CE3BBE18891E}"/>
                </a:ext>
              </a:extLst>
            </p:cNvPr>
            <p:cNvSpPr/>
            <p:nvPr/>
          </p:nvSpPr>
          <p:spPr>
            <a:xfrm>
              <a:off x="14592598" y="6234099"/>
              <a:ext cx="850388" cy="976334"/>
            </a:xfrm>
            <a:custGeom>
              <a:avLst/>
              <a:gdLst/>
              <a:ahLst/>
              <a:cxnLst>
                <a:cxn ang="0">
                  <a:pos x="wd2" y="hd2"/>
                </a:cxn>
                <a:cxn ang="5400000">
                  <a:pos x="wd2" y="hd2"/>
                </a:cxn>
                <a:cxn ang="10800000">
                  <a:pos x="wd2" y="hd2"/>
                </a:cxn>
                <a:cxn ang="16200000">
                  <a:pos x="wd2" y="hd2"/>
                </a:cxn>
              </a:cxnLst>
              <a:rect l="0" t="0" r="r" b="b"/>
              <a:pathLst>
                <a:path w="21600" h="21600" extrusionOk="0">
                  <a:moveTo>
                    <a:pt x="11390" y="0"/>
                  </a:moveTo>
                  <a:lnTo>
                    <a:pt x="0" y="14168"/>
                  </a:lnTo>
                  <a:lnTo>
                    <a:pt x="12187" y="21600"/>
                  </a:lnTo>
                  <a:lnTo>
                    <a:pt x="21600" y="9890"/>
                  </a:lnTo>
                  <a:lnTo>
                    <a:pt x="20767" y="5719"/>
                  </a:lnTo>
                  <a:lnTo>
                    <a:pt x="11390" y="0"/>
                  </a:lnTo>
                  <a:close/>
                  <a:moveTo>
                    <a:pt x="12641" y="5625"/>
                  </a:moveTo>
                  <a:lnTo>
                    <a:pt x="17079" y="8332"/>
                  </a:lnTo>
                  <a:lnTo>
                    <a:pt x="16765" y="8723"/>
                  </a:lnTo>
                  <a:lnTo>
                    <a:pt x="12326" y="6016"/>
                  </a:lnTo>
                  <a:lnTo>
                    <a:pt x="12641" y="5625"/>
                  </a:lnTo>
                  <a:close/>
                  <a:moveTo>
                    <a:pt x="7323" y="8127"/>
                  </a:moveTo>
                  <a:lnTo>
                    <a:pt x="16200" y="13540"/>
                  </a:lnTo>
                  <a:lnTo>
                    <a:pt x="15894" y="13920"/>
                  </a:lnTo>
                  <a:lnTo>
                    <a:pt x="7017" y="8506"/>
                  </a:lnTo>
                  <a:lnTo>
                    <a:pt x="7323" y="8127"/>
                  </a:lnTo>
                  <a:close/>
                  <a:moveTo>
                    <a:pt x="5778" y="10048"/>
                  </a:moveTo>
                  <a:lnTo>
                    <a:pt x="14655" y="15462"/>
                  </a:lnTo>
                  <a:lnTo>
                    <a:pt x="14340" y="15853"/>
                  </a:lnTo>
                  <a:lnTo>
                    <a:pt x="5463" y="10439"/>
                  </a:lnTo>
                  <a:lnTo>
                    <a:pt x="5778" y="10048"/>
                  </a:lnTo>
                  <a:close/>
                  <a:moveTo>
                    <a:pt x="4233" y="11970"/>
                  </a:moveTo>
                  <a:lnTo>
                    <a:pt x="8671" y="14677"/>
                  </a:lnTo>
                  <a:lnTo>
                    <a:pt x="8357" y="15068"/>
                  </a:lnTo>
                  <a:lnTo>
                    <a:pt x="3918" y="12361"/>
                  </a:lnTo>
                  <a:lnTo>
                    <a:pt x="4233" y="11970"/>
                  </a:ln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05" name="Shape 34195">
              <a:extLst>
                <a:ext uri="{FF2B5EF4-FFF2-40B4-BE49-F238E27FC236}">
                  <a16:creationId xmlns:a16="http://schemas.microsoft.com/office/drawing/2014/main" xmlns="" id="{B2B6FAA0-1261-4BBA-93FD-E2881B4950E9}"/>
                </a:ext>
              </a:extLst>
            </p:cNvPr>
            <p:cNvSpPr/>
            <p:nvPr/>
          </p:nvSpPr>
          <p:spPr>
            <a:xfrm>
              <a:off x="13429434" y="7344882"/>
              <a:ext cx="433382" cy="479750"/>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06" name="Shape 34196">
              <a:extLst>
                <a:ext uri="{FF2B5EF4-FFF2-40B4-BE49-F238E27FC236}">
                  <a16:creationId xmlns:a16="http://schemas.microsoft.com/office/drawing/2014/main" xmlns="" id="{6443D089-6E92-4D6E-8D2A-7FD1E4EB922A}"/>
                </a:ext>
              </a:extLst>
            </p:cNvPr>
            <p:cNvSpPr/>
            <p:nvPr/>
          </p:nvSpPr>
          <p:spPr>
            <a:xfrm>
              <a:off x="12395982" y="2571694"/>
              <a:ext cx="1203272" cy="672004"/>
            </a:xfrm>
            <a:custGeom>
              <a:avLst/>
              <a:gdLst/>
              <a:ahLst/>
              <a:cxnLst>
                <a:cxn ang="0">
                  <a:pos x="wd2" y="hd2"/>
                </a:cxn>
                <a:cxn ang="5400000">
                  <a:pos x="wd2" y="hd2"/>
                </a:cxn>
                <a:cxn ang="10800000">
                  <a:pos x="wd2" y="hd2"/>
                </a:cxn>
                <a:cxn ang="16200000">
                  <a:pos x="wd2" y="hd2"/>
                </a:cxn>
              </a:cxnLst>
              <a:rect l="0" t="0" r="r" b="b"/>
              <a:pathLst>
                <a:path w="21600" h="21600" extrusionOk="0">
                  <a:moveTo>
                    <a:pt x="0" y="15895"/>
                  </a:moveTo>
                  <a:cubicBezTo>
                    <a:pt x="2602" y="16630"/>
                    <a:pt x="4225" y="13961"/>
                    <a:pt x="5624" y="11197"/>
                  </a:cubicBezTo>
                  <a:cubicBezTo>
                    <a:pt x="6473" y="14530"/>
                    <a:pt x="7574" y="17859"/>
                    <a:pt x="10123" y="18579"/>
                  </a:cubicBezTo>
                  <a:cubicBezTo>
                    <a:pt x="12646" y="19291"/>
                    <a:pt x="14269" y="16784"/>
                    <a:pt x="15641" y="14112"/>
                  </a:cubicBezTo>
                  <a:cubicBezTo>
                    <a:pt x="16494" y="17483"/>
                    <a:pt x="17585" y="20872"/>
                    <a:pt x="20164" y="21600"/>
                  </a:cubicBezTo>
                  <a:lnTo>
                    <a:pt x="20353" y="19555"/>
                  </a:lnTo>
                  <a:cubicBezTo>
                    <a:pt x="18170" y="18939"/>
                    <a:pt x="17341" y="15971"/>
                    <a:pt x="16486" y="12469"/>
                  </a:cubicBezTo>
                  <a:cubicBezTo>
                    <a:pt x="17922" y="9562"/>
                    <a:pt x="19218" y="7126"/>
                    <a:pt x="21427" y="7750"/>
                  </a:cubicBezTo>
                  <a:lnTo>
                    <a:pt x="21600" y="5701"/>
                  </a:lnTo>
                  <a:cubicBezTo>
                    <a:pt x="18998" y="4966"/>
                    <a:pt x="17363" y="7639"/>
                    <a:pt x="15964" y="10403"/>
                  </a:cubicBezTo>
                  <a:cubicBezTo>
                    <a:pt x="15115" y="7072"/>
                    <a:pt x="14006" y="3768"/>
                    <a:pt x="11458" y="3048"/>
                  </a:cubicBezTo>
                  <a:cubicBezTo>
                    <a:pt x="8930" y="2335"/>
                    <a:pt x="7330" y="4841"/>
                    <a:pt x="5956" y="7519"/>
                  </a:cubicBezTo>
                  <a:cubicBezTo>
                    <a:pt x="5103" y="4143"/>
                    <a:pt x="4006" y="730"/>
                    <a:pt x="1424" y="0"/>
                  </a:cubicBezTo>
                  <a:cubicBezTo>
                    <a:pt x="1424" y="0"/>
                    <a:pt x="1247" y="2048"/>
                    <a:pt x="1247" y="2048"/>
                  </a:cubicBezTo>
                  <a:cubicBezTo>
                    <a:pt x="3436" y="2666"/>
                    <a:pt x="4253" y="5647"/>
                    <a:pt x="5111" y="9162"/>
                  </a:cubicBezTo>
                  <a:cubicBezTo>
                    <a:pt x="3678" y="12062"/>
                    <a:pt x="2378" y="14476"/>
                    <a:pt x="172" y="13853"/>
                  </a:cubicBezTo>
                  <a:lnTo>
                    <a:pt x="0" y="15895"/>
                  </a:lnTo>
                  <a:close/>
                  <a:moveTo>
                    <a:pt x="491" y="12600"/>
                  </a:moveTo>
                  <a:cubicBezTo>
                    <a:pt x="875" y="12701"/>
                    <a:pt x="1223" y="12685"/>
                    <a:pt x="1549" y="12580"/>
                  </a:cubicBezTo>
                  <a:cubicBezTo>
                    <a:pt x="1549" y="12580"/>
                    <a:pt x="2321" y="3967"/>
                    <a:pt x="2321" y="3967"/>
                  </a:cubicBezTo>
                  <a:cubicBezTo>
                    <a:pt x="2030" y="3690"/>
                    <a:pt x="1699" y="3489"/>
                    <a:pt x="1315" y="3377"/>
                  </a:cubicBezTo>
                  <a:lnTo>
                    <a:pt x="491" y="12600"/>
                  </a:lnTo>
                  <a:close/>
                  <a:moveTo>
                    <a:pt x="2634" y="11814"/>
                  </a:moveTo>
                  <a:cubicBezTo>
                    <a:pt x="3034" y="11431"/>
                    <a:pt x="3403" y="10892"/>
                    <a:pt x="3769" y="10250"/>
                  </a:cubicBezTo>
                  <a:lnTo>
                    <a:pt x="4033" y="7350"/>
                  </a:lnTo>
                  <a:cubicBezTo>
                    <a:pt x="3797" y="6543"/>
                    <a:pt x="3542" y="5828"/>
                    <a:pt x="3229" y="5249"/>
                  </a:cubicBezTo>
                  <a:lnTo>
                    <a:pt x="2634" y="11814"/>
                  </a:lnTo>
                  <a:close/>
                  <a:moveTo>
                    <a:pt x="6469" y="9554"/>
                  </a:moveTo>
                  <a:cubicBezTo>
                    <a:pt x="7855" y="6764"/>
                    <a:pt x="9142" y="4492"/>
                    <a:pt x="11285" y="5097"/>
                  </a:cubicBezTo>
                  <a:cubicBezTo>
                    <a:pt x="13446" y="5708"/>
                    <a:pt x="14271" y="8612"/>
                    <a:pt x="15117" y="12067"/>
                  </a:cubicBezTo>
                  <a:cubicBezTo>
                    <a:pt x="13735" y="14848"/>
                    <a:pt x="12450" y="17138"/>
                    <a:pt x="10312" y="16534"/>
                  </a:cubicBezTo>
                  <a:cubicBezTo>
                    <a:pt x="8151" y="15924"/>
                    <a:pt x="7315" y="13008"/>
                    <a:pt x="6469" y="9554"/>
                  </a:cubicBezTo>
                  <a:close/>
                  <a:moveTo>
                    <a:pt x="7926" y="11848"/>
                  </a:moveTo>
                  <a:cubicBezTo>
                    <a:pt x="8206" y="12791"/>
                    <a:pt x="8514" y="13618"/>
                    <a:pt x="8887" y="14290"/>
                  </a:cubicBezTo>
                  <a:lnTo>
                    <a:pt x="9579" y="6388"/>
                  </a:lnTo>
                  <a:cubicBezTo>
                    <a:pt x="9109" y="6822"/>
                    <a:pt x="8677" y="7447"/>
                    <a:pt x="8249" y="8189"/>
                  </a:cubicBezTo>
                  <a:lnTo>
                    <a:pt x="7926" y="11848"/>
                  </a:lnTo>
                  <a:close/>
                  <a:moveTo>
                    <a:pt x="9896" y="14953"/>
                  </a:moveTo>
                  <a:cubicBezTo>
                    <a:pt x="10099" y="15084"/>
                    <a:pt x="10315" y="15184"/>
                    <a:pt x="10557" y="15248"/>
                  </a:cubicBezTo>
                  <a:cubicBezTo>
                    <a:pt x="10679" y="15281"/>
                    <a:pt x="10797" y="15298"/>
                    <a:pt x="10912" y="15309"/>
                  </a:cubicBezTo>
                  <a:lnTo>
                    <a:pt x="11755" y="6255"/>
                  </a:lnTo>
                  <a:cubicBezTo>
                    <a:pt x="11643" y="6205"/>
                    <a:pt x="11527" y="6163"/>
                    <a:pt x="11404" y="6131"/>
                  </a:cubicBezTo>
                  <a:cubicBezTo>
                    <a:pt x="11163" y="6066"/>
                    <a:pt x="10938" y="6048"/>
                    <a:pt x="10721" y="6066"/>
                  </a:cubicBezTo>
                  <a:lnTo>
                    <a:pt x="9896" y="14953"/>
                  </a:lnTo>
                  <a:close/>
                  <a:moveTo>
                    <a:pt x="12018" y="15401"/>
                  </a:moveTo>
                  <a:cubicBezTo>
                    <a:pt x="12451" y="15112"/>
                    <a:pt x="12844" y="14657"/>
                    <a:pt x="13226" y="14085"/>
                  </a:cubicBezTo>
                  <a:lnTo>
                    <a:pt x="13671" y="9231"/>
                  </a:lnTo>
                  <a:cubicBezTo>
                    <a:pt x="13409" y="8483"/>
                    <a:pt x="13115" y="7842"/>
                    <a:pt x="12755" y="7338"/>
                  </a:cubicBezTo>
                  <a:lnTo>
                    <a:pt x="12018" y="15401"/>
                  </a:lnTo>
                  <a:close/>
                  <a:moveTo>
                    <a:pt x="17569" y="14225"/>
                  </a:moveTo>
                  <a:cubicBezTo>
                    <a:pt x="17809" y="14981"/>
                    <a:pt x="18068" y="15640"/>
                    <a:pt x="18381" y="16171"/>
                  </a:cubicBezTo>
                  <a:lnTo>
                    <a:pt x="18883" y="9826"/>
                  </a:lnTo>
                  <a:cubicBezTo>
                    <a:pt x="18496" y="10227"/>
                    <a:pt x="18140" y="10774"/>
                    <a:pt x="17789" y="11421"/>
                  </a:cubicBezTo>
                  <a:lnTo>
                    <a:pt x="17569" y="14225"/>
                  </a:lnTo>
                  <a:close/>
                  <a:moveTo>
                    <a:pt x="19556" y="17463"/>
                  </a:moveTo>
                  <a:cubicBezTo>
                    <a:pt x="19840" y="17716"/>
                    <a:pt x="20160" y="17896"/>
                    <a:pt x="20532" y="17987"/>
                  </a:cubicBezTo>
                  <a:lnTo>
                    <a:pt x="21280" y="9117"/>
                  </a:lnTo>
                  <a:cubicBezTo>
                    <a:pt x="20907" y="9037"/>
                    <a:pt x="20569" y="9067"/>
                    <a:pt x="20254" y="9182"/>
                  </a:cubicBezTo>
                  <a:cubicBezTo>
                    <a:pt x="20254" y="9182"/>
                    <a:pt x="19556" y="17463"/>
                    <a:pt x="19556" y="17463"/>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607" name="Shape 34197">
              <a:extLst>
                <a:ext uri="{FF2B5EF4-FFF2-40B4-BE49-F238E27FC236}">
                  <a16:creationId xmlns:a16="http://schemas.microsoft.com/office/drawing/2014/main" xmlns="" id="{878D248A-1F6A-4C7F-9161-033AD665F990}"/>
                </a:ext>
              </a:extLst>
            </p:cNvPr>
            <p:cNvSpPr/>
            <p:nvPr/>
          </p:nvSpPr>
          <p:spPr>
            <a:xfrm>
              <a:off x="13886540" y="2993820"/>
              <a:ext cx="578410" cy="610580"/>
            </a:xfrm>
            <a:custGeom>
              <a:avLst/>
              <a:gdLst/>
              <a:ahLst/>
              <a:cxnLst>
                <a:cxn ang="0">
                  <a:pos x="wd2" y="hd2"/>
                </a:cxn>
                <a:cxn ang="5400000">
                  <a:pos x="wd2" y="hd2"/>
                </a:cxn>
                <a:cxn ang="10800000">
                  <a:pos x="wd2" y="hd2"/>
                </a:cxn>
                <a:cxn ang="16200000">
                  <a:pos x="wd2" y="hd2"/>
                </a:cxn>
              </a:cxnLst>
              <a:rect l="0" t="0" r="r" b="b"/>
              <a:pathLst>
                <a:path w="21272" h="21285" extrusionOk="0">
                  <a:moveTo>
                    <a:pt x="7646" y="529"/>
                  </a:moveTo>
                  <a:cubicBezTo>
                    <a:pt x="7990" y="7"/>
                    <a:pt x="8716" y="-158"/>
                    <a:pt x="9266" y="168"/>
                  </a:cubicBezTo>
                  <a:lnTo>
                    <a:pt x="20724" y="6954"/>
                  </a:lnTo>
                  <a:cubicBezTo>
                    <a:pt x="21274" y="7280"/>
                    <a:pt x="21435" y="7971"/>
                    <a:pt x="21091" y="8493"/>
                  </a:cubicBezTo>
                  <a:lnTo>
                    <a:pt x="13003" y="20763"/>
                  </a:lnTo>
                  <a:cubicBezTo>
                    <a:pt x="12659" y="21284"/>
                    <a:pt x="11938" y="21442"/>
                    <a:pt x="11388" y="21116"/>
                  </a:cubicBezTo>
                  <a:lnTo>
                    <a:pt x="8398" y="19345"/>
                  </a:lnTo>
                  <a:lnTo>
                    <a:pt x="10574" y="16044"/>
                  </a:lnTo>
                  <a:cubicBezTo>
                    <a:pt x="10918" y="15523"/>
                    <a:pt x="10752" y="14839"/>
                    <a:pt x="10202" y="14513"/>
                  </a:cubicBezTo>
                  <a:lnTo>
                    <a:pt x="8206" y="13331"/>
                  </a:lnTo>
                  <a:cubicBezTo>
                    <a:pt x="7656" y="13006"/>
                    <a:pt x="6935" y="13163"/>
                    <a:pt x="6591" y="13685"/>
                  </a:cubicBezTo>
                  <a:lnTo>
                    <a:pt x="4415" y="16986"/>
                  </a:lnTo>
                  <a:lnTo>
                    <a:pt x="1926" y="15512"/>
                  </a:lnTo>
                  <a:cubicBezTo>
                    <a:pt x="1376" y="15186"/>
                    <a:pt x="1202" y="14498"/>
                    <a:pt x="1545" y="13976"/>
                  </a:cubicBezTo>
                  <a:lnTo>
                    <a:pt x="552" y="13387"/>
                  </a:lnTo>
                  <a:cubicBezTo>
                    <a:pt x="2" y="13062"/>
                    <a:pt x="-165" y="12378"/>
                    <a:pt x="179" y="11857"/>
                  </a:cubicBezTo>
                  <a:lnTo>
                    <a:pt x="7646" y="529"/>
                  </a:lnTo>
                  <a:close/>
                  <a:moveTo>
                    <a:pt x="8332" y="1585"/>
                  </a:moveTo>
                  <a:lnTo>
                    <a:pt x="1799" y="11496"/>
                  </a:lnTo>
                  <a:cubicBezTo>
                    <a:pt x="1799" y="11496"/>
                    <a:pt x="1170" y="12444"/>
                    <a:pt x="2166" y="13034"/>
                  </a:cubicBezTo>
                  <a:lnTo>
                    <a:pt x="9326" y="2173"/>
                  </a:lnTo>
                  <a:cubicBezTo>
                    <a:pt x="9498" y="1913"/>
                    <a:pt x="9416" y="1577"/>
                    <a:pt x="9141" y="1414"/>
                  </a:cubicBezTo>
                  <a:cubicBezTo>
                    <a:pt x="8866" y="1251"/>
                    <a:pt x="8504" y="1324"/>
                    <a:pt x="8332" y="1585"/>
                  </a:cubicBezTo>
                  <a:close/>
                  <a:moveTo>
                    <a:pt x="6784" y="14449"/>
                  </a:moveTo>
                  <a:cubicBezTo>
                    <a:pt x="7128" y="13927"/>
                    <a:pt x="7849" y="13769"/>
                    <a:pt x="8399" y="14095"/>
                  </a:cubicBezTo>
                  <a:lnTo>
                    <a:pt x="9393" y="14684"/>
                  </a:lnTo>
                  <a:cubicBezTo>
                    <a:pt x="9943" y="15010"/>
                    <a:pt x="10109" y="15693"/>
                    <a:pt x="9766" y="16215"/>
                  </a:cubicBezTo>
                  <a:lnTo>
                    <a:pt x="7897" y="19049"/>
                  </a:lnTo>
                  <a:cubicBezTo>
                    <a:pt x="7554" y="19570"/>
                    <a:pt x="6827" y="19735"/>
                    <a:pt x="6277" y="19410"/>
                  </a:cubicBezTo>
                  <a:lnTo>
                    <a:pt x="5284" y="18821"/>
                  </a:lnTo>
                  <a:cubicBezTo>
                    <a:pt x="4733" y="18495"/>
                    <a:pt x="4572" y="17804"/>
                    <a:pt x="4916" y="17283"/>
                  </a:cubicBezTo>
                  <a:lnTo>
                    <a:pt x="6784" y="14449"/>
                  </a:lnTo>
                  <a:close/>
                  <a:moveTo>
                    <a:pt x="7465" y="15512"/>
                  </a:moveTo>
                  <a:cubicBezTo>
                    <a:pt x="7293" y="15773"/>
                    <a:pt x="7369" y="16116"/>
                    <a:pt x="7645" y="16279"/>
                  </a:cubicBezTo>
                  <a:cubicBezTo>
                    <a:pt x="7920" y="16442"/>
                    <a:pt x="8287" y="16362"/>
                    <a:pt x="8459" y="16101"/>
                  </a:cubicBezTo>
                  <a:cubicBezTo>
                    <a:pt x="8630" y="15840"/>
                    <a:pt x="8546" y="15492"/>
                    <a:pt x="8271" y="15329"/>
                  </a:cubicBezTo>
                  <a:cubicBezTo>
                    <a:pt x="7995" y="15166"/>
                    <a:pt x="7637" y="15251"/>
                    <a:pt x="7465" y="1551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08" name="Shape 34198">
              <a:extLst>
                <a:ext uri="{FF2B5EF4-FFF2-40B4-BE49-F238E27FC236}">
                  <a16:creationId xmlns:a16="http://schemas.microsoft.com/office/drawing/2014/main" xmlns="" id="{CF5B70F0-07F9-4004-9BC0-AF9D2490E9BD}"/>
                </a:ext>
              </a:extLst>
            </p:cNvPr>
            <p:cNvSpPr/>
            <p:nvPr/>
          </p:nvSpPr>
          <p:spPr>
            <a:xfrm>
              <a:off x="10894630" y="2650276"/>
              <a:ext cx="621486" cy="960340"/>
            </a:xfrm>
            <a:custGeom>
              <a:avLst/>
              <a:gdLst/>
              <a:ahLst/>
              <a:cxnLst>
                <a:cxn ang="0">
                  <a:pos x="wd2" y="hd2"/>
                </a:cxn>
                <a:cxn ang="5400000">
                  <a:pos x="wd2" y="hd2"/>
                </a:cxn>
                <a:cxn ang="10800000">
                  <a:pos x="wd2" y="hd2"/>
                </a:cxn>
                <a:cxn ang="16200000">
                  <a:pos x="wd2" y="hd2"/>
                </a:cxn>
              </a:cxnLst>
              <a:rect l="0" t="0" r="r" b="b"/>
              <a:pathLst>
                <a:path w="21220" h="21353" extrusionOk="0">
                  <a:moveTo>
                    <a:pt x="15021" y="3564"/>
                  </a:moveTo>
                  <a:lnTo>
                    <a:pt x="1858" y="5543"/>
                  </a:lnTo>
                  <a:lnTo>
                    <a:pt x="6199" y="17788"/>
                  </a:lnTo>
                  <a:lnTo>
                    <a:pt x="19362" y="15809"/>
                  </a:lnTo>
                  <a:cubicBezTo>
                    <a:pt x="19362" y="15809"/>
                    <a:pt x="15021" y="3564"/>
                    <a:pt x="15021" y="3564"/>
                  </a:cubicBezTo>
                  <a:close/>
                  <a:moveTo>
                    <a:pt x="10139" y="2364"/>
                  </a:moveTo>
                  <a:lnTo>
                    <a:pt x="5438" y="3070"/>
                  </a:lnTo>
                  <a:cubicBezTo>
                    <a:pt x="5178" y="3109"/>
                    <a:pt x="5016" y="3278"/>
                    <a:pt x="5076" y="3447"/>
                  </a:cubicBezTo>
                  <a:cubicBezTo>
                    <a:pt x="5136" y="3616"/>
                    <a:pt x="5395" y="3722"/>
                    <a:pt x="5655" y="3683"/>
                  </a:cubicBezTo>
                  <a:lnTo>
                    <a:pt x="10356" y="2976"/>
                  </a:lnTo>
                  <a:cubicBezTo>
                    <a:pt x="10615" y="2937"/>
                    <a:pt x="10777" y="2768"/>
                    <a:pt x="10717" y="2599"/>
                  </a:cubicBezTo>
                  <a:cubicBezTo>
                    <a:pt x="10657" y="2430"/>
                    <a:pt x="10398" y="2325"/>
                    <a:pt x="10139" y="2364"/>
                  </a:cubicBezTo>
                  <a:close/>
                  <a:moveTo>
                    <a:pt x="14119" y="19177"/>
                  </a:moveTo>
                  <a:cubicBezTo>
                    <a:pt x="14897" y="19060"/>
                    <a:pt x="15383" y="18554"/>
                    <a:pt x="15204" y="18046"/>
                  </a:cubicBezTo>
                  <a:cubicBezTo>
                    <a:pt x="15024" y="17539"/>
                    <a:pt x="14246" y="17223"/>
                    <a:pt x="13468" y="17340"/>
                  </a:cubicBezTo>
                  <a:cubicBezTo>
                    <a:pt x="12689" y="17457"/>
                    <a:pt x="12203" y="17963"/>
                    <a:pt x="12383" y="18470"/>
                  </a:cubicBezTo>
                  <a:cubicBezTo>
                    <a:pt x="12563" y="18978"/>
                    <a:pt x="13340" y="19294"/>
                    <a:pt x="14119" y="19177"/>
                  </a:cubicBezTo>
                  <a:close/>
                  <a:moveTo>
                    <a:pt x="19724" y="19624"/>
                  </a:moveTo>
                  <a:lnTo>
                    <a:pt x="8442" y="21320"/>
                  </a:lnTo>
                  <a:cubicBezTo>
                    <a:pt x="7403" y="21476"/>
                    <a:pt x="6367" y="21054"/>
                    <a:pt x="6127" y="20378"/>
                  </a:cubicBezTo>
                  <a:lnTo>
                    <a:pt x="50" y="3235"/>
                  </a:lnTo>
                  <a:cubicBezTo>
                    <a:pt x="-190" y="2559"/>
                    <a:pt x="458" y="1884"/>
                    <a:pt x="1496" y="1728"/>
                  </a:cubicBezTo>
                  <a:lnTo>
                    <a:pt x="12778" y="32"/>
                  </a:lnTo>
                  <a:cubicBezTo>
                    <a:pt x="13817" y="-124"/>
                    <a:pt x="14853" y="298"/>
                    <a:pt x="15093" y="974"/>
                  </a:cubicBezTo>
                  <a:lnTo>
                    <a:pt x="21170" y="18117"/>
                  </a:lnTo>
                  <a:cubicBezTo>
                    <a:pt x="21410" y="18793"/>
                    <a:pt x="20762" y="19468"/>
                    <a:pt x="19724" y="1962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09" name="Shape 34199">
              <a:extLst>
                <a:ext uri="{FF2B5EF4-FFF2-40B4-BE49-F238E27FC236}">
                  <a16:creationId xmlns:a16="http://schemas.microsoft.com/office/drawing/2014/main" xmlns="" id="{BC94E356-C6D8-4572-90DD-4F41F504820D}"/>
                </a:ext>
              </a:extLst>
            </p:cNvPr>
            <p:cNvSpPr/>
            <p:nvPr/>
          </p:nvSpPr>
          <p:spPr>
            <a:xfrm>
              <a:off x="11662409" y="2578131"/>
              <a:ext cx="539930" cy="685716"/>
            </a:xfrm>
            <a:custGeom>
              <a:avLst/>
              <a:gdLst/>
              <a:ahLst/>
              <a:cxnLst>
                <a:cxn ang="0">
                  <a:pos x="wd2" y="hd2"/>
                </a:cxn>
                <a:cxn ang="5400000">
                  <a:pos x="wd2" y="hd2"/>
                </a:cxn>
                <a:cxn ang="10800000">
                  <a:pos x="wd2" y="hd2"/>
                </a:cxn>
                <a:cxn ang="16200000">
                  <a:pos x="wd2" y="hd2"/>
                </a:cxn>
              </a:cxnLst>
              <a:rect l="0" t="0" r="r" b="b"/>
              <a:pathLst>
                <a:path w="21600" h="21600" extrusionOk="0">
                  <a:moveTo>
                    <a:pt x="0" y="837"/>
                  </a:moveTo>
                  <a:lnTo>
                    <a:pt x="1844" y="21600"/>
                  </a:lnTo>
                  <a:lnTo>
                    <a:pt x="21600" y="20512"/>
                  </a:lnTo>
                  <a:lnTo>
                    <a:pt x="20076" y="3352"/>
                  </a:lnTo>
                  <a:lnTo>
                    <a:pt x="15202" y="0"/>
                  </a:lnTo>
                  <a:lnTo>
                    <a:pt x="0" y="837"/>
                  </a:lnTo>
                  <a:close/>
                  <a:moveTo>
                    <a:pt x="6705" y="5273"/>
                  </a:moveTo>
                  <a:lnTo>
                    <a:pt x="13900" y="4876"/>
                  </a:lnTo>
                  <a:lnTo>
                    <a:pt x="13951" y="5450"/>
                  </a:lnTo>
                  <a:lnTo>
                    <a:pt x="6756" y="5846"/>
                  </a:lnTo>
                  <a:lnTo>
                    <a:pt x="6705" y="5273"/>
                  </a:lnTo>
                  <a:close/>
                  <a:moveTo>
                    <a:pt x="3609" y="11120"/>
                  </a:moveTo>
                  <a:lnTo>
                    <a:pt x="18000" y="10328"/>
                  </a:lnTo>
                  <a:lnTo>
                    <a:pt x="18049" y="10884"/>
                  </a:lnTo>
                  <a:lnTo>
                    <a:pt x="3658" y="11677"/>
                  </a:lnTo>
                  <a:lnTo>
                    <a:pt x="3609" y="11120"/>
                  </a:lnTo>
                  <a:close/>
                  <a:moveTo>
                    <a:pt x="3859" y="13936"/>
                  </a:moveTo>
                  <a:lnTo>
                    <a:pt x="18250" y="13144"/>
                  </a:lnTo>
                  <a:lnTo>
                    <a:pt x="18301" y="13717"/>
                  </a:lnTo>
                  <a:lnTo>
                    <a:pt x="3910" y="14509"/>
                  </a:lnTo>
                  <a:lnTo>
                    <a:pt x="3859" y="13936"/>
                  </a:lnTo>
                  <a:close/>
                  <a:moveTo>
                    <a:pt x="4109" y="16753"/>
                  </a:moveTo>
                  <a:lnTo>
                    <a:pt x="11305" y="16357"/>
                  </a:lnTo>
                  <a:lnTo>
                    <a:pt x="11356" y="16930"/>
                  </a:lnTo>
                  <a:lnTo>
                    <a:pt x="4160" y="17326"/>
                  </a:lnTo>
                  <a:lnTo>
                    <a:pt x="4109" y="16753"/>
                  </a:ln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10" name="Shape 34200">
              <a:extLst>
                <a:ext uri="{FF2B5EF4-FFF2-40B4-BE49-F238E27FC236}">
                  <a16:creationId xmlns:a16="http://schemas.microsoft.com/office/drawing/2014/main" xmlns="" id="{EB871961-A468-4C63-9DCA-E4575C197CAE}"/>
                </a:ext>
              </a:extLst>
            </p:cNvPr>
            <p:cNvSpPr/>
            <p:nvPr/>
          </p:nvSpPr>
          <p:spPr>
            <a:xfrm>
              <a:off x="12531620" y="6289836"/>
              <a:ext cx="641868" cy="650244"/>
            </a:xfrm>
            <a:custGeom>
              <a:avLst/>
              <a:gdLst/>
              <a:ahLst/>
              <a:cxnLst>
                <a:cxn ang="0">
                  <a:pos x="wd2" y="hd2"/>
                </a:cxn>
                <a:cxn ang="5400000">
                  <a:pos x="wd2" y="hd2"/>
                </a:cxn>
                <a:cxn ang="10800000">
                  <a:pos x="wd2" y="hd2"/>
                </a:cxn>
                <a:cxn ang="16200000">
                  <a:pos x="wd2" y="hd2"/>
                </a:cxn>
              </a:cxnLst>
              <a:rect l="0" t="0" r="r" b="b"/>
              <a:pathLst>
                <a:path w="21273" h="21600" extrusionOk="0">
                  <a:moveTo>
                    <a:pt x="0" y="8656"/>
                  </a:moveTo>
                  <a:lnTo>
                    <a:pt x="3891" y="13472"/>
                  </a:lnTo>
                  <a:cubicBezTo>
                    <a:pt x="3891" y="13472"/>
                    <a:pt x="5113" y="13644"/>
                    <a:pt x="5432" y="12623"/>
                  </a:cubicBezTo>
                  <a:cubicBezTo>
                    <a:pt x="5784" y="11492"/>
                    <a:pt x="7687" y="9934"/>
                    <a:pt x="9148" y="11824"/>
                  </a:cubicBezTo>
                  <a:cubicBezTo>
                    <a:pt x="10609" y="13713"/>
                    <a:pt x="9118" y="15051"/>
                    <a:pt x="7911" y="15308"/>
                  </a:cubicBezTo>
                  <a:cubicBezTo>
                    <a:pt x="6818" y="15541"/>
                    <a:pt x="6446" y="16635"/>
                    <a:pt x="6446" y="16635"/>
                  </a:cubicBezTo>
                  <a:lnTo>
                    <a:pt x="10458" y="21600"/>
                  </a:lnTo>
                  <a:lnTo>
                    <a:pt x="14739" y="18125"/>
                  </a:lnTo>
                  <a:cubicBezTo>
                    <a:pt x="14739" y="18125"/>
                    <a:pt x="14656" y="17235"/>
                    <a:pt x="13766" y="16921"/>
                  </a:cubicBezTo>
                  <a:cubicBezTo>
                    <a:pt x="12685" y="16541"/>
                    <a:pt x="11239" y="14858"/>
                    <a:pt x="13261" y="13217"/>
                  </a:cubicBezTo>
                  <a:cubicBezTo>
                    <a:pt x="15282" y="11577"/>
                    <a:pt x="16620" y="13268"/>
                    <a:pt x="16756" y="14619"/>
                  </a:cubicBezTo>
                  <a:cubicBezTo>
                    <a:pt x="16858" y="15631"/>
                    <a:pt x="17668" y="15748"/>
                    <a:pt x="17668" y="15748"/>
                  </a:cubicBezTo>
                  <a:lnTo>
                    <a:pt x="21273" y="12822"/>
                  </a:lnTo>
                  <a:cubicBezTo>
                    <a:pt x="21273" y="12822"/>
                    <a:pt x="18291" y="9357"/>
                    <a:pt x="17693" y="8295"/>
                  </a:cubicBezTo>
                  <a:cubicBezTo>
                    <a:pt x="17052" y="7158"/>
                    <a:pt x="18759" y="6911"/>
                    <a:pt x="19060" y="6845"/>
                  </a:cubicBezTo>
                  <a:cubicBezTo>
                    <a:pt x="20796" y="6467"/>
                    <a:pt x="21600" y="4760"/>
                    <a:pt x="20175" y="2996"/>
                  </a:cubicBezTo>
                  <a:cubicBezTo>
                    <a:pt x="18749" y="1232"/>
                    <a:pt x="16519" y="2306"/>
                    <a:pt x="16165" y="3733"/>
                  </a:cubicBezTo>
                  <a:cubicBezTo>
                    <a:pt x="15902" y="4793"/>
                    <a:pt x="15415" y="5326"/>
                    <a:pt x="14915" y="4919"/>
                  </a:cubicBezTo>
                  <a:cubicBezTo>
                    <a:pt x="13746" y="3966"/>
                    <a:pt x="10665" y="0"/>
                    <a:pt x="10665" y="0"/>
                  </a:cubicBezTo>
                  <a:lnTo>
                    <a:pt x="7285" y="2743"/>
                  </a:lnTo>
                  <a:cubicBezTo>
                    <a:pt x="7285" y="2743"/>
                    <a:pt x="7256" y="4048"/>
                    <a:pt x="8291" y="4295"/>
                  </a:cubicBezTo>
                  <a:cubicBezTo>
                    <a:pt x="9849" y="4668"/>
                    <a:pt x="10626" y="6514"/>
                    <a:pt x="9021" y="7816"/>
                  </a:cubicBezTo>
                  <a:cubicBezTo>
                    <a:pt x="7417" y="9118"/>
                    <a:pt x="5847" y="8156"/>
                    <a:pt x="5733" y="6515"/>
                  </a:cubicBezTo>
                  <a:cubicBezTo>
                    <a:pt x="5669" y="5595"/>
                    <a:pt x="4421" y="5079"/>
                    <a:pt x="4421" y="5079"/>
                  </a:cubicBezTo>
                  <a:cubicBezTo>
                    <a:pt x="4421" y="5079"/>
                    <a:pt x="0" y="8656"/>
                    <a:pt x="0" y="8656"/>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11" name="Shape 34201">
              <a:extLst>
                <a:ext uri="{FF2B5EF4-FFF2-40B4-BE49-F238E27FC236}">
                  <a16:creationId xmlns:a16="http://schemas.microsoft.com/office/drawing/2014/main" xmlns="" id="{AA601CE0-F50E-481B-BD17-11CB8310B33B}"/>
                </a:ext>
              </a:extLst>
            </p:cNvPr>
            <p:cNvSpPr/>
            <p:nvPr/>
          </p:nvSpPr>
          <p:spPr>
            <a:xfrm>
              <a:off x="11981887" y="4201963"/>
              <a:ext cx="441404" cy="383974"/>
            </a:xfrm>
            <a:custGeom>
              <a:avLst/>
              <a:gdLst/>
              <a:ahLst/>
              <a:cxnLst>
                <a:cxn ang="0">
                  <a:pos x="wd2" y="hd2"/>
                </a:cxn>
                <a:cxn ang="5400000">
                  <a:pos x="wd2" y="hd2"/>
                </a:cxn>
                <a:cxn ang="10800000">
                  <a:pos x="wd2" y="hd2"/>
                </a:cxn>
                <a:cxn ang="16200000">
                  <a:pos x="wd2" y="hd2"/>
                </a:cxn>
              </a:cxnLst>
              <a:rect l="0" t="0" r="r" b="b"/>
              <a:pathLst>
                <a:path w="21557" h="21600" extrusionOk="0">
                  <a:moveTo>
                    <a:pt x="0" y="307"/>
                  </a:moveTo>
                  <a:lnTo>
                    <a:pt x="120" y="8229"/>
                  </a:lnTo>
                  <a:cubicBezTo>
                    <a:pt x="120" y="8229"/>
                    <a:pt x="1074" y="9367"/>
                    <a:pt x="2052" y="8590"/>
                  </a:cubicBezTo>
                  <a:cubicBezTo>
                    <a:pt x="3133" y="7728"/>
                    <a:pt x="5865" y="7659"/>
                    <a:pt x="5855" y="10716"/>
                  </a:cubicBezTo>
                  <a:cubicBezTo>
                    <a:pt x="5845" y="13772"/>
                    <a:pt x="3624" y="13944"/>
                    <a:pt x="2389" y="13251"/>
                  </a:cubicBezTo>
                  <a:cubicBezTo>
                    <a:pt x="1272" y="12623"/>
                    <a:pt x="199" y="13432"/>
                    <a:pt x="199" y="13432"/>
                  </a:cubicBezTo>
                  <a:lnTo>
                    <a:pt x="323" y="21600"/>
                  </a:lnTo>
                  <a:lnTo>
                    <a:pt x="6451" y="21477"/>
                  </a:lnTo>
                  <a:cubicBezTo>
                    <a:pt x="6451" y="21477"/>
                    <a:pt x="6986" y="20514"/>
                    <a:pt x="6421" y="19495"/>
                  </a:cubicBezTo>
                  <a:cubicBezTo>
                    <a:pt x="5733" y="18260"/>
                    <a:pt x="5615" y="15424"/>
                    <a:pt x="8509" y="15365"/>
                  </a:cubicBezTo>
                  <a:cubicBezTo>
                    <a:pt x="11403" y="15307"/>
                    <a:pt x="11419" y="18067"/>
                    <a:pt x="10615" y="19535"/>
                  </a:cubicBezTo>
                  <a:cubicBezTo>
                    <a:pt x="10013" y="20636"/>
                    <a:pt x="10643" y="21392"/>
                    <a:pt x="10643" y="21392"/>
                  </a:cubicBezTo>
                  <a:lnTo>
                    <a:pt x="15804" y="21289"/>
                  </a:lnTo>
                  <a:cubicBezTo>
                    <a:pt x="15804" y="21289"/>
                    <a:pt x="15557" y="15444"/>
                    <a:pt x="15758" y="13903"/>
                  </a:cubicBezTo>
                  <a:cubicBezTo>
                    <a:pt x="15974" y="12251"/>
                    <a:pt x="17639" y="13349"/>
                    <a:pt x="17948" y="13520"/>
                  </a:cubicBezTo>
                  <a:cubicBezTo>
                    <a:pt x="19729" y="14509"/>
                    <a:pt x="21600" y="13423"/>
                    <a:pt x="21556" y="10521"/>
                  </a:cubicBezTo>
                  <a:cubicBezTo>
                    <a:pt x="21512" y="7619"/>
                    <a:pt x="18822" y="6942"/>
                    <a:pt x="17537" y="8101"/>
                  </a:cubicBezTo>
                  <a:cubicBezTo>
                    <a:pt x="16582" y="8962"/>
                    <a:pt x="15790" y="9114"/>
                    <a:pt x="15630" y="8309"/>
                  </a:cubicBezTo>
                  <a:cubicBezTo>
                    <a:pt x="15257" y="6427"/>
                    <a:pt x="15266" y="0"/>
                    <a:pt x="15266" y="0"/>
                  </a:cubicBezTo>
                  <a:lnTo>
                    <a:pt x="10428" y="97"/>
                  </a:lnTo>
                  <a:cubicBezTo>
                    <a:pt x="10428" y="97"/>
                    <a:pt x="9511" y="1388"/>
                    <a:pt x="10249" y="2454"/>
                  </a:cubicBezTo>
                  <a:cubicBezTo>
                    <a:pt x="11360" y="4059"/>
                    <a:pt x="10780" y="6532"/>
                    <a:pt x="8483" y="6578"/>
                  </a:cubicBezTo>
                  <a:cubicBezTo>
                    <a:pt x="6187" y="6624"/>
                    <a:pt x="5468" y="4417"/>
                    <a:pt x="6490" y="2673"/>
                  </a:cubicBezTo>
                  <a:cubicBezTo>
                    <a:pt x="7062" y="1695"/>
                    <a:pt x="6320" y="191"/>
                    <a:pt x="6320" y="191"/>
                  </a:cubicBezTo>
                  <a:cubicBezTo>
                    <a:pt x="6320" y="191"/>
                    <a:pt x="0" y="307"/>
                    <a:pt x="0" y="3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12" name="Shape 34202">
              <a:extLst>
                <a:ext uri="{FF2B5EF4-FFF2-40B4-BE49-F238E27FC236}">
                  <a16:creationId xmlns:a16="http://schemas.microsoft.com/office/drawing/2014/main" xmlns="" id="{FC50BD27-9EA1-4750-BC66-D00FA66FDE94}"/>
                </a:ext>
              </a:extLst>
            </p:cNvPr>
            <p:cNvSpPr/>
            <p:nvPr/>
          </p:nvSpPr>
          <p:spPr>
            <a:xfrm>
              <a:off x="11678186" y="10413681"/>
              <a:ext cx="681752" cy="446008"/>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13" name="Shape 34203">
              <a:extLst>
                <a:ext uri="{FF2B5EF4-FFF2-40B4-BE49-F238E27FC236}">
                  <a16:creationId xmlns:a16="http://schemas.microsoft.com/office/drawing/2014/main" xmlns="" id="{C23E9FEE-845C-4C37-8E0C-5B2BFD12339F}"/>
                </a:ext>
              </a:extLst>
            </p:cNvPr>
            <p:cNvSpPr/>
            <p:nvPr/>
          </p:nvSpPr>
          <p:spPr>
            <a:xfrm>
              <a:off x="13517964" y="3878275"/>
              <a:ext cx="745620" cy="528512"/>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14" name="Shape 34204">
              <a:extLst>
                <a:ext uri="{FF2B5EF4-FFF2-40B4-BE49-F238E27FC236}">
                  <a16:creationId xmlns:a16="http://schemas.microsoft.com/office/drawing/2014/main" xmlns="" id="{D6DEA1E3-EC90-49D2-9232-B0C3D337BCC1}"/>
                </a:ext>
              </a:extLst>
            </p:cNvPr>
            <p:cNvSpPr/>
            <p:nvPr/>
          </p:nvSpPr>
          <p:spPr>
            <a:xfrm>
              <a:off x="10622816" y="11265327"/>
              <a:ext cx="446006" cy="446008"/>
            </a:xfrm>
            <a:custGeom>
              <a:avLst/>
              <a:gdLst/>
              <a:ahLst/>
              <a:cxnLst>
                <a:cxn ang="0">
                  <a:pos x="wd2" y="hd2"/>
                </a:cxn>
                <a:cxn ang="5400000">
                  <a:pos x="wd2" y="hd2"/>
                </a:cxn>
                <a:cxn ang="10800000">
                  <a:pos x="wd2" y="hd2"/>
                </a:cxn>
                <a:cxn ang="16200000">
                  <a:pos x="wd2" y="hd2"/>
                </a:cxn>
              </a:cxnLst>
              <a:rect l="0" t="0" r="r" b="b"/>
              <a:pathLst>
                <a:path w="18957" h="18957" extrusionOk="0">
                  <a:moveTo>
                    <a:pt x="5474" y="890"/>
                  </a:moveTo>
                  <a:cubicBezTo>
                    <a:pt x="729" y="3103"/>
                    <a:pt x="-1322" y="8738"/>
                    <a:pt x="890" y="13482"/>
                  </a:cubicBezTo>
                  <a:cubicBezTo>
                    <a:pt x="3103" y="18227"/>
                    <a:pt x="8738" y="20278"/>
                    <a:pt x="13482" y="18066"/>
                  </a:cubicBezTo>
                  <a:cubicBezTo>
                    <a:pt x="18227" y="15853"/>
                    <a:pt x="20278" y="10218"/>
                    <a:pt x="18066" y="5474"/>
                  </a:cubicBezTo>
                  <a:cubicBezTo>
                    <a:pt x="15853" y="729"/>
                    <a:pt x="10218" y="-1322"/>
                    <a:pt x="5474" y="890"/>
                  </a:cubicBezTo>
                  <a:close/>
                  <a:moveTo>
                    <a:pt x="6178" y="2402"/>
                  </a:moveTo>
                  <a:cubicBezTo>
                    <a:pt x="6348" y="2323"/>
                    <a:pt x="6545" y="2302"/>
                    <a:pt x="6734" y="2371"/>
                  </a:cubicBezTo>
                  <a:cubicBezTo>
                    <a:pt x="7112" y="2509"/>
                    <a:pt x="7308" y="2929"/>
                    <a:pt x="7170" y="3307"/>
                  </a:cubicBezTo>
                  <a:cubicBezTo>
                    <a:pt x="7033" y="3685"/>
                    <a:pt x="6612" y="3882"/>
                    <a:pt x="6234" y="3744"/>
                  </a:cubicBezTo>
                  <a:cubicBezTo>
                    <a:pt x="5856" y="3606"/>
                    <a:pt x="5660" y="3186"/>
                    <a:pt x="5798" y="2808"/>
                  </a:cubicBezTo>
                  <a:cubicBezTo>
                    <a:pt x="5866" y="2618"/>
                    <a:pt x="6009" y="2481"/>
                    <a:pt x="6178" y="2402"/>
                  </a:cubicBezTo>
                  <a:close/>
                  <a:moveTo>
                    <a:pt x="7039" y="4248"/>
                  </a:moveTo>
                  <a:cubicBezTo>
                    <a:pt x="7237" y="4156"/>
                    <a:pt x="7476" y="4242"/>
                    <a:pt x="7569" y="4441"/>
                  </a:cubicBezTo>
                  <a:lnTo>
                    <a:pt x="9434" y="8440"/>
                  </a:lnTo>
                  <a:cubicBezTo>
                    <a:pt x="9580" y="8433"/>
                    <a:pt x="9718" y="8366"/>
                    <a:pt x="9863" y="8419"/>
                  </a:cubicBezTo>
                  <a:cubicBezTo>
                    <a:pt x="10010" y="8472"/>
                    <a:pt x="10085" y="8605"/>
                    <a:pt x="10192" y="8705"/>
                  </a:cubicBezTo>
                  <a:lnTo>
                    <a:pt x="13175" y="7314"/>
                  </a:lnTo>
                  <a:cubicBezTo>
                    <a:pt x="13373" y="7222"/>
                    <a:pt x="13612" y="7309"/>
                    <a:pt x="13705" y="7507"/>
                  </a:cubicBezTo>
                  <a:cubicBezTo>
                    <a:pt x="13797" y="7705"/>
                    <a:pt x="13710" y="7944"/>
                    <a:pt x="13512" y="8037"/>
                  </a:cubicBezTo>
                  <a:lnTo>
                    <a:pt x="10529" y="9427"/>
                  </a:lnTo>
                  <a:cubicBezTo>
                    <a:pt x="10537" y="9574"/>
                    <a:pt x="10591" y="9717"/>
                    <a:pt x="10537" y="9863"/>
                  </a:cubicBezTo>
                  <a:cubicBezTo>
                    <a:pt x="10325" y="10447"/>
                    <a:pt x="9676" y="10750"/>
                    <a:pt x="9092" y="10537"/>
                  </a:cubicBezTo>
                  <a:cubicBezTo>
                    <a:pt x="8509" y="10325"/>
                    <a:pt x="8206" y="9676"/>
                    <a:pt x="8419" y="9092"/>
                  </a:cubicBezTo>
                  <a:cubicBezTo>
                    <a:pt x="8474" y="8942"/>
                    <a:pt x="8621" y="8880"/>
                    <a:pt x="8725" y="8771"/>
                  </a:cubicBezTo>
                  <a:lnTo>
                    <a:pt x="6860" y="4771"/>
                  </a:lnTo>
                  <a:cubicBezTo>
                    <a:pt x="6767" y="4573"/>
                    <a:pt x="6841" y="4340"/>
                    <a:pt x="7039" y="4248"/>
                  </a:cubicBezTo>
                  <a:close/>
                  <a:moveTo>
                    <a:pt x="2738" y="11823"/>
                  </a:moveTo>
                  <a:cubicBezTo>
                    <a:pt x="2908" y="11744"/>
                    <a:pt x="3105" y="11723"/>
                    <a:pt x="3294" y="11792"/>
                  </a:cubicBezTo>
                  <a:cubicBezTo>
                    <a:pt x="3672" y="11930"/>
                    <a:pt x="3868" y="12350"/>
                    <a:pt x="3730" y="12728"/>
                  </a:cubicBezTo>
                  <a:cubicBezTo>
                    <a:pt x="3593" y="13106"/>
                    <a:pt x="3172" y="13302"/>
                    <a:pt x="2794" y="13165"/>
                  </a:cubicBezTo>
                  <a:cubicBezTo>
                    <a:pt x="2416" y="13027"/>
                    <a:pt x="2220" y="12607"/>
                    <a:pt x="2358" y="12228"/>
                  </a:cubicBezTo>
                  <a:cubicBezTo>
                    <a:pt x="2426" y="12039"/>
                    <a:pt x="2569" y="11902"/>
                    <a:pt x="2738" y="11823"/>
                  </a:cubicBezTo>
                  <a:close/>
                  <a:moveTo>
                    <a:pt x="15620" y="5816"/>
                  </a:moveTo>
                  <a:cubicBezTo>
                    <a:pt x="15789" y="5737"/>
                    <a:pt x="15973" y="5722"/>
                    <a:pt x="16162" y="5791"/>
                  </a:cubicBezTo>
                  <a:cubicBezTo>
                    <a:pt x="16540" y="5929"/>
                    <a:pt x="16736" y="6349"/>
                    <a:pt x="16598" y="6728"/>
                  </a:cubicBezTo>
                  <a:cubicBezTo>
                    <a:pt x="16461" y="7106"/>
                    <a:pt x="16054" y="7296"/>
                    <a:pt x="15675" y="7158"/>
                  </a:cubicBezTo>
                  <a:cubicBezTo>
                    <a:pt x="15297" y="7020"/>
                    <a:pt x="15101" y="6600"/>
                    <a:pt x="15239" y="6222"/>
                  </a:cubicBezTo>
                  <a:cubicBezTo>
                    <a:pt x="15308" y="6033"/>
                    <a:pt x="15451" y="5895"/>
                    <a:pt x="15620" y="5816"/>
                  </a:cubicBezTo>
                  <a:close/>
                  <a:moveTo>
                    <a:pt x="12166" y="15243"/>
                  </a:moveTo>
                  <a:cubicBezTo>
                    <a:pt x="12335" y="15164"/>
                    <a:pt x="12533" y="15143"/>
                    <a:pt x="12722" y="15212"/>
                  </a:cubicBezTo>
                  <a:cubicBezTo>
                    <a:pt x="13100" y="15350"/>
                    <a:pt x="13296" y="15770"/>
                    <a:pt x="13158" y="16148"/>
                  </a:cubicBezTo>
                  <a:cubicBezTo>
                    <a:pt x="13021" y="16526"/>
                    <a:pt x="12600" y="16723"/>
                    <a:pt x="12222" y="16585"/>
                  </a:cubicBezTo>
                  <a:cubicBezTo>
                    <a:pt x="11844" y="16447"/>
                    <a:pt x="11648" y="16027"/>
                    <a:pt x="11785" y="15649"/>
                  </a:cubicBezTo>
                  <a:cubicBezTo>
                    <a:pt x="11854" y="15460"/>
                    <a:pt x="11997" y="15322"/>
                    <a:pt x="12166" y="15243"/>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15" name="Shape 34205">
              <a:extLst>
                <a:ext uri="{FF2B5EF4-FFF2-40B4-BE49-F238E27FC236}">
                  <a16:creationId xmlns:a16="http://schemas.microsoft.com/office/drawing/2014/main" xmlns="" id="{BA0E4951-7DA1-4152-A05C-EEE64A35F168}"/>
                </a:ext>
              </a:extLst>
            </p:cNvPr>
            <p:cNvSpPr/>
            <p:nvPr/>
          </p:nvSpPr>
          <p:spPr>
            <a:xfrm>
              <a:off x="11074336" y="12293991"/>
              <a:ext cx="529370" cy="550146"/>
            </a:xfrm>
            <a:custGeom>
              <a:avLst/>
              <a:gdLst/>
              <a:ahLst/>
              <a:cxnLst>
                <a:cxn ang="0">
                  <a:pos x="wd2" y="hd2"/>
                </a:cxn>
                <a:cxn ang="5400000">
                  <a:pos x="wd2" y="hd2"/>
                </a:cxn>
                <a:cxn ang="10800000">
                  <a:pos x="wd2" y="hd2"/>
                </a:cxn>
                <a:cxn ang="16200000">
                  <a:pos x="wd2" y="hd2"/>
                </a:cxn>
              </a:cxnLst>
              <a:rect l="0" t="0"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16" name="Shape 34206">
              <a:extLst>
                <a:ext uri="{FF2B5EF4-FFF2-40B4-BE49-F238E27FC236}">
                  <a16:creationId xmlns:a16="http://schemas.microsoft.com/office/drawing/2014/main" xmlns="" id="{DA89AA7E-1AE7-4F9F-B95A-6608E5E4630B}"/>
                </a:ext>
              </a:extLst>
            </p:cNvPr>
            <p:cNvSpPr/>
            <p:nvPr/>
          </p:nvSpPr>
          <p:spPr>
            <a:xfrm>
              <a:off x="10836598" y="8678073"/>
              <a:ext cx="776072" cy="459642"/>
            </a:xfrm>
            <a:custGeom>
              <a:avLst/>
              <a:gdLst/>
              <a:ahLst/>
              <a:cxnLst>
                <a:cxn ang="0">
                  <a:pos x="wd2" y="hd2"/>
                </a:cxn>
                <a:cxn ang="5400000">
                  <a:pos x="wd2" y="hd2"/>
                </a:cxn>
                <a:cxn ang="10800000">
                  <a:pos x="wd2" y="hd2"/>
                </a:cxn>
                <a:cxn ang="16200000">
                  <a:pos x="wd2" y="hd2"/>
                </a:cxn>
              </a:cxnLst>
              <a:rect l="0" t="0" r="r" b="b"/>
              <a:pathLst>
                <a:path w="21428" h="21311" extrusionOk="0">
                  <a:moveTo>
                    <a:pt x="3736" y="4687"/>
                  </a:moveTo>
                  <a:lnTo>
                    <a:pt x="4986" y="19624"/>
                  </a:lnTo>
                  <a:lnTo>
                    <a:pt x="17693" y="16625"/>
                  </a:lnTo>
                  <a:lnTo>
                    <a:pt x="16443" y="1688"/>
                  </a:lnTo>
                  <a:cubicBezTo>
                    <a:pt x="16443" y="1688"/>
                    <a:pt x="3736" y="4687"/>
                    <a:pt x="3736" y="4687"/>
                  </a:cubicBezTo>
                  <a:close/>
                  <a:moveTo>
                    <a:pt x="2231" y="9938"/>
                  </a:moveTo>
                  <a:lnTo>
                    <a:pt x="2678" y="15273"/>
                  </a:lnTo>
                  <a:cubicBezTo>
                    <a:pt x="2702" y="15567"/>
                    <a:pt x="2864" y="15772"/>
                    <a:pt x="3040" y="15731"/>
                  </a:cubicBezTo>
                  <a:cubicBezTo>
                    <a:pt x="3215" y="15690"/>
                    <a:pt x="3338" y="15417"/>
                    <a:pt x="3313" y="15123"/>
                  </a:cubicBezTo>
                  <a:lnTo>
                    <a:pt x="2867" y="9788"/>
                  </a:lnTo>
                  <a:cubicBezTo>
                    <a:pt x="2842" y="9494"/>
                    <a:pt x="2680" y="9288"/>
                    <a:pt x="2504" y="9330"/>
                  </a:cubicBezTo>
                  <a:cubicBezTo>
                    <a:pt x="2329" y="9371"/>
                    <a:pt x="2207" y="9644"/>
                    <a:pt x="2231" y="9938"/>
                  </a:cubicBezTo>
                  <a:close/>
                  <a:moveTo>
                    <a:pt x="19564" y="8023"/>
                  </a:moveTo>
                  <a:cubicBezTo>
                    <a:pt x="19490" y="7140"/>
                    <a:pt x="19004" y="6524"/>
                    <a:pt x="18477" y="6648"/>
                  </a:cubicBezTo>
                  <a:cubicBezTo>
                    <a:pt x="17951" y="6772"/>
                    <a:pt x="17584" y="7590"/>
                    <a:pt x="17658" y="8473"/>
                  </a:cubicBezTo>
                  <a:cubicBezTo>
                    <a:pt x="17732" y="9357"/>
                    <a:pt x="18219" y="9973"/>
                    <a:pt x="18745" y="9849"/>
                  </a:cubicBezTo>
                  <a:cubicBezTo>
                    <a:pt x="19272" y="9724"/>
                    <a:pt x="19638" y="8907"/>
                    <a:pt x="19564" y="8023"/>
                  </a:cubicBezTo>
                  <a:close/>
                  <a:moveTo>
                    <a:pt x="20344" y="1856"/>
                  </a:moveTo>
                  <a:lnTo>
                    <a:pt x="21415" y="14658"/>
                  </a:lnTo>
                  <a:cubicBezTo>
                    <a:pt x="21514" y="15837"/>
                    <a:pt x="21025" y="16926"/>
                    <a:pt x="20323" y="17092"/>
                  </a:cubicBezTo>
                  <a:lnTo>
                    <a:pt x="2533" y="21290"/>
                  </a:lnTo>
                  <a:cubicBezTo>
                    <a:pt x="1832" y="21456"/>
                    <a:pt x="1183" y="20635"/>
                    <a:pt x="1084" y="19456"/>
                  </a:cubicBezTo>
                  <a:lnTo>
                    <a:pt x="13" y="6654"/>
                  </a:lnTo>
                  <a:cubicBezTo>
                    <a:pt x="-86" y="5475"/>
                    <a:pt x="403" y="4386"/>
                    <a:pt x="1105" y="4220"/>
                  </a:cubicBezTo>
                  <a:lnTo>
                    <a:pt x="18895" y="22"/>
                  </a:lnTo>
                  <a:cubicBezTo>
                    <a:pt x="19596" y="-144"/>
                    <a:pt x="20245" y="677"/>
                    <a:pt x="20344" y="1856"/>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617" name="Shape 34207">
              <a:extLst>
                <a:ext uri="{FF2B5EF4-FFF2-40B4-BE49-F238E27FC236}">
                  <a16:creationId xmlns:a16="http://schemas.microsoft.com/office/drawing/2014/main" xmlns="" id="{71B17ECE-DF76-438E-8D9F-3C078CF1FF85}"/>
                </a:ext>
              </a:extLst>
            </p:cNvPr>
            <p:cNvSpPr/>
            <p:nvPr/>
          </p:nvSpPr>
          <p:spPr>
            <a:xfrm>
              <a:off x="12300451" y="8958670"/>
              <a:ext cx="694132" cy="637746"/>
            </a:xfrm>
            <a:custGeom>
              <a:avLst/>
              <a:gdLst/>
              <a:ahLst/>
              <a:cxnLst>
                <a:cxn ang="0">
                  <a:pos x="wd2" y="hd2"/>
                </a:cxn>
                <a:cxn ang="5400000">
                  <a:pos x="wd2" y="hd2"/>
                </a:cxn>
                <a:cxn ang="10800000">
                  <a:pos x="wd2" y="hd2"/>
                </a:cxn>
                <a:cxn ang="16200000">
                  <a:pos x="wd2" y="hd2"/>
                </a:cxn>
              </a:cxnLst>
              <a:rect l="0" t="0"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18" name="Shape 34208">
              <a:extLst>
                <a:ext uri="{FF2B5EF4-FFF2-40B4-BE49-F238E27FC236}">
                  <a16:creationId xmlns:a16="http://schemas.microsoft.com/office/drawing/2014/main" xmlns="" id="{11F929E8-0A12-43D7-9BAD-7F2BDE01A18D}"/>
                </a:ext>
              </a:extLst>
            </p:cNvPr>
            <p:cNvSpPr/>
            <p:nvPr/>
          </p:nvSpPr>
          <p:spPr>
            <a:xfrm>
              <a:off x="11569660" y="9038623"/>
              <a:ext cx="297614" cy="329456"/>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19" name="Shape 34209">
              <a:extLst>
                <a:ext uri="{FF2B5EF4-FFF2-40B4-BE49-F238E27FC236}">
                  <a16:creationId xmlns:a16="http://schemas.microsoft.com/office/drawing/2014/main" xmlns="" id="{6E305EBA-4177-4CD7-ABED-36814F09F7CD}"/>
                </a:ext>
              </a:extLst>
            </p:cNvPr>
            <p:cNvSpPr/>
            <p:nvPr/>
          </p:nvSpPr>
          <p:spPr>
            <a:xfrm>
              <a:off x="13028438" y="8411802"/>
              <a:ext cx="415194" cy="4797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20" name="Shape 34210">
              <a:extLst>
                <a:ext uri="{FF2B5EF4-FFF2-40B4-BE49-F238E27FC236}">
                  <a16:creationId xmlns:a16="http://schemas.microsoft.com/office/drawing/2014/main" xmlns="" id="{1F7A4C0E-B324-40E3-ACE4-32695A5F1638}"/>
                </a:ext>
              </a:extLst>
            </p:cNvPr>
            <p:cNvSpPr/>
            <p:nvPr/>
          </p:nvSpPr>
          <p:spPr>
            <a:xfrm>
              <a:off x="9694005" y="5957329"/>
              <a:ext cx="377264" cy="351174"/>
            </a:xfrm>
            <a:custGeom>
              <a:avLst/>
              <a:gdLst/>
              <a:ahLst/>
              <a:cxnLst>
                <a:cxn ang="0">
                  <a:pos x="wd2" y="hd2"/>
                </a:cxn>
                <a:cxn ang="5400000">
                  <a:pos x="wd2" y="hd2"/>
                </a:cxn>
                <a:cxn ang="10800000">
                  <a:pos x="wd2" y="hd2"/>
                </a:cxn>
                <a:cxn ang="16200000">
                  <a:pos x="wd2" y="hd2"/>
                </a:cxn>
              </a:cxnLst>
              <a:rect l="0" t="0"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21" name="Shape 34211">
              <a:extLst>
                <a:ext uri="{FF2B5EF4-FFF2-40B4-BE49-F238E27FC236}">
                  <a16:creationId xmlns:a16="http://schemas.microsoft.com/office/drawing/2014/main" xmlns="" id="{F9DAACBF-897C-40CE-B5B0-A99CF507F2E7}"/>
                </a:ext>
              </a:extLst>
            </p:cNvPr>
            <p:cNvSpPr/>
            <p:nvPr/>
          </p:nvSpPr>
          <p:spPr>
            <a:xfrm>
              <a:off x="10312910" y="3971892"/>
              <a:ext cx="478390" cy="684028"/>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22" name="Shape 34212">
              <a:extLst>
                <a:ext uri="{FF2B5EF4-FFF2-40B4-BE49-F238E27FC236}">
                  <a16:creationId xmlns:a16="http://schemas.microsoft.com/office/drawing/2014/main" xmlns="" id="{6E00DE88-6EE9-4663-ADD9-B38831CC65A6}"/>
                </a:ext>
              </a:extLst>
            </p:cNvPr>
            <p:cNvSpPr/>
            <p:nvPr/>
          </p:nvSpPr>
          <p:spPr>
            <a:xfrm>
              <a:off x="9175496" y="3615262"/>
              <a:ext cx="674788" cy="478306"/>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623" name="Shape 34213">
              <a:extLst>
                <a:ext uri="{FF2B5EF4-FFF2-40B4-BE49-F238E27FC236}">
                  <a16:creationId xmlns:a16="http://schemas.microsoft.com/office/drawing/2014/main" xmlns="" id="{872B164B-9928-44C9-AD91-104D3BD511A4}"/>
                </a:ext>
              </a:extLst>
            </p:cNvPr>
            <p:cNvSpPr/>
            <p:nvPr/>
          </p:nvSpPr>
          <p:spPr>
            <a:xfrm>
              <a:off x="14822081" y="4439957"/>
              <a:ext cx="756136" cy="659706"/>
            </a:xfrm>
            <a:custGeom>
              <a:avLst/>
              <a:gdLst/>
              <a:ahLst/>
              <a:cxnLst>
                <a:cxn ang="0">
                  <a:pos x="wd2" y="hd2"/>
                </a:cxn>
                <a:cxn ang="5400000">
                  <a:pos x="wd2" y="hd2"/>
                </a:cxn>
                <a:cxn ang="10800000">
                  <a:pos x="wd2" y="hd2"/>
                </a:cxn>
                <a:cxn ang="16200000">
                  <a:pos x="wd2" y="hd2"/>
                </a:cxn>
              </a:cxnLst>
              <a:rect l="0" t="0" r="r" b="b"/>
              <a:pathLst>
                <a:path w="21600" h="21600" extrusionOk="0">
                  <a:moveTo>
                    <a:pt x="6294" y="3457"/>
                  </a:moveTo>
                  <a:lnTo>
                    <a:pt x="148" y="16086"/>
                  </a:lnTo>
                  <a:lnTo>
                    <a:pt x="0" y="16165"/>
                  </a:lnTo>
                  <a:lnTo>
                    <a:pt x="1008" y="21600"/>
                  </a:lnTo>
                  <a:lnTo>
                    <a:pt x="10415" y="19280"/>
                  </a:lnTo>
                  <a:lnTo>
                    <a:pt x="10816" y="21443"/>
                  </a:lnTo>
                  <a:lnTo>
                    <a:pt x="12402" y="20369"/>
                  </a:lnTo>
                  <a:lnTo>
                    <a:pt x="14220" y="20613"/>
                  </a:lnTo>
                  <a:lnTo>
                    <a:pt x="13819" y="18450"/>
                  </a:lnTo>
                  <a:lnTo>
                    <a:pt x="17113" y="17634"/>
                  </a:lnTo>
                  <a:lnTo>
                    <a:pt x="17471" y="17546"/>
                  </a:lnTo>
                  <a:lnTo>
                    <a:pt x="21600" y="5952"/>
                  </a:lnTo>
                  <a:lnTo>
                    <a:pt x="20486" y="14"/>
                  </a:lnTo>
                  <a:cubicBezTo>
                    <a:pt x="20486" y="14"/>
                    <a:pt x="20484" y="0"/>
                    <a:pt x="20484" y="0"/>
                  </a:cubicBezTo>
                  <a:lnTo>
                    <a:pt x="6294" y="3457"/>
                  </a:lnTo>
                  <a:close/>
                  <a:moveTo>
                    <a:pt x="19860" y="1754"/>
                  </a:moveTo>
                  <a:cubicBezTo>
                    <a:pt x="19941" y="2188"/>
                    <a:pt x="20020" y="2621"/>
                    <a:pt x="20101" y="3055"/>
                  </a:cubicBezTo>
                  <a:cubicBezTo>
                    <a:pt x="20278" y="3996"/>
                    <a:pt x="20448" y="4934"/>
                    <a:pt x="20624" y="5875"/>
                  </a:cubicBezTo>
                  <a:lnTo>
                    <a:pt x="16762" y="16617"/>
                  </a:lnTo>
                  <a:lnTo>
                    <a:pt x="13623" y="17396"/>
                  </a:lnTo>
                  <a:lnTo>
                    <a:pt x="13219" y="15220"/>
                  </a:lnTo>
                  <a:cubicBezTo>
                    <a:pt x="13219" y="15220"/>
                    <a:pt x="9815" y="16049"/>
                    <a:pt x="9815" y="16049"/>
                  </a:cubicBezTo>
                  <a:lnTo>
                    <a:pt x="10222" y="18239"/>
                  </a:lnTo>
                  <a:lnTo>
                    <a:pt x="1723" y="20338"/>
                  </a:lnTo>
                  <a:lnTo>
                    <a:pt x="908" y="15944"/>
                  </a:lnTo>
                  <a:lnTo>
                    <a:pt x="16076" y="12248"/>
                  </a:lnTo>
                  <a:cubicBezTo>
                    <a:pt x="16076" y="12249"/>
                    <a:pt x="18931" y="4332"/>
                    <a:pt x="19860" y="175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24" name="Shape 34214">
              <a:extLst>
                <a:ext uri="{FF2B5EF4-FFF2-40B4-BE49-F238E27FC236}">
                  <a16:creationId xmlns:a16="http://schemas.microsoft.com/office/drawing/2014/main" xmlns="" id="{AE456FC3-3C78-491E-8FAF-B2E1EBF5AE4E}"/>
                </a:ext>
              </a:extLst>
            </p:cNvPr>
            <p:cNvSpPr/>
            <p:nvPr/>
          </p:nvSpPr>
          <p:spPr>
            <a:xfrm>
              <a:off x="12406836" y="10620127"/>
              <a:ext cx="516758" cy="572046"/>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625" name="Shape 34215">
              <a:extLst>
                <a:ext uri="{FF2B5EF4-FFF2-40B4-BE49-F238E27FC236}">
                  <a16:creationId xmlns:a16="http://schemas.microsoft.com/office/drawing/2014/main" xmlns="" id="{350014D1-A965-4F74-BA6B-A5612C57A2F6}"/>
                </a:ext>
              </a:extLst>
            </p:cNvPr>
            <p:cNvSpPr/>
            <p:nvPr/>
          </p:nvSpPr>
          <p:spPr>
            <a:xfrm>
              <a:off x="15192453" y="5780593"/>
              <a:ext cx="475406" cy="475406"/>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grpFill/>
            <a:ln w="12700" cap="flat">
              <a:noFill/>
              <a:miter lim="400000"/>
            </a:ln>
            <a:effectLst/>
          </p:spPr>
          <p:txBody>
            <a:bodyPr wrap="square" lIns="53578" tIns="53578" rIns="53578" bIns="53578" numCol="1" anchor="ctr">
              <a:noAutofit/>
            </a:bodyPr>
            <a:lstStyle/>
            <a:p>
              <a:endParaRPr sz="5063" dirty="0">
                <a:latin typeface="Lato Light" panose="020F0502020204030203" pitchFamily="34" charset="0"/>
              </a:endParaRPr>
            </a:p>
          </p:txBody>
        </p:sp>
        <p:sp>
          <p:nvSpPr>
            <p:cNvPr id="626" name="Shape 34216">
              <a:extLst>
                <a:ext uri="{FF2B5EF4-FFF2-40B4-BE49-F238E27FC236}">
                  <a16:creationId xmlns:a16="http://schemas.microsoft.com/office/drawing/2014/main" xmlns="" id="{CA4E5000-1FD9-4BAE-AC93-18628C1C407B}"/>
                </a:ext>
              </a:extLst>
            </p:cNvPr>
            <p:cNvSpPr/>
            <p:nvPr/>
          </p:nvSpPr>
          <p:spPr>
            <a:xfrm>
              <a:off x="11916931" y="8191128"/>
              <a:ext cx="792292" cy="544702"/>
            </a:xfrm>
            <a:custGeom>
              <a:avLst/>
              <a:gdLst/>
              <a:ahLst/>
              <a:cxnLst>
                <a:cxn ang="0">
                  <a:pos x="wd2" y="hd2"/>
                </a:cxn>
                <a:cxn ang="5400000">
                  <a:pos x="wd2" y="hd2"/>
                </a:cxn>
                <a:cxn ang="10800000">
                  <a:pos x="wd2" y="hd2"/>
                </a:cxn>
                <a:cxn ang="16200000">
                  <a:pos x="wd2" y="hd2"/>
                </a:cxn>
              </a:cxnLst>
              <a:rect l="0" t="0" r="r" b="b"/>
              <a:pathLst>
                <a:path w="21600" h="21600" extrusionOk="0">
                  <a:moveTo>
                    <a:pt x="14829" y="10800"/>
                  </a:moveTo>
                  <a:lnTo>
                    <a:pt x="14850" y="5891"/>
                  </a:lnTo>
                  <a:lnTo>
                    <a:pt x="18865" y="5891"/>
                  </a:lnTo>
                  <a:lnTo>
                    <a:pt x="20250" y="10800"/>
                  </a:lnTo>
                  <a:lnTo>
                    <a:pt x="14829" y="10800"/>
                  </a:lnTo>
                  <a:close/>
                  <a:moveTo>
                    <a:pt x="20250" y="5564"/>
                  </a:moveTo>
                  <a:cubicBezTo>
                    <a:pt x="19879" y="3856"/>
                    <a:pt x="18900" y="3919"/>
                    <a:pt x="18900" y="3919"/>
                  </a:cubicBezTo>
                  <a:lnTo>
                    <a:pt x="13495" y="3919"/>
                  </a:lnTo>
                  <a:lnTo>
                    <a:pt x="13495" y="18655"/>
                  </a:lnTo>
                  <a:lnTo>
                    <a:pt x="15525" y="18655"/>
                  </a:lnTo>
                  <a:cubicBezTo>
                    <a:pt x="15527" y="14736"/>
                    <a:pt x="16734" y="14727"/>
                    <a:pt x="18225" y="14728"/>
                  </a:cubicBezTo>
                  <a:cubicBezTo>
                    <a:pt x="19716" y="14728"/>
                    <a:pt x="20918" y="14757"/>
                    <a:pt x="20924" y="18655"/>
                  </a:cubicBezTo>
                  <a:lnTo>
                    <a:pt x="21600" y="18655"/>
                  </a:lnTo>
                  <a:lnTo>
                    <a:pt x="21600" y="10817"/>
                  </a:lnTo>
                  <a:cubicBezTo>
                    <a:pt x="21600" y="10817"/>
                    <a:pt x="20621" y="7272"/>
                    <a:pt x="20250" y="5564"/>
                  </a:cubicBezTo>
                  <a:close/>
                  <a:moveTo>
                    <a:pt x="12690" y="1964"/>
                  </a:moveTo>
                  <a:lnTo>
                    <a:pt x="12690" y="18655"/>
                  </a:lnTo>
                  <a:lnTo>
                    <a:pt x="6750" y="18655"/>
                  </a:lnTo>
                  <a:cubicBezTo>
                    <a:pt x="6750" y="14728"/>
                    <a:pt x="5541" y="14728"/>
                    <a:pt x="4050" y="14728"/>
                  </a:cubicBezTo>
                  <a:cubicBezTo>
                    <a:pt x="2559" y="14728"/>
                    <a:pt x="1350" y="14728"/>
                    <a:pt x="1350" y="18655"/>
                  </a:cubicBezTo>
                  <a:lnTo>
                    <a:pt x="0" y="18655"/>
                  </a:lnTo>
                  <a:lnTo>
                    <a:pt x="0" y="1964"/>
                  </a:lnTo>
                  <a:cubicBezTo>
                    <a:pt x="0" y="1421"/>
                    <a:pt x="151" y="931"/>
                    <a:pt x="395" y="575"/>
                  </a:cubicBezTo>
                  <a:cubicBezTo>
                    <a:pt x="640" y="220"/>
                    <a:pt x="977" y="0"/>
                    <a:pt x="1350" y="0"/>
                  </a:cubicBezTo>
                  <a:lnTo>
                    <a:pt x="11340" y="0"/>
                  </a:lnTo>
                  <a:cubicBezTo>
                    <a:pt x="11713" y="0"/>
                    <a:pt x="12050" y="220"/>
                    <a:pt x="12295" y="575"/>
                  </a:cubicBezTo>
                  <a:cubicBezTo>
                    <a:pt x="12539" y="931"/>
                    <a:pt x="12690" y="1421"/>
                    <a:pt x="12690" y="1964"/>
                  </a:cubicBezTo>
                  <a:close/>
                  <a:moveTo>
                    <a:pt x="4050" y="19636"/>
                  </a:moveTo>
                  <a:cubicBezTo>
                    <a:pt x="3677" y="19636"/>
                    <a:pt x="3375" y="19197"/>
                    <a:pt x="3375" y="18655"/>
                  </a:cubicBezTo>
                  <a:cubicBezTo>
                    <a:pt x="3375" y="18112"/>
                    <a:pt x="3677" y="17673"/>
                    <a:pt x="4050" y="17673"/>
                  </a:cubicBezTo>
                  <a:cubicBezTo>
                    <a:pt x="4423" y="17673"/>
                    <a:pt x="4725" y="18112"/>
                    <a:pt x="4725" y="18655"/>
                  </a:cubicBezTo>
                  <a:cubicBezTo>
                    <a:pt x="4725" y="19197"/>
                    <a:pt x="4423" y="19636"/>
                    <a:pt x="4050" y="19636"/>
                  </a:cubicBezTo>
                  <a:close/>
                  <a:moveTo>
                    <a:pt x="4050" y="15709"/>
                  </a:moveTo>
                  <a:cubicBezTo>
                    <a:pt x="2932" y="15709"/>
                    <a:pt x="2025" y="17028"/>
                    <a:pt x="2025" y="18655"/>
                  </a:cubicBezTo>
                  <a:cubicBezTo>
                    <a:pt x="2025" y="20281"/>
                    <a:pt x="2932" y="21600"/>
                    <a:pt x="4050" y="21600"/>
                  </a:cubicBezTo>
                  <a:cubicBezTo>
                    <a:pt x="5168" y="21600"/>
                    <a:pt x="6075" y="20281"/>
                    <a:pt x="6075" y="18655"/>
                  </a:cubicBezTo>
                  <a:cubicBezTo>
                    <a:pt x="6075" y="17028"/>
                    <a:pt x="5168" y="15709"/>
                    <a:pt x="4050" y="15709"/>
                  </a:cubicBezTo>
                  <a:close/>
                  <a:moveTo>
                    <a:pt x="18225" y="19636"/>
                  </a:moveTo>
                  <a:cubicBezTo>
                    <a:pt x="17852" y="19636"/>
                    <a:pt x="17550" y="19197"/>
                    <a:pt x="17550" y="18655"/>
                  </a:cubicBezTo>
                  <a:cubicBezTo>
                    <a:pt x="17550" y="18112"/>
                    <a:pt x="17852" y="17673"/>
                    <a:pt x="18225" y="17673"/>
                  </a:cubicBezTo>
                  <a:cubicBezTo>
                    <a:pt x="18598" y="17673"/>
                    <a:pt x="18900" y="18112"/>
                    <a:pt x="18900" y="18655"/>
                  </a:cubicBezTo>
                  <a:cubicBezTo>
                    <a:pt x="18900" y="19197"/>
                    <a:pt x="18598" y="19636"/>
                    <a:pt x="18225" y="19636"/>
                  </a:cubicBezTo>
                  <a:close/>
                  <a:moveTo>
                    <a:pt x="18225" y="15709"/>
                  </a:moveTo>
                  <a:cubicBezTo>
                    <a:pt x="17107" y="15709"/>
                    <a:pt x="16200" y="17028"/>
                    <a:pt x="16200" y="18655"/>
                  </a:cubicBezTo>
                  <a:cubicBezTo>
                    <a:pt x="16200" y="20281"/>
                    <a:pt x="17107" y="21600"/>
                    <a:pt x="18225" y="21600"/>
                  </a:cubicBezTo>
                  <a:cubicBezTo>
                    <a:pt x="19343" y="21600"/>
                    <a:pt x="20250" y="20281"/>
                    <a:pt x="20250" y="18655"/>
                  </a:cubicBezTo>
                  <a:cubicBezTo>
                    <a:pt x="20250" y="17028"/>
                    <a:pt x="19343" y="15709"/>
                    <a:pt x="18225" y="15709"/>
                  </a:cubicBezTo>
                  <a:close/>
                </a:path>
              </a:pathLst>
            </a:custGeom>
            <a:grpFill/>
            <a:ln w="12700" cap="flat">
              <a:noFill/>
              <a:miter lim="400000"/>
            </a:ln>
            <a:effectLst/>
          </p:spPr>
          <p:txBody>
            <a:bodyPr wrap="square" lIns="53578" tIns="53578" rIns="53578" bIns="53578" numCol="1" anchor="b">
              <a:noAutofit/>
            </a:bodyPr>
            <a:lstStyle/>
            <a:p>
              <a:endParaRPr sz="5063" dirty="0">
                <a:latin typeface="Lato Light" panose="020F0502020204030203" pitchFamily="34" charset="0"/>
              </a:endParaRPr>
            </a:p>
          </p:txBody>
        </p:sp>
        <p:sp>
          <p:nvSpPr>
            <p:cNvPr id="627" name="Shape 34217">
              <a:extLst>
                <a:ext uri="{FF2B5EF4-FFF2-40B4-BE49-F238E27FC236}">
                  <a16:creationId xmlns:a16="http://schemas.microsoft.com/office/drawing/2014/main" xmlns="" id="{A83C179C-DF9A-4C7E-8CA8-3F4D3C389CBF}"/>
                </a:ext>
              </a:extLst>
            </p:cNvPr>
            <p:cNvSpPr/>
            <p:nvPr/>
          </p:nvSpPr>
          <p:spPr>
            <a:xfrm>
              <a:off x="12395335" y="3740451"/>
              <a:ext cx="693544" cy="915782"/>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628" name="Shape 34218">
              <a:extLst>
                <a:ext uri="{FF2B5EF4-FFF2-40B4-BE49-F238E27FC236}">
                  <a16:creationId xmlns:a16="http://schemas.microsoft.com/office/drawing/2014/main" xmlns="" id="{9A750858-7133-429E-833E-A476E00EC0C1}"/>
                </a:ext>
              </a:extLst>
            </p:cNvPr>
            <p:cNvSpPr/>
            <p:nvPr/>
          </p:nvSpPr>
          <p:spPr>
            <a:xfrm>
              <a:off x="11932702" y="12638103"/>
              <a:ext cx="408708" cy="303434"/>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837" y="8637"/>
                  </a:lnTo>
                  <a:lnTo>
                    <a:pt x="17837" y="12781"/>
                  </a:lnTo>
                  <a:cubicBezTo>
                    <a:pt x="17837" y="13798"/>
                    <a:pt x="17539" y="14723"/>
                    <a:pt x="17049" y="15392"/>
                  </a:cubicBezTo>
                  <a:cubicBezTo>
                    <a:pt x="16550" y="16075"/>
                    <a:pt x="15855" y="16492"/>
                    <a:pt x="15079" y="16478"/>
                  </a:cubicBezTo>
                  <a:lnTo>
                    <a:pt x="9158" y="16478"/>
                  </a:lnTo>
                  <a:lnTo>
                    <a:pt x="9158" y="17810"/>
                  </a:lnTo>
                  <a:cubicBezTo>
                    <a:pt x="9158" y="18368"/>
                    <a:pt x="9328" y="18874"/>
                    <a:pt x="9602" y="19240"/>
                  </a:cubicBezTo>
                  <a:cubicBezTo>
                    <a:pt x="9876" y="19606"/>
                    <a:pt x="10255" y="19832"/>
                    <a:pt x="10673" y="19832"/>
                  </a:cubicBezTo>
                  <a:lnTo>
                    <a:pt x="16728" y="19832"/>
                  </a:lnTo>
                  <a:lnTo>
                    <a:pt x="19181" y="21600"/>
                  </a:lnTo>
                  <a:lnTo>
                    <a:pt x="19181" y="19832"/>
                  </a:lnTo>
                  <a:lnTo>
                    <a:pt x="20085" y="19832"/>
                  </a:lnTo>
                  <a:cubicBezTo>
                    <a:pt x="20503" y="19832"/>
                    <a:pt x="20882" y="19606"/>
                    <a:pt x="21156" y="19240"/>
                  </a:cubicBezTo>
                  <a:cubicBezTo>
                    <a:pt x="21430" y="18874"/>
                    <a:pt x="21600" y="18368"/>
                    <a:pt x="21600" y="17810"/>
                  </a:cubicBezTo>
                  <a:lnTo>
                    <a:pt x="21600" y="10554"/>
                  </a:lnTo>
                  <a:cubicBezTo>
                    <a:pt x="21600" y="9996"/>
                    <a:pt x="21430" y="9490"/>
                    <a:pt x="21156" y="9125"/>
                  </a:cubicBezTo>
                  <a:cubicBezTo>
                    <a:pt x="20882" y="8759"/>
                    <a:pt x="20503" y="8532"/>
                    <a:pt x="20085" y="8532"/>
                  </a:cubicBezTo>
                  <a:close/>
                  <a:moveTo>
                    <a:pt x="6912" y="15450"/>
                  </a:moveTo>
                  <a:lnTo>
                    <a:pt x="6689" y="15450"/>
                  </a:lnTo>
                  <a:lnTo>
                    <a:pt x="2592" y="18372"/>
                  </a:lnTo>
                  <a:lnTo>
                    <a:pt x="2592" y="15450"/>
                  </a:lnTo>
                  <a:lnTo>
                    <a:pt x="2074" y="15450"/>
                  </a:lnTo>
                  <a:cubicBezTo>
                    <a:pt x="1501" y="15450"/>
                    <a:pt x="983" y="15141"/>
                    <a:pt x="607" y="14640"/>
                  </a:cubicBezTo>
                  <a:cubicBezTo>
                    <a:pt x="232" y="14139"/>
                    <a:pt x="0" y="13447"/>
                    <a:pt x="0" y="12683"/>
                  </a:cubicBezTo>
                  <a:lnTo>
                    <a:pt x="0" y="2767"/>
                  </a:lnTo>
                  <a:cubicBezTo>
                    <a:pt x="0" y="2003"/>
                    <a:pt x="232" y="1311"/>
                    <a:pt x="607" y="811"/>
                  </a:cubicBezTo>
                  <a:cubicBezTo>
                    <a:pt x="983" y="310"/>
                    <a:pt x="1501" y="0"/>
                    <a:pt x="2074" y="0"/>
                  </a:cubicBezTo>
                  <a:lnTo>
                    <a:pt x="15034" y="0"/>
                  </a:lnTo>
                  <a:cubicBezTo>
                    <a:pt x="15606" y="0"/>
                    <a:pt x="16125" y="310"/>
                    <a:pt x="16500" y="811"/>
                  </a:cubicBezTo>
                  <a:cubicBezTo>
                    <a:pt x="16875" y="1311"/>
                    <a:pt x="17107" y="2003"/>
                    <a:pt x="17107" y="2767"/>
                  </a:cubicBezTo>
                  <a:lnTo>
                    <a:pt x="17107" y="4381"/>
                  </a:lnTo>
                  <a:lnTo>
                    <a:pt x="17107" y="8532"/>
                  </a:lnTo>
                  <a:lnTo>
                    <a:pt x="17107" y="12676"/>
                  </a:lnTo>
                  <a:cubicBezTo>
                    <a:pt x="17107" y="13441"/>
                    <a:pt x="16886" y="14134"/>
                    <a:pt x="16522" y="14637"/>
                  </a:cubicBezTo>
                  <a:cubicBezTo>
                    <a:pt x="16159" y="15139"/>
                    <a:pt x="15651" y="15450"/>
                    <a:pt x="15079" y="15450"/>
                  </a:cubicBezTo>
                  <a:lnTo>
                    <a:pt x="9158" y="15450"/>
                  </a:lnTo>
                  <a:lnTo>
                    <a:pt x="6912" y="15450"/>
                  </a:ln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629" name="Shape 34219">
              <a:extLst>
                <a:ext uri="{FF2B5EF4-FFF2-40B4-BE49-F238E27FC236}">
                  <a16:creationId xmlns:a16="http://schemas.microsoft.com/office/drawing/2014/main" xmlns="" id="{9A3B6B98-A7CA-4283-A05D-2FB48FC8E68B}"/>
                </a:ext>
              </a:extLst>
            </p:cNvPr>
            <p:cNvSpPr/>
            <p:nvPr/>
          </p:nvSpPr>
          <p:spPr>
            <a:xfrm>
              <a:off x="11196245" y="10659511"/>
              <a:ext cx="389798" cy="479750"/>
            </a:xfrm>
            <a:custGeom>
              <a:avLst/>
              <a:gdLst/>
              <a:ahLst/>
              <a:cxnLst>
                <a:cxn ang="0">
                  <a:pos x="wd2" y="hd2"/>
                </a:cxn>
                <a:cxn ang="5400000">
                  <a:pos x="wd2" y="hd2"/>
                </a:cxn>
                <a:cxn ang="10800000">
                  <a:pos x="wd2" y="hd2"/>
                </a:cxn>
                <a:cxn ang="16200000">
                  <a:pos x="wd2" y="hd2"/>
                </a:cxn>
              </a:cxnLst>
              <a:rect l="0" t="0" r="r" b="b"/>
              <a:pathLst>
                <a:path w="21600" h="21600" extrusionOk="0">
                  <a:moveTo>
                    <a:pt x="831" y="0"/>
                  </a:moveTo>
                  <a:cubicBezTo>
                    <a:pt x="372" y="0"/>
                    <a:pt x="0" y="302"/>
                    <a:pt x="0" y="675"/>
                  </a:cubicBezTo>
                  <a:cubicBezTo>
                    <a:pt x="0" y="1048"/>
                    <a:pt x="372" y="1350"/>
                    <a:pt x="831" y="1350"/>
                  </a:cubicBezTo>
                  <a:lnTo>
                    <a:pt x="20769" y="1350"/>
                  </a:lnTo>
                  <a:cubicBezTo>
                    <a:pt x="21228" y="1350"/>
                    <a:pt x="21600" y="1048"/>
                    <a:pt x="21600" y="675"/>
                  </a:cubicBezTo>
                  <a:cubicBezTo>
                    <a:pt x="21600" y="302"/>
                    <a:pt x="21228" y="0"/>
                    <a:pt x="20769" y="0"/>
                  </a:cubicBezTo>
                  <a:lnTo>
                    <a:pt x="831" y="0"/>
                  </a:lnTo>
                  <a:close/>
                  <a:moveTo>
                    <a:pt x="831" y="2025"/>
                  </a:moveTo>
                  <a:lnTo>
                    <a:pt x="831" y="15525"/>
                  </a:lnTo>
                  <a:cubicBezTo>
                    <a:pt x="831" y="15525"/>
                    <a:pt x="20769" y="15525"/>
                    <a:pt x="20769" y="15525"/>
                  </a:cubicBezTo>
                  <a:lnTo>
                    <a:pt x="20769" y="2025"/>
                  </a:lnTo>
                  <a:lnTo>
                    <a:pt x="831" y="2025"/>
                  </a:lnTo>
                  <a:close/>
                  <a:moveTo>
                    <a:pt x="15785" y="4050"/>
                  </a:moveTo>
                  <a:lnTo>
                    <a:pt x="18277" y="4050"/>
                  </a:lnTo>
                  <a:cubicBezTo>
                    <a:pt x="18277" y="4050"/>
                    <a:pt x="18277" y="13500"/>
                    <a:pt x="18277" y="13500"/>
                  </a:cubicBezTo>
                  <a:lnTo>
                    <a:pt x="15785" y="13500"/>
                  </a:lnTo>
                  <a:lnTo>
                    <a:pt x="15785" y="4050"/>
                  </a:lnTo>
                  <a:close/>
                  <a:moveTo>
                    <a:pt x="7477" y="6750"/>
                  </a:moveTo>
                  <a:lnTo>
                    <a:pt x="9969" y="6750"/>
                  </a:lnTo>
                  <a:cubicBezTo>
                    <a:pt x="9969" y="6750"/>
                    <a:pt x="9969" y="13500"/>
                    <a:pt x="9969" y="13500"/>
                  </a:cubicBezTo>
                  <a:lnTo>
                    <a:pt x="7477" y="13500"/>
                  </a:lnTo>
                  <a:lnTo>
                    <a:pt x="7477" y="6750"/>
                  </a:lnTo>
                  <a:close/>
                  <a:moveTo>
                    <a:pt x="11631" y="8775"/>
                  </a:moveTo>
                  <a:lnTo>
                    <a:pt x="14123" y="8775"/>
                  </a:lnTo>
                  <a:cubicBezTo>
                    <a:pt x="14123" y="8775"/>
                    <a:pt x="14123" y="13500"/>
                    <a:pt x="14123" y="13500"/>
                  </a:cubicBezTo>
                  <a:lnTo>
                    <a:pt x="11631" y="13500"/>
                  </a:lnTo>
                  <a:lnTo>
                    <a:pt x="11631" y="8775"/>
                  </a:lnTo>
                  <a:close/>
                  <a:moveTo>
                    <a:pt x="3323" y="10800"/>
                  </a:moveTo>
                  <a:lnTo>
                    <a:pt x="5815" y="10800"/>
                  </a:lnTo>
                  <a:cubicBezTo>
                    <a:pt x="5815" y="10800"/>
                    <a:pt x="5815" y="13500"/>
                    <a:pt x="5815" y="13500"/>
                  </a:cubicBezTo>
                  <a:lnTo>
                    <a:pt x="3323" y="13500"/>
                  </a:lnTo>
                  <a:lnTo>
                    <a:pt x="3323" y="10800"/>
                  </a:lnTo>
                  <a:close/>
                  <a:moveTo>
                    <a:pt x="3323" y="16200"/>
                  </a:moveTo>
                  <a:lnTo>
                    <a:pt x="1662" y="21600"/>
                  </a:lnTo>
                  <a:lnTo>
                    <a:pt x="3323" y="21600"/>
                  </a:lnTo>
                  <a:lnTo>
                    <a:pt x="4985" y="16200"/>
                  </a:lnTo>
                  <a:cubicBezTo>
                    <a:pt x="4985" y="16200"/>
                    <a:pt x="3323" y="16200"/>
                    <a:pt x="3323" y="16200"/>
                  </a:cubicBezTo>
                  <a:close/>
                  <a:moveTo>
                    <a:pt x="9969" y="16200"/>
                  </a:moveTo>
                  <a:lnTo>
                    <a:pt x="9969" y="21600"/>
                  </a:lnTo>
                  <a:lnTo>
                    <a:pt x="11615" y="21600"/>
                  </a:lnTo>
                  <a:cubicBezTo>
                    <a:pt x="11615" y="21600"/>
                    <a:pt x="11631" y="16200"/>
                    <a:pt x="11631" y="16200"/>
                  </a:cubicBezTo>
                  <a:lnTo>
                    <a:pt x="9969" y="16200"/>
                  </a:lnTo>
                  <a:close/>
                  <a:moveTo>
                    <a:pt x="16615" y="16200"/>
                  </a:moveTo>
                  <a:lnTo>
                    <a:pt x="18277" y="21600"/>
                  </a:lnTo>
                  <a:lnTo>
                    <a:pt x="19938" y="21600"/>
                  </a:lnTo>
                  <a:cubicBezTo>
                    <a:pt x="19938" y="21600"/>
                    <a:pt x="18277" y="16200"/>
                    <a:pt x="18277" y="16200"/>
                  </a:cubicBezTo>
                  <a:lnTo>
                    <a:pt x="16615" y="16200"/>
                  </a:ln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30" name="Shape 34220">
              <a:extLst>
                <a:ext uri="{FF2B5EF4-FFF2-40B4-BE49-F238E27FC236}">
                  <a16:creationId xmlns:a16="http://schemas.microsoft.com/office/drawing/2014/main" xmlns="" id="{55D38FE4-463B-454A-9EB7-348B9EE878CE}"/>
                </a:ext>
              </a:extLst>
            </p:cNvPr>
            <p:cNvSpPr/>
            <p:nvPr/>
          </p:nvSpPr>
          <p:spPr>
            <a:xfrm>
              <a:off x="12966575" y="6806559"/>
              <a:ext cx="589416" cy="778290"/>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631" name="Shape 34221">
              <a:extLst>
                <a:ext uri="{FF2B5EF4-FFF2-40B4-BE49-F238E27FC236}">
                  <a16:creationId xmlns:a16="http://schemas.microsoft.com/office/drawing/2014/main" xmlns="" id="{C5196F84-BA04-48C1-AF4E-8BBD4C808B8D}"/>
                </a:ext>
              </a:extLst>
            </p:cNvPr>
            <p:cNvSpPr/>
            <p:nvPr/>
          </p:nvSpPr>
          <p:spPr>
            <a:xfrm>
              <a:off x="11922329" y="9268053"/>
              <a:ext cx="476450" cy="629124"/>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632" name="Shape 34222">
              <a:extLst>
                <a:ext uri="{FF2B5EF4-FFF2-40B4-BE49-F238E27FC236}">
                  <a16:creationId xmlns:a16="http://schemas.microsoft.com/office/drawing/2014/main" xmlns="" id="{92CDAC55-2576-420D-8CD3-DEAB47CA7278}"/>
                </a:ext>
              </a:extLst>
            </p:cNvPr>
            <p:cNvSpPr/>
            <p:nvPr/>
          </p:nvSpPr>
          <p:spPr>
            <a:xfrm>
              <a:off x="11993787" y="10946019"/>
              <a:ext cx="447534" cy="447468"/>
            </a:xfrm>
            <a:custGeom>
              <a:avLst/>
              <a:gdLst/>
              <a:ahLst/>
              <a:cxnLst>
                <a:cxn ang="0">
                  <a:pos x="wd2" y="hd2"/>
                </a:cxn>
                <a:cxn ang="5400000">
                  <a:pos x="wd2" y="hd2"/>
                </a:cxn>
                <a:cxn ang="10800000">
                  <a:pos x="wd2" y="hd2"/>
                </a:cxn>
                <a:cxn ang="16200000">
                  <a:pos x="wd2" y="hd2"/>
                </a:cxn>
              </a:cxnLst>
              <a:rect l="0" t="0" r="r" b="b"/>
              <a:pathLst>
                <a:path w="21317" h="21317" extrusionOk="0">
                  <a:moveTo>
                    <a:pt x="7792" y="27"/>
                  </a:moveTo>
                  <a:cubicBezTo>
                    <a:pt x="7372" y="141"/>
                    <a:pt x="7122" y="573"/>
                    <a:pt x="7234" y="993"/>
                  </a:cubicBezTo>
                  <a:lnTo>
                    <a:pt x="7836" y="3244"/>
                  </a:lnTo>
                  <a:cubicBezTo>
                    <a:pt x="8357" y="3022"/>
                    <a:pt x="8864" y="2878"/>
                    <a:pt x="9346" y="2789"/>
                  </a:cubicBezTo>
                  <a:lnTo>
                    <a:pt x="8758" y="585"/>
                  </a:lnTo>
                  <a:cubicBezTo>
                    <a:pt x="8645" y="164"/>
                    <a:pt x="8213" y="-85"/>
                    <a:pt x="7792" y="27"/>
                  </a:cubicBezTo>
                  <a:close/>
                  <a:moveTo>
                    <a:pt x="13442" y="41"/>
                  </a:moveTo>
                  <a:cubicBezTo>
                    <a:pt x="13020" y="-71"/>
                    <a:pt x="12588" y="179"/>
                    <a:pt x="12475" y="600"/>
                  </a:cubicBezTo>
                  <a:lnTo>
                    <a:pt x="11888" y="2784"/>
                  </a:lnTo>
                  <a:cubicBezTo>
                    <a:pt x="12441" y="2878"/>
                    <a:pt x="12949" y="3027"/>
                    <a:pt x="13408" y="3203"/>
                  </a:cubicBezTo>
                  <a:lnTo>
                    <a:pt x="13998" y="1007"/>
                  </a:lnTo>
                  <a:cubicBezTo>
                    <a:pt x="14110" y="585"/>
                    <a:pt x="13862" y="154"/>
                    <a:pt x="13442" y="41"/>
                  </a:cubicBezTo>
                  <a:close/>
                  <a:moveTo>
                    <a:pt x="585" y="12411"/>
                  </a:moveTo>
                  <a:cubicBezTo>
                    <a:pt x="164" y="12524"/>
                    <a:pt x="-86" y="12956"/>
                    <a:pt x="27" y="13377"/>
                  </a:cubicBezTo>
                  <a:cubicBezTo>
                    <a:pt x="139" y="13798"/>
                    <a:pt x="571" y="14047"/>
                    <a:pt x="992" y="13934"/>
                  </a:cubicBezTo>
                  <a:lnTo>
                    <a:pt x="3181" y="13347"/>
                  </a:lnTo>
                  <a:cubicBezTo>
                    <a:pt x="3009" y="12885"/>
                    <a:pt x="2865" y="12376"/>
                    <a:pt x="2775" y="11823"/>
                  </a:cubicBezTo>
                  <a:cubicBezTo>
                    <a:pt x="2775" y="11823"/>
                    <a:pt x="585" y="12411"/>
                    <a:pt x="585" y="12411"/>
                  </a:cubicBezTo>
                  <a:close/>
                  <a:moveTo>
                    <a:pt x="1013" y="7169"/>
                  </a:moveTo>
                  <a:cubicBezTo>
                    <a:pt x="592" y="7056"/>
                    <a:pt x="160" y="7306"/>
                    <a:pt x="47" y="7727"/>
                  </a:cubicBezTo>
                  <a:cubicBezTo>
                    <a:pt x="-66" y="8148"/>
                    <a:pt x="184" y="8580"/>
                    <a:pt x="604" y="8692"/>
                  </a:cubicBezTo>
                  <a:lnTo>
                    <a:pt x="2805" y="9281"/>
                  </a:lnTo>
                  <a:cubicBezTo>
                    <a:pt x="2896" y="8799"/>
                    <a:pt x="3046" y="8293"/>
                    <a:pt x="3273" y="7773"/>
                  </a:cubicBezTo>
                  <a:cubicBezTo>
                    <a:pt x="3273" y="7773"/>
                    <a:pt x="1013" y="7169"/>
                    <a:pt x="1013" y="7169"/>
                  </a:cubicBezTo>
                  <a:close/>
                  <a:moveTo>
                    <a:pt x="2889" y="2841"/>
                  </a:moveTo>
                  <a:cubicBezTo>
                    <a:pt x="2581" y="3148"/>
                    <a:pt x="2580" y="3648"/>
                    <a:pt x="2888" y="3956"/>
                  </a:cubicBezTo>
                  <a:lnTo>
                    <a:pt x="4607" y="5675"/>
                  </a:lnTo>
                  <a:cubicBezTo>
                    <a:pt x="4732" y="5529"/>
                    <a:pt x="5572" y="4695"/>
                    <a:pt x="5727" y="4563"/>
                  </a:cubicBezTo>
                  <a:lnTo>
                    <a:pt x="4004" y="2840"/>
                  </a:lnTo>
                  <a:cubicBezTo>
                    <a:pt x="3696" y="2532"/>
                    <a:pt x="3197" y="2533"/>
                    <a:pt x="2889" y="2841"/>
                  </a:cubicBezTo>
                  <a:close/>
                  <a:moveTo>
                    <a:pt x="15285" y="5439"/>
                  </a:moveTo>
                  <a:cubicBezTo>
                    <a:pt x="13524" y="3930"/>
                    <a:pt x="9472" y="2164"/>
                    <a:pt x="5822" y="5814"/>
                  </a:cubicBezTo>
                  <a:cubicBezTo>
                    <a:pt x="5821" y="5815"/>
                    <a:pt x="5821" y="5815"/>
                    <a:pt x="5821" y="5816"/>
                  </a:cubicBezTo>
                  <a:cubicBezTo>
                    <a:pt x="5820" y="5816"/>
                    <a:pt x="5819" y="5817"/>
                    <a:pt x="5819" y="5817"/>
                  </a:cubicBezTo>
                  <a:cubicBezTo>
                    <a:pt x="5819" y="5818"/>
                    <a:pt x="5818" y="5818"/>
                    <a:pt x="5818" y="5819"/>
                  </a:cubicBezTo>
                  <a:cubicBezTo>
                    <a:pt x="5817" y="5819"/>
                    <a:pt x="5817" y="5820"/>
                    <a:pt x="5816" y="5820"/>
                  </a:cubicBezTo>
                  <a:cubicBezTo>
                    <a:pt x="2166" y="9471"/>
                    <a:pt x="3932" y="13524"/>
                    <a:pt x="5440" y="15285"/>
                  </a:cubicBezTo>
                  <a:cubicBezTo>
                    <a:pt x="6807" y="16868"/>
                    <a:pt x="9202" y="17222"/>
                    <a:pt x="9535" y="17322"/>
                  </a:cubicBezTo>
                  <a:cubicBezTo>
                    <a:pt x="10076" y="17484"/>
                    <a:pt x="12612" y="17632"/>
                    <a:pt x="13467" y="18402"/>
                  </a:cubicBezTo>
                  <a:cubicBezTo>
                    <a:pt x="14644" y="19461"/>
                    <a:pt x="14810" y="19354"/>
                    <a:pt x="15487" y="18942"/>
                  </a:cubicBezTo>
                  <a:cubicBezTo>
                    <a:pt x="16178" y="18522"/>
                    <a:pt x="18522" y="16178"/>
                    <a:pt x="18942" y="15487"/>
                  </a:cubicBezTo>
                  <a:cubicBezTo>
                    <a:pt x="19354" y="14810"/>
                    <a:pt x="19461" y="14644"/>
                    <a:pt x="18401" y="13467"/>
                  </a:cubicBezTo>
                  <a:cubicBezTo>
                    <a:pt x="17632" y="12612"/>
                    <a:pt x="17484" y="10075"/>
                    <a:pt x="17321" y="9534"/>
                  </a:cubicBezTo>
                  <a:cubicBezTo>
                    <a:pt x="17222" y="9201"/>
                    <a:pt x="16868" y="6805"/>
                    <a:pt x="15285" y="5439"/>
                  </a:cubicBezTo>
                  <a:close/>
                  <a:moveTo>
                    <a:pt x="20706" y="16780"/>
                  </a:moveTo>
                  <a:cubicBezTo>
                    <a:pt x="20530" y="16603"/>
                    <a:pt x="20243" y="16603"/>
                    <a:pt x="20066" y="16780"/>
                  </a:cubicBezTo>
                  <a:lnTo>
                    <a:pt x="16780" y="20067"/>
                  </a:lnTo>
                  <a:cubicBezTo>
                    <a:pt x="16603" y="20244"/>
                    <a:pt x="16603" y="20531"/>
                    <a:pt x="16780" y="20707"/>
                  </a:cubicBezTo>
                  <a:lnTo>
                    <a:pt x="16780" y="20707"/>
                  </a:lnTo>
                  <a:cubicBezTo>
                    <a:pt x="16956" y="20884"/>
                    <a:pt x="17243" y="20884"/>
                    <a:pt x="17419" y="20707"/>
                  </a:cubicBezTo>
                  <a:lnTo>
                    <a:pt x="20706" y="17420"/>
                  </a:lnTo>
                  <a:cubicBezTo>
                    <a:pt x="20883" y="17243"/>
                    <a:pt x="20883" y="16956"/>
                    <a:pt x="20706" y="16780"/>
                  </a:cubicBezTo>
                  <a:cubicBezTo>
                    <a:pt x="20706" y="16780"/>
                    <a:pt x="20706" y="16780"/>
                    <a:pt x="20706" y="16780"/>
                  </a:cubicBezTo>
                  <a:close/>
                  <a:moveTo>
                    <a:pt x="19833" y="15906"/>
                  </a:moveTo>
                  <a:cubicBezTo>
                    <a:pt x="19656" y="15729"/>
                    <a:pt x="19370" y="15730"/>
                    <a:pt x="19193" y="15906"/>
                  </a:cubicBezTo>
                  <a:lnTo>
                    <a:pt x="15906" y="19194"/>
                  </a:lnTo>
                  <a:cubicBezTo>
                    <a:pt x="15729" y="19370"/>
                    <a:pt x="15729" y="19657"/>
                    <a:pt x="15906" y="19833"/>
                  </a:cubicBezTo>
                  <a:lnTo>
                    <a:pt x="15906" y="19833"/>
                  </a:lnTo>
                  <a:cubicBezTo>
                    <a:pt x="16082" y="20010"/>
                    <a:pt x="16369" y="20010"/>
                    <a:pt x="16546" y="19833"/>
                  </a:cubicBezTo>
                  <a:lnTo>
                    <a:pt x="19833" y="16546"/>
                  </a:lnTo>
                  <a:cubicBezTo>
                    <a:pt x="20009" y="16369"/>
                    <a:pt x="20009" y="16083"/>
                    <a:pt x="19833" y="15906"/>
                  </a:cubicBezTo>
                  <a:cubicBezTo>
                    <a:pt x="19833" y="15906"/>
                    <a:pt x="19833" y="15906"/>
                    <a:pt x="19833" y="15906"/>
                  </a:cubicBezTo>
                  <a:close/>
                  <a:moveTo>
                    <a:pt x="17867" y="20727"/>
                  </a:moveTo>
                  <a:lnTo>
                    <a:pt x="20726" y="17867"/>
                  </a:lnTo>
                  <a:cubicBezTo>
                    <a:pt x="21514" y="18656"/>
                    <a:pt x="21513" y="19935"/>
                    <a:pt x="20724" y="20724"/>
                  </a:cubicBezTo>
                  <a:cubicBezTo>
                    <a:pt x="19934" y="21514"/>
                    <a:pt x="18655" y="21515"/>
                    <a:pt x="17867" y="20727"/>
                  </a:cubicBez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633" name="Shape 34223">
              <a:extLst>
                <a:ext uri="{FF2B5EF4-FFF2-40B4-BE49-F238E27FC236}">
                  <a16:creationId xmlns:a16="http://schemas.microsoft.com/office/drawing/2014/main" xmlns="" id="{8A6680A2-BD02-446B-80FF-B28E7A33EFC1}"/>
                </a:ext>
              </a:extLst>
            </p:cNvPr>
            <p:cNvSpPr/>
            <p:nvPr/>
          </p:nvSpPr>
          <p:spPr>
            <a:xfrm>
              <a:off x="11828592" y="12064076"/>
              <a:ext cx="446404" cy="410140"/>
            </a:xfrm>
            <a:custGeom>
              <a:avLst/>
              <a:gdLst/>
              <a:ahLst/>
              <a:cxnLst>
                <a:cxn ang="0">
                  <a:pos x="wd2" y="hd2"/>
                </a:cxn>
                <a:cxn ang="5400000">
                  <a:pos x="wd2" y="hd2"/>
                </a:cxn>
                <a:cxn ang="10800000">
                  <a:pos x="wd2" y="hd2"/>
                </a:cxn>
                <a:cxn ang="16200000">
                  <a:pos x="wd2" y="hd2"/>
                </a:cxn>
              </a:cxnLst>
              <a:rect l="0" t="0"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34" name="Shape 34224">
              <a:extLst>
                <a:ext uri="{FF2B5EF4-FFF2-40B4-BE49-F238E27FC236}">
                  <a16:creationId xmlns:a16="http://schemas.microsoft.com/office/drawing/2014/main" xmlns="" id="{854B1108-CC50-4821-867C-60D46DE8ED04}"/>
                </a:ext>
              </a:extLst>
            </p:cNvPr>
            <p:cNvSpPr/>
            <p:nvPr/>
          </p:nvSpPr>
          <p:spPr>
            <a:xfrm>
              <a:off x="11467012" y="10972393"/>
              <a:ext cx="358632" cy="692850"/>
            </a:xfrm>
            <a:custGeom>
              <a:avLst/>
              <a:gdLst/>
              <a:ahLst/>
              <a:cxnLst>
                <a:cxn ang="0">
                  <a:pos x="wd2" y="hd2"/>
                </a:cxn>
                <a:cxn ang="5400000">
                  <a:pos x="wd2" y="hd2"/>
                </a:cxn>
                <a:cxn ang="10800000">
                  <a:pos x="wd2" y="hd2"/>
                </a:cxn>
                <a:cxn ang="16200000">
                  <a:pos x="wd2" y="hd2"/>
                </a:cxn>
              </a:cxnLst>
              <a:rect l="0" t="0" r="r" b="b"/>
              <a:pathLst>
                <a:path w="21436" h="21532" extrusionOk="0">
                  <a:moveTo>
                    <a:pt x="17698" y="0"/>
                  </a:moveTo>
                  <a:lnTo>
                    <a:pt x="16138" y="1685"/>
                  </a:lnTo>
                  <a:cubicBezTo>
                    <a:pt x="16052" y="1663"/>
                    <a:pt x="15626" y="1553"/>
                    <a:pt x="15626" y="1553"/>
                  </a:cubicBezTo>
                  <a:lnTo>
                    <a:pt x="14403" y="2878"/>
                  </a:lnTo>
                  <a:lnTo>
                    <a:pt x="14914" y="3010"/>
                  </a:lnTo>
                  <a:lnTo>
                    <a:pt x="14546" y="3408"/>
                  </a:lnTo>
                  <a:lnTo>
                    <a:pt x="2184" y="16751"/>
                  </a:lnTo>
                  <a:cubicBezTo>
                    <a:pt x="1744" y="17225"/>
                    <a:pt x="202" y="19746"/>
                    <a:pt x="516" y="20547"/>
                  </a:cubicBezTo>
                  <a:cubicBezTo>
                    <a:pt x="560" y="20662"/>
                    <a:pt x="644" y="20742"/>
                    <a:pt x="773" y="20775"/>
                  </a:cubicBezTo>
                  <a:cubicBezTo>
                    <a:pt x="1807" y="21040"/>
                    <a:pt x="5426" y="18252"/>
                    <a:pt x="5928" y="17710"/>
                  </a:cubicBezTo>
                  <a:lnTo>
                    <a:pt x="18283" y="4367"/>
                  </a:lnTo>
                  <a:lnTo>
                    <a:pt x="18652" y="3969"/>
                  </a:lnTo>
                  <a:lnTo>
                    <a:pt x="19186" y="4106"/>
                  </a:lnTo>
                  <a:lnTo>
                    <a:pt x="14380" y="9291"/>
                  </a:lnTo>
                  <a:lnTo>
                    <a:pt x="15147" y="9488"/>
                  </a:lnTo>
                  <a:lnTo>
                    <a:pt x="21176" y="2979"/>
                  </a:lnTo>
                  <a:cubicBezTo>
                    <a:pt x="21176" y="2979"/>
                    <a:pt x="20341" y="2767"/>
                    <a:pt x="19876" y="2647"/>
                  </a:cubicBezTo>
                  <a:lnTo>
                    <a:pt x="21436" y="963"/>
                  </a:lnTo>
                  <a:cubicBezTo>
                    <a:pt x="21436" y="963"/>
                    <a:pt x="17698" y="0"/>
                    <a:pt x="17698" y="0"/>
                  </a:cubicBezTo>
                  <a:close/>
                  <a:moveTo>
                    <a:pt x="516" y="20547"/>
                  </a:moveTo>
                  <a:cubicBezTo>
                    <a:pt x="504" y="20509"/>
                    <a:pt x="483" y="20481"/>
                    <a:pt x="479" y="20436"/>
                  </a:cubicBezTo>
                  <a:lnTo>
                    <a:pt x="223" y="20708"/>
                  </a:lnTo>
                  <a:cubicBezTo>
                    <a:pt x="120" y="20820"/>
                    <a:pt x="-164" y="21449"/>
                    <a:pt x="129" y="21525"/>
                  </a:cubicBezTo>
                  <a:cubicBezTo>
                    <a:pt x="423" y="21600"/>
                    <a:pt x="1188" y="21095"/>
                    <a:pt x="1291" y="20984"/>
                  </a:cubicBezTo>
                  <a:lnTo>
                    <a:pt x="1546" y="20707"/>
                  </a:lnTo>
                  <a:cubicBezTo>
                    <a:pt x="1228" y="20825"/>
                    <a:pt x="959" y="20878"/>
                    <a:pt x="774" y="20830"/>
                  </a:cubicBezTo>
                  <a:cubicBezTo>
                    <a:pt x="630" y="20793"/>
                    <a:pt x="555" y="20685"/>
                    <a:pt x="516" y="2054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35" name="Shape 34225">
              <a:extLst>
                <a:ext uri="{FF2B5EF4-FFF2-40B4-BE49-F238E27FC236}">
                  <a16:creationId xmlns:a16="http://schemas.microsoft.com/office/drawing/2014/main" xmlns="" id="{CB2B915D-2988-478A-8993-932C04D21597}"/>
                </a:ext>
              </a:extLst>
            </p:cNvPr>
            <p:cNvSpPr/>
            <p:nvPr/>
          </p:nvSpPr>
          <p:spPr>
            <a:xfrm>
              <a:off x="12788908" y="11202698"/>
              <a:ext cx="425116" cy="118066"/>
            </a:xfrm>
            <a:custGeom>
              <a:avLst/>
              <a:gdLst/>
              <a:ahLst/>
              <a:cxnLst>
                <a:cxn ang="0">
                  <a:pos x="wd2" y="hd2"/>
                </a:cxn>
                <a:cxn ang="5400000">
                  <a:pos x="wd2" y="hd2"/>
                </a:cxn>
                <a:cxn ang="10800000">
                  <a:pos x="wd2" y="hd2"/>
                </a:cxn>
                <a:cxn ang="16200000">
                  <a:pos x="wd2" y="hd2"/>
                </a:cxn>
              </a:cxnLst>
              <a:rect l="0" t="0" r="r" b="b"/>
              <a:pathLst>
                <a:path w="21600" h="21600" extrusionOk="0">
                  <a:moveTo>
                    <a:pt x="21600" y="14936"/>
                  </a:moveTo>
                  <a:lnTo>
                    <a:pt x="17631" y="5428"/>
                  </a:lnTo>
                  <a:lnTo>
                    <a:pt x="17241" y="21600"/>
                  </a:lnTo>
                  <a:cubicBezTo>
                    <a:pt x="17241" y="21600"/>
                    <a:pt x="21600" y="14936"/>
                    <a:pt x="21600" y="14936"/>
                  </a:cubicBezTo>
                  <a:close/>
                  <a:moveTo>
                    <a:pt x="16506" y="21368"/>
                  </a:moveTo>
                  <a:lnTo>
                    <a:pt x="16896" y="5196"/>
                  </a:lnTo>
                  <a:lnTo>
                    <a:pt x="3794" y="1071"/>
                  </a:lnTo>
                  <a:lnTo>
                    <a:pt x="3401" y="17243"/>
                  </a:lnTo>
                  <a:cubicBezTo>
                    <a:pt x="3401" y="17243"/>
                    <a:pt x="16506" y="21368"/>
                    <a:pt x="16506" y="21368"/>
                  </a:cubicBezTo>
                  <a:close/>
                  <a:moveTo>
                    <a:pt x="2651" y="17004"/>
                  </a:moveTo>
                  <a:lnTo>
                    <a:pt x="3043" y="832"/>
                  </a:lnTo>
                  <a:lnTo>
                    <a:pt x="393" y="0"/>
                  </a:lnTo>
                  <a:lnTo>
                    <a:pt x="0" y="16172"/>
                  </a:lnTo>
                  <a:cubicBezTo>
                    <a:pt x="0" y="16172"/>
                    <a:pt x="2651" y="17004"/>
                    <a:pt x="2651" y="1700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36" name="Shape 34226">
              <a:extLst>
                <a:ext uri="{FF2B5EF4-FFF2-40B4-BE49-F238E27FC236}">
                  <a16:creationId xmlns:a16="http://schemas.microsoft.com/office/drawing/2014/main" xmlns="" id="{5FDAF495-16FA-4932-9586-F7A8979C43F9}"/>
                </a:ext>
              </a:extLst>
            </p:cNvPr>
            <p:cNvSpPr/>
            <p:nvPr/>
          </p:nvSpPr>
          <p:spPr>
            <a:xfrm>
              <a:off x="12691600" y="7661988"/>
              <a:ext cx="463732" cy="545588"/>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37" name="Shape 34227">
              <a:extLst>
                <a:ext uri="{FF2B5EF4-FFF2-40B4-BE49-F238E27FC236}">
                  <a16:creationId xmlns:a16="http://schemas.microsoft.com/office/drawing/2014/main" xmlns="" id="{6ECD8EF2-1963-4874-971B-D1FDDF2D3605}"/>
                </a:ext>
              </a:extLst>
            </p:cNvPr>
            <p:cNvSpPr/>
            <p:nvPr/>
          </p:nvSpPr>
          <p:spPr>
            <a:xfrm>
              <a:off x="11861838" y="8796062"/>
              <a:ext cx="359648" cy="359648"/>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grpFill/>
            <a:ln w="12700" cap="flat">
              <a:noFill/>
              <a:miter lim="400000"/>
            </a:ln>
            <a:effectLst/>
          </p:spPr>
          <p:txBody>
            <a:bodyPr wrap="square" lIns="53578" tIns="53578" rIns="53578" bIns="53578" numCol="1" anchor="ctr">
              <a:noAutofit/>
            </a:bodyPr>
            <a:lstStyle/>
            <a:p>
              <a:endParaRPr sz="5063" dirty="0">
                <a:latin typeface="Lato Light" panose="020F0502020204030203" pitchFamily="34" charset="0"/>
              </a:endParaRPr>
            </a:p>
          </p:txBody>
        </p:sp>
        <p:sp>
          <p:nvSpPr>
            <p:cNvPr id="638" name="Shape 34228">
              <a:extLst>
                <a:ext uri="{FF2B5EF4-FFF2-40B4-BE49-F238E27FC236}">
                  <a16:creationId xmlns:a16="http://schemas.microsoft.com/office/drawing/2014/main" xmlns="" id="{1C10176D-1C05-4071-BB51-02D8B1770964}"/>
                </a:ext>
              </a:extLst>
            </p:cNvPr>
            <p:cNvSpPr/>
            <p:nvPr/>
          </p:nvSpPr>
          <p:spPr>
            <a:xfrm>
              <a:off x="9057539" y="5652197"/>
              <a:ext cx="565072" cy="648758"/>
            </a:xfrm>
            <a:custGeom>
              <a:avLst/>
              <a:gdLst/>
              <a:ahLst/>
              <a:cxnLst>
                <a:cxn ang="0">
                  <a:pos x="wd2" y="hd2"/>
                </a:cxn>
                <a:cxn ang="5400000">
                  <a:pos x="wd2" y="hd2"/>
                </a:cxn>
                <a:cxn ang="10800000">
                  <a:pos x="wd2" y="hd2"/>
                </a:cxn>
                <a:cxn ang="16200000">
                  <a:pos x="wd2" y="hd2"/>
                </a:cxn>
              </a:cxnLst>
              <a:rect l="0" t="0" r="r" b="b"/>
              <a:pathLst>
                <a:path w="21600" h="21600" extrusionOk="0">
                  <a:moveTo>
                    <a:pt x="11390" y="0"/>
                  </a:moveTo>
                  <a:lnTo>
                    <a:pt x="0" y="14168"/>
                  </a:lnTo>
                  <a:lnTo>
                    <a:pt x="12187" y="21600"/>
                  </a:lnTo>
                  <a:lnTo>
                    <a:pt x="21600" y="9890"/>
                  </a:lnTo>
                  <a:lnTo>
                    <a:pt x="20767" y="5719"/>
                  </a:lnTo>
                  <a:lnTo>
                    <a:pt x="11390" y="0"/>
                  </a:lnTo>
                  <a:close/>
                  <a:moveTo>
                    <a:pt x="12641" y="5625"/>
                  </a:moveTo>
                  <a:lnTo>
                    <a:pt x="17079" y="8332"/>
                  </a:lnTo>
                  <a:lnTo>
                    <a:pt x="16765" y="8723"/>
                  </a:lnTo>
                  <a:lnTo>
                    <a:pt x="12326" y="6016"/>
                  </a:lnTo>
                  <a:lnTo>
                    <a:pt x="12641" y="5625"/>
                  </a:lnTo>
                  <a:close/>
                  <a:moveTo>
                    <a:pt x="7323" y="8127"/>
                  </a:moveTo>
                  <a:lnTo>
                    <a:pt x="16200" y="13540"/>
                  </a:lnTo>
                  <a:lnTo>
                    <a:pt x="15894" y="13920"/>
                  </a:lnTo>
                  <a:lnTo>
                    <a:pt x="7017" y="8506"/>
                  </a:lnTo>
                  <a:lnTo>
                    <a:pt x="7323" y="8127"/>
                  </a:lnTo>
                  <a:close/>
                  <a:moveTo>
                    <a:pt x="5778" y="10048"/>
                  </a:moveTo>
                  <a:lnTo>
                    <a:pt x="14655" y="15462"/>
                  </a:lnTo>
                  <a:lnTo>
                    <a:pt x="14340" y="15853"/>
                  </a:lnTo>
                  <a:lnTo>
                    <a:pt x="5463" y="10439"/>
                  </a:lnTo>
                  <a:lnTo>
                    <a:pt x="5778" y="10048"/>
                  </a:lnTo>
                  <a:close/>
                  <a:moveTo>
                    <a:pt x="4233" y="11970"/>
                  </a:moveTo>
                  <a:lnTo>
                    <a:pt x="8671" y="14677"/>
                  </a:lnTo>
                  <a:lnTo>
                    <a:pt x="8357" y="15068"/>
                  </a:lnTo>
                  <a:lnTo>
                    <a:pt x="3918" y="12361"/>
                  </a:lnTo>
                  <a:lnTo>
                    <a:pt x="4233" y="11970"/>
                  </a:ln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39" name="Shape 34229">
              <a:extLst>
                <a:ext uri="{FF2B5EF4-FFF2-40B4-BE49-F238E27FC236}">
                  <a16:creationId xmlns:a16="http://schemas.microsoft.com/office/drawing/2014/main" xmlns="" id="{513E1007-6751-460A-A7CC-2A2592CF0E5D}"/>
                </a:ext>
              </a:extLst>
            </p:cNvPr>
            <p:cNvSpPr/>
            <p:nvPr/>
          </p:nvSpPr>
          <p:spPr>
            <a:xfrm>
              <a:off x="14430703" y="5653180"/>
              <a:ext cx="678286" cy="609678"/>
            </a:xfrm>
            <a:custGeom>
              <a:avLst/>
              <a:gdLst/>
              <a:ahLst/>
              <a:cxnLst>
                <a:cxn ang="0">
                  <a:pos x="wd2" y="hd2"/>
                </a:cxn>
                <a:cxn ang="5400000">
                  <a:pos x="wd2" y="hd2"/>
                </a:cxn>
                <a:cxn ang="10800000">
                  <a:pos x="wd2" y="hd2"/>
                </a:cxn>
                <a:cxn ang="16200000">
                  <a:pos x="wd2" y="hd2"/>
                </a:cxn>
              </a:cxnLst>
              <a:rect l="0" t="0" r="r" b="b"/>
              <a:pathLst>
                <a:path w="21255" h="21217" extrusionOk="0">
                  <a:moveTo>
                    <a:pt x="16218" y="16859"/>
                  </a:moveTo>
                  <a:lnTo>
                    <a:pt x="3455" y="9002"/>
                  </a:lnTo>
                  <a:lnTo>
                    <a:pt x="7275" y="1347"/>
                  </a:lnTo>
                  <a:lnTo>
                    <a:pt x="20039" y="9205"/>
                  </a:lnTo>
                  <a:cubicBezTo>
                    <a:pt x="20039" y="9205"/>
                    <a:pt x="16218" y="16859"/>
                    <a:pt x="16218" y="16859"/>
                  </a:cubicBezTo>
                  <a:close/>
                  <a:moveTo>
                    <a:pt x="20627" y="8027"/>
                  </a:moveTo>
                  <a:lnTo>
                    <a:pt x="7863" y="170"/>
                  </a:lnTo>
                  <a:cubicBezTo>
                    <a:pt x="7275" y="-192"/>
                    <a:pt x="6536" y="43"/>
                    <a:pt x="6211" y="693"/>
                  </a:cubicBezTo>
                  <a:cubicBezTo>
                    <a:pt x="6211" y="693"/>
                    <a:pt x="1803" y="9525"/>
                    <a:pt x="1814" y="9531"/>
                  </a:cubicBezTo>
                  <a:lnTo>
                    <a:pt x="16683" y="18684"/>
                  </a:lnTo>
                  <a:cubicBezTo>
                    <a:pt x="16694" y="18691"/>
                    <a:pt x="21103" y="9860"/>
                    <a:pt x="21103" y="9860"/>
                  </a:cubicBezTo>
                  <a:cubicBezTo>
                    <a:pt x="21427" y="9210"/>
                    <a:pt x="21214" y="8389"/>
                    <a:pt x="20627" y="8027"/>
                  </a:cubicBezTo>
                  <a:close/>
                  <a:moveTo>
                    <a:pt x="15519" y="21047"/>
                  </a:moveTo>
                  <a:lnTo>
                    <a:pt x="628" y="11880"/>
                  </a:lnTo>
                  <a:cubicBezTo>
                    <a:pt x="40" y="11518"/>
                    <a:pt x="-173" y="10698"/>
                    <a:pt x="152" y="10047"/>
                  </a:cubicBezTo>
                  <a:lnTo>
                    <a:pt x="446" y="9459"/>
                  </a:lnTo>
                  <a:lnTo>
                    <a:pt x="7359" y="13714"/>
                  </a:lnTo>
                  <a:lnTo>
                    <a:pt x="7065" y="14303"/>
                  </a:lnTo>
                  <a:lnTo>
                    <a:pt x="10256" y="16268"/>
                  </a:lnTo>
                  <a:lnTo>
                    <a:pt x="10550" y="15679"/>
                  </a:lnTo>
                  <a:lnTo>
                    <a:pt x="17464" y="19935"/>
                  </a:lnTo>
                  <a:lnTo>
                    <a:pt x="17170" y="20524"/>
                  </a:lnTo>
                  <a:cubicBezTo>
                    <a:pt x="16846" y="21174"/>
                    <a:pt x="16106" y="21408"/>
                    <a:pt x="15519" y="21047"/>
                  </a:cubicBezTo>
                  <a:cubicBezTo>
                    <a:pt x="15519" y="21047"/>
                    <a:pt x="15519" y="21047"/>
                    <a:pt x="15519" y="2104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40" name="Shape 34230">
              <a:extLst>
                <a:ext uri="{FF2B5EF4-FFF2-40B4-BE49-F238E27FC236}">
                  <a16:creationId xmlns:a16="http://schemas.microsoft.com/office/drawing/2014/main" xmlns="" id="{64B490CD-D23C-435F-BA89-8E043C2CCAC9}"/>
                </a:ext>
              </a:extLst>
            </p:cNvPr>
            <p:cNvSpPr/>
            <p:nvPr/>
          </p:nvSpPr>
          <p:spPr>
            <a:xfrm>
              <a:off x="14217720" y="6775957"/>
              <a:ext cx="333440" cy="666878"/>
            </a:xfrm>
            <a:custGeom>
              <a:avLst/>
              <a:gdLst/>
              <a:ahLst/>
              <a:cxnLst>
                <a:cxn ang="0">
                  <a:pos x="wd2" y="hd2"/>
                </a:cxn>
                <a:cxn ang="5400000">
                  <a:pos x="wd2" y="hd2"/>
                </a:cxn>
                <a:cxn ang="10800000">
                  <a:pos x="wd2" y="hd2"/>
                </a:cxn>
                <a:cxn ang="16200000">
                  <a:pos x="wd2" y="hd2"/>
                </a:cxn>
              </a:cxnLst>
              <a:rect l="0" t="0"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41" name="Shape 34231">
              <a:extLst>
                <a:ext uri="{FF2B5EF4-FFF2-40B4-BE49-F238E27FC236}">
                  <a16:creationId xmlns:a16="http://schemas.microsoft.com/office/drawing/2014/main" xmlns="" id="{9DFD7A52-32BA-4F1A-A679-A429A9513043}"/>
                </a:ext>
              </a:extLst>
            </p:cNvPr>
            <p:cNvSpPr/>
            <p:nvPr/>
          </p:nvSpPr>
          <p:spPr>
            <a:xfrm>
              <a:off x="12484545" y="3228311"/>
              <a:ext cx="428100" cy="347868"/>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42" name="Shape 34232">
              <a:extLst>
                <a:ext uri="{FF2B5EF4-FFF2-40B4-BE49-F238E27FC236}">
                  <a16:creationId xmlns:a16="http://schemas.microsoft.com/office/drawing/2014/main" xmlns="" id="{C6C4BD00-AB1C-4648-BB41-A89B59E7787D}"/>
                </a:ext>
              </a:extLst>
            </p:cNvPr>
            <p:cNvSpPr/>
            <p:nvPr/>
          </p:nvSpPr>
          <p:spPr>
            <a:xfrm>
              <a:off x="11791096" y="11232556"/>
              <a:ext cx="130464" cy="279620"/>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43" name="Shape 34233">
              <a:extLst>
                <a:ext uri="{FF2B5EF4-FFF2-40B4-BE49-F238E27FC236}">
                  <a16:creationId xmlns:a16="http://schemas.microsoft.com/office/drawing/2014/main" xmlns="" id="{C7CF4ACA-B6DF-46CE-B93C-1066EC3D3383}"/>
                </a:ext>
              </a:extLst>
            </p:cNvPr>
            <p:cNvSpPr/>
            <p:nvPr/>
          </p:nvSpPr>
          <p:spPr>
            <a:xfrm>
              <a:off x="11084739" y="4570184"/>
              <a:ext cx="304442" cy="392838"/>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44" name="Shape 34234">
              <a:extLst>
                <a:ext uri="{FF2B5EF4-FFF2-40B4-BE49-F238E27FC236}">
                  <a16:creationId xmlns:a16="http://schemas.microsoft.com/office/drawing/2014/main" xmlns="" id="{3C572FB9-0822-4DD8-9C52-1EC5DDBE2E65}"/>
                </a:ext>
              </a:extLst>
            </p:cNvPr>
            <p:cNvSpPr/>
            <p:nvPr/>
          </p:nvSpPr>
          <p:spPr>
            <a:xfrm>
              <a:off x="10710090" y="4258444"/>
              <a:ext cx="419088" cy="392838"/>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45" name="Shape 34235">
              <a:extLst>
                <a:ext uri="{FF2B5EF4-FFF2-40B4-BE49-F238E27FC236}">
                  <a16:creationId xmlns:a16="http://schemas.microsoft.com/office/drawing/2014/main" xmlns="" id="{A1B508CC-F0AD-4278-B88D-EE4A4531EB6A}"/>
                </a:ext>
              </a:extLst>
            </p:cNvPr>
            <p:cNvSpPr/>
            <p:nvPr/>
          </p:nvSpPr>
          <p:spPr>
            <a:xfrm>
              <a:off x="9790862" y="4363012"/>
              <a:ext cx="428100" cy="347868"/>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46" name="Shape 34236">
              <a:extLst>
                <a:ext uri="{FF2B5EF4-FFF2-40B4-BE49-F238E27FC236}">
                  <a16:creationId xmlns:a16="http://schemas.microsoft.com/office/drawing/2014/main" xmlns="" id="{2FF76A99-9EEA-4599-9610-5A1D89193B09}"/>
                </a:ext>
              </a:extLst>
            </p:cNvPr>
            <p:cNvSpPr/>
            <p:nvPr/>
          </p:nvSpPr>
          <p:spPr>
            <a:xfrm>
              <a:off x="12210021" y="7840631"/>
              <a:ext cx="346528" cy="281582"/>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47" name="Shape 34237">
              <a:extLst>
                <a:ext uri="{FF2B5EF4-FFF2-40B4-BE49-F238E27FC236}">
                  <a16:creationId xmlns:a16="http://schemas.microsoft.com/office/drawing/2014/main" xmlns="" id="{094124C1-38C1-4504-B87C-E02B1747DEF6}"/>
                </a:ext>
              </a:extLst>
            </p:cNvPr>
            <p:cNvSpPr/>
            <p:nvPr/>
          </p:nvSpPr>
          <p:spPr>
            <a:xfrm>
              <a:off x="11135547" y="9214788"/>
              <a:ext cx="163854" cy="351174"/>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48" name="Shape 34238">
              <a:extLst>
                <a:ext uri="{FF2B5EF4-FFF2-40B4-BE49-F238E27FC236}">
                  <a16:creationId xmlns:a16="http://schemas.microsoft.com/office/drawing/2014/main" xmlns="" id="{B7FCA946-7BAF-4B05-A1AB-34385E525543}"/>
                </a:ext>
              </a:extLst>
            </p:cNvPr>
            <p:cNvSpPr/>
            <p:nvPr/>
          </p:nvSpPr>
          <p:spPr>
            <a:xfrm>
              <a:off x="13971261" y="7721068"/>
              <a:ext cx="163854" cy="351174"/>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49" name="Shape 34239">
              <a:extLst>
                <a:ext uri="{FF2B5EF4-FFF2-40B4-BE49-F238E27FC236}">
                  <a16:creationId xmlns:a16="http://schemas.microsoft.com/office/drawing/2014/main" xmlns="" id="{D636C840-5674-403C-A438-88DAED4DAB49}"/>
                </a:ext>
              </a:extLst>
            </p:cNvPr>
            <p:cNvSpPr/>
            <p:nvPr/>
          </p:nvSpPr>
          <p:spPr>
            <a:xfrm>
              <a:off x="13086555" y="5888971"/>
              <a:ext cx="304442" cy="392840"/>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50" name="Shape 34240">
              <a:extLst>
                <a:ext uri="{FF2B5EF4-FFF2-40B4-BE49-F238E27FC236}">
                  <a16:creationId xmlns:a16="http://schemas.microsoft.com/office/drawing/2014/main" xmlns="" id="{9EF4460A-C09E-4302-962A-B8D532B634FD}"/>
                </a:ext>
              </a:extLst>
            </p:cNvPr>
            <p:cNvSpPr/>
            <p:nvPr/>
          </p:nvSpPr>
          <p:spPr>
            <a:xfrm>
              <a:off x="12718729" y="8725244"/>
              <a:ext cx="218222" cy="281582"/>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51" name="Shape 34241">
              <a:extLst>
                <a:ext uri="{FF2B5EF4-FFF2-40B4-BE49-F238E27FC236}">
                  <a16:creationId xmlns:a16="http://schemas.microsoft.com/office/drawing/2014/main" xmlns="" id="{C475F799-0BC2-40A6-A99A-33F18D537F1C}"/>
                </a:ext>
              </a:extLst>
            </p:cNvPr>
            <p:cNvSpPr/>
            <p:nvPr/>
          </p:nvSpPr>
          <p:spPr>
            <a:xfrm>
              <a:off x="11342014" y="7513407"/>
              <a:ext cx="272208" cy="366146"/>
            </a:xfrm>
            <a:custGeom>
              <a:avLst/>
              <a:gdLst/>
              <a:ahLst/>
              <a:cxnLst>
                <a:cxn ang="0">
                  <a:pos x="wd2" y="hd2"/>
                </a:cxn>
                <a:cxn ang="5400000">
                  <a:pos x="wd2" y="hd2"/>
                </a:cxn>
                <a:cxn ang="10800000">
                  <a:pos x="wd2" y="hd2"/>
                </a:cxn>
                <a:cxn ang="16200000">
                  <a:pos x="wd2" y="hd2"/>
                </a:cxn>
              </a:cxnLst>
              <a:rect l="0" t="0" r="r" b="b"/>
              <a:pathLst>
                <a:path w="19711" h="20821" extrusionOk="0">
                  <a:moveTo>
                    <a:pt x="12499" y="13303"/>
                  </a:moveTo>
                  <a:cubicBezTo>
                    <a:pt x="13474" y="15282"/>
                    <a:pt x="14406" y="17194"/>
                    <a:pt x="14461" y="19063"/>
                  </a:cubicBezTo>
                  <a:cubicBezTo>
                    <a:pt x="14479" y="19633"/>
                    <a:pt x="14582" y="20311"/>
                    <a:pt x="14210" y="20821"/>
                  </a:cubicBezTo>
                  <a:cubicBezTo>
                    <a:pt x="10525" y="17927"/>
                    <a:pt x="9838" y="14212"/>
                    <a:pt x="8115" y="11051"/>
                  </a:cubicBezTo>
                  <a:cubicBezTo>
                    <a:pt x="6053" y="10122"/>
                    <a:pt x="4570" y="7480"/>
                    <a:pt x="6196" y="6231"/>
                  </a:cubicBezTo>
                  <a:cubicBezTo>
                    <a:pt x="8553" y="4419"/>
                    <a:pt x="10035" y="7345"/>
                    <a:pt x="10598" y="8773"/>
                  </a:cubicBezTo>
                  <a:cubicBezTo>
                    <a:pt x="10906" y="9555"/>
                    <a:pt x="10989" y="10416"/>
                    <a:pt x="11671" y="11094"/>
                  </a:cubicBezTo>
                  <a:cubicBezTo>
                    <a:pt x="13112" y="12518"/>
                    <a:pt x="15601" y="11340"/>
                    <a:pt x="16169" y="9915"/>
                  </a:cubicBezTo>
                  <a:cubicBezTo>
                    <a:pt x="16983" y="7871"/>
                    <a:pt x="15656" y="5461"/>
                    <a:pt x="13976" y="3794"/>
                  </a:cubicBezTo>
                  <a:cubicBezTo>
                    <a:pt x="11415" y="1258"/>
                    <a:pt x="6416" y="1969"/>
                    <a:pt x="3932" y="4842"/>
                  </a:cubicBezTo>
                  <a:cubicBezTo>
                    <a:pt x="2652" y="6323"/>
                    <a:pt x="2147" y="8434"/>
                    <a:pt x="3515" y="10418"/>
                  </a:cubicBezTo>
                  <a:cubicBezTo>
                    <a:pt x="4236" y="11464"/>
                    <a:pt x="5170" y="12108"/>
                    <a:pt x="6136" y="12400"/>
                  </a:cubicBezTo>
                  <a:cubicBezTo>
                    <a:pt x="6282" y="12445"/>
                    <a:pt x="6666" y="12458"/>
                    <a:pt x="6895" y="12661"/>
                  </a:cubicBezTo>
                  <a:cubicBezTo>
                    <a:pt x="7361" y="13074"/>
                    <a:pt x="7439" y="13745"/>
                    <a:pt x="7417" y="14249"/>
                  </a:cubicBezTo>
                  <a:cubicBezTo>
                    <a:pt x="5334" y="14777"/>
                    <a:pt x="3377" y="14023"/>
                    <a:pt x="1894" y="12542"/>
                  </a:cubicBezTo>
                  <a:cubicBezTo>
                    <a:pt x="-1478" y="9170"/>
                    <a:pt x="-94" y="4513"/>
                    <a:pt x="4049" y="1953"/>
                  </a:cubicBezTo>
                  <a:cubicBezTo>
                    <a:pt x="8469" y="-779"/>
                    <a:pt x="13971" y="-622"/>
                    <a:pt x="16956" y="2276"/>
                  </a:cubicBezTo>
                  <a:cubicBezTo>
                    <a:pt x="19176" y="4430"/>
                    <a:pt x="20122" y="7281"/>
                    <a:pt x="19546" y="9389"/>
                  </a:cubicBezTo>
                  <a:cubicBezTo>
                    <a:pt x="19112" y="10973"/>
                    <a:pt x="17273" y="13272"/>
                    <a:pt x="14367" y="13517"/>
                  </a:cubicBezTo>
                  <a:cubicBezTo>
                    <a:pt x="13720" y="13571"/>
                    <a:pt x="13303" y="13441"/>
                    <a:pt x="12499" y="13303"/>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52" name="Shape 34242">
              <a:extLst>
                <a:ext uri="{FF2B5EF4-FFF2-40B4-BE49-F238E27FC236}">
                  <a16:creationId xmlns:a16="http://schemas.microsoft.com/office/drawing/2014/main" xmlns="" id="{9A60C040-6F2A-41FC-9F1E-900EA568B5A4}"/>
                </a:ext>
              </a:extLst>
            </p:cNvPr>
            <p:cNvSpPr/>
            <p:nvPr/>
          </p:nvSpPr>
          <p:spPr>
            <a:xfrm>
              <a:off x="14349166" y="3565132"/>
              <a:ext cx="272152" cy="351174"/>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53" name="Shape 34243">
              <a:extLst>
                <a:ext uri="{FF2B5EF4-FFF2-40B4-BE49-F238E27FC236}">
                  <a16:creationId xmlns:a16="http://schemas.microsoft.com/office/drawing/2014/main" xmlns="" id="{13A3D4FD-1D05-4AA8-933F-097A297B7DF6}"/>
                </a:ext>
              </a:extLst>
            </p:cNvPr>
            <p:cNvSpPr/>
            <p:nvPr/>
          </p:nvSpPr>
          <p:spPr>
            <a:xfrm>
              <a:off x="10163109" y="5879849"/>
              <a:ext cx="373972" cy="350548"/>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54" name="Shape 34244">
              <a:extLst>
                <a:ext uri="{FF2B5EF4-FFF2-40B4-BE49-F238E27FC236}">
                  <a16:creationId xmlns:a16="http://schemas.microsoft.com/office/drawing/2014/main" xmlns="" id="{F44608C6-299A-494C-B583-9978DBCFF0E4}"/>
                </a:ext>
              </a:extLst>
            </p:cNvPr>
            <p:cNvSpPr/>
            <p:nvPr/>
          </p:nvSpPr>
          <p:spPr>
            <a:xfrm>
              <a:off x="14467934" y="6264695"/>
              <a:ext cx="347528" cy="3257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55" name="Shape 34245">
              <a:extLst>
                <a:ext uri="{FF2B5EF4-FFF2-40B4-BE49-F238E27FC236}">
                  <a16:creationId xmlns:a16="http://schemas.microsoft.com/office/drawing/2014/main" xmlns="" id="{9C50C990-ECD3-4C91-8121-EC26EBB513B9}"/>
                </a:ext>
              </a:extLst>
            </p:cNvPr>
            <p:cNvSpPr/>
            <p:nvPr/>
          </p:nvSpPr>
          <p:spPr>
            <a:xfrm>
              <a:off x="12353445" y="9604415"/>
              <a:ext cx="266020" cy="2493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56" name="Shape 34246">
              <a:extLst>
                <a:ext uri="{FF2B5EF4-FFF2-40B4-BE49-F238E27FC236}">
                  <a16:creationId xmlns:a16="http://schemas.microsoft.com/office/drawing/2014/main" xmlns="" id="{6487207A-51CF-4106-8663-46E17DC327B2}"/>
                </a:ext>
              </a:extLst>
            </p:cNvPr>
            <p:cNvSpPr/>
            <p:nvPr/>
          </p:nvSpPr>
          <p:spPr>
            <a:xfrm>
              <a:off x="11817349" y="7826120"/>
              <a:ext cx="266022" cy="2493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57" name="Shape 34247">
              <a:extLst>
                <a:ext uri="{FF2B5EF4-FFF2-40B4-BE49-F238E27FC236}">
                  <a16:creationId xmlns:a16="http://schemas.microsoft.com/office/drawing/2014/main" xmlns="" id="{CFF1D3EF-BE9B-4F6F-B49E-52D2CABA3788}"/>
                </a:ext>
              </a:extLst>
            </p:cNvPr>
            <p:cNvSpPr/>
            <p:nvPr/>
          </p:nvSpPr>
          <p:spPr>
            <a:xfrm>
              <a:off x="10728159" y="11858687"/>
              <a:ext cx="359648" cy="359648"/>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grpFill/>
            <a:ln w="12700" cap="flat">
              <a:noFill/>
              <a:miter lim="400000"/>
            </a:ln>
            <a:effectLst/>
          </p:spPr>
          <p:txBody>
            <a:bodyPr wrap="square" lIns="53578" tIns="53578" rIns="53578" bIns="53578" numCol="1" anchor="ctr">
              <a:noAutofit/>
            </a:bodyPr>
            <a:lstStyle/>
            <a:p>
              <a:endParaRPr sz="5063" dirty="0">
                <a:latin typeface="Lato Light" panose="020F0502020204030203" pitchFamily="34" charset="0"/>
              </a:endParaRPr>
            </a:p>
          </p:txBody>
        </p:sp>
        <p:sp>
          <p:nvSpPr>
            <p:cNvPr id="658" name="Shape 34248">
              <a:extLst>
                <a:ext uri="{FF2B5EF4-FFF2-40B4-BE49-F238E27FC236}">
                  <a16:creationId xmlns:a16="http://schemas.microsoft.com/office/drawing/2014/main" xmlns="" id="{D69E32F0-9547-408A-8288-DAB778F13F24}"/>
                </a:ext>
              </a:extLst>
            </p:cNvPr>
            <p:cNvSpPr/>
            <p:nvPr/>
          </p:nvSpPr>
          <p:spPr>
            <a:xfrm>
              <a:off x="11187068" y="11262359"/>
              <a:ext cx="266020" cy="2493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59" name="Shape 34249">
              <a:extLst>
                <a:ext uri="{FF2B5EF4-FFF2-40B4-BE49-F238E27FC236}">
                  <a16:creationId xmlns:a16="http://schemas.microsoft.com/office/drawing/2014/main" xmlns="" id="{F66F508B-F5E3-4123-83A9-6AADA617B73C}"/>
                </a:ext>
              </a:extLst>
            </p:cNvPr>
            <p:cNvSpPr/>
            <p:nvPr/>
          </p:nvSpPr>
          <p:spPr>
            <a:xfrm>
              <a:off x="11097651" y="11556529"/>
              <a:ext cx="363722" cy="489364"/>
            </a:xfrm>
            <a:custGeom>
              <a:avLst/>
              <a:gdLst/>
              <a:ahLst/>
              <a:cxnLst>
                <a:cxn ang="0">
                  <a:pos x="wd2" y="hd2"/>
                </a:cxn>
                <a:cxn ang="5400000">
                  <a:pos x="wd2" y="hd2"/>
                </a:cxn>
                <a:cxn ang="10800000">
                  <a:pos x="wd2" y="hd2"/>
                </a:cxn>
                <a:cxn ang="16200000">
                  <a:pos x="wd2" y="hd2"/>
                </a:cxn>
              </a:cxnLst>
              <a:rect l="0" t="0" r="r" b="b"/>
              <a:pathLst>
                <a:path w="21600" h="21600" extrusionOk="0">
                  <a:moveTo>
                    <a:pt x="0" y="1289"/>
                  </a:moveTo>
                  <a:lnTo>
                    <a:pt x="7526" y="11318"/>
                  </a:lnTo>
                  <a:lnTo>
                    <a:pt x="10639" y="10027"/>
                  </a:lnTo>
                  <a:lnTo>
                    <a:pt x="6735" y="4831"/>
                  </a:lnTo>
                  <a:cubicBezTo>
                    <a:pt x="7186" y="4822"/>
                    <a:pt x="7638" y="4734"/>
                    <a:pt x="8042" y="4542"/>
                  </a:cubicBezTo>
                  <a:cubicBezTo>
                    <a:pt x="8843" y="4160"/>
                    <a:pt x="9286" y="3488"/>
                    <a:pt x="9338" y="2779"/>
                  </a:cubicBezTo>
                  <a:cubicBezTo>
                    <a:pt x="9343" y="2717"/>
                    <a:pt x="9344" y="2654"/>
                    <a:pt x="9343" y="2591"/>
                  </a:cubicBezTo>
                  <a:cubicBezTo>
                    <a:pt x="10859" y="2532"/>
                    <a:pt x="12290" y="2713"/>
                    <a:pt x="13557" y="3159"/>
                  </a:cubicBezTo>
                  <a:cubicBezTo>
                    <a:pt x="15647" y="3894"/>
                    <a:pt x="17171" y="5277"/>
                    <a:pt x="17964" y="7158"/>
                  </a:cubicBezTo>
                  <a:cubicBezTo>
                    <a:pt x="19200" y="10089"/>
                    <a:pt x="17878" y="13269"/>
                    <a:pt x="14770" y="15143"/>
                  </a:cubicBezTo>
                  <a:lnTo>
                    <a:pt x="13545" y="13629"/>
                  </a:lnTo>
                  <a:lnTo>
                    <a:pt x="15711" y="12662"/>
                  </a:lnTo>
                  <a:lnTo>
                    <a:pt x="15100" y="11906"/>
                  </a:lnTo>
                  <a:lnTo>
                    <a:pt x="7202" y="15433"/>
                  </a:lnTo>
                  <a:lnTo>
                    <a:pt x="7813" y="16189"/>
                  </a:lnTo>
                  <a:lnTo>
                    <a:pt x="9983" y="15220"/>
                  </a:lnTo>
                  <a:lnTo>
                    <a:pt x="11972" y="17680"/>
                  </a:lnTo>
                  <a:lnTo>
                    <a:pt x="7432" y="19708"/>
                  </a:lnTo>
                  <a:lnTo>
                    <a:pt x="8961" y="21600"/>
                  </a:lnTo>
                  <a:lnTo>
                    <a:pt x="21600" y="15956"/>
                  </a:lnTo>
                  <a:lnTo>
                    <a:pt x="20070" y="14064"/>
                  </a:lnTo>
                  <a:lnTo>
                    <a:pt x="16905" y="15477"/>
                  </a:lnTo>
                  <a:cubicBezTo>
                    <a:pt x="19819" y="13226"/>
                    <a:pt x="20973" y="9873"/>
                    <a:pt x="19662" y="6762"/>
                  </a:cubicBezTo>
                  <a:cubicBezTo>
                    <a:pt x="18716" y="4520"/>
                    <a:pt x="16868" y="2861"/>
                    <a:pt x="14317" y="1964"/>
                  </a:cubicBezTo>
                  <a:cubicBezTo>
                    <a:pt x="12625" y="1368"/>
                    <a:pt x="10722" y="1151"/>
                    <a:pt x="8713" y="1295"/>
                  </a:cubicBezTo>
                  <a:cubicBezTo>
                    <a:pt x="7813" y="536"/>
                    <a:pt x="6285" y="336"/>
                    <a:pt x="5078" y="875"/>
                  </a:cubicBezTo>
                  <a:cubicBezTo>
                    <a:pt x="4725" y="1032"/>
                    <a:pt x="4440" y="1236"/>
                    <a:pt x="4217" y="1471"/>
                  </a:cubicBezTo>
                  <a:lnTo>
                    <a:pt x="3109" y="0"/>
                  </a:lnTo>
                  <a:lnTo>
                    <a:pt x="0" y="1289"/>
                  </a:lnTo>
                  <a:close/>
                  <a:moveTo>
                    <a:pt x="5994" y="2008"/>
                  </a:moveTo>
                  <a:cubicBezTo>
                    <a:pt x="6453" y="1798"/>
                    <a:pt x="7049" y="1856"/>
                    <a:pt x="7404" y="2156"/>
                  </a:cubicBezTo>
                  <a:cubicBezTo>
                    <a:pt x="7771" y="2467"/>
                    <a:pt x="7762" y="2932"/>
                    <a:pt x="7387" y="3235"/>
                  </a:cubicBezTo>
                  <a:cubicBezTo>
                    <a:pt x="7313" y="3300"/>
                    <a:pt x="7226" y="3359"/>
                    <a:pt x="7123" y="3405"/>
                  </a:cubicBezTo>
                  <a:cubicBezTo>
                    <a:pt x="6605" y="3637"/>
                    <a:pt x="5928" y="3511"/>
                    <a:pt x="5619" y="3126"/>
                  </a:cubicBezTo>
                  <a:cubicBezTo>
                    <a:pt x="5309" y="2742"/>
                    <a:pt x="5480" y="2244"/>
                    <a:pt x="5994" y="2008"/>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60" name="Shape 34250">
              <a:extLst>
                <a:ext uri="{FF2B5EF4-FFF2-40B4-BE49-F238E27FC236}">
                  <a16:creationId xmlns:a16="http://schemas.microsoft.com/office/drawing/2014/main" xmlns="" id="{8D394A23-3017-417F-966D-3CDEAC758365}"/>
                </a:ext>
              </a:extLst>
            </p:cNvPr>
            <p:cNvSpPr/>
            <p:nvPr/>
          </p:nvSpPr>
          <p:spPr>
            <a:xfrm>
              <a:off x="11475026" y="12061751"/>
              <a:ext cx="218222" cy="281582"/>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61" name="Shape 34251">
              <a:extLst>
                <a:ext uri="{FF2B5EF4-FFF2-40B4-BE49-F238E27FC236}">
                  <a16:creationId xmlns:a16="http://schemas.microsoft.com/office/drawing/2014/main" xmlns="" id="{2B6FAB21-280D-4986-BF94-616F888F837A}"/>
                </a:ext>
              </a:extLst>
            </p:cNvPr>
            <p:cNvSpPr/>
            <p:nvPr/>
          </p:nvSpPr>
          <p:spPr>
            <a:xfrm>
              <a:off x="11001064" y="12147982"/>
              <a:ext cx="241994" cy="2796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62" name="Shape 34252">
              <a:extLst>
                <a:ext uri="{FF2B5EF4-FFF2-40B4-BE49-F238E27FC236}">
                  <a16:creationId xmlns:a16="http://schemas.microsoft.com/office/drawing/2014/main" xmlns="" id="{DED15343-6253-42C2-89E0-A9C0DC1869E0}"/>
                </a:ext>
              </a:extLst>
            </p:cNvPr>
            <p:cNvSpPr/>
            <p:nvPr/>
          </p:nvSpPr>
          <p:spPr>
            <a:xfrm>
              <a:off x="11499317" y="12714275"/>
              <a:ext cx="353634" cy="243124"/>
            </a:xfrm>
            <a:custGeom>
              <a:avLst/>
              <a:gdLst/>
              <a:ahLst/>
              <a:cxnLst>
                <a:cxn ang="0">
                  <a:pos x="wd2" y="hd2"/>
                </a:cxn>
                <a:cxn ang="5400000">
                  <a:pos x="wd2" y="hd2"/>
                </a:cxn>
                <a:cxn ang="10800000">
                  <a:pos x="wd2" y="hd2"/>
                </a:cxn>
                <a:cxn ang="16200000">
                  <a:pos x="wd2" y="hd2"/>
                </a:cxn>
              </a:cxnLst>
              <a:rect l="0" t="0" r="r" b="b"/>
              <a:pathLst>
                <a:path w="21600" h="21600" extrusionOk="0">
                  <a:moveTo>
                    <a:pt x="14829" y="10800"/>
                  </a:moveTo>
                  <a:lnTo>
                    <a:pt x="14850" y="5891"/>
                  </a:lnTo>
                  <a:lnTo>
                    <a:pt x="18865" y="5891"/>
                  </a:lnTo>
                  <a:lnTo>
                    <a:pt x="20250" y="10800"/>
                  </a:lnTo>
                  <a:lnTo>
                    <a:pt x="14829" y="10800"/>
                  </a:lnTo>
                  <a:close/>
                  <a:moveTo>
                    <a:pt x="20250" y="5564"/>
                  </a:moveTo>
                  <a:cubicBezTo>
                    <a:pt x="19879" y="3856"/>
                    <a:pt x="18900" y="3919"/>
                    <a:pt x="18900" y="3919"/>
                  </a:cubicBezTo>
                  <a:lnTo>
                    <a:pt x="13495" y="3919"/>
                  </a:lnTo>
                  <a:lnTo>
                    <a:pt x="13495" y="18655"/>
                  </a:lnTo>
                  <a:lnTo>
                    <a:pt x="15525" y="18655"/>
                  </a:lnTo>
                  <a:cubicBezTo>
                    <a:pt x="15527" y="14736"/>
                    <a:pt x="16734" y="14727"/>
                    <a:pt x="18225" y="14728"/>
                  </a:cubicBezTo>
                  <a:cubicBezTo>
                    <a:pt x="19716" y="14728"/>
                    <a:pt x="20918" y="14757"/>
                    <a:pt x="20924" y="18655"/>
                  </a:cubicBezTo>
                  <a:lnTo>
                    <a:pt x="21600" y="18655"/>
                  </a:lnTo>
                  <a:lnTo>
                    <a:pt x="21600" y="10817"/>
                  </a:lnTo>
                  <a:cubicBezTo>
                    <a:pt x="21600" y="10817"/>
                    <a:pt x="20621" y="7272"/>
                    <a:pt x="20250" y="5564"/>
                  </a:cubicBezTo>
                  <a:close/>
                  <a:moveTo>
                    <a:pt x="12690" y="1964"/>
                  </a:moveTo>
                  <a:lnTo>
                    <a:pt x="12690" y="18655"/>
                  </a:lnTo>
                  <a:lnTo>
                    <a:pt x="6750" y="18655"/>
                  </a:lnTo>
                  <a:cubicBezTo>
                    <a:pt x="6750" y="14728"/>
                    <a:pt x="5541" y="14728"/>
                    <a:pt x="4050" y="14728"/>
                  </a:cubicBezTo>
                  <a:cubicBezTo>
                    <a:pt x="2559" y="14728"/>
                    <a:pt x="1350" y="14728"/>
                    <a:pt x="1350" y="18655"/>
                  </a:cubicBezTo>
                  <a:lnTo>
                    <a:pt x="0" y="18655"/>
                  </a:lnTo>
                  <a:lnTo>
                    <a:pt x="0" y="1964"/>
                  </a:lnTo>
                  <a:cubicBezTo>
                    <a:pt x="0" y="1421"/>
                    <a:pt x="151" y="931"/>
                    <a:pt x="395" y="575"/>
                  </a:cubicBezTo>
                  <a:cubicBezTo>
                    <a:pt x="640" y="220"/>
                    <a:pt x="977" y="0"/>
                    <a:pt x="1350" y="0"/>
                  </a:cubicBezTo>
                  <a:lnTo>
                    <a:pt x="11340" y="0"/>
                  </a:lnTo>
                  <a:cubicBezTo>
                    <a:pt x="11713" y="0"/>
                    <a:pt x="12050" y="220"/>
                    <a:pt x="12295" y="575"/>
                  </a:cubicBezTo>
                  <a:cubicBezTo>
                    <a:pt x="12539" y="931"/>
                    <a:pt x="12690" y="1421"/>
                    <a:pt x="12690" y="1964"/>
                  </a:cubicBezTo>
                  <a:close/>
                  <a:moveTo>
                    <a:pt x="4050" y="19636"/>
                  </a:moveTo>
                  <a:cubicBezTo>
                    <a:pt x="3677" y="19636"/>
                    <a:pt x="3375" y="19197"/>
                    <a:pt x="3375" y="18655"/>
                  </a:cubicBezTo>
                  <a:cubicBezTo>
                    <a:pt x="3375" y="18112"/>
                    <a:pt x="3677" y="17673"/>
                    <a:pt x="4050" y="17673"/>
                  </a:cubicBezTo>
                  <a:cubicBezTo>
                    <a:pt x="4423" y="17673"/>
                    <a:pt x="4725" y="18112"/>
                    <a:pt x="4725" y="18655"/>
                  </a:cubicBezTo>
                  <a:cubicBezTo>
                    <a:pt x="4725" y="19197"/>
                    <a:pt x="4423" y="19636"/>
                    <a:pt x="4050" y="19636"/>
                  </a:cubicBezTo>
                  <a:close/>
                  <a:moveTo>
                    <a:pt x="4050" y="15709"/>
                  </a:moveTo>
                  <a:cubicBezTo>
                    <a:pt x="2932" y="15709"/>
                    <a:pt x="2025" y="17028"/>
                    <a:pt x="2025" y="18655"/>
                  </a:cubicBezTo>
                  <a:cubicBezTo>
                    <a:pt x="2025" y="20281"/>
                    <a:pt x="2932" y="21600"/>
                    <a:pt x="4050" y="21600"/>
                  </a:cubicBezTo>
                  <a:cubicBezTo>
                    <a:pt x="5168" y="21600"/>
                    <a:pt x="6075" y="20281"/>
                    <a:pt x="6075" y="18655"/>
                  </a:cubicBezTo>
                  <a:cubicBezTo>
                    <a:pt x="6075" y="17028"/>
                    <a:pt x="5168" y="15709"/>
                    <a:pt x="4050" y="15709"/>
                  </a:cubicBezTo>
                  <a:close/>
                  <a:moveTo>
                    <a:pt x="18225" y="19636"/>
                  </a:moveTo>
                  <a:cubicBezTo>
                    <a:pt x="17852" y="19636"/>
                    <a:pt x="17550" y="19197"/>
                    <a:pt x="17550" y="18655"/>
                  </a:cubicBezTo>
                  <a:cubicBezTo>
                    <a:pt x="17550" y="18112"/>
                    <a:pt x="17852" y="17673"/>
                    <a:pt x="18225" y="17673"/>
                  </a:cubicBezTo>
                  <a:cubicBezTo>
                    <a:pt x="18598" y="17673"/>
                    <a:pt x="18900" y="18112"/>
                    <a:pt x="18900" y="18655"/>
                  </a:cubicBezTo>
                  <a:cubicBezTo>
                    <a:pt x="18900" y="19197"/>
                    <a:pt x="18598" y="19636"/>
                    <a:pt x="18225" y="19636"/>
                  </a:cubicBezTo>
                  <a:close/>
                  <a:moveTo>
                    <a:pt x="18225" y="15709"/>
                  </a:moveTo>
                  <a:cubicBezTo>
                    <a:pt x="17107" y="15709"/>
                    <a:pt x="16200" y="17028"/>
                    <a:pt x="16200" y="18655"/>
                  </a:cubicBezTo>
                  <a:cubicBezTo>
                    <a:pt x="16200" y="20281"/>
                    <a:pt x="17107" y="21600"/>
                    <a:pt x="18225" y="21600"/>
                  </a:cubicBezTo>
                  <a:cubicBezTo>
                    <a:pt x="19343" y="21600"/>
                    <a:pt x="20250" y="20281"/>
                    <a:pt x="20250" y="18655"/>
                  </a:cubicBezTo>
                  <a:cubicBezTo>
                    <a:pt x="20250" y="17028"/>
                    <a:pt x="19343" y="15709"/>
                    <a:pt x="18225" y="15709"/>
                  </a:cubicBezTo>
                  <a:close/>
                </a:path>
              </a:pathLst>
            </a:custGeom>
            <a:grpFill/>
            <a:ln w="12700" cap="flat">
              <a:noFill/>
              <a:miter lim="400000"/>
            </a:ln>
            <a:effectLst/>
          </p:spPr>
          <p:txBody>
            <a:bodyPr wrap="square" lIns="53578" tIns="53578" rIns="53578" bIns="53578" numCol="1" anchor="b">
              <a:noAutofit/>
            </a:bodyPr>
            <a:lstStyle/>
            <a:p>
              <a:endParaRPr sz="5063" dirty="0">
                <a:latin typeface="Lato Light" panose="020F0502020204030203" pitchFamily="34" charset="0"/>
              </a:endParaRPr>
            </a:p>
          </p:txBody>
        </p:sp>
        <p:sp>
          <p:nvSpPr>
            <p:cNvPr id="663" name="Shape 34253">
              <a:extLst>
                <a:ext uri="{FF2B5EF4-FFF2-40B4-BE49-F238E27FC236}">
                  <a16:creationId xmlns:a16="http://schemas.microsoft.com/office/drawing/2014/main" xmlns="" id="{E34112C6-36EB-4CE0-987D-20DD821257C3}"/>
                </a:ext>
              </a:extLst>
            </p:cNvPr>
            <p:cNvSpPr/>
            <p:nvPr/>
          </p:nvSpPr>
          <p:spPr>
            <a:xfrm rot="1920000">
              <a:off x="12259440" y="12552699"/>
              <a:ext cx="459460" cy="127604"/>
            </a:xfrm>
            <a:custGeom>
              <a:avLst/>
              <a:gdLst/>
              <a:ahLst/>
              <a:cxnLst>
                <a:cxn ang="0">
                  <a:pos x="wd2" y="hd2"/>
                </a:cxn>
                <a:cxn ang="5400000">
                  <a:pos x="wd2" y="hd2"/>
                </a:cxn>
                <a:cxn ang="10800000">
                  <a:pos x="wd2" y="hd2"/>
                </a:cxn>
                <a:cxn ang="16200000">
                  <a:pos x="wd2" y="hd2"/>
                </a:cxn>
              </a:cxnLst>
              <a:rect l="0" t="0" r="r" b="b"/>
              <a:pathLst>
                <a:path w="21600" h="21600" extrusionOk="0">
                  <a:moveTo>
                    <a:pt x="21600" y="14936"/>
                  </a:moveTo>
                  <a:lnTo>
                    <a:pt x="17631" y="5428"/>
                  </a:lnTo>
                  <a:lnTo>
                    <a:pt x="17241" y="21600"/>
                  </a:lnTo>
                  <a:cubicBezTo>
                    <a:pt x="17241" y="21600"/>
                    <a:pt x="21600" y="14936"/>
                    <a:pt x="21600" y="14936"/>
                  </a:cubicBezTo>
                  <a:close/>
                  <a:moveTo>
                    <a:pt x="16506" y="21368"/>
                  </a:moveTo>
                  <a:lnTo>
                    <a:pt x="16896" y="5196"/>
                  </a:lnTo>
                  <a:lnTo>
                    <a:pt x="3794" y="1071"/>
                  </a:lnTo>
                  <a:lnTo>
                    <a:pt x="3401" y="17243"/>
                  </a:lnTo>
                  <a:cubicBezTo>
                    <a:pt x="3401" y="17243"/>
                    <a:pt x="16506" y="21368"/>
                    <a:pt x="16506" y="21368"/>
                  </a:cubicBezTo>
                  <a:close/>
                  <a:moveTo>
                    <a:pt x="2651" y="17004"/>
                  </a:moveTo>
                  <a:lnTo>
                    <a:pt x="3043" y="832"/>
                  </a:lnTo>
                  <a:lnTo>
                    <a:pt x="393" y="0"/>
                  </a:lnTo>
                  <a:lnTo>
                    <a:pt x="0" y="16172"/>
                  </a:lnTo>
                  <a:cubicBezTo>
                    <a:pt x="0" y="16172"/>
                    <a:pt x="2651" y="17004"/>
                    <a:pt x="2651" y="1700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64" name="Shape 34254">
              <a:extLst>
                <a:ext uri="{FF2B5EF4-FFF2-40B4-BE49-F238E27FC236}">
                  <a16:creationId xmlns:a16="http://schemas.microsoft.com/office/drawing/2014/main" xmlns="" id="{364781DB-C7AF-49D1-879D-5C9E975A281E}"/>
                </a:ext>
              </a:extLst>
            </p:cNvPr>
            <p:cNvSpPr/>
            <p:nvPr/>
          </p:nvSpPr>
          <p:spPr>
            <a:xfrm>
              <a:off x="10340903" y="5125500"/>
              <a:ext cx="609452" cy="544702"/>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65" name="Shape 34255">
              <a:extLst>
                <a:ext uri="{FF2B5EF4-FFF2-40B4-BE49-F238E27FC236}">
                  <a16:creationId xmlns:a16="http://schemas.microsoft.com/office/drawing/2014/main" xmlns="" id="{E97CCB08-5D9C-474E-AF8B-E928723D238B}"/>
                </a:ext>
              </a:extLst>
            </p:cNvPr>
            <p:cNvSpPr/>
            <p:nvPr/>
          </p:nvSpPr>
          <p:spPr>
            <a:xfrm>
              <a:off x="9854702" y="4803941"/>
              <a:ext cx="502982" cy="459644"/>
            </a:xfrm>
            <a:custGeom>
              <a:avLst/>
              <a:gdLst/>
              <a:ahLst/>
              <a:cxnLst>
                <a:cxn ang="0">
                  <a:pos x="wd2" y="hd2"/>
                </a:cxn>
                <a:cxn ang="5400000">
                  <a:pos x="wd2" y="hd2"/>
                </a:cxn>
                <a:cxn ang="10800000">
                  <a:pos x="wd2" y="hd2"/>
                </a:cxn>
                <a:cxn ang="16200000">
                  <a:pos x="wd2" y="hd2"/>
                </a:cxn>
              </a:cxnLst>
              <a:rect l="0" t="0"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66" name="Shape 34256">
              <a:extLst>
                <a:ext uri="{FF2B5EF4-FFF2-40B4-BE49-F238E27FC236}">
                  <a16:creationId xmlns:a16="http://schemas.microsoft.com/office/drawing/2014/main" xmlns="" id="{2BB95D2F-9666-4465-9FE8-AB30413BBF71}"/>
                </a:ext>
              </a:extLst>
            </p:cNvPr>
            <p:cNvSpPr/>
            <p:nvPr/>
          </p:nvSpPr>
          <p:spPr>
            <a:xfrm>
              <a:off x="10882778" y="5040627"/>
              <a:ext cx="347554" cy="302336"/>
            </a:xfrm>
            <a:custGeom>
              <a:avLst/>
              <a:gdLst/>
              <a:ahLst/>
              <a:cxnLst>
                <a:cxn ang="0">
                  <a:pos x="wd2" y="hd2"/>
                </a:cxn>
                <a:cxn ang="5400000">
                  <a:pos x="wd2" y="hd2"/>
                </a:cxn>
                <a:cxn ang="10800000">
                  <a:pos x="wd2" y="hd2"/>
                </a:cxn>
                <a:cxn ang="16200000">
                  <a:pos x="wd2" y="hd2"/>
                </a:cxn>
              </a:cxnLst>
              <a:rect l="0" t="0" r="r" b="b"/>
              <a:pathLst>
                <a:path w="21557" h="21600" extrusionOk="0">
                  <a:moveTo>
                    <a:pt x="0" y="307"/>
                  </a:moveTo>
                  <a:lnTo>
                    <a:pt x="120" y="8229"/>
                  </a:lnTo>
                  <a:cubicBezTo>
                    <a:pt x="120" y="8229"/>
                    <a:pt x="1074" y="9367"/>
                    <a:pt x="2052" y="8590"/>
                  </a:cubicBezTo>
                  <a:cubicBezTo>
                    <a:pt x="3133" y="7728"/>
                    <a:pt x="5865" y="7659"/>
                    <a:pt x="5855" y="10716"/>
                  </a:cubicBezTo>
                  <a:cubicBezTo>
                    <a:pt x="5845" y="13772"/>
                    <a:pt x="3624" y="13944"/>
                    <a:pt x="2389" y="13251"/>
                  </a:cubicBezTo>
                  <a:cubicBezTo>
                    <a:pt x="1272" y="12623"/>
                    <a:pt x="199" y="13432"/>
                    <a:pt x="199" y="13432"/>
                  </a:cubicBezTo>
                  <a:lnTo>
                    <a:pt x="323" y="21600"/>
                  </a:lnTo>
                  <a:lnTo>
                    <a:pt x="6451" y="21477"/>
                  </a:lnTo>
                  <a:cubicBezTo>
                    <a:pt x="6451" y="21477"/>
                    <a:pt x="6986" y="20514"/>
                    <a:pt x="6421" y="19495"/>
                  </a:cubicBezTo>
                  <a:cubicBezTo>
                    <a:pt x="5733" y="18260"/>
                    <a:pt x="5615" y="15424"/>
                    <a:pt x="8509" y="15365"/>
                  </a:cubicBezTo>
                  <a:cubicBezTo>
                    <a:pt x="11403" y="15307"/>
                    <a:pt x="11419" y="18067"/>
                    <a:pt x="10615" y="19535"/>
                  </a:cubicBezTo>
                  <a:cubicBezTo>
                    <a:pt x="10013" y="20636"/>
                    <a:pt x="10643" y="21392"/>
                    <a:pt x="10643" y="21392"/>
                  </a:cubicBezTo>
                  <a:lnTo>
                    <a:pt x="15804" y="21289"/>
                  </a:lnTo>
                  <a:cubicBezTo>
                    <a:pt x="15804" y="21289"/>
                    <a:pt x="15557" y="15444"/>
                    <a:pt x="15758" y="13903"/>
                  </a:cubicBezTo>
                  <a:cubicBezTo>
                    <a:pt x="15974" y="12251"/>
                    <a:pt x="17639" y="13349"/>
                    <a:pt x="17948" y="13520"/>
                  </a:cubicBezTo>
                  <a:cubicBezTo>
                    <a:pt x="19729" y="14509"/>
                    <a:pt x="21600" y="13423"/>
                    <a:pt x="21556" y="10521"/>
                  </a:cubicBezTo>
                  <a:cubicBezTo>
                    <a:pt x="21512" y="7619"/>
                    <a:pt x="18822" y="6942"/>
                    <a:pt x="17537" y="8101"/>
                  </a:cubicBezTo>
                  <a:cubicBezTo>
                    <a:pt x="16582" y="8962"/>
                    <a:pt x="15790" y="9114"/>
                    <a:pt x="15630" y="8309"/>
                  </a:cubicBezTo>
                  <a:cubicBezTo>
                    <a:pt x="15257" y="6427"/>
                    <a:pt x="15266" y="0"/>
                    <a:pt x="15266" y="0"/>
                  </a:cubicBezTo>
                  <a:lnTo>
                    <a:pt x="10428" y="97"/>
                  </a:lnTo>
                  <a:cubicBezTo>
                    <a:pt x="10428" y="97"/>
                    <a:pt x="9511" y="1388"/>
                    <a:pt x="10249" y="2454"/>
                  </a:cubicBezTo>
                  <a:cubicBezTo>
                    <a:pt x="11360" y="4059"/>
                    <a:pt x="10780" y="6532"/>
                    <a:pt x="8483" y="6578"/>
                  </a:cubicBezTo>
                  <a:cubicBezTo>
                    <a:pt x="6187" y="6624"/>
                    <a:pt x="5468" y="4417"/>
                    <a:pt x="6490" y="2673"/>
                  </a:cubicBezTo>
                  <a:cubicBezTo>
                    <a:pt x="7062" y="1695"/>
                    <a:pt x="6320" y="191"/>
                    <a:pt x="6320" y="191"/>
                  </a:cubicBezTo>
                  <a:cubicBezTo>
                    <a:pt x="6320" y="191"/>
                    <a:pt x="0" y="307"/>
                    <a:pt x="0" y="3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67" name="Shape 34257">
              <a:extLst>
                <a:ext uri="{FF2B5EF4-FFF2-40B4-BE49-F238E27FC236}">
                  <a16:creationId xmlns:a16="http://schemas.microsoft.com/office/drawing/2014/main" xmlns="" id="{03E5C963-23A7-4B24-B81A-4611F50DC03E}"/>
                </a:ext>
              </a:extLst>
            </p:cNvPr>
            <p:cNvSpPr/>
            <p:nvPr/>
          </p:nvSpPr>
          <p:spPr>
            <a:xfrm>
              <a:off x="10466323" y="4715507"/>
              <a:ext cx="342888" cy="302336"/>
            </a:xfrm>
            <a:custGeom>
              <a:avLst/>
              <a:gdLst/>
              <a:ahLst/>
              <a:cxnLst>
                <a:cxn ang="0">
                  <a:pos x="wd2" y="hd2"/>
                </a:cxn>
                <a:cxn ang="5400000">
                  <a:pos x="wd2" y="hd2"/>
                </a:cxn>
                <a:cxn ang="10800000">
                  <a:pos x="wd2" y="hd2"/>
                </a:cxn>
                <a:cxn ang="16200000">
                  <a:pos x="wd2" y="hd2"/>
                </a:cxn>
              </a:cxnLst>
              <a:rect l="0" t="0"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68" name="Shape 34258">
              <a:extLst>
                <a:ext uri="{FF2B5EF4-FFF2-40B4-BE49-F238E27FC236}">
                  <a16:creationId xmlns:a16="http://schemas.microsoft.com/office/drawing/2014/main" xmlns="" id="{C887C7F0-7570-423A-AB02-4E930F579013}"/>
                </a:ext>
              </a:extLst>
            </p:cNvPr>
            <p:cNvSpPr/>
            <p:nvPr/>
          </p:nvSpPr>
          <p:spPr>
            <a:xfrm>
              <a:off x="13456598" y="7929263"/>
              <a:ext cx="368866" cy="329674"/>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69" name="Shape 34259">
              <a:extLst>
                <a:ext uri="{FF2B5EF4-FFF2-40B4-BE49-F238E27FC236}">
                  <a16:creationId xmlns:a16="http://schemas.microsoft.com/office/drawing/2014/main" xmlns="" id="{033AA1E7-CE0B-419C-8B92-F007793C0CB2}"/>
                </a:ext>
              </a:extLst>
            </p:cNvPr>
            <p:cNvSpPr/>
            <p:nvPr/>
          </p:nvSpPr>
          <p:spPr>
            <a:xfrm>
              <a:off x="12160172" y="6699066"/>
              <a:ext cx="392924" cy="351174"/>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70" name="Shape 34260">
              <a:extLst>
                <a:ext uri="{FF2B5EF4-FFF2-40B4-BE49-F238E27FC236}">
                  <a16:creationId xmlns:a16="http://schemas.microsoft.com/office/drawing/2014/main" xmlns="" id="{E567BA3F-401F-4609-B193-9BCE9F5E7E36}"/>
                </a:ext>
              </a:extLst>
            </p:cNvPr>
            <p:cNvSpPr/>
            <p:nvPr/>
          </p:nvSpPr>
          <p:spPr>
            <a:xfrm>
              <a:off x="10867845" y="10886425"/>
              <a:ext cx="279004" cy="249360"/>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71" name="Shape 34261">
              <a:extLst>
                <a:ext uri="{FF2B5EF4-FFF2-40B4-BE49-F238E27FC236}">
                  <a16:creationId xmlns:a16="http://schemas.microsoft.com/office/drawing/2014/main" xmlns="" id="{67441F44-F50C-4F55-AD3F-DD3F380D01B6}"/>
                </a:ext>
              </a:extLst>
            </p:cNvPr>
            <p:cNvSpPr/>
            <p:nvPr/>
          </p:nvSpPr>
          <p:spPr>
            <a:xfrm>
              <a:off x="12725585" y="12289966"/>
              <a:ext cx="373054" cy="3031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72" name="Shape 34262">
              <a:extLst>
                <a:ext uri="{FF2B5EF4-FFF2-40B4-BE49-F238E27FC236}">
                  <a16:creationId xmlns:a16="http://schemas.microsoft.com/office/drawing/2014/main" xmlns="" id="{375FB698-2907-4DFC-9BEC-CDB48A03B00E}"/>
                </a:ext>
              </a:extLst>
            </p:cNvPr>
            <p:cNvSpPr/>
            <p:nvPr/>
          </p:nvSpPr>
          <p:spPr>
            <a:xfrm>
              <a:off x="13639147" y="5652275"/>
              <a:ext cx="728794" cy="541076"/>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73" name="Shape 34263">
              <a:extLst>
                <a:ext uri="{FF2B5EF4-FFF2-40B4-BE49-F238E27FC236}">
                  <a16:creationId xmlns:a16="http://schemas.microsoft.com/office/drawing/2014/main" xmlns="" id="{FA88FD88-34F8-4E7D-972B-E1CFB9B66D81}"/>
                </a:ext>
              </a:extLst>
            </p:cNvPr>
            <p:cNvSpPr/>
            <p:nvPr/>
          </p:nvSpPr>
          <p:spPr>
            <a:xfrm>
              <a:off x="14075163" y="6302567"/>
              <a:ext cx="163854" cy="351178"/>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74" name="Shape 34264">
              <a:extLst>
                <a:ext uri="{FF2B5EF4-FFF2-40B4-BE49-F238E27FC236}">
                  <a16:creationId xmlns:a16="http://schemas.microsoft.com/office/drawing/2014/main" xmlns="" id="{5B8471EC-EF1F-489E-A830-C88240A327D2}"/>
                </a:ext>
              </a:extLst>
            </p:cNvPr>
            <p:cNvSpPr/>
            <p:nvPr/>
          </p:nvSpPr>
          <p:spPr>
            <a:xfrm>
              <a:off x="11378351" y="9431234"/>
              <a:ext cx="527920" cy="391942"/>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75" name="Shape 34265">
              <a:extLst>
                <a:ext uri="{FF2B5EF4-FFF2-40B4-BE49-F238E27FC236}">
                  <a16:creationId xmlns:a16="http://schemas.microsoft.com/office/drawing/2014/main" xmlns="" id="{E7A8ACAF-5B6E-4B4E-AF7E-CE286D85C9B6}"/>
                </a:ext>
              </a:extLst>
            </p:cNvPr>
            <p:cNvSpPr/>
            <p:nvPr/>
          </p:nvSpPr>
          <p:spPr>
            <a:xfrm>
              <a:off x="13182794" y="4769147"/>
              <a:ext cx="316260" cy="234800"/>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grpSp>
      <p:grpSp>
        <p:nvGrpSpPr>
          <p:cNvPr id="676" name="Group 675">
            <a:extLst>
              <a:ext uri="{FF2B5EF4-FFF2-40B4-BE49-F238E27FC236}">
                <a16:creationId xmlns:a16="http://schemas.microsoft.com/office/drawing/2014/main" xmlns="" id="{3833EC73-44CA-4C93-A844-0E4F3F778E31}"/>
              </a:ext>
            </a:extLst>
          </p:cNvPr>
          <p:cNvGrpSpPr>
            <a:grpSpLocks noChangeAspect="1"/>
          </p:cNvGrpSpPr>
          <p:nvPr/>
        </p:nvGrpSpPr>
        <p:grpSpPr>
          <a:xfrm>
            <a:off x="9142909" y="2715261"/>
            <a:ext cx="1242900" cy="1836641"/>
            <a:chOff x="8704441" y="2571694"/>
            <a:chExt cx="7028256" cy="10385705"/>
          </a:xfrm>
          <a:solidFill>
            <a:schemeClr val="tx1"/>
          </a:solidFill>
        </p:grpSpPr>
        <p:sp>
          <p:nvSpPr>
            <p:cNvPr id="677" name="Shape 34173">
              <a:extLst>
                <a:ext uri="{FF2B5EF4-FFF2-40B4-BE49-F238E27FC236}">
                  <a16:creationId xmlns:a16="http://schemas.microsoft.com/office/drawing/2014/main" xmlns="" id="{56675B36-7E21-4D7C-85B1-1FA3AE7B54B2}"/>
                </a:ext>
              </a:extLst>
            </p:cNvPr>
            <p:cNvSpPr/>
            <p:nvPr/>
          </p:nvSpPr>
          <p:spPr>
            <a:xfrm>
              <a:off x="8704441" y="4977041"/>
              <a:ext cx="795138" cy="696056"/>
            </a:xfrm>
            <a:custGeom>
              <a:avLst/>
              <a:gdLst/>
              <a:ahLst/>
              <a:cxnLst>
                <a:cxn ang="0">
                  <a:pos x="wd2" y="hd2"/>
                </a:cxn>
                <a:cxn ang="5400000">
                  <a:pos x="wd2" y="hd2"/>
                </a:cxn>
                <a:cxn ang="10800000">
                  <a:pos x="wd2" y="hd2"/>
                </a:cxn>
                <a:cxn ang="16200000">
                  <a:pos x="wd2" y="hd2"/>
                </a:cxn>
              </a:cxnLst>
              <a:rect l="0" t="0" r="r" b="b"/>
              <a:pathLst>
                <a:path w="20856" h="21029" extrusionOk="0">
                  <a:moveTo>
                    <a:pt x="20115" y="12466"/>
                  </a:moveTo>
                  <a:cubicBezTo>
                    <a:pt x="19732" y="10390"/>
                    <a:pt x="17957" y="9059"/>
                    <a:pt x="16157" y="9500"/>
                  </a:cubicBezTo>
                  <a:cubicBezTo>
                    <a:pt x="15676" y="9618"/>
                    <a:pt x="15243" y="9853"/>
                    <a:pt x="14872" y="10171"/>
                  </a:cubicBezTo>
                  <a:lnTo>
                    <a:pt x="17218" y="12800"/>
                  </a:lnTo>
                  <a:cubicBezTo>
                    <a:pt x="17383" y="12986"/>
                    <a:pt x="17387" y="13290"/>
                    <a:pt x="17227" y="13481"/>
                  </a:cubicBezTo>
                  <a:cubicBezTo>
                    <a:pt x="17066" y="13671"/>
                    <a:pt x="16803" y="13676"/>
                    <a:pt x="16637" y="13490"/>
                  </a:cubicBezTo>
                  <a:lnTo>
                    <a:pt x="14268" y="10834"/>
                  </a:lnTo>
                  <a:cubicBezTo>
                    <a:pt x="13652" y="11707"/>
                    <a:pt x="13371" y="12880"/>
                    <a:pt x="13589" y="14063"/>
                  </a:cubicBezTo>
                  <a:cubicBezTo>
                    <a:pt x="13972" y="16139"/>
                    <a:pt x="15747" y="17470"/>
                    <a:pt x="17547" y="17029"/>
                  </a:cubicBezTo>
                  <a:cubicBezTo>
                    <a:pt x="19346" y="16589"/>
                    <a:pt x="20498" y="14541"/>
                    <a:pt x="20115" y="12466"/>
                  </a:cubicBezTo>
                  <a:close/>
                  <a:moveTo>
                    <a:pt x="12445" y="7390"/>
                  </a:moveTo>
                  <a:lnTo>
                    <a:pt x="10862" y="7777"/>
                  </a:lnTo>
                  <a:cubicBezTo>
                    <a:pt x="10683" y="7821"/>
                    <a:pt x="10443" y="7721"/>
                    <a:pt x="10330" y="7554"/>
                  </a:cubicBezTo>
                  <a:lnTo>
                    <a:pt x="9382" y="6156"/>
                  </a:lnTo>
                  <a:lnTo>
                    <a:pt x="7858" y="9354"/>
                  </a:lnTo>
                  <a:cubicBezTo>
                    <a:pt x="7858" y="9354"/>
                    <a:pt x="8237" y="9436"/>
                    <a:pt x="8700" y="9536"/>
                  </a:cubicBezTo>
                  <a:lnTo>
                    <a:pt x="12662" y="8566"/>
                  </a:lnTo>
                  <a:cubicBezTo>
                    <a:pt x="12662" y="8566"/>
                    <a:pt x="12445" y="7390"/>
                    <a:pt x="12445" y="7390"/>
                  </a:cubicBezTo>
                  <a:close/>
                  <a:moveTo>
                    <a:pt x="12276" y="9645"/>
                  </a:moveTo>
                  <a:lnTo>
                    <a:pt x="10649" y="10043"/>
                  </a:lnTo>
                  <a:cubicBezTo>
                    <a:pt x="10837" y="10188"/>
                    <a:pt x="10975" y="10413"/>
                    <a:pt x="11024" y="10676"/>
                  </a:cubicBezTo>
                  <a:lnTo>
                    <a:pt x="11025" y="10675"/>
                  </a:lnTo>
                  <a:cubicBezTo>
                    <a:pt x="11025" y="10675"/>
                    <a:pt x="11166" y="11451"/>
                    <a:pt x="11342" y="12416"/>
                  </a:cubicBezTo>
                  <a:cubicBezTo>
                    <a:pt x="11342" y="12416"/>
                    <a:pt x="12276" y="9645"/>
                    <a:pt x="12276" y="9645"/>
                  </a:cubicBezTo>
                  <a:close/>
                  <a:moveTo>
                    <a:pt x="9392" y="11587"/>
                  </a:moveTo>
                  <a:cubicBezTo>
                    <a:pt x="9392" y="11587"/>
                    <a:pt x="7390" y="11287"/>
                    <a:pt x="6435" y="11138"/>
                  </a:cubicBezTo>
                  <a:lnTo>
                    <a:pt x="5956" y="12381"/>
                  </a:lnTo>
                  <a:cubicBezTo>
                    <a:pt x="6790" y="12920"/>
                    <a:pt x="7454" y="13798"/>
                    <a:pt x="7783" y="14892"/>
                  </a:cubicBezTo>
                  <a:lnTo>
                    <a:pt x="9906" y="14373"/>
                  </a:lnTo>
                  <a:cubicBezTo>
                    <a:pt x="9906" y="14373"/>
                    <a:pt x="9392" y="11587"/>
                    <a:pt x="9392" y="11587"/>
                  </a:cubicBezTo>
                  <a:close/>
                  <a:moveTo>
                    <a:pt x="7320" y="15990"/>
                  </a:moveTo>
                  <a:lnTo>
                    <a:pt x="4073" y="16785"/>
                  </a:lnTo>
                  <a:cubicBezTo>
                    <a:pt x="3848" y="16840"/>
                    <a:pt x="3626" y="16674"/>
                    <a:pt x="3578" y="16414"/>
                  </a:cubicBezTo>
                  <a:cubicBezTo>
                    <a:pt x="3557" y="16296"/>
                    <a:pt x="3576" y="16181"/>
                    <a:pt x="3622" y="16083"/>
                  </a:cubicBezTo>
                  <a:lnTo>
                    <a:pt x="3621" y="16082"/>
                  </a:lnTo>
                  <a:lnTo>
                    <a:pt x="4917" y="12711"/>
                  </a:lnTo>
                  <a:cubicBezTo>
                    <a:pt x="4410" y="12543"/>
                    <a:pt x="3861" y="12510"/>
                    <a:pt x="3309" y="12645"/>
                  </a:cubicBezTo>
                  <a:cubicBezTo>
                    <a:pt x="1510" y="13086"/>
                    <a:pt x="358" y="15133"/>
                    <a:pt x="741" y="17209"/>
                  </a:cubicBezTo>
                  <a:cubicBezTo>
                    <a:pt x="1124" y="19285"/>
                    <a:pt x="2899" y="20615"/>
                    <a:pt x="4699" y="20175"/>
                  </a:cubicBezTo>
                  <a:cubicBezTo>
                    <a:pt x="6388" y="19761"/>
                    <a:pt x="7507" y="17930"/>
                    <a:pt x="7320" y="15990"/>
                  </a:cubicBezTo>
                  <a:close/>
                  <a:moveTo>
                    <a:pt x="4700" y="15647"/>
                  </a:moveTo>
                  <a:lnTo>
                    <a:pt x="7121" y="15055"/>
                  </a:lnTo>
                  <a:cubicBezTo>
                    <a:pt x="6845" y="14210"/>
                    <a:pt x="6329" y="13528"/>
                    <a:pt x="5683" y="13093"/>
                  </a:cubicBezTo>
                  <a:cubicBezTo>
                    <a:pt x="5683" y="13093"/>
                    <a:pt x="4700" y="15647"/>
                    <a:pt x="4700" y="15647"/>
                  </a:cubicBezTo>
                  <a:close/>
                  <a:moveTo>
                    <a:pt x="20768" y="12306"/>
                  </a:moveTo>
                  <a:cubicBezTo>
                    <a:pt x="21228" y="14801"/>
                    <a:pt x="19848" y="17253"/>
                    <a:pt x="17686" y="17782"/>
                  </a:cubicBezTo>
                  <a:cubicBezTo>
                    <a:pt x="15523" y="18311"/>
                    <a:pt x="13397" y="16718"/>
                    <a:pt x="12936" y="14223"/>
                  </a:cubicBezTo>
                  <a:cubicBezTo>
                    <a:pt x="12670" y="12777"/>
                    <a:pt x="13022" y="11346"/>
                    <a:pt x="13786" y="10295"/>
                  </a:cubicBezTo>
                  <a:lnTo>
                    <a:pt x="13180" y="9616"/>
                  </a:lnTo>
                  <a:lnTo>
                    <a:pt x="11655" y="14141"/>
                  </a:lnTo>
                  <a:cubicBezTo>
                    <a:pt x="11845" y="15192"/>
                    <a:pt x="12003" y="16082"/>
                    <a:pt x="12002" y="16116"/>
                  </a:cubicBezTo>
                  <a:cubicBezTo>
                    <a:pt x="11988" y="16676"/>
                    <a:pt x="11582" y="17117"/>
                    <a:pt x="11096" y="17100"/>
                  </a:cubicBezTo>
                  <a:cubicBezTo>
                    <a:pt x="10682" y="17085"/>
                    <a:pt x="10344" y="16743"/>
                    <a:pt x="10261" y="16295"/>
                  </a:cubicBezTo>
                  <a:lnTo>
                    <a:pt x="10260" y="16295"/>
                  </a:lnTo>
                  <a:lnTo>
                    <a:pt x="10079" y="15314"/>
                  </a:lnTo>
                  <a:lnTo>
                    <a:pt x="7974" y="15829"/>
                  </a:lnTo>
                  <a:cubicBezTo>
                    <a:pt x="8237" y="18189"/>
                    <a:pt x="6891" y="20425"/>
                    <a:pt x="4838" y="20928"/>
                  </a:cubicBezTo>
                  <a:cubicBezTo>
                    <a:pt x="2675" y="21457"/>
                    <a:pt x="549" y="19863"/>
                    <a:pt x="88" y="17369"/>
                  </a:cubicBezTo>
                  <a:cubicBezTo>
                    <a:pt x="-372" y="14874"/>
                    <a:pt x="1008" y="12422"/>
                    <a:pt x="3170" y="11892"/>
                  </a:cubicBezTo>
                  <a:cubicBezTo>
                    <a:pt x="3866" y="11722"/>
                    <a:pt x="4557" y="11772"/>
                    <a:pt x="5191" y="12001"/>
                  </a:cubicBezTo>
                  <a:lnTo>
                    <a:pt x="5611" y="10908"/>
                  </a:lnTo>
                  <a:cubicBezTo>
                    <a:pt x="5188" y="10637"/>
                    <a:pt x="4908" y="10111"/>
                    <a:pt x="4924" y="9516"/>
                  </a:cubicBezTo>
                  <a:cubicBezTo>
                    <a:pt x="4931" y="9235"/>
                    <a:pt x="5004" y="8976"/>
                    <a:pt x="5123" y="8753"/>
                  </a:cubicBezTo>
                  <a:lnTo>
                    <a:pt x="5122" y="8753"/>
                  </a:lnTo>
                  <a:lnTo>
                    <a:pt x="7375" y="4249"/>
                  </a:lnTo>
                  <a:lnTo>
                    <a:pt x="7375" y="4250"/>
                  </a:lnTo>
                  <a:cubicBezTo>
                    <a:pt x="7591" y="3700"/>
                    <a:pt x="8076" y="3326"/>
                    <a:pt x="8631" y="3346"/>
                  </a:cubicBezTo>
                  <a:cubicBezTo>
                    <a:pt x="9070" y="3361"/>
                    <a:pt x="9452" y="3620"/>
                    <a:pt x="9685" y="4006"/>
                  </a:cubicBezTo>
                  <a:lnTo>
                    <a:pt x="9686" y="4006"/>
                  </a:lnTo>
                  <a:lnTo>
                    <a:pt x="11018" y="6165"/>
                  </a:lnTo>
                  <a:lnTo>
                    <a:pt x="12915" y="5701"/>
                  </a:lnTo>
                  <a:cubicBezTo>
                    <a:pt x="13275" y="5613"/>
                    <a:pt x="13630" y="5878"/>
                    <a:pt x="13706" y="6294"/>
                  </a:cubicBezTo>
                  <a:cubicBezTo>
                    <a:pt x="13778" y="6683"/>
                    <a:pt x="13580" y="7062"/>
                    <a:pt x="13259" y="7182"/>
                  </a:cubicBezTo>
                  <a:lnTo>
                    <a:pt x="13534" y="8671"/>
                  </a:lnTo>
                  <a:lnTo>
                    <a:pt x="14385" y="9625"/>
                  </a:lnTo>
                  <a:cubicBezTo>
                    <a:pt x="14850" y="9205"/>
                    <a:pt x="15402" y="8898"/>
                    <a:pt x="16018" y="8747"/>
                  </a:cubicBezTo>
                  <a:cubicBezTo>
                    <a:pt x="18181" y="8217"/>
                    <a:pt x="20307" y="9811"/>
                    <a:pt x="20768" y="12306"/>
                  </a:cubicBezTo>
                  <a:close/>
                  <a:moveTo>
                    <a:pt x="8795" y="1859"/>
                  </a:moveTo>
                  <a:cubicBezTo>
                    <a:pt x="8642" y="1027"/>
                    <a:pt x="9102" y="210"/>
                    <a:pt x="9823" y="34"/>
                  </a:cubicBezTo>
                  <a:cubicBezTo>
                    <a:pt x="10543" y="-143"/>
                    <a:pt x="11252" y="388"/>
                    <a:pt x="11406" y="1220"/>
                  </a:cubicBezTo>
                  <a:cubicBezTo>
                    <a:pt x="11559" y="2051"/>
                    <a:pt x="11099" y="2869"/>
                    <a:pt x="10378" y="3045"/>
                  </a:cubicBezTo>
                  <a:cubicBezTo>
                    <a:pt x="9658" y="3222"/>
                    <a:pt x="8949" y="2690"/>
                    <a:pt x="8795" y="1859"/>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678" name="Shape 34174">
              <a:extLst>
                <a:ext uri="{FF2B5EF4-FFF2-40B4-BE49-F238E27FC236}">
                  <a16:creationId xmlns:a16="http://schemas.microsoft.com/office/drawing/2014/main" xmlns="" id="{F2B2DCE3-8437-43B1-BB45-1BAC41FD4ADC}"/>
                </a:ext>
              </a:extLst>
            </p:cNvPr>
            <p:cNvSpPr/>
            <p:nvPr/>
          </p:nvSpPr>
          <p:spPr>
            <a:xfrm>
              <a:off x="13207711" y="5129396"/>
              <a:ext cx="316260" cy="632520"/>
            </a:xfrm>
            <a:custGeom>
              <a:avLst/>
              <a:gdLst/>
              <a:ahLst/>
              <a:cxnLst>
                <a:cxn ang="0">
                  <a:pos x="wd2" y="hd2"/>
                </a:cxn>
                <a:cxn ang="5400000">
                  <a:pos x="wd2" y="hd2"/>
                </a:cxn>
                <a:cxn ang="10800000">
                  <a:pos x="wd2" y="hd2"/>
                </a:cxn>
                <a:cxn ang="16200000">
                  <a:pos x="wd2" y="hd2"/>
                </a:cxn>
              </a:cxnLst>
              <a:rect l="0" t="0"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79" name="Shape 34175">
              <a:extLst>
                <a:ext uri="{FF2B5EF4-FFF2-40B4-BE49-F238E27FC236}">
                  <a16:creationId xmlns:a16="http://schemas.microsoft.com/office/drawing/2014/main" xmlns="" id="{9BCC1CC8-BA29-47B6-9047-47B2DFAD209A}"/>
                </a:ext>
              </a:extLst>
            </p:cNvPr>
            <p:cNvSpPr/>
            <p:nvPr/>
          </p:nvSpPr>
          <p:spPr>
            <a:xfrm>
              <a:off x="13346915" y="6245061"/>
              <a:ext cx="528722" cy="466192"/>
            </a:xfrm>
            <a:custGeom>
              <a:avLst/>
              <a:gdLst/>
              <a:ahLst/>
              <a:cxnLst>
                <a:cxn ang="0">
                  <a:pos x="wd2" y="hd2"/>
                </a:cxn>
                <a:cxn ang="5400000">
                  <a:pos x="wd2" y="hd2"/>
                </a:cxn>
                <a:cxn ang="10800000">
                  <a:pos x="wd2" y="hd2"/>
                </a:cxn>
                <a:cxn ang="16200000">
                  <a:pos x="wd2" y="hd2"/>
                </a:cxn>
              </a:cxnLst>
              <a:rect l="0" t="0"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80" name="Shape 34176">
              <a:extLst>
                <a:ext uri="{FF2B5EF4-FFF2-40B4-BE49-F238E27FC236}">
                  <a16:creationId xmlns:a16="http://schemas.microsoft.com/office/drawing/2014/main" xmlns="" id="{9B54998C-0BDB-49EB-BE22-8B00BF27AF58}"/>
                </a:ext>
              </a:extLst>
            </p:cNvPr>
            <p:cNvSpPr/>
            <p:nvPr/>
          </p:nvSpPr>
          <p:spPr>
            <a:xfrm>
              <a:off x="10903238" y="7779831"/>
              <a:ext cx="984814" cy="885198"/>
            </a:xfrm>
            <a:custGeom>
              <a:avLst/>
              <a:gdLst/>
              <a:ahLst/>
              <a:cxnLst>
                <a:cxn ang="0">
                  <a:pos x="wd2" y="hd2"/>
                </a:cxn>
                <a:cxn ang="5400000">
                  <a:pos x="wd2" y="hd2"/>
                </a:cxn>
                <a:cxn ang="10800000">
                  <a:pos x="wd2" y="hd2"/>
                </a:cxn>
                <a:cxn ang="16200000">
                  <a:pos x="wd2" y="hd2"/>
                </a:cxn>
              </a:cxnLst>
              <a:rect l="0" t="0" r="r" b="b"/>
              <a:pathLst>
                <a:path w="21255" h="21217" extrusionOk="0">
                  <a:moveTo>
                    <a:pt x="16218" y="16859"/>
                  </a:moveTo>
                  <a:lnTo>
                    <a:pt x="3455" y="9002"/>
                  </a:lnTo>
                  <a:lnTo>
                    <a:pt x="7275" y="1347"/>
                  </a:lnTo>
                  <a:lnTo>
                    <a:pt x="20039" y="9205"/>
                  </a:lnTo>
                  <a:cubicBezTo>
                    <a:pt x="20039" y="9205"/>
                    <a:pt x="16218" y="16859"/>
                    <a:pt x="16218" y="16859"/>
                  </a:cubicBezTo>
                  <a:close/>
                  <a:moveTo>
                    <a:pt x="20627" y="8027"/>
                  </a:moveTo>
                  <a:lnTo>
                    <a:pt x="7863" y="170"/>
                  </a:lnTo>
                  <a:cubicBezTo>
                    <a:pt x="7275" y="-192"/>
                    <a:pt x="6536" y="43"/>
                    <a:pt x="6211" y="693"/>
                  </a:cubicBezTo>
                  <a:cubicBezTo>
                    <a:pt x="6211" y="693"/>
                    <a:pt x="1803" y="9525"/>
                    <a:pt x="1814" y="9531"/>
                  </a:cubicBezTo>
                  <a:lnTo>
                    <a:pt x="16683" y="18684"/>
                  </a:lnTo>
                  <a:cubicBezTo>
                    <a:pt x="16694" y="18691"/>
                    <a:pt x="21103" y="9860"/>
                    <a:pt x="21103" y="9860"/>
                  </a:cubicBezTo>
                  <a:cubicBezTo>
                    <a:pt x="21427" y="9210"/>
                    <a:pt x="21214" y="8389"/>
                    <a:pt x="20627" y="8027"/>
                  </a:cubicBezTo>
                  <a:close/>
                  <a:moveTo>
                    <a:pt x="15519" y="21047"/>
                  </a:moveTo>
                  <a:lnTo>
                    <a:pt x="628" y="11880"/>
                  </a:lnTo>
                  <a:cubicBezTo>
                    <a:pt x="40" y="11518"/>
                    <a:pt x="-173" y="10698"/>
                    <a:pt x="152" y="10047"/>
                  </a:cubicBezTo>
                  <a:lnTo>
                    <a:pt x="446" y="9459"/>
                  </a:lnTo>
                  <a:lnTo>
                    <a:pt x="7359" y="13714"/>
                  </a:lnTo>
                  <a:lnTo>
                    <a:pt x="7065" y="14303"/>
                  </a:lnTo>
                  <a:lnTo>
                    <a:pt x="10256" y="16268"/>
                  </a:lnTo>
                  <a:lnTo>
                    <a:pt x="10550" y="15679"/>
                  </a:lnTo>
                  <a:lnTo>
                    <a:pt x="17464" y="19935"/>
                  </a:lnTo>
                  <a:lnTo>
                    <a:pt x="17170" y="20524"/>
                  </a:lnTo>
                  <a:cubicBezTo>
                    <a:pt x="16846" y="21174"/>
                    <a:pt x="16106" y="21408"/>
                    <a:pt x="15519" y="21047"/>
                  </a:cubicBezTo>
                  <a:cubicBezTo>
                    <a:pt x="15519" y="21047"/>
                    <a:pt x="15519" y="21047"/>
                    <a:pt x="15519" y="2104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81" name="Shape 34177">
              <a:extLst>
                <a:ext uri="{FF2B5EF4-FFF2-40B4-BE49-F238E27FC236}">
                  <a16:creationId xmlns:a16="http://schemas.microsoft.com/office/drawing/2014/main" xmlns="" id="{25E9167C-751C-45C6-8B9B-15E0021356F9}"/>
                </a:ext>
              </a:extLst>
            </p:cNvPr>
            <p:cNvSpPr/>
            <p:nvPr/>
          </p:nvSpPr>
          <p:spPr>
            <a:xfrm>
              <a:off x="11708307" y="11472461"/>
              <a:ext cx="584792" cy="503796"/>
            </a:xfrm>
            <a:custGeom>
              <a:avLst/>
              <a:gdLst/>
              <a:ahLst/>
              <a:cxnLst>
                <a:cxn ang="0">
                  <a:pos x="wd2" y="hd2"/>
                </a:cxn>
                <a:cxn ang="5400000">
                  <a:pos x="wd2" y="hd2"/>
                </a:cxn>
                <a:cxn ang="10800000">
                  <a:pos x="wd2" y="hd2"/>
                </a:cxn>
                <a:cxn ang="16200000">
                  <a:pos x="wd2" y="hd2"/>
                </a:cxn>
              </a:cxnLst>
              <a:rect l="0" t="0"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82" name="Shape 34178">
              <a:extLst>
                <a:ext uri="{FF2B5EF4-FFF2-40B4-BE49-F238E27FC236}">
                  <a16:creationId xmlns:a16="http://schemas.microsoft.com/office/drawing/2014/main" xmlns="" id="{5F1180F9-B3A0-443C-9A38-E25DA75B58A1}"/>
                </a:ext>
              </a:extLst>
            </p:cNvPr>
            <p:cNvSpPr/>
            <p:nvPr/>
          </p:nvSpPr>
          <p:spPr>
            <a:xfrm>
              <a:off x="14474664" y="3452446"/>
              <a:ext cx="701272" cy="992744"/>
            </a:xfrm>
            <a:custGeom>
              <a:avLst/>
              <a:gdLst/>
              <a:ahLst/>
              <a:cxnLst>
                <a:cxn ang="0">
                  <a:pos x="wd2" y="hd2"/>
                </a:cxn>
                <a:cxn ang="5400000">
                  <a:pos x="wd2" y="hd2"/>
                </a:cxn>
                <a:cxn ang="10800000">
                  <a:pos x="wd2" y="hd2"/>
                </a:cxn>
                <a:cxn ang="16200000">
                  <a:pos x="wd2" y="hd2"/>
                </a:cxn>
              </a:cxnLst>
              <a:rect l="0" t="0" r="r" b="b"/>
              <a:pathLst>
                <a:path w="21183" h="21600" extrusionOk="0">
                  <a:moveTo>
                    <a:pt x="6837" y="0"/>
                  </a:moveTo>
                  <a:lnTo>
                    <a:pt x="6304" y="11896"/>
                  </a:lnTo>
                  <a:lnTo>
                    <a:pt x="10115" y="11984"/>
                  </a:lnTo>
                  <a:lnTo>
                    <a:pt x="10387" y="5819"/>
                  </a:lnTo>
                  <a:cubicBezTo>
                    <a:pt x="10807" y="5990"/>
                    <a:pt x="11286" y="6091"/>
                    <a:pt x="11799" y="6080"/>
                  </a:cubicBezTo>
                  <a:cubicBezTo>
                    <a:pt x="12816" y="6059"/>
                    <a:pt x="13721" y="5638"/>
                    <a:pt x="14293" y="5029"/>
                  </a:cubicBezTo>
                  <a:cubicBezTo>
                    <a:pt x="14344" y="4975"/>
                    <a:pt x="14392" y="4920"/>
                    <a:pt x="14437" y="4864"/>
                  </a:cubicBezTo>
                  <a:cubicBezTo>
                    <a:pt x="15870" y="5413"/>
                    <a:pt x="17048" y="6141"/>
                    <a:pt x="17879" y="7040"/>
                  </a:cubicBezTo>
                  <a:cubicBezTo>
                    <a:pt x="19250" y="8523"/>
                    <a:pt x="19623" y="10355"/>
                    <a:pt x="18956" y="12341"/>
                  </a:cubicBezTo>
                  <a:cubicBezTo>
                    <a:pt x="17917" y="15436"/>
                    <a:pt x="14349" y="17736"/>
                    <a:pt x="10109" y="18168"/>
                  </a:cubicBezTo>
                  <a:lnTo>
                    <a:pt x="10109" y="16337"/>
                  </a:lnTo>
                  <a:lnTo>
                    <a:pt x="12811" y="16337"/>
                  </a:lnTo>
                  <a:lnTo>
                    <a:pt x="12811" y="15424"/>
                  </a:lnTo>
                  <a:lnTo>
                    <a:pt x="2958" y="15424"/>
                  </a:lnTo>
                  <a:lnTo>
                    <a:pt x="2958" y="16337"/>
                  </a:lnTo>
                  <a:lnTo>
                    <a:pt x="5665" y="16337"/>
                  </a:lnTo>
                  <a:lnTo>
                    <a:pt x="5665" y="19312"/>
                  </a:lnTo>
                  <a:lnTo>
                    <a:pt x="0" y="19312"/>
                  </a:lnTo>
                  <a:lnTo>
                    <a:pt x="0" y="21600"/>
                  </a:lnTo>
                  <a:lnTo>
                    <a:pt x="15769" y="21600"/>
                  </a:lnTo>
                  <a:lnTo>
                    <a:pt x="15769" y="19312"/>
                  </a:lnTo>
                  <a:lnTo>
                    <a:pt x="11820" y="19312"/>
                  </a:lnTo>
                  <a:cubicBezTo>
                    <a:pt x="16159" y="18468"/>
                    <a:pt x="19703" y="15947"/>
                    <a:pt x="20805" y="12664"/>
                  </a:cubicBezTo>
                  <a:cubicBezTo>
                    <a:pt x="21600" y="10296"/>
                    <a:pt x="21135" y="8089"/>
                    <a:pt x="19462" y="6280"/>
                  </a:cubicBezTo>
                  <a:cubicBezTo>
                    <a:pt x="18352" y="5079"/>
                    <a:pt x="16769" y="4131"/>
                    <a:pt x="14820" y="3462"/>
                  </a:cubicBezTo>
                  <a:cubicBezTo>
                    <a:pt x="14558" y="2431"/>
                    <a:pt x="13305" y="1647"/>
                    <a:pt x="11799" y="1647"/>
                  </a:cubicBezTo>
                  <a:cubicBezTo>
                    <a:pt x="11359" y="1647"/>
                    <a:pt x="10947" y="1715"/>
                    <a:pt x="10568" y="1835"/>
                  </a:cubicBezTo>
                  <a:lnTo>
                    <a:pt x="10642" y="88"/>
                  </a:lnTo>
                  <a:lnTo>
                    <a:pt x="6837" y="0"/>
                  </a:lnTo>
                  <a:close/>
                  <a:moveTo>
                    <a:pt x="11799" y="3017"/>
                  </a:moveTo>
                  <a:cubicBezTo>
                    <a:pt x="12376" y="3012"/>
                    <a:pt x="12879" y="3300"/>
                    <a:pt x="12982" y="3708"/>
                  </a:cubicBezTo>
                  <a:cubicBezTo>
                    <a:pt x="13088" y="4130"/>
                    <a:pt x="12736" y="4539"/>
                    <a:pt x="12167" y="4660"/>
                  </a:cubicBezTo>
                  <a:cubicBezTo>
                    <a:pt x="12051" y="4688"/>
                    <a:pt x="11928" y="4706"/>
                    <a:pt x="11799" y="4706"/>
                  </a:cubicBezTo>
                  <a:cubicBezTo>
                    <a:pt x="11152" y="4706"/>
                    <a:pt x="10625" y="4326"/>
                    <a:pt x="10626" y="3862"/>
                  </a:cubicBezTo>
                  <a:cubicBezTo>
                    <a:pt x="10628" y="3397"/>
                    <a:pt x="11153" y="3023"/>
                    <a:pt x="11799" y="3017"/>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683" name="Shape 34179">
              <a:extLst>
                <a:ext uri="{FF2B5EF4-FFF2-40B4-BE49-F238E27FC236}">
                  <a16:creationId xmlns:a16="http://schemas.microsoft.com/office/drawing/2014/main" xmlns="" id="{09CB3891-EC49-41B1-9985-7CF248B2D248}"/>
                </a:ext>
              </a:extLst>
            </p:cNvPr>
            <p:cNvSpPr/>
            <p:nvPr/>
          </p:nvSpPr>
          <p:spPr>
            <a:xfrm>
              <a:off x="13573878" y="4409128"/>
              <a:ext cx="1096094" cy="1213368"/>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84" name="Shape 34180">
              <a:extLst>
                <a:ext uri="{FF2B5EF4-FFF2-40B4-BE49-F238E27FC236}">
                  <a16:creationId xmlns:a16="http://schemas.microsoft.com/office/drawing/2014/main" xmlns="" id="{3B143321-E6BD-465C-897A-9D260C1550E3}"/>
                </a:ext>
              </a:extLst>
            </p:cNvPr>
            <p:cNvSpPr/>
            <p:nvPr/>
          </p:nvSpPr>
          <p:spPr>
            <a:xfrm>
              <a:off x="12366664" y="11330119"/>
              <a:ext cx="843804" cy="992744"/>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685" name="Shape 34181">
              <a:extLst>
                <a:ext uri="{FF2B5EF4-FFF2-40B4-BE49-F238E27FC236}">
                  <a16:creationId xmlns:a16="http://schemas.microsoft.com/office/drawing/2014/main" xmlns="" id="{A3E23A1A-2DE2-4244-BD15-5C539EF6A0D3}"/>
                </a:ext>
              </a:extLst>
            </p:cNvPr>
            <p:cNvSpPr/>
            <p:nvPr/>
          </p:nvSpPr>
          <p:spPr>
            <a:xfrm>
              <a:off x="14244181" y="7303221"/>
              <a:ext cx="622050" cy="5410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97" y="15438"/>
                  </a:lnTo>
                  <a:lnTo>
                    <a:pt x="5592" y="20234"/>
                  </a:lnTo>
                  <a:cubicBezTo>
                    <a:pt x="5592" y="20234"/>
                    <a:pt x="0" y="21600"/>
                    <a:pt x="0" y="21600"/>
                  </a:cubicBezTo>
                  <a:close/>
                  <a:moveTo>
                    <a:pt x="6275" y="19576"/>
                  </a:moveTo>
                  <a:lnTo>
                    <a:pt x="2779" y="14780"/>
                  </a:lnTo>
                  <a:lnTo>
                    <a:pt x="14944" y="3046"/>
                  </a:lnTo>
                  <a:lnTo>
                    <a:pt x="18443" y="7840"/>
                  </a:lnTo>
                  <a:cubicBezTo>
                    <a:pt x="18443" y="7840"/>
                    <a:pt x="6275" y="19576"/>
                    <a:pt x="6275" y="19576"/>
                  </a:cubicBezTo>
                  <a:close/>
                  <a:moveTo>
                    <a:pt x="19138" y="7167"/>
                  </a:moveTo>
                  <a:lnTo>
                    <a:pt x="15640" y="2373"/>
                  </a:lnTo>
                  <a:lnTo>
                    <a:pt x="18101" y="0"/>
                  </a:lnTo>
                  <a:lnTo>
                    <a:pt x="21600" y="4794"/>
                  </a:lnTo>
                  <a:cubicBezTo>
                    <a:pt x="21600" y="4794"/>
                    <a:pt x="19138" y="7167"/>
                    <a:pt x="19138" y="716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86" name="Shape 34182">
              <a:extLst>
                <a:ext uri="{FF2B5EF4-FFF2-40B4-BE49-F238E27FC236}">
                  <a16:creationId xmlns:a16="http://schemas.microsoft.com/office/drawing/2014/main" xmlns="" id="{6098CCC2-AA23-4735-B04E-6805D8085193}"/>
                </a:ext>
              </a:extLst>
            </p:cNvPr>
            <p:cNvSpPr/>
            <p:nvPr/>
          </p:nvSpPr>
          <p:spPr>
            <a:xfrm>
              <a:off x="13576635" y="6759701"/>
              <a:ext cx="580114" cy="809692"/>
            </a:xfrm>
            <a:custGeom>
              <a:avLst/>
              <a:gdLst/>
              <a:ahLst/>
              <a:cxnLst>
                <a:cxn ang="0">
                  <a:pos x="wd2" y="hd2"/>
                </a:cxn>
                <a:cxn ang="5400000">
                  <a:pos x="wd2" y="hd2"/>
                </a:cxn>
                <a:cxn ang="10800000">
                  <a:pos x="wd2" y="hd2"/>
                </a:cxn>
                <a:cxn ang="16200000">
                  <a:pos x="wd2" y="hd2"/>
                </a:cxn>
              </a:cxnLst>
              <a:rect l="0" t="0"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87" name="Shape 34183">
              <a:extLst>
                <a:ext uri="{FF2B5EF4-FFF2-40B4-BE49-F238E27FC236}">
                  <a16:creationId xmlns:a16="http://schemas.microsoft.com/office/drawing/2014/main" xmlns="" id="{3EC83707-9BC0-438D-B04E-04CCE01747B8}"/>
                </a:ext>
              </a:extLst>
            </p:cNvPr>
            <p:cNvSpPr/>
            <p:nvPr/>
          </p:nvSpPr>
          <p:spPr>
            <a:xfrm>
              <a:off x="11615391" y="7089790"/>
              <a:ext cx="617918" cy="684030"/>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88" name="Shape 34184">
              <a:extLst>
                <a:ext uri="{FF2B5EF4-FFF2-40B4-BE49-F238E27FC236}">
                  <a16:creationId xmlns:a16="http://schemas.microsoft.com/office/drawing/2014/main" xmlns="" id="{120A1C6C-77F3-4C51-B135-AD3C52FCC47A}"/>
                </a:ext>
              </a:extLst>
            </p:cNvPr>
            <p:cNvSpPr/>
            <p:nvPr/>
          </p:nvSpPr>
          <p:spPr>
            <a:xfrm>
              <a:off x="13088735" y="3291417"/>
              <a:ext cx="651942" cy="595766"/>
            </a:xfrm>
            <a:custGeom>
              <a:avLst/>
              <a:gdLst/>
              <a:ahLst/>
              <a:cxnLst>
                <a:cxn ang="0">
                  <a:pos x="wd2" y="hd2"/>
                </a:cxn>
                <a:cxn ang="5400000">
                  <a:pos x="wd2" y="hd2"/>
                </a:cxn>
                <a:cxn ang="10800000">
                  <a:pos x="wd2" y="hd2"/>
                </a:cxn>
                <a:cxn ang="16200000">
                  <a:pos x="wd2" y="hd2"/>
                </a:cxn>
              </a:cxnLst>
              <a:rect l="0" t="0"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89" name="Shape 34185">
              <a:extLst>
                <a:ext uri="{FF2B5EF4-FFF2-40B4-BE49-F238E27FC236}">
                  <a16:creationId xmlns:a16="http://schemas.microsoft.com/office/drawing/2014/main" xmlns="" id="{C7F2751C-69C4-4815-8223-62B94538E259}"/>
                </a:ext>
              </a:extLst>
            </p:cNvPr>
            <p:cNvSpPr/>
            <p:nvPr/>
          </p:nvSpPr>
          <p:spPr>
            <a:xfrm>
              <a:off x="12303465" y="7118398"/>
              <a:ext cx="457434" cy="615446"/>
            </a:xfrm>
            <a:custGeom>
              <a:avLst/>
              <a:gdLst/>
              <a:ahLst/>
              <a:cxnLst>
                <a:cxn ang="0">
                  <a:pos x="wd2" y="hd2"/>
                </a:cxn>
                <a:cxn ang="5400000">
                  <a:pos x="wd2" y="hd2"/>
                </a:cxn>
                <a:cxn ang="10800000">
                  <a:pos x="wd2" y="hd2"/>
                </a:cxn>
                <a:cxn ang="16200000">
                  <a:pos x="wd2" y="hd2"/>
                </a:cxn>
              </a:cxnLst>
              <a:rect l="0" t="0" r="r" b="b"/>
              <a:pathLst>
                <a:path w="21600" h="21600" extrusionOk="0">
                  <a:moveTo>
                    <a:pt x="0" y="1289"/>
                  </a:moveTo>
                  <a:lnTo>
                    <a:pt x="7526" y="11318"/>
                  </a:lnTo>
                  <a:lnTo>
                    <a:pt x="10639" y="10027"/>
                  </a:lnTo>
                  <a:lnTo>
                    <a:pt x="6735" y="4831"/>
                  </a:lnTo>
                  <a:cubicBezTo>
                    <a:pt x="7186" y="4822"/>
                    <a:pt x="7638" y="4734"/>
                    <a:pt x="8042" y="4542"/>
                  </a:cubicBezTo>
                  <a:cubicBezTo>
                    <a:pt x="8843" y="4160"/>
                    <a:pt x="9286" y="3488"/>
                    <a:pt x="9338" y="2779"/>
                  </a:cubicBezTo>
                  <a:cubicBezTo>
                    <a:pt x="9343" y="2717"/>
                    <a:pt x="9344" y="2654"/>
                    <a:pt x="9343" y="2591"/>
                  </a:cubicBezTo>
                  <a:cubicBezTo>
                    <a:pt x="10859" y="2532"/>
                    <a:pt x="12290" y="2713"/>
                    <a:pt x="13557" y="3159"/>
                  </a:cubicBezTo>
                  <a:cubicBezTo>
                    <a:pt x="15647" y="3894"/>
                    <a:pt x="17171" y="5277"/>
                    <a:pt x="17964" y="7158"/>
                  </a:cubicBezTo>
                  <a:cubicBezTo>
                    <a:pt x="19200" y="10089"/>
                    <a:pt x="17878" y="13269"/>
                    <a:pt x="14770" y="15143"/>
                  </a:cubicBezTo>
                  <a:lnTo>
                    <a:pt x="13545" y="13629"/>
                  </a:lnTo>
                  <a:lnTo>
                    <a:pt x="15711" y="12662"/>
                  </a:lnTo>
                  <a:lnTo>
                    <a:pt x="15100" y="11906"/>
                  </a:lnTo>
                  <a:lnTo>
                    <a:pt x="7202" y="15433"/>
                  </a:lnTo>
                  <a:lnTo>
                    <a:pt x="7813" y="16189"/>
                  </a:lnTo>
                  <a:lnTo>
                    <a:pt x="9983" y="15220"/>
                  </a:lnTo>
                  <a:lnTo>
                    <a:pt x="11972" y="17680"/>
                  </a:lnTo>
                  <a:lnTo>
                    <a:pt x="7432" y="19708"/>
                  </a:lnTo>
                  <a:lnTo>
                    <a:pt x="8961" y="21600"/>
                  </a:lnTo>
                  <a:lnTo>
                    <a:pt x="21600" y="15956"/>
                  </a:lnTo>
                  <a:lnTo>
                    <a:pt x="20070" y="14064"/>
                  </a:lnTo>
                  <a:lnTo>
                    <a:pt x="16905" y="15477"/>
                  </a:lnTo>
                  <a:cubicBezTo>
                    <a:pt x="19819" y="13226"/>
                    <a:pt x="20973" y="9873"/>
                    <a:pt x="19662" y="6762"/>
                  </a:cubicBezTo>
                  <a:cubicBezTo>
                    <a:pt x="18716" y="4520"/>
                    <a:pt x="16868" y="2861"/>
                    <a:pt x="14317" y="1964"/>
                  </a:cubicBezTo>
                  <a:cubicBezTo>
                    <a:pt x="12625" y="1368"/>
                    <a:pt x="10722" y="1151"/>
                    <a:pt x="8713" y="1295"/>
                  </a:cubicBezTo>
                  <a:cubicBezTo>
                    <a:pt x="7813" y="536"/>
                    <a:pt x="6285" y="336"/>
                    <a:pt x="5078" y="875"/>
                  </a:cubicBezTo>
                  <a:cubicBezTo>
                    <a:pt x="4725" y="1032"/>
                    <a:pt x="4440" y="1236"/>
                    <a:pt x="4217" y="1471"/>
                  </a:cubicBezTo>
                  <a:lnTo>
                    <a:pt x="3109" y="0"/>
                  </a:lnTo>
                  <a:lnTo>
                    <a:pt x="0" y="1289"/>
                  </a:lnTo>
                  <a:close/>
                  <a:moveTo>
                    <a:pt x="5994" y="2008"/>
                  </a:moveTo>
                  <a:cubicBezTo>
                    <a:pt x="6453" y="1798"/>
                    <a:pt x="7049" y="1856"/>
                    <a:pt x="7404" y="2156"/>
                  </a:cubicBezTo>
                  <a:cubicBezTo>
                    <a:pt x="7771" y="2467"/>
                    <a:pt x="7762" y="2932"/>
                    <a:pt x="7387" y="3235"/>
                  </a:cubicBezTo>
                  <a:cubicBezTo>
                    <a:pt x="7313" y="3300"/>
                    <a:pt x="7226" y="3359"/>
                    <a:pt x="7123" y="3405"/>
                  </a:cubicBezTo>
                  <a:cubicBezTo>
                    <a:pt x="6605" y="3637"/>
                    <a:pt x="5928" y="3511"/>
                    <a:pt x="5619" y="3126"/>
                  </a:cubicBezTo>
                  <a:cubicBezTo>
                    <a:pt x="5309" y="2742"/>
                    <a:pt x="5480" y="2244"/>
                    <a:pt x="5994" y="2008"/>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90" name="Shape 34186">
              <a:extLst>
                <a:ext uri="{FF2B5EF4-FFF2-40B4-BE49-F238E27FC236}">
                  <a16:creationId xmlns:a16="http://schemas.microsoft.com/office/drawing/2014/main" xmlns="" id="{D2BF8BEC-F46D-489D-BF7B-2F747F5ABE80}"/>
                </a:ext>
              </a:extLst>
            </p:cNvPr>
            <p:cNvSpPr/>
            <p:nvPr/>
          </p:nvSpPr>
          <p:spPr>
            <a:xfrm>
              <a:off x="10902474" y="3745209"/>
              <a:ext cx="602468" cy="782846"/>
            </a:xfrm>
            <a:custGeom>
              <a:avLst/>
              <a:gdLst/>
              <a:ahLst/>
              <a:cxnLst>
                <a:cxn ang="0">
                  <a:pos x="wd2" y="hd2"/>
                </a:cxn>
                <a:cxn ang="5400000">
                  <a:pos x="wd2" y="hd2"/>
                </a:cxn>
                <a:cxn ang="10800000">
                  <a:pos x="wd2" y="hd2"/>
                </a:cxn>
                <a:cxn ang="16200000">
                  <a:pos x="wd2" y="hd2"/>
                </a:cxn>
              </a:cxnLst>
              <a:rect l="0" t="0" r="r" b="b"/>
              <a:pathLst>
                <a:path w="20438" h="21519" extrusionOk="0">
                  <a:moveTo>
                    <a:pt x="9842" y="0"/>
                  </a:moveTo>
                  <a:cubicBezTo>
                    <a:pt x="7324" y="0"/>
                    <a:pt x="4803" y="774"/>
                    <a:pt x="2881" y="2331"/>
                  </a:cubicBezTo>
                  <a:cubicBezTo>
                    <a:pt x="-961" y="5445"/>
                    <a:pt x="-961" y="10493"/>
                    <a:pt x="2881" y="13607"/>
                  </a:cubicBezTo>
                  <a:cubicBezTo>
                    <a:pt x="6005" y="16138"/>
                    <a:pt x="10709" y="16613"/>
                    <a:pt x="14423" y="15030"/>
                  </a:cubicBezTo>
                  <a:cubicBezTo>
                    <a:pt x="14434" y="15103"/>
                    <a:pt x="14466" y="15175"/>
                    <a:pt x="14515" y="15243"/>
                  </a:cubicBezTo>
                  <a:lnTo>
                    <a:pt x="18781" y="21235"/>
                  </a:lnTo>
                  <a:cubicBezTo>
                    <a:pt x="18974" y="21506"/>
                    <a:pt x="19402" y="21600"/>
                    <a:pt x="19736" y="21444"/>
                  </a:cubicBezTo>
                  <a:lnTo>
                    <a:pt x="20091" y="21277"/>
                  </a:lnTo>
                  <a:cubicBezTo>
                    <a:pt x="20425" y="21121"/>
                    <a:pt x="20535" y="20774"/>
                    <a:pt x="20343" y="20503"/>
                  </a:cubicBezTo>
                  <a:lnTo>
                    <a:pt x="16076" y="14515"/>
                  </a:lnTo>
                  <a:cubicBezTo>
                    <a:pt x="16007" y="14419"/>
                    <a:pt x="15903" y="14355"/>
                    <a:pt x="15790" y="14307"/>
                  </a:cubicBezTo>
                  <a:cubicBezTo>
                    <a:pt x="16138" y="14092"/>
                    <a:pt x="16479" y="13864"/>
                    <a:pt x="16797" y="13607"/>
                  </a:cubicBezTo>
                  <a:cubicBezTo>
                    <a:pt x="20639" y="10493"/>
                    <a:pt x="20639" y="5445"/>
                    <a:pt x="16797" y="2331"/>
                  </a:cubicBezTo>
                  <a:cubicBezTo>
                    <a:pt x="14875" y="774"/>
                    <a:pt x="12360" y="0"/>
                    <a:pt x="9842" y="0"/>
                  </a:cubicBezTo>
                  <a:close/>
                  <a:moveTo>
                    <a:pt x="9842" y="1251"/>
                  </a:moveTo>
                  <a:cubicBezTo>
                    <a:pt x="11963" y="1251"/>
                    <a:pt x="14085" y="1909"/>
                    <a:pt x="15704" y="3221"/>
                  </a:cubicBezTo>
                  <a:cubicBezTo>
                    <a:pt x="18942" y="5844"/>
                    <a:pt x="18942" y="10098"/>
                    <a:pt x="15704" y="12722"/>
                  </a:cubicBezTo>
                  <a:cubicBezTo>
                    <a:pt x="12467" y="15345"/>
                    <a:pt x="7217" y="15345"/>
                    <a:pt x="3980" y="12722"/>
                  </a:cubicBezTo>
                  <a:cubicBezTo>
                    <a:pt x="742" y="10098"/>
                    <a:pt x="742" y="5844"/>
                    <a:pt x="3980" y="3221"/>
                  </a:cubicBezTo>
                  <a:cubicBezTo>
                    <a:pt x="5598" y="1909"/>
                    <a:pt x="7720" y="1251"/>
                    <a:pt x="9842" y="125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91" name="Shape 34187">
              <a:extLst>
                <a:ext uri="{FF2B5EF4-FFF2-40B4-BE49-F238E27FC236}">
                  <a16:creationId xmlns:a16="http://schemas.microsoft.com/office/drawing/2014/main" xmlns="" id="{0A96D56D-E2F9-4D8B-A323-115F6FEE1B29}"/>
                </a:ext>
              </a:extLst>
            </p:cNvPr>
            <p:cNvSpPr/>
            <p:nvPr/>
          </p:nvSpPr>
          <p:spPr>
            <a:xfrm>
              <a:off x="9646332" y="5299667"/>
              <a:ext cx="648460" cy="459644"/>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92" name="Shape 34188">
              <a:extLst>
                <a:ext uri="{FF2B5EF4-FFF2-40B4-BE49-F238E27FC236}">
                  <a16:creationId xmlns:a16="http://schemas.microsoft.com/office/drawing/2014/main" xmlns="" id="{E27EB966-9118-4784-ADA2-E1E794BB8EB2}"/>
                </a:ext>
              </a:extLst>
            </p:cNvPr>
            <p:cNvSpPr/>
            <p:nvPr/>
          </p:nvSpPr>
          <p:spPr>
            <a:xfrm>
              <a:off x="14782759" y="5213711"/>
              <a:ext cx="949938" cy="458576"/>
            </a:xfrm>
            <a:custGeom>
              <a:avLst/>
              <a:gdLst/>
              <a:ahLst/>
              <a:cxnLst>
                <a:cxn ang="0">
                  <a:pos x="wd2" y="hd2"/>
                </a:cxn>
                <a:cxn ang="5400000">
                  <a:pos x="wd2" y="hd2"/>
                </a:cxn>
                <a:cxn ang="10800000">
                  <a:pos x="wd2" y="hd2"/>
                </a:cxn>
                <a:cxn ang="16200000">
                  <a:pos x="wd2" y="hd2"/>
                </a:cxn>
              </a:cxnLst>
              <a:rect l="0" t="0" r="r" b="b"/>
              <a:pathLst>
                <a:path w="21600" h="21600" extrusionOk="0">
                  <a:moveTo>
                    <a:pt x="470" y="21600"/>
                  </a:moveTo>
                  <a:cubicBezTo>
                    <a:pt x="3196" y="21301"/>
                    <a:pt x="4520" y="17446"/>
                    <a:pt x="5606" y="13579"/>
                  </a:cubicBezTo>
                  <a:cubicBezTo>
                    <a:pt x="6868" y="17109"/>
                    <a:pt x="8385" y="20522"/>
                    <a:pt x="11056" y="20229"/>
                  </a:cubicBezTo>
                  <a:cubicBezTo>
                    <a:pt x="13700" y="19938"/>
                    <a:pt x="15043" y="16273"/>
                    <a:pt x="16113" y="12527"/>
                  </a:cubicBezTo>
                  <a:cubicBezTo>
                    <a:pt x="17383" y="16099"/>
                    <a:pt x="18898" y="19587"/>
                    <a:pt x="21600" y="19290"/>
                  </a:cubicBezTo>
                  <a:lnTo>
                    <a:pt x="21545" y="16807"/>
                  </a:lnTo>
                  <a:cubicBezTo>
                    <a:pt x="19258" y="17058"/>
                    <a:pt x="18061" y="13947"/>
                    <a:pt x="16772" y="10222"/>
                  </a:cubicBezTo>
                  <a:cubicBezTo>
                    <a:pt x="17878" y="6171"/>
                    <a:pt x="18899" y="2735"/>
                    <a:pt x="21214" y="2481"/>
                  </a:cubicBezTo>
                  <a:lnTo>
                    <a:pt x="21142" y="0"/>
                  </a:lnTo>
                  <a:cubicBezTo>
                    <a:pt x="18416" y="300"/>
                    <a:pt x="17080" y="4165"/>
                    <a:pt x="15994" y="8031"/>
                  </a:cubicBezTo>
                  <a:cubicBezTo>
                    <a:pt x="14732" y="4504"/>
                    <a:pt x="13210" y="1123"/>
                    <a:pt x="10541" y="1416"/>
                  </a:cubicBezTo>
                  <a:cubicBezTo>
                    <a:pt x="7892" y="1708"/>
                    <a:pt x="6571" y="5362"/>
                    <a:pt x="5501" y="9116"/>
                  </a:cubicBezTo>
                  <a:cubicBezTo>
                    <a:pt x="4229" y="5537"/>
                    <a:pt x="2706" y="2023"/>
                    <a:pt x="0" y="2320"/>
                  </a:cubicBezTo>
                  <a:cubicBezTo>
                    <a:pt x="0" y="2320"/>
                    <a:pt x="67" y="4802"/>
                    <a:pt x="67" y="4802"/>
                  </a:cubicBezTo>
                  <a:cubicBezTo>
                    <a:pt x="2361" y="4550"/>
                    <a:pt x="3548" y="7681"/>
                    <a:pt x="4841" y="11421"/>
                  </a:cubicBezTo>
                  <a:cubicBezTo>
                    <a:pt x="3737" y="15462"/>
                    <a:pt x="2709" y="18874"/>
                    <a:pt x="399" y="19128"/>
                  </a:cubicBezTo>
                  <a:lnTo>
                    <a:pt x="470" y="21600"/>
                  </a:lnTo>
                  <a:close/>
                  <a:moveTo>
                    <a:pt x="571" y="17516"/>
                  </a:moveTo>
                  <a:cubicBezTo>
                    <a:pt x="973" y="17463"/>
                    <a:pt x="1323" y="17289"/>
                    <a:pt x="1641" y="17020"/>
                  </a:cubicBezTo>
                  <a:cubicBezTo>
                    <a:pt x="1641" y="17020"/>
                    <a:pt x="1387" y="6572"/>
                    <a:pt x="1387" y="6572"/>
                  </a:cubicBezTo>
                  <a:cubicBezTo>
                    <a:pt x="1058" y="6378"/>
                    <a:pt x="699" y="6290"/>
                    <a:pt x="296" y="6330"/>
                  </a:cubicBezTo>
                  <a:lnTo>
                    <a:pt x="571" y="17516"/>
                  </a:lnTo>
                  <a:close/>
                  <a:moveTo>
                    <a:pt x="2649" y="15637"/>
                  </a:moveTo>
                  <a:cubicBezTo>
                    <a:pt x="3008" y="15009"/>
                    <a:pt x="3317" y="14212"/>
                    <a:pt x="3611" y="13297"/>
                  </a:cubicBezTo>
                  <a:lnTo>
                    <a:pt x="3530" y="9777"/>
                  </a:lnTo>
                  <a:cubicBezTo>
                    <a:pt x="3194" y="8935"/>
                    <a:pt x="2849" y="8211"/>
                    <a:pt x="2462" y="7671"/>
                  </a:cubicBezTo>
                  <a:lnTo>
                    <a:pt x="2649" y="15637"/>
                  </a:lnTo>
                  <a:close/>
                  <a:moveTo>
                    <a:pt x="6265" y="11274"/>
                  </a:moveTo>
                  <a:cubicBezTo>
                    <a:pt x="7335" y="7383"/>
                    <a:pt x="8366" y="4144"/>
                    <a:pt x="10612" y="3897"/>
                  </a:cubicBezTo>
                  <a:cubicBezTo>
                    <a:pt x="12876" y="3648"/>
                    <a:pt x="14062" y="6687"/>
                    <a:pt x="15336" y="10361"/>
                  </a:cubicBezTo>
                  <a:cubicBezTo>
                    <a:pt x="14269" y="14240"/>
                    <a:pt x="13242" y="17500"/>
                    <a:pt x="11001" y="17746"/>
                  </a:cubicBezTo>
                  <a:cubicBezTo>
                    <a:pt x="8738" y="17995"/>
                    <a:pt x="7539" y="14948"/>
                    <a:pt x="6265" y="11274"/>
                  </a:cubicBezTo>
                  <a:close/>
                  <a:moveTo>
                    <a:pt x="8019" y="13315"/>
                  </a:moveTo>
                  <a:cubicBezTo>
                    <a:pt x="8416" y="14295"/>
                    <a:pt x="8827" y="15128"/>
                    <a:pt x="9287" y="15750"/>
                  </a:cubicBezTo>
                  <a:lnTo>
                    <a:pt x="9038" y="6172"/>
                  </a:lnTo>
                  <a:cubicBezTo>
                    <a:pt x="8613" y="6892"/>
                    <a:pt x="8251" y="7817"/>
                    <a:pt x="7906" y="8878"/>
                  </a:cubicBezTo>
                  <a:lnTo>
                    <a:pt x="8019" y="13315"/>
                  </a:lnTo>
                  <a:close/>
                  <a:moveTo>
                    <a:pt x="10389" y="16077"/>
                  </a:moveTo>
                  <a:cubicBezTo>
                    <a:pt x="10611" y="16140"/>
                    <a:pt x="10842" y="16161"/>
                    <a:pt x="11095" y="16128"/>
                  </a:cubicBezTo>
                  <a:cubicBezTo>
                    <a:pt x="11223" y="16112"/>
                    <a:pt x="11344" y="16080"/>
                    <a:pt x="11463" y="16041"/>
                  </a:cubicBezTo>
                  <a:lnTo>
                    <a:pt x="11227" y="5045"/>
                  </a:lnTo>
                  <a:cubicBezTo>
                    <a:pt x="11108" y="5036"/>
                    <a:pt x="10985" y="5039"/>
                    <a:pt x="10857" y="5056"/>
                  </a:cubicBezTo>
                  <a:cubicBezTo>
                    <a:pt x="10605" y="5088"/>
                    <a:pt x="10374" y="5166"/>
                    <a:pt x="10157" y="5285"/>
                  </a:cubicBezTo>
                  <a:lnTo>
                    <a:pt x="10389" y="16077"/>
                  </a:lnTo>
                  <a:close/>
                  <a:moveTo>
                    <a:pt x="12594" y="15655"/>
                  </a:moveTo>
                  <a:cubicBezTo>
                    <a:pt x="12999" y="15123"/>
                    <a:pt x="13343" y="14414"/>
                    <a:pt x="13661" y="13573"/>
                  </a:cubicBezTo>
                  <a:lnTo>
                    <a:pt x="13528" y="7680"/>
                  </a:lnTo>
                  <a:cubicBezTo>
                    <a:pt x="13173" y="6920"/>
                    <a:pt x="12798" y="6300"/>
                    <a:pt x="12371" y="5869"/>
                  </a:cubicBezTo>
                  <a:lnTo>
                    <a:pt x="12594" y="15655"/>
                  </a:lnTo>
                  <a:close/>
                  <a:moveTo>
                    <a:pt x="18081" y="11798"/>
                  </a:moveTo>
                  <a:cubicBezTo>
                    <a:pt x="18416" y="12578"/>
                    <a:pt x="18758" y="13235"/>
                    <a:pt x="19139" y="13718"/>
                  </a:cubicBezTo>
                  <a:lnTo>
                    <a:pt x="18884" y="6051"/>
                  </a:lnTo>
                  <a:cubicBezTo>
                    <a:pt x="18541" y="6694"/>
                    <a:pt x="18245" y="7495"/>
                    <a:pt x="17967" y="8411"/>
                  </a:cubicBezTo>
                  <a:lnTo>
                    <a:pt x="18081" y="11798"/>
                  </a:lnTo>
                  <a:close/>
                  <a:moveTo>
                    <a:pt x="20486" y="14708"/>
                  </a:moveTo>
                  <a:cubicBezTo>
                    <a:pt x="20804" y="14878"/>
                    <a:pt x="21150" y="14947"/>
                    <a:pt x="21538" y="14889"/>
                  </a:cubicBezTo>
                  <a:lnTo>
                    <a:pt x="21229" y="4150"/>
                  </a:lnTo>
                  <a:cubicBezTo>
                    <a:pt x="20842" y="4223"/>
                    <a:pt x="20502" y="4409"/>
                    <a:pt x="20197" y="4684"/>
                  </a:cubicBezTo>
                  <a:cubicBezTo>
                    <a:pt x="20197" y="4684"/>
                    <a:pt x="20486" y="14708"/>
                    <a:pt x="20486" y="14708"/>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93" name="Shape 34189">
              <a:extLst>
                <a:ext uri="{FF2B5EF4-FFF2-40B4-BE49-F238E27FC236}">
                  <a16:creationId xmlns:a16="http://schemas.microsoft.com/office/drawing/2014/main" xmlns="" id="{8AAA358C-048F-48D1-B4D6-ADA5A9884A98}"/>
                </a:ext>
              </a:extLst>
            </p:cNvPr>
            <p:cNvSpPr/>
            <p:nvPr/>
          </p:nvSpPr>
          <p:spPr>
            <a:xfrm>
              <a:off x="12966315" y="3935732"/>
              <a:ext cx="606684" cy="867474"/>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94" name="Shape 34190">
              <a:extLst>
                <a:ext uri="{FF2B5EF4-FFF2-40B4-BE49-F238E27FC236}">
                  <a16:creationId xmlns:a16="http://schemas.microsoft.com/office/drawing/2014/main" xmlns="" id="{551301F1-11AC-443B-BF55-F0FCBB689CF4}"/>
                </a:ext>
              </a:extLst>
            </p:cNvPr>
            <p:cNvSpPr/>
            <p:nvPr/>
          </p:nvSpPr>
          <p:spPr>
            <a:xfrm>
              <a:off x="8736613" y="4207504"/>
              <a:ext cx="967678" cy="820704"/>
            </a:xfrm>
            <a:custGeom>
              <a:avLst/>
              <a:gdLst/>
              <a:ahLst/>
              <a:cxnLst>
                <a:cxn ang="0">
                  <a:pos x="wd2" y="hd2"/>
                </a:cxn>
                <a:cxn ang="5400000">
                  <a:pos x="wd2" y="hd2"/>
                </a:cxn>
                <a:cxn ang="10800000">
                  <a:pos x="wd2" y="hd2"/>
                </a:cxn>
                <a:cxn ang="16200000">
                  <a:pos x="wd2" y="hd2"/>
                </a:cxn>
              </a:cxnLst>
              <a:rect l="0" t="0" r="r" b="b"/>
              <a:pathLst>
                <a:path w="21275" h="21218" extrusionOk="0">
                  <a:moveTo>
                    <a:pt x="17160" y="16531"/>
                  </a:moveTo>
                  <a:lnTo>
                    <a:pt x="3281" y="10266"/>
                  </a:lnTo>
                  <a:lnTo>
                    <a:pt x="6158" y="1453"/>
                  </a:lnTo>
                  <a:lnTo>
                    <a:pt x="20037" y="7718"/>
                  </a:lnTo>
                  <a:cubicBezTo>
                    <a:pt x="20037" y="7718"/>
                    <a:pt x="17160" y="16531"/>
                    <a:pt x="17160" y="16531"/>
                  </a:cubicBezTo>
                  <a:close/>
                  <a:moveTo>
                    <a:pt x="20480" y="6363"/>
                  </a:moveTo>
                  <a:lnTo>
                    <a:pt x="6600" y="98"/>
                  </a:lnTo>
                  <a:cubicBezTo>
                    <a:pt x="5961" y="-191"/>
                    <a:pt x="5246" y="183"/>
                    <a:pt x="5001" y="931"/>
                  </a:cubicBezTo>
                  <a:cubicBezTo>
                    <a:pt x="5001" y="931"/>
                    <a:pt x="1682" y="11100"/>
                    <a:pt x="1694" y="11105"/>
                  </a:cubicBezTo>
                  <a:lnTo>
                    <a:pt x="17862" y="18403"/>
                  </a:lnTo>
                  <a:cubicBezTo>
                    <a:pt x="17874" y="18409"/>
                    <a:pt x="21194" y="8240"/>
                    <a:pt x="21194" y="8240"/>
                  </a:cubicBezTo>
                  <a:cubicBezTo>
                    <a:pt x="21438" y="7492"/>
                    <a:pt x="21118" y="6651"/>
                    <a:pt x="20480" y="6363"/>
                  </a:cubicBezTo>
                  <a:close/>
                  <a:moveTo>
                    <a:pt x="16989" y="21121"/>
                  </a:moveTo>
                  <a:lnTo>
                    <a:pt x="797" y="13812"/>
                  </a:lnTo>
                  <a:cubicBezTo>
                    <a:pt x="157" y="13523"/>
                    <a:pt x="-162" y="12683"/>
                    <a:pt x="83" y="11934"/>
                  </a:cubicBezTo>
                  <a:lnTo>
                    <a:pt x="304" y="11256"/>
                  </a:lnTo>
                  <a:lnTo>
                    <a:pt x="7822" y="14649"/>
                  </a:lnTo>
                  <a:lnTo>
                    <a:pt x="7600" y="15327"/>
                  </a:lnTo>
                  <a:lnTo>
                    <a:pt x="11070" y="16893"/>
                  </a:lnTo>
                  <a:lnTo>
                    <a:pt x="11291" y="16216"/>
                  </a:lnTo>
                  <a:lnTo>
                    <a:pt x="18810" y="19609"/>
                  </a:lnTo>
                  <a:lnTo>
                    <a:pt x="18588" y="20287"/>
                  </a:lnTo>
                  <a:cubicBezTo>
                    <a:pt x="18344" y="21036"/>
                    <a:pt x="17627" y="21409"/>
                    <a:pt x="16989" y="21121"/>
                  </a:cubicBezTo>
                  <a:cubicBezTo>
                    <a:pt x="16989" y="21121"/>
                    <a:pt x="16989" y="21121"/>
                    <a:pt x="16989" y="2112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95" name="Shape 34191">
              <a:extLst>
                <a:ext uri="{FF2B5EF4-FFF2-40B4-BE49-F238E27FC236}">
                  <a16:creationId xmlns:a16="http://schemas.microsoft.com/office/drawing/2014/main" xmlns="" id="{B5EF1EBD-CCFE-43C0-828B-C840CC77657E}"/>
                </a:ext>
              </a:extLst>
            </p:cNvPr>
            <p:cNvSpPr/>
            <p:nvPr/>
          </p:nvSpPr>
          <p:spPr>
            <a:xfrm>
              <a:off x="12884222" y="7775447"/>
              <a:ext cx="606686" cy="867474"/>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96" name="Shape 34192">
              <a:extLst>
                <a:ext uri="{FF2B5EF4-FFF2-40B4-BE49-F238E27FC236}">
                  <a16:creationId xmlns:a16="http://schemas.microsoft.com/office/drawing/2014/main" xmlns="" id="{7FE10A83-149E-4780-B988-51D0B61DEA03}"/>
                </a:ext>
              </a:extLst>
            </p:cNvPr>
            <p:cNvSpPr/>
            <p:nvPr/>
          </p:nvSpPr>
          <p:spPr>
            <a:xfrm>
              <a:off x="9950402" y="3061775"/>
              <a:ext cx="885232" cy="1041484"/>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97" name="Shape 34193">
              <a:extLst>
                <a:ext uri="{FF2B5EF4-FFF2-40B4-BE49-F238E27FC236}">
                  <a16:creationId xmlns:a16="http://schemas.microsoft.com/office/drawing/2014/main" xmlns="" id="{AC7CCF1C-A9C7-41C7-B6ED-5849EA4CC033}"/>
                </a:ext>
              </a:extLst>
            </p:cNvPr>
            <p:cNvSpPr/>
            <p:nvPr/>
          </p:nvSpPr>
          <p:spPr>
            <a:xfrm>
              <a:off x="11615551" y="3334957"/>
              <a:ext cx="818520" cy="818520"/>
            </a:xfrm>
            <a:custGeom>
              <a:avLst/>
              <a:gdLst/>
              <a:ahLst/>
              <a:cxnLst>
                <a:cxn ang="0">
                  <a:pos x="wd2" y="hd2"/>
                </a:cxn>
                <a:cxn ang="5400000">
                  <a:pos x="wd2" y="hd2"/>
                </a:cxn>
                <a:cxn ang="10800000">
                  <a:pos x="wd2" y="hd2"/>
                </a:cxn>
                <a:cxn ang="16200000">
                  <a:pos x="wd2" y="hd2"/>
                </a:cxn>
              </a:cxnLst>
              <a:rect l="0" t="0" r="r" b="b"/>
              <a:pathLst>
                <a:path w="20113" h="20113" extrusionOk="0">
                  <a:moveTo>
                    <a:pt x="8483" y="125"/>
                  </a:moveTo>
                  <a:cubicBezTo>
                    <a:pt x="2996" y="994"/>
                    <a:pt x="-744" y="6142"/>
                    <a:pt x="125" y="11629"/>
                  </a:cubicBezTo>
                  <a:cubicBezTo>
                    <a:pt x="994" y="17116"/>
                    <a:pt x="6142" y="20856"/>
                    <a:pt x="11629" y="19987"/>
                  </a:cubicBezTo>
                  <a:cubicBezTo>
                    <a:pt x="17116" y="19118"/>
                    <a:pt x="20856" y="13970"/>
                    <a:pt x="19987" y="8483"/>
                  </a:cubicBezTo>
                  <a:cubicBezTo>
                    <a:pt x="19118" y="2996"/>
                    <a:pt x="13970" y="-744"/>
                    <a:pt x="8483" y="125"/>
                  </a:cubicBezTo>
                  <a:close/>
                  <a:moveTo>
                    <a:pt x="8760" y="1873"/>
                  </a:moveTo>
                  <a:cubicBezTo>
                    <a:pt x="8956" y="1842"/>
                    <a:pt x="9163" y="1878"/>
                    <a:pt x="9336" y="2004"/>
                  </a:cubicBezTo>
                  <a:cubicBezTo>
                    <a:pt x="9681" y="2255"/>
                    <a:pt x="9758" y="2741"/>
                    <a:pt x="9507" y="3087"/>
                  </a:cubicBezTo>
                  <a:cubicBezTo>
                    <a:pt x="9256" y="3432"/>
                    <a:pt x="8770" y="3509"/>
                    <a:pt x="8424" y="3258"/>
                  </a:cubicBezTo>
                  <a:cubicBezTo>
                    <a:pt x="8079" y="3007"/>
                    <a:pt x="8002" y="2521"/>
                    <a:pt x="8253" y="2175"/>
                  </a:cubicBezTo>
                  <a:cubicBezTo>
                    <a:pt x="8378" y="2002"/>
                    <a:pt x="8564" y="1904"/>
                    <a:pt x="8760" y="1873"/>
                  </a:cubicBezTo>
                  <a:close/>
                  <a:moveTo>
                    <a:pt x="9098" y="4008"/>
                  </a:moveTo>
                  <a:cubicBezTo>
                    <a:pt x="9327" y="3971"/>
                    <a:pt x="9546" y="4130"/>
                    <a:pt x="9582" y="4359"/>
                  </a:cubicBezTo>
                  <a:lnTo>
                    <a:pt x="10314" y="8984"/>
                  </a:lnTo>
                  <a:cubicBezTo>
                    <a:pt x="10465" y="9019"/>
                    <a:pt x="10626" y="8992"/>
                    <a:pt x="10759" y="9088"/>
                  </a:cubicBezTo>
                  <a:cubicBezTo>
                    <a:pt x="10893" y="9186"/>
                    <a:pt x="10931" y="9343"/>
                    <a:pt x="11011" y="9477"/>
                  </a:cubicBezTo>
                  <a:lnTo>
                    <a:pt x="14460" y="8930"/>
                  </a:lnTo>
                  <a:cubicBezTo>
                    <a:pt x="14689" y="8894"/>
                    <a:pt x="14908" y="9053"/>
                    <a:pt x="14944" y="9282"/>
                  </a:cubicBezTo>
                  <a:cubicBezTo>
                    <a:pt x="14980" y="9511"/>
                    <a:pt x="14822" y="9729"/>
                    <a:pt x="14593" y="9766"/>
                  </a:cubicBezTo>
                  <a:lnTo>
                    <a:pt x="11143" y="10312"/>
                  </a:lnTo>
                  <a:cubicBezTo>
                    <a:pt x="11108" y="10464"/>
                    <a:pt x="11121" y="10625"/>
                    <a:pt x="11024" y="10759"/>
                  </a:cubicBezTo>
                  <a:cubicBezTo>
                    <a:pt x="10636" y="11292"/>
                    <a:pt x="9886" y="11411"/>
                    <a:pt x="9353" y="11024"/>
                  </a:cubicBezTo>
                  <a:cubicBezTo>
                    <a:pt x="8820" y="10636"/>
                    <a:pt x="8701" y="9886"/>
                    <a:pt x="9088" y="9353"/>
                  </a:cubicBezTo>
                  <a:cubicBezTo>
                    <a:pt x="9188" y="9215"/>
                    <a:pt x="9357" y="9195"/>
                    <a:pt x="9495" y="9114"/>
                  </a:cubicBezTo>
                  <a:lnTo>
                    <a:pt x="8762" y="4489"/>
                  </a:lnTo>
                  <a:cubicBezTo>
                    <a:pt x="8726" y="4260"/>
                    <a:pt x="8869" y="4044"/>
                    <a:pt x="9098" y="4008"/>
                  </a:cubicBezTo>
                  <a:close/>
                  <a:moveTo>
                    <a:pt x="2495" y="10476"/>
                  </a:moveTo>
                  <a:cubicBezTo>
                    <a:pt x="2691" y="10446"/>
                    <a:pt x="2898" y="10482"/>
                    <a:pt x="3071" y="10607"/>
                  </a:cubicBezTo>
                  <a:cubicBezTo>
                    <a:pt x="3417" y="10859"/>
                    <a:pt x="3494" y="11345"/>
                    <a:pt x="3243" y="11690"/>
                  </a:cubicBezTo>
                  <a:cubicBezTo>
                    <a:pt x="2992" y="12035"/>
                    <a:pt x="2505" y="12113"/>
                    <a:pt x="2160" y="11862"/>
                  </a:cubicBezTo>
                  <a:cubicBezTo>
                    <a:pt x="1814" y="11610"/>
                    <a:pt x="1737" y="11124"/>
                    <a:pt x="1988" y="10779"/>
                  </a:cubicBezTo>
                  <a:cubicBezTo>
                    <a:pt x="2114" y="10606"/>
                    <a:pt x="2300" y="10507"/>
                    <a:pt x="2495" y="10476"/>
                  </a:cubicBezTo>
                  <a:close/>
                  <a:moveTo>
                    <a:pt x="17392" y="8117"/>
                  </a:moveTo>
                  <a:cubicBezTo>
                    <a:pt x="17587" y="8086"/>
                    <a:pt x="17779" y="8125"/>
                    <a:pt x="17952" y="8250"/>
                  </a:cubicBezTo>
                  <a:cubicBezTo>
                    <a:pt x="18298" y="8502"/>
                    <a:pt x="18375" y="8988"/>
                    <a:pt x="18124" y="9333"/>
                  </a:cubicBezTo>
                  <a:cubicBezTo>
                    <a:pt x="17872" y="9678"/>
                    <a:pt x="17402" y="9753"/>
                    <a:pt x="17056" y="9502"/>
                  </a:cubicBezTo>
                  <a:cubicBezTo>
                    <a:pt x="16711" y="9251"/>
                    <a:pt x="16634" y="8765"/>
                    <a:pt x="16885" y="8419"/>
                  </a:cubicBezTo>
                  <a:cubicBezTo>
                    <a:pt x="17010" y="8247"/>
                    <a:pt x="17196" y="8148"/>
                    <a:pt x="17392" y="8117"/>
                  </a:cubicBezTo>
                  <a:close/>
                  <a:moveTo>
                    <a:pt x="11112" y="16723"/>
                  </a:moveTo>
                  <a:cubicBezTo>
                    <a:pt x="11308" y="16692"/>
                    <a:pt x="11515" y="16728"/>
                    <a:pt x="11688" y="16854"/>
                  </a:cubicBezTo>
                  <a:cubicBezTo>
                    <a:pt x="12033" y="17105"/>
                    <a:pt x="12110" y="17591"/>
                    <a:pt x="11859" y="17937"/>
                  </a:cubicBezTo>
                  <a:cubicBezTo>
                    <a:pt x="11608" y="18282"/>
                    <a:pt x="11122" y="18359"/>
                    <a:pt x="10776" y="18108"/>
                  </a:cubicBezTo>
                  <a:cubicBezTo>
                    <a:pt x="10431" y="17857"/>
                    <a:pt x="10354" y="17371"/>
                    <a:pt x="10605" y="17025"/>
                  </a:cubicBezTo>
                  <a:cubicBezTo>
                    <a:pt x="10730" y="16853"/>
                    <a:pt x="10916" y="16754"/>
                    <a:pt x="11112" y="16723"/>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698" name="Shape 34194">
              <a:extLst>
                <a:ext uri="{FF2B5EF4-FFF2-40B4-BE49-F238E27FC236}">
                  <a16:creationId xmlns:a16="http://schemas.microsoft.com/office/drawing/2014/main" xmlns="" id="{8ACA911E-6C3C-4F02-82D2-3C2C9C5C0336}"/>
                </a:ext>
              </a:extLst>
            </p:cNvPr>
            <p:cNvSpPr/>
            <p:nvPr/>
          </p:nvSpPr>
          <p:spPr>
            <a:xfrm>
              <a:off x="14592598" y="6234099"/>
              <a:ext cx="850388" cy="976334"/>
            </a:xfrm>
            <a:custGeom>
              <a:avLst/>
              <a:gdLst/>
              <a:ahLst/>
              <a:cxnLst>
                <a:cxn ang="0">
                  <a:pos x="wd2" y="hd2"/>
                </a:cxn>
                <a:cxn ang="5400000">
                  <a:pos x="wd2" y="hd2"/>
                </a:cxn>
                <a:cxn ang="10800000">
                  <a:pos x="wd2" y="hd2"/>
                </a:cxn>
                <a:cxn ang="16200000">
                  <a:pos x="wd2" y="hd2"/>
                </a:cxn>
              </a:cxnLst>
              <a:rect l="0" t="0" r="r" b="b"/>
              <a:pathLst>
                <a:path w="21600" h="21600" extrusionOk="0">
                  <a:moveTo>
                    <a:pt x="11390" y="0"/>
                  </a:moveTo>
                  <a:lnTo>
                    <a:pt x="0" y="14168"/>
                  </a:lnTo>
                  <a:lnTo>
                    <a:pt x="12187" y="21600"/>
                  </a:lnTo>
                  <a:lnTo>
                    <a:pt x="21600" y="9890"/>
                  </a:lnTo>
                  <a:lnTo>
                    <a:pt x="20767" y="5719"/>
                  </a:lnTo>
                  <a:lnTo>
                    <a:pt x="11390" y="0"/>
                  </a:lnTo>
                  <a:close/>
                  <a:moveTo>
                    <a:pt x="12641" y="5625"/>
                  </a:moveTo>
                  <a:lnTo>
                    <a:pt x="17079" y="8332"/>
                  </a:lnTo>
                  <a:lnTo>
                    <a:pt x="16765" y="8723"/>
                  </a:lnTo>
                  <a:lnTo>
                    <a:pt x="12326" y="6016"/>
                  </a:lnTo>
                  <a:lnTo>
                    <a:pt x="12641" y="5625"/>
                  </a:lnTo>
                  <a:close/>
                  <a:moveTo>
                    <a:pt x="7323" y="8127"/>
                  </a:moveTo>
                  <a:lnTo>
                    <a:pt x="16200" y="13540"/>
                  </a:lnTo>
                  <a:lnTo>
                    <a:pt x="15894" y="13920"/>
                  </a:lnTo>
                  <a:lnTo>
                    <a:pt x="7017" y="8506"/>
                  </a:lnTo>
                  <a:lnTo>
                    <a:pt x="7323" y="8127"/>
                  </a:lnTo>
                  <a:close/>
                  <a:moveTo>
                    <a:pt x="5778" y="10048"/>
                  </a:moveTo>
                  <a:lnTo>
                    <a:pt x="14655" y="15462"/>
                  </a:lnTo>
                  <a:lnTo>
                    <a:pt x="14340" y="15853"/>
                  </a:lnTo>
                  <a:lnTo>
                    <a:pt x="5463" y="10439"/>
                  </a:lnTo>
                  <a:lnTo>
                    <a:pt x="5778" y="10048"/>
                  </a:lnTo>
                  <a:close/>
                  <a:moveTo>
                    <a:pt x="4233" y="11970"/>
                  </a:moveTo>
                  <a:lnTo>
                    <a:pt x="8671" y="14677"/>
                  </a:lnTo>
                  <a:lnTo>
                    <a:pt x="8357" y="15068"/>
                  </a:lnTo>
                  <a:lnTo>
                    <a:pt x="3918" y="12361"/>
                  </a:lnTo>
                  <a:lnTo>
                    <a:pt x="4233" y="11970"/>
                  </a:ln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699" name="Shape 34195">
              <a:extLst>
                <a:ext uri="{FF2B5EF4-FFF2-40B4-BE49-F238E27FC236}">
                  <a16:creationId xmlns:a16="http://schemas.microsoft.com/office/drawing/2014/main" xmlns="" id="{ACD4218D-8D92-45BD-B4B7-F4AB8B08B392}"/>
                </a:ext>
              </a:extLst>
            </p:cNvPr>
            <p:cNvSpPr/>
            <p:nvPr/>
          </p:nvSpPr>
          <p:spPr>
            <a:xfrm>
              <a:off x="13429434" y="7344882"/>
              <a:ext cx="433382" cy="479750"/>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00" name="Shape 34196">
              <a:extLst>
                <a:ext uri="{FF2B5EF4-FFF2-40B4-BE49-F238E27FC236}">
                  <a16:creationId xmlns:a16="http://schemas.microsoft.com/office/drawing/2014/main" xmlns="" id="{571761F9-FE3A-43E1-A1BA-FF565B90017D}"/>
                </a:ext>
              </a:extLst>
            </p:cNvPr>
            <p:cNvSpPr/>
            <p:nvPr/>
          </p:nvSpPr>
          <p:spPr>
            <a:xfrm>
              <a:off x="12395982" y="2571694"/>
              <a:ext cx="1203272" cy="672004"/>
            </a:xfrm>
            <a:custGeom>
              <a:avLst/>
              <a:gdLst/>
              <a:ahLst/>
              <a:cxnLst>
                <a:cxn ang="0">
                  <a:pos x="wd2" y="hd2"/>
                </a:cxn>
                <a:cxn ang="5400000">
                  <a:pos x="wd2" y="hd2"/>
                </a:cxn>
                <a:cxn ang="10800000">
                  <a:pos x="wd2" y="hd2"/>
                </a:cxn>
                <a:cxn ang="16200000">
                  <a:pos x="wd2" y="hd2"/>
                </a:cxn>
              </a:cxnLst>
              <a:rect l="0" t="0" r="r" b="b"/>
              <a:pathLst>
                <a:path w="21600" h="21600" extrusionOk="0">
                  <a:moveTo>
                    <a:pt x="0" y="15895"/>
                  </a:moveTo>
                  <a:cubicBezTo>
                    <a:pt x="2602" y="16630"/>
                    <a:pt x="4225" y="13961"/>
                    <a:pt x="5624" y="11197"/>
                  </a:cubicBezTo>
                  <a:cubicBezTo>
                    <a:pt x="6473" y="14530"/>
                    <a:pt x="7574" y="17859"/>
                    <a:pt x="10123" y="18579"/>
                  </a:cubicBezTo>
                  <a:cubicBezTo>
                    <a:pt x="12646" y="19291"/>
                    <a:pt x="14269" y="16784"/>
                    <a:pt x="15641" y="14112"/>
                  </a:cubicBezTo>
                  <a:cubicBezTo>
                    <a:pt x="16494" y="17483"/>
                    <a:pt x="17585" y="20872"/>
                    <a:pt x="20164" y="21600"/>
                  </a:cubicBezTo>
                  <a:lnTo>
                    <a:pt x="20353" y="19555"/>
                  </a:lnTo>
                  <a:cubicBezTo>
                    <a:pt x="18170" y="18939"/>
                    <a:pt x="17341" y="15971"/>
                    <a:pt x="16486" y="12469"/>
                  </a:cubicBezTo>
                  <a:cubicBezTo>
                    <a:pt x="17922" y="9562"/>
                    <a:pt x="19218" y="7126"/>
                    <a:pt x="21427" y="7750"/>
                  </a:cubicBezTo>
                  <a:lnTo>
                    <a:pt x="21600" y="5701"/>
                  </a:lnTo>
                  <a:cubicBezTo>
                    <a:pt x="18998" y="4966"/>
                    <a:pt x="17363" y="7639"/>
                    <a:pt x="15964" y="10403"/>
                  </a:cubicBezTo>
                  <a:cubicBezTo>
                    <a:pt x="15115" y="7072"/>
                    <a:pt x="14006" y="3768"/>
                    <a:pt x="11458" y="3048"/>
                  </a:cubicBezTo>
                  <a:cubicBezTo>
                    <a:pt x="8930" y="2335"/>
                    <a:pt x="7330" y="4841"/>
                    <a:pt x="5956" y="7519"/>
                  </a:cubicBezTo>
                  <a:cubicBezTo>
                    <a:pt x="5103" y="4143"/>
                    <a:pt x="4006" y="730"/>
                    <a:pt x="1424" y="0"/>
                  </a:cubicBezTo>
                  <a:cubicBezTo>
                    <a:pt x="1424" y="0"/>
                    <a:pt x="1247" y="2048"/>
                    <a:pt x="1247" y="2048"/>
                  </a:cubicBezTo>
                  <a:cubicBezTo>
                    <a:pt x="3436" y="2666"/>
                    <a:pt x="4253" y="5647"/>
                    <a:pt x="5111" y="9162"/>
                  </a:cubicBezTo>
                  <a:cubicBezTo>
                    <a:pt x="3678" y="12062"/>
                    <a:pt x="2378" y="14476"/>
                    <a:pt x="172" y="13853"/>
                  </a:cubicBezTo>
                  <a:lnTo>
                    <a:pt x="0" y="15895"/>
                  </a:lnTo>
                  <a:close/>
                  <a:moveTo>
                    <a:pt x="491" y="12600"/>
                  </a:moveTo>
                  <a:cubicBezTo>
                    <a:pt x="875" y="12701"/>
                    <a:pt x="1223" y="12685"/>
                    <a:pt x="1549" y="12580"/>
                  </a:cubicBezTo>
                  <a:cubicBezTo>
                    <a:pt x="1549" y="12580"/>
                    <a:pt x="2321" y="3967"/>
                    <a:pt x="2321" y="3967"/>
                  </a:cubicBezTo>
                  <a:cubicBezTo>
                    <a:pt x="2030" y="3690"/>
                    <a:pt x="1699" y="3489"/>
                    <a:pt x="1315" y="3377"/>
                  </a:cubicBezTo>
                  <a:lnTo>
                    <a:pt x="491" y="12600"/>
                  </a:lnTo>
                  <a:close/>
                  <a:moveTo>
                    <a:pt x="2634" y="11814"/>
                  </a:moveTo>
                  <a:cubicBezTo>
                    <a:pt x="3034" y="11431"/>
                    <a:pt x="3403" y="10892"/>
                    <a:pt x="3769" y="10250"/>
                  </a:cubicBezTo>
                  <a:lnTo>
                    <a:pt x="4033" y="7350"/>
                  </a:lnTo>
                  <a:cubicBezTo>
                    <a:pt x="3797" y="6543"/>
                    <a:pt x="3542" y="5828"/>
                    <a:pt x="3229" y="5249"/>
                  </a:cubicBezTo>
                  <a:lnTo>
                    <a:pt x="2634" y="11814"/>
                  </a:lnTo>
                  <a:close/>
                  <a:moveTo>
                    <a:pt x="6469" y="9554"/>
                  </a:moveTo>
                  <a:cubicBezTo>
                    <a:pt x="7855" y="6764"/>
                    <a:pt x="9142" y="4492"/>
                    <a:pt x="11285" y="5097"/>
                  </a:cubicBezTo>
                  <a:cubicBezTo>
                    <a:pt x="13446" y="5708"/>
                    <a:pt x="14271" y="8612"/>
                    <a:pt x="15117" y="12067"/>
                  </a:cubicBezTo>
                  <a:cubicBezTo>
                    <a:pt x="13735" y="14848"/>
                    <a:pt x="12450" y="17138"/>
                    <a:pt x="10312" y="16534"/>
                  </a:cubicBezTo>
                  <a:cubicBezTo>
                    <a:pt x="8151" y="15924"/>
                    <a:pt x="7315" y="13008"/>
                    <a:pt x="6469" y="9554"/>
                  </a:cubicBezTo>
                  <a:close/>
                  <a:moveTo>
                    <a:pt x="7926" y="11848"/>
                  </a:moveTo>
                  <a:cubicBezTo>
                    <a:pt x="8206" y="12791"/>
                    <a:pt x="8514" y="13618"/>
                    <a:pt x="8887" y="14290"/>
                  </a:cubicBezTo>
                  <a:lnTo>
                    <a:pt x="9579" y="6388"/>
                  </a:lnTo>
                  <a:cubicBezTo>
                    <a:pt x="9109" y="6822"/>
                    <a:pt x="8677" y="7447"/>
                    <a:pt x="8249" y="8189"/>
                  </a:cubicBezTo>
                  <a:lnTo>
                    <a:pt x="7926" y="11848"/>
                  </a:lnTo>
                  <a:close/>
                  <a:moveTo>
                    <a:pt x="9896" y="14953"/>
                  </a:moveTo>
                  <a:cubicBezTo>
                    <a:pt x="10099" y="15084"/>
                    <a:pt x="10315" y="15184"/>
                    <a:pt x="10557" y="15248"/>
                  </a:cubicBezTo>
                  <a:cubicBezTo>
                    <a:pt x="10679" y="15281"/>
                    <a:pt x="10797" y="15298"/>
                    <a:pt x="10912" y="15309"/>
                  </a:cubicBezTo>
                  <a:lnTo>
                    <a:pt x="11755" y="6255"/>
                  </a:lnTo>
                  <a:cubicBezTo>
                    <a:pt x="11643" y="6205"/>
                    <a:pt x="11527" y="6163"/>
                    <a:pt x="11404" y="6131"/>
                  </a:cubicBezTo>
                  <a:cubicBezTo>
                    <a:pt x="11163" y="6066"/>
                    <a:pt x="10938" y="6048"/>
                    <a:pt x="10721" y="6066"/>
                  </a:cubicBezTo>
                  <a:lnTo>
                    <a:pt x="9896" y="14953"/>
                  </a:lnTo>
                  <a:close/>
                  <a:moveTo>
                    <a:pt x="12018" y="15401"/>
                  </a:moveTo>
                  <a:cubicBezTo>
                    <a:pt x="12451" y="15112"/>
                    <a:pt x="12844" y="14657"/>
                    <a:pt x="13226" y="14085"/>
                  </a:cubicBezTo>
                  <a:lnTo>
                    <a:pt x="13671" y="9231"/>
                  </a:lnTo>
                  <a:cubicBezTo>
                    <a:pt x="13409" y="8483"/>
                    <a:pt x="13115" y="7842"/>
                    <a:pt x="12755" y="7338"/>
                  </a:cubicBezTo>
                  <a:lnTo>
                    <a:pt x="12018" y="15401"/>
                  </a:lnTo>
                  <a:close/>
                  <a:moveTo>
                    <a:pt x="17569" y="14225"/>
                  </a:moveTo>
                  <a:cubicBezTo>
                    <a:pt x="17809" y="14981"/>
                    <a:pt x="18068" y="15640"/>
                    <a:pt x="18381" y="16171"/>
                  </a:cubicBezTo>
                  <a:lnTo>
                    <a:pt x="18883" y="9826"/>
                  </a:lnTo>
                  <a:cubicBezTo>
                    <a:pt x="18496" y="10227"/>
                    <a:pt x="18140" y="10774"/>
                    <a:pt x="17789" y="11421"/>
                  </a:cubicBezTo>
                  <a:lnTo>
                    <a:pt x="17569" y="14225"/>
                  </a:lnTo>
                  <a:close/>
                  <a:moveTo>
                    <a:pt x="19556" y="17463"/>
                  </a:moveTo>
                  <a:cubicBezTo>
                    <a:pt x="19840" y="17716"/>
                    <a:pt x="20160" y="17896"/>
                    <a:pt x="20532" y="17987"/>
                  </a:cubicBezTo>
                  <a:lnTo>
                    <a:pt x="21280" y="9117"/>
                  </a:lnTo>
                  <a:cubicBezTo>
                    <a:pt x="20907" y="9037"/>
                    <a:pt x="20569" y="9067"/>
                    <a:pt x="20254" y="9182"/>
                  </a:cubicBezTo>
                  <a:cubicBezTo>
                    <a:pt x="20254" y="9182"/>
                    <a:pt x="19556" y="17463"/>
                    <a:pt x="19556" y="17463"/>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701" name="Shape 34197">
              <a:extLst>
                <a:ext uri="{FF2B5EF4-FFF2-40B4-BE49-F238E27FC236}">
                  <a16:creationId xmlns:a16="http://schemas.microsoft.com/office/drawing/2014/main" xmlns="" id="{47EECD92-4175-43F2-83E5-91530C9919C6}"/>
                </a:ext>
              </a:extLst>
            </p:cNvPr>
            <p:cNvSpPr/>
            <p:nvPr/>
          </p:nvSpPr>
          <p:spPr>
            <a:xfrm>
              <a:off x="13886540" y="2993820"/>
              <a:ext cx="578410" cy="610580"/>
            </a:xfrm>
            <a:custGeom>
              <a:avLst/>
              <a:gdLst/>
              <a:ahLst/>
              <a:cxnLst>
                <a:cxn ang="0">
                  <a:pos x="wd2" y="hd2"/>
                </a:cxn>
                <a:cxn ang="5400000">
                  <a:pos x="wd2" y="hd2"/>
                </a:cxn>
                <a:cxn ang="10800000">
                  <a:pos x="wd2" y="hd2"/>
                </a:cxn>
                <a:cxn ang="16200000">
                  <a:pos x="wd2" y="hd2"/>
                </a:cxn>
              </a:cxnLst>
              <a:rect l="0" t="0" r="r" b="b"/>
              <a:pathLst>
                <a:path w="21272" h="21285" extrusionOk="0">
                  <a:moveTo>
                    <a:pt x="7646" y="529"/>
                  </a:moveTo>
                  <a:cubicBezTo>
                    <a:pt x="7990" y="7"/>
                    <a:pt x="8716" y="-158"/>
                    <a:pt x="9266" y="168"/>
                  </a:cubicBezTo>
                  <a:lnTo>
                    <a:pt x="20724" y="6954"/>
                  </a:lnTo>
                  <a:cubicBezTo>
                    <a:pt x="21274" y="7280"/>
                    <a:pt x="21435" y="7971"/>
                    <a:pt x="21091" y="8493"/>
                  </a:cubicBezTo>
                  <a:lnTo>
                    <a:pt x="13003" y="20763"/>
                  </a:lnTo>
                  <a:cubicBezTo>
                    <a:pt x="12659" y="21284"/>
                    <a:pt x="11938" y="21442"/>
                    <a:pt x="11388" y="21116"/>
                  </a:cubicBezTo>
                  <a:lnTo>
                    <a:pt x="8398" y="19345"/>
                  </a:lnTo>
                  <a:lnTo>
                    <a:pt x="10574" y="16044"/>
                  </a:lnTo>
                  <a:cubicBezTo>
                    <a:pt x="10918" y="15523"/>
                    <a:pt x="10752" y="14839"/>
                    <a:pt x="10202" y="14513"/>
                  </a:cubicBezTo>
                  <a:lnTo>
                    <a:pt x="8206" y="13331"/>
                  </a:lnTo>
                  <a:cubicBezTo>
                    <a:pt x="7656" y="13006"/>
                    <a:pt x="6935" y="13163"/>
                    <a:pt x="6591" y="13685"/>
                  </a:cubicBezTo>
                  <a:lnTo>
                    <a:pt x="4415" y="16986"/>
                  </a:lnTo>
                  <a:lnTo>
                    <a:pt x="1926" y="15512"/>
                  </a:lnTo>
                  <a:cubicBezTo>
                    <a:pt x="1376" y="15186"/>
                    <a:pt x="1202" y="14498"/>
                    <a:pt x="1545" y="13976"/>
                  </a:cubicBezTo>
                  <a:lnTo>
                    <a:pt x="552" y="13387"/>
                  </a:lnTo>
                  <a:cubicBezTo>
                    <a:pt x="2" y="13062"/>
                    <a:pt x="-165" y="12378"/>
                    <a:pt x="179" y="11857"/>
                  </a:cubicBezTo>
                  <a:lnTo>
                    <a:pt x="7646" y="529"/>
                  </a:lnTo>
                  <a:close/>
                  <a:moveTo>
                    <a:pt x="8332" y="1585"/>
                  </a:moveTo>
                  <a:lnTo>
                    <a:pt x="1799" y="11496"/>
                  </a:lnTo>
                  <a:cubicBezTo>
                    <a:pt x="1799" y="11496"/>
                    <a:pt x="1170" y="12444"/>
                    <a:pt x="2166" y="13034"/>
                  </a:cubicBezTo>
                  <a:lnTo>
                    <a:pt x="9326" y="2173"/>
                  </a:lnTo>
                  <a:cubicBezTo>
                    <a:pt x="9498" y="1913"/>
                    <a:pt x="9416" y="1577"/>
                    <a:pt x="9141" y="1414"/>
                  </a:cubicBezTo>
                  <a:cubicBezTo>
                    <a:pt x="8866" y="1251"/>
                    <a:pt x="8504" y="1324"/>
                    <a:pt x="8332" y="1585"/>
                  </a:cubicBezTo>
                  <a:close/>
                  <a:moveTo>
                    <a:pt x="6784" y="14449"/>
                  </a:moveTo>
                  <a:cubicBezTo>
                    <a:pt x="7128" y="13927"/>
                    <a:pt x="7849" y="13769"/>
                    <a:pt x="8399" y="14095"/>
                  </a:cubicBezTo>
                  <a:lnTo>
                    <a:pt x="9393" y="14684"/>
                  </a:lnTo>
                  <a:cubicBezTo>
                    <a:pt x="9943" y="15010"/>
                    <a:pt x="10109" y="15693"/>
                    <a:pt x="9766" y="16215"/>
                  </a:cubicBezTo>
                  <a:lnTo>
                    <a:pt x="7897" y="19049"/>
                  </a:lnTo>
                  <a:cubicBezTo>
                    <a:pt x="7554" y="19570"/>
                    <a:pt x="6827" y="19735"/>
                    <a:pt x="6277" y="19410"/>
                  </a:cubicBezTo>
                  <a:lnTo>
                    <a:pt x="5284" y="18821"/>
                  </a:lnTo>
                  <a:cubicBezTo>
                    <a:pt x="4733" y="18495"/>
                    <a:pt x="4572" y="17804"/>
                    <a:pt x="4916" y="17283"/>
                  </a:cubicBezTo>
                  <a:lnTo>
                    <a:pt x="6784" y="14449"/>
                  </a:lnTo>
                  <a:close/>
                  <a:moveTo>
                    <a:pt x="7465" y="15512"/>
                  </a:moveTo>
                  <a:cubicBezTo>
                    <a:pt x="7293" y="15773"/>
                    <a:pt x="7369" y="16116"/>
                    <a:pt x="7645" y="16279"/>
                  </a:cubicBezTo>
                  <a:cubicBezTo>
                    <a:pt x="7920" y="16442"/>
                    <a:pt x="8287" y="16362"/>
                    <a:pt x="8459" y="16101"/>
                  </a:cubicBezTo>
                  <a:cubicBezTo>
                    <a:pt x="8630" y="15840"/>
                    <a:pt x="8546" y="15492"/>
                    <a:pt x="8271" y="15329"/>
                  </a:cubicBezTo>
                  <a:cubicBezTo>
                    <a:pt x="7995" y="15166"/>
                    <a:pt x="7637" y="15251"/>
                    <a:pt x="7465" y="1551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02" name="Shape 34198">
              <a:extLst>
                <a:ext uri="{FF2B5EF4-FFF2-40B4-BE49-F238E27FC236}">
                  <a16:creationId xmlns:a16="http://schemas.microsoft.com/office/drawing/2014/main" xmlns="" id="{E45CBF91-89F9-4C04-86E8-5415335E274E}"/>
                </a:ext>
              </a:extLst>
            </p:cNvPr>
            <p:cNvSpPr/>
            <p:nvPr/>
          </p:nvSpPr>
          <p:spPr>
            <a:xfrm>
              <a:off x="10894630" y="2650276"/>
              <a:ext cx="621486" cy="960340"/>
            </a:xfrm>
            <a:custGeom>
              <a:avLst/>
              <a:gdLst/>
              <a:ahLst/>
              <a:cxnLst>
                <a:cxn ang="0">
                  <a:pos x="wd2" y="hd2"/>
                </a:cxn>
                <a:cxn ang="5400000">
                  <a:pos x="wd2" y="hd2"/>
                </a:cxn>
                <a:cxn ang="10800000">
                  <a:pos x="wd2" y="hd2"/>
                </a:cxn>
                <a:cxn ang="16200000">
                  <a:pos x="wd2" y="hd2"/>
                </a:cxn>
              </a:cxnLst>
              <a:rect l="0" t="0" r="r" b="b"/>
              <a:pathLst>
                <a:path w="21220" h="21353" extrusionOk="0">
                  <a:moveTo>
                    <a:pt x="15021" y="3564"/>
                  </a:moveTo>
                  <a:lnTo>
                    <a:pt x="1858" y="5543"/>
                  </a:lnTo>
                  <a:lnTo>
                    <a:pt x="6199" y="17788"/>
                  </a:lnTo>
                  <a:lnTo>
                    <a:pt x="19362" y="15809"/>
                  </a:lnTo>
                  <a:cubicBezTo>
                    <a:pt x="19362" y="15809"/>
                    <a:pt x="15021" y="3564"/>
                    <a:pt x="15021" y="3564"/>
                  </a:cubicBezTo>
                  <a:close/>
                  <a:moveTo>
                    <a:pt x="10139" y="2364"/>
                  </a:moveTo>
                  <a:lnTo>
                    <a:pt x="5438" y="3070"/>
                  </a:lnTo>
                  <a:cubicBezTo>
                    <a:pt x="5178" y="3109"/>
                    <a:pt x="5016" y="3278"/>
                    <a:pt x="5076" y="3447"/>
                  </a:cubicBezTo>
                  <a:cubicBezTo>
                    <a:pt x="5136" y="3616"/>
                    <a:pt x="5395" y="3722"/>
                    <a:pt x="5655" y="3683"/>
                  </a:cubicBezTo>
                  <a:lnTo>
                    <a:pt x="10356" y="2976"/>
                  </a:lnTo>
                  <a:cubicBezTo>
                    <a:pt x="10615" y="2937"/>
                    <a:pt x="10777" y="2768"/>
                    <a:pt x="10717" y="2599"/>
                  </a:cubicBezTo>
                  <a:cubicBezTo>
                    <a:pt x="10657" y="2430"/>
                    <a:pt x="10398" y="2325"/>
                    <a:pt x="10139" y="2364"/>
                  </a:cubicBezTo>
                  <a:close/>
                  <a:moveTo>
                    <a:pt x="14119" y="19177"/>
                  </a:moveTo>
                  <a:cubicBezTo>
                    <a:pt x="14897" y="19060"/>
                    <a:pt x="15383" y="18554"/>
                    <a:pt x="15204" y="18046"/>
                  </a:cubicBezTo>
                  <a:cubicBezTo>
                    <a:pt x="15024" y="17539"/>
                    <a:pt x="14246" y="17223"/>
                    <a:pt x="13468" y="17340"/>
                  </a:cubicBezTo>
                  <a:cubicBezTo>
                    <a:pt x="12689" y="17457"/>
                    <a:pt x="12203" y="17963"/>
                    <a:pt x="12383" y="18470"/>
                  </a:cubicBezTo>
                  <a:cubicBezTo>
                    <a:pt x="12563" y="18978"/>
                    <a:pt x="13340" y="19294"/>
                    <a:pt x="14119" y="19177"/>
                  </a:cubicBezTo>
                  <a:close/>
                  <a:moveTo>
                    <a:pt x="19724" y="19624"/>
                  </a:moveTo>
                  <a:lnTo>
                    <a:pt x="8442" y="21320"/>
                  </a:lnTo>
                  <a:cubicBezTo>
                    <a:pt x="7403" y="21476"/>
                    <a:pt x="6367" y="21054"/>
                    <a:pt x="6127" y="20378"/>
                  </a:cubicBezTo>
                  <a:lnTo>
                    <a:pt x="50" y="3235"/>
                  </a:lnTo>
                  <a:cubicBezTo>
                    <a:pt x="-190" y="2559"/>
                    <a:pt x="458" y="1884"/>
                    <a:pt x="1496" y="1728"/>
                  </a:cubicBezTo>
                  <a:lnTo>
                    <a:pt x="12778" y="32"/>
                  </a:lnTo>
                  <a:cubicBezTo>
                    <a:pt x="13817" y="-124"/>
                    <a:pt x="14853" y="298"/>
                    <a:pt x="15093" y="974"/>
                  </a:cubicBezTo>
                  <a:lnTo>
                    <a:pt x="21170" y="18117"/>
                  </a:lnTo>
                  <a:cubicBezTo>
                    <a:pt x="21410" y="18793"/>
                    <a:pt x="20762" y="19468"/>
                    <a:pt x="19724" y="1962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03" name="Shape 34199">
              <a:extLst>
                <a:ext uri="{FF2B5EF4-FFF2-40B4-BE49-F238E27FC236}">
                  <a16:creationId xmlns:a16="http://schemas.microsoft.com/office/drawing/2014/main" xmlns="" id="{B94A63E9-04BF-4A62-A654-41C88B794946}"/>
                </a:ext>
              </a:extLst>
            </p:cNvPr>
            <p:cNvSpPr/>
            <p:nvPr/>
          </p:nvSpPr>
          <p:spPr>
            <a:xfrm>
              <a:off x="11662409" y="2578131"/>
              <a:ext cx="539930" cy="685716"/>
            </a:xfrm>
            <a:custGeom>
              <a:avLst/>
              <a:gdLst/>
              <a:ahLst/>
              <a:cxnLst>
                <a:cxn ang="0">
                  <a:pos x="wd2" y="hd2"/>
                </a:cxn>
                <a:cxn ang="5400000">
                  <a:pos x="wd2" y="hd2"/>
                </a:cxn>
                <a:cxn ang="10800000">
                  <a:pos x="wd2" y="hd2"/>
                </a:cxn>
                <a:cxn ang="16200000">
                  <a:pos x="wd2" y="hd2"/>
                </a:cxn>
              </a:cxnLst>
              <a:rect l="0" t="0" r="r" b="b"/>
              <a:pathLst>
                <a:path w="21600" h="21600" extrusionOk="0">
                  <a:moveTo>
                    <a:pt x="0" y="837"/>
                  </a:moveTo>
                  <a:lnTo>
                    <a:pt x="1844" y="21600"/>
                  </a:lnTo>
                  <a:lnTo>
                    <a:pt x="21600" y="20512"/>
                  </a:lnTo>
                  <a:lnTo>
                    <a:pt x="20076" y="3352"/>
                  </a:lnTo>
                  <a:lnTo>
                    <a:pt x="15202" y="0"/>
                  </a:lnTo>
                  <a:lnTo>
                    <a:pt x="0" y="837"/>
                  </a:lnTo>
                  <a:close/>
                  <a:moveTo>
                    <a:pt x="6705" y="5273"/>
                  </a:moveTo>
                  <a:lnTo>
                    <a:pt x="13900" y="4876"/>
                  </a:lnTo>
                  <a:lnTo>
                    <a:pt x="13951" y="5450"/>
                  </a:lnTo>
                  <a:lnTo>
                    <a:pt x="6756" y="5846"/>
                  </a:lnTo>
                  <a:lnTo>
                    <a:pt x="6705" y="5273"/>
                  </a:lnTo>
                  <a:close/>
                  <a:moveTo>
                    <a:pt x="3609" y="11120"/>
                  </a:moveTo>
                  <a:lnTo>
                    <a:pt x="18000" y="10328"/>
                  </a:lnTo>
                  <a:lnTo>
                    <a:pt x="18049" y="10884"/>
                  </a:lnTo>
                  <a:lnTo>
                    <a:pt x="3658" y="11677"/>
                  </a:lnTo>
                  <a:lnTo>
                    <a:pt x="3609" y="11120"/>
                  </a:lnTo>
                  <a:close/>
                  <a:moveTo>
                    <a:pt x="3859" y="13936"/>
                  </a:moveTo>
                  <a:lnTo>
                    <a:pt x="18250" y="13144"/>
                  </a:lnTo>
                  <a:lnTo>
                    <a:pt x="18301" y="13717"/>
                  </a:lnTo>
                  <a:lnTo>
                    <a:pt x="3910" y="14509"/>
                  </a:lnTo>
                  <a:lnTo>
                    <a:pt x="3859" y="13936"/>
                  </a:lnTo>
                  <a:close/>
                  <a:moveTo>
                    <a:pt x="4109" y="16753"/>
                  </a:moveTo>
                  <a:lnTo>
                    <a:pt x="11305" y="16357"/>
                  </a:lnTo>
                  <a:lnTo>
                    <a:pt x="11356" y="16930"/>
                  </a:lnTo>
                  <a:lnTo>
                    <a:pt x="4160" y="17326"/>
                  </a:lnTo>
                  <a:lnTo>
                    <a:pt x="4109" y="16753"/>
                  </a:ln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04" name="Shape 34200">
              <a:extLst>
                <a:ext uri="{FF2B5EF4-FFF2-40B4-BE49-F238E27FC236}">
                  <a16:creationId xmlns:a16="http://schemas.microsoft.com/office/drawing/2014/main" xmlns="" id="{32DB8384-0B44-45CD-BBEB-C2133CAD7BF0}"/>
                </a:ext>
              </a:extLst>
            </p:cNvPr>
            <p:cNvSpPr/>
            <p:nvPr/>
          </p:nvSpPr>
          <p:spPr>
            <a:xfrm>
              <a:off x="12531620" y="6289836"/>
              <a:ext cx="641868" cy="650244"/>
            </a:xfrm>
            <a:custGeom>
              <a:avLst/>
              <a:gdLst/>
              <a:ahLst/>
              <a:cxnLst>
                <a:cxn ang="0">
                  <a:pos x="wd2" y="hd2"/>
                </a:cxn>
                <a:cxn ang="5400000">
                  <a:pos x="wd2" y="hd2"/>
                </a:cxn>
                <a:cxn ang="10800000">
                  <a:pos x="wd2" y="hd2"/>
                </a:cxn>
                <a:cxn ang="16200000">
                  <a:pos x="wd2" y="hd2"/>
                </a:cxn>
              </a:cxnLst>
              <a:rect l="0" t="0" r="r" b="b"/>
              <a:pathLst>
                <a:path w="21273" h="21600" extrusionOk="0">
                  <a:moveTo>
                    <a:pt x="0" y="8656"/>
                  </a:moveTo>
                  <a:lnTo>
                    <a:pt x="3891" y="13472"/>
                  </a:lnTo>
                  <a:cubicBezTo>
                    <a:pt x="3891" y="13472"/>
                    <a:pt x="5113" y="13644"/>
                    <a:pt x="5432" y="12623"/>
                  </a:cubicBezTo>
                  <a:cubicBezTo>
                    <a:pt x="5784" y="11492"/>
                    <a:pt x="7687" y="9934"/>
                    <a:pt x="9148" y="11824"/>
                  </a:cubicBezTo>
                  <a:cubicBezTo>
                    <a:pt x="10609" y="13713"/>
                    <a:pt x="9118" y="15051"/>
                    <a:pt x="7911" y="15308"/>
                  </a:cubicBezTo>
                  <a:cubicBezTo>
                    <a:pt x="6818" y="15541"/>
                    <a:pt x="6446" y="16635"/>
                    <a:pt x="6446" y="16635"/>
                  </a:cubicBezTo>
                  <a:lnTo>
                    <a:pt x="10458" y="21600"/>
                  </a:lnTo>
                  <a:lnTo>
                    <a:pt x="14739" y="18125"/>
                  </a:lnTo>
                  <a:cubicBezTo>
                    <a:pt x="14739" y="18125"/>
                    <a:pt x="14656" y="17235"/>
                    <a:pt x="13766" y="16921"/>
                  </a:cubicBezTo>
                  <a:cubicBezTo>
                    <a:pt x="12685" y="16541"/>
                    <a:pt x="11239" y="14858"/>
                    <a:pt x="13261" y="13217"/>
                  </a:cubicBezTo>
                  <a:cubicBezTo>
                    <a:pt x="15282" y="11577"/>
                    <a:pt x="16620" y="13268"/>
                    <a:pt x="16756" y="14619"/>
                  </a:cubicBezTo>
                  <a:cubicBezTo>
                    <a:pt x="16858" y="15631"/>
                    <a:pt x="17668" y="15748"/>
                    <a:pt x="17668" y="15748"/>
                  </a:cubicBezTo>
                  <a:lnTo>
                    <a:pt x="21273" y="12822"/>
                  </a:lnTo>
                  <a:cubicBezTo>
                    <a:pt x="21273" y="12822"/>
                    <a:pt x="18291" y="9357"/>
                    <a:pt x="17693" y="8295"/>
                  </a:cubicBezTo>
                  <a:cubicBezTo>
                    <a:pt x="17052" y="7158"/>
                    <a:pt x="18759" y="6911"/>
                    <a:pt x="19060" y="6845"/>
                  </a:cubicBezTo>
                  <a:cubicBezTo>
                    <a:pt x="20796" y="6467"/>
                    <a:pt x="21600" y="4760"/>
                    <a:pt x="20175" y="2996"/>
                  </a:cubicBezTo>
                  <a:cubicBezTo>
                    <a:pt x="18749" y="1232"/>
                    <a:pt x="16519" y="2306"/>
                    <a:pt x="16165" y="3733"/>
                  </a:cubicBezTo>
                  <a:cubicBezTo>
                    <a:pt x="15902" y="4793"/>
                    <a:pt x="15415" y="5326"/>
                    <a:pt x="14915" y="4919"/>
                  </a:cubicBezTo>
                  <a:cubicBezTo>
                    <a:pt x="13746" y="3966"/>
                    <a:pt x="10665" y="0"/>
                    <a:pt x="10665" y="0"/>
                  </a:cubicBezTo>
                  <a:lnTo>
                    <a:pt x="7285" y="2743"/>
                  </a:lnTo>
                  <a:cubicBezTo>
                    <a:pt x="7285" y="2743"/>
                    <a:pt x="7256" y="4048"/>
                    <a:pt x="8291" y="4295"/>
                  </a:cubicBezTo>
                  <a:cubicBezTo>
                    <a:pt x="9849" y="4668"/>
                    <a:pt x="10626" y="6514"/>
                    <a:pt x="9021" y="7816"/>
                  </a:cubicBezTo>
                  <a:cubicBezTo>
                    <a:pt x="7417" y="9118"/>
                    <a:pt x="5847" y="8156"/>
                    <a:pt x="5733" y="6515"/>
                  </a:cubicBezTo>
                  <a:cubicBezTo>
                    <a:pt x="5669" y="5595"/>
                    <a:pt x="4421" y="5079"/>
                    <a:pt x="4421" y="5079"/>
                  </a:cubicBezTo>
                  <a:cubicBezTo>
                    <a:pt x="4421" y="5079"/>
                    <a:pt x="0" y="8656"/>
                    <a:pt x="0" y="8656"/>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05" name="Shape 34201">
              <a:extLst>
                <a:ext uri="{FF2B5EF4-FFF2-40B4-BE49-F238E27FC236}">
                  <a16:creationId xmlns:a16="http://schemas.microsoft.com/office/drawing/2014/main" xmlns="" id="{176E8F3B-2B7A-4AF8-AE10-13F1DE115C1C}"/>
                </a:ext>
              </a:extLst>
            </p:cNvPr>
            <p:cNvSpPr/>
            <p:nvPr/>
          </p:nvSpPr>
          <p:spPr>
            <a:xfrm>
              <a:off x="11981887" y="4201963"/>
              <a:ext cx="441404" cy="383974"/>
            </a:xfrm>
            <a:custGeom>
              <a:avLst/>
              <a:gdLst/>
              <a:ahLst/>
              <a:cxnLst>
                <a:cxn ang="0">
                  <a:pos x="wd2" y="hd2"/>
                </a:cxn>
                <a:cxn ang="5400000">
                  <a:pos x="wd2" y="hd2"/>
                </a:cxn>
                <a:cxn ang="10800000">
                  <a:pos x="wd2" y="hd2"/>
                </a:cxn>
                <a:cxn ang="16200000">
                  <a:pos x="wd2" y="hd2"/>
                </a:cxn>
              </a:cxnLst>
              <a:rect l="0" t="0" r="r" b="b"/>
              <a:pathLst>
                <a:path w="21557" h="21600" extrusionOk="0">
                  <a:moveTo>
                    <a:pt x="0" y="307"/>
                  </a:moveTo>
                  <a:lnTo>
                    <a:pt x="120" y="8229"/>
                  </a:lnTo>
                  <a:cubicBezTo>
                    <a:pt x="120" y="8229"/>
                    <a:pt x="1074" y="9367"/>
                    <a:pt x="2052" y="8590"/>
                  </a:cubicBezTo>
                  <a:cubicBezTo>
                    <a:pt x="3133" y="7728"/>
                    <a:pt x="5865" y="7659"/>
                    <a:pt x="5855" y="10716"/>
                  </a:cubicBezTo>
                  <a:cubicBezTo>
                    <a:pt x="5845" y="13772"/>
                    <a:pt x="3624" y="13944"/>
                    <a:pt x="2389" y="13251"/>
                  </a:cubicBezTo>
                  <a:cubicBezTo>
                    <a:pt x="1272" y="12623"/>
                    <a:pt x="199" y="13432"/>
                    <a:pt x="199" y="13432"/>
                  </a:cubicBezTo>
                  <a:lnTo>
                    <a:pt x="323" y="21600"/>
                  </a:lnTo>
                  <a:lnTo>
                    <a:pt x="6451" y="21477"/>
                  </a:lnTo>
                  <a:cubicBezTo>
                    <a:pt x="6451" y="21477"/>
                    <a:pt x="6986" y="20514"/>
                    <a:pt x="6421" y="19495"/>
                  </a:cubicBezTo>
                  <a:cubicBezTo>
                    <a:pt x="5733" y="18260"/>
                    <a:pt x="5615" y="15424"/>
                    <a:pt x="8509" y="15365"/>
                  </a:cubicBezTo>
                  <a:cubicBezTo>
                    <a:pt x="11403" y="15307"/>
                    <a:pt x="11419" y="18067"/>
                    <a:pt x="10615" y="19535"/>
                  </a:cubicBezTo>
                  <a:cubicBezTo>
                    <a:pt x="10013" y="20636"/>
                    <a:pt x="10643" y="21392"/>
                    <a:pt x="10643" y="21392"/>
                  </a:cubicBezTo>
                  <a:lnTo>
                    <a:pt x="15804" y="21289"/>
                  </a:lnTo>
                  <a:cubicBezTo>
                    <a:pt x="15804" y="21289"/>
                    <a:pt x="15557" y="15444"/>
                    <a:pt x="15758" y="13903"/>
                  </a:cubicBezTo>
                  <a:cubicBezTo>
                    <a:pt x="15974" y="12251"/>
                    <a:pt x="17639" y="13349"/>
                    <a:pt x="17948" y="13520"/>
                  </a:cubicBezTo>
                  <a:cubicBezTo>
                    <a:pt x="19729" y="14509"/>
                    <a:pt x="21600" y="13423"/>
                    <a:pt x="21556" y="10521"/>
                  </a:cubicBezTo>
                  <a:cubicBezTo>
                    <a:pt x="21512" y="7619"/>
                    <a:pt x="18822" y="6942"/>
                    <a:pt x="17537" y="8101"/>
                  </a:cubicBezTo>
                  <a:cubicBezTo>
                    <a:pt x="16582" y="8962"/>
                    <a:pt x="15790" y="9114"/>
                    <a:pt x="15630" y="8309"/>
                  </a:cubicBezTo>
                  <a:cubicBezTo>
                    <a:pt x="15257" y="6427"/>
                    <a:pt x="15266" y="0"/>
                    <a:pt x="15266" y="0"/>
                  </a:cubicBezTo>
                  <a:lnTo>
                    <a:pt x="10428" y="97"/>
                  </a:lnTo>
                  <a:cubicBezTo>
                    <a:pt x="10428" y="97"/>
                    <a:pt x="9511" y="1388"/>
                    <a:pt x="10249" y="2454"/>
                  </a:cubicBezTo>
                  <a:cubicBezTo>
                    <a:pt x="11360" y="4059"/>
                    <a:pt x="10780" y="6532"/>
                    <a:pt x="8483" y="6578"/>
                  </a:cubicBezTo>
                  <a:cubicBezTo>
                    <a:pt x="6187" y="6624"/>
                    <a:pt x="5468" y="4417"/>
                    <a:pt x="6490" y="2673"/>
                  </a:cubicBezTo>
                  <a:cubicBezTo>
                    <a:pt x="7062" y="1695"/>
                    <a:pt x="6320" y="191"/>
                    <a:pt x="6320" y="191"/>
                  </a:cubicBezTo>
                  <a:cubicBezTo>
                    <a:pt x="6320" y="191"/>
                    <a:pt x="0" y="307"/>
                    <a:pt x="0" y="3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06" name="Shape 34202">
              <a:extLst>
                <a:ext uri="{FF2B5EF4-FFF2-40B4-BE49-F238E27FC236}">
                  <a16:creationId xmlns:a16="http://schemas.microsoft.com/office/drawing/2014/main" xmlns="" id="{87F73850-A396-480A-9B3C-E106BD3A7B85}"/>
                </a:ext>
              </a:extLst>
            </p:cNvPr>
            <p:cNvSpPr/>
            <p:nvPr/>
          </p:nvSpPr>
          <p:spPr>
            <a:xfrm>
              <a:off x="11678186" y="10413681"/>
              <a:ext cx="681752" cy="446008"/>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07" name="Shape 34203">
              <a:extLst>
                <a:ext uri="{FF2B5EF4-FFF2-40B4-BE49-F238E27FC236}">
                  <a16:creationId xmlns:a16="http://schemas.microsoft.com/office/drawing/2014/main" xmlns="" id="{716F13F2-2DD0-4BE8-90D5-64B6D1A11FE8}"/>
                </a:ext>
              </a:extLst>
            </p:cNvPr>
            <p:cNvSpPr/>
            <p:nvPr/>
          </p:nvSpPr>
          <p:spPr>
            <a:xfrm>
              <a:off x="13517964" y="3878275"/>
              <a:ext cx="745620" cy="528512"/>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08" name="Shape 34204">
              <a:extLst>
                <a:ext uri="{FF2B5EF4-FFF2-40B4-BE49-F238E27FC236}">
                  <a16:creationId xmlns:a16="http://schemas.microsoft.com/office/drawing/2014/main" xmlns="" id="{3117098F-53DF-4ADF-9EF5-8B78BC337059}"/>
                </a:ext>
              </a:extLst>
            </p:cNvPr>
            <p:cNvSpPr/>
            <p:nvPr/>
          </p:nvSpPr>
          <p:spPr>
            <a:xfrm>
              <a:off x="10622816" y="11265327"/>
              <a:ext cx="446006" cy="446008"/>
            </a:xfrm>
            <a:custGeom>
              <a:avLst/>
              <a:gdLst/>
              <a:ahLst/>
              <a:cxnLst>
                <a:cxn ang="0">
                  <a:pos x="wd2" y="hd2"/>
                </a:cxn>
                <a:cxn ang="5400000">
                  <a:pos x="wd2" y="hd2"/>
                </a:cxn>
                <a:cxn ang="10800000">
                  <a:pos x="wd2" y="hd2"/>
                </a:cxn>
                <a:cxn ang="16200000">
                  <a:pos x="wd2" y="hd2"/>
                </a:cxn>
              </a:cxnLst>
              <a:rect l="0" t="0" r="r" b="b"/>
              <a:pathLst>
                <a:path w="18957" h="18957" extrusionOk="0">
                  <a:moveTo>
                    <a:pt x="5474" y="890"/>
                  </a:moveTo>
                  <a:cubicBezTo>
                    <a:pt x="729" y="3103"/>
                    <a:pt x="-1322" y="8738"/>
                    <a:pt x="890" y="13482"/>
                  </a:cubicBezTo>
                  <a:cubicBezTo>
                    <a:pt x="3103" y="18227"/>
                    <a:pt x="8738" y="20278"/>
                    <a:pt x="13482" y="18066"/>
                  </a:cubicBezTo>
                  <a:cubicBezTo>
                    <a:pt x="18227" y="15853"/>
                    <a:pt x="20278" y="10218"/>
                    <a:pt x="18066" y="5474"/>
                  </a:cubicBezTo>
                  <a:cubicBezTo>
                    <a:pt x="15853" y="729"/>
                    <a:pt x="10218" y="-1322"/>
                    <a:pt x="5474" y="890"/>
                  </a:cubicBezTo>
                  <a:close/>
                  <a:moveTo>
                    <a:pt x="6178" y="2402"/>
                  </a:moveTo>
                  <a:cubicBezTo>
                    <a:pt x="6348" y="2323"/>
                    <a:pt x="6545" y="2302"/>
                    <a:pt x="6734" y="2371"/>
                  </a:cubicBezTo>
                  <a:cubicBezTo>
                    <a:pt x="7112" y="2509"/>
                    <a:pt x="7308" y="2929"/>
                    <a:pt x="7170" y="3307"/>
                  </a:cubicBezTo>
                  <a:cubicBezTo>
                    <a:pt x="7033" y="3685"/>
                    <a:pt x="6612" y="3882"/>
                    <a:pt x="6234" y="3744"/>
                  </a:cubicBezTo>
                  <a:cubicBezTo>
                    <a:pt x="5856" y="3606"/>
                    <a:pt x="5660" y="3186"/>
                    <a:pt x="5798" y="2808"/>
                  </a:cubicBezTo>
                  <a:cubicBezTo>
                    <a:pt x="5866" y="2618"/>
                    <a:pt x="6009" y="2481"/>
                    <a:pt x="6178" y="2402"/>
                  </a:cubicBezTo>
                  <a:close/>
                  <a:moveTo>
                    <a:pt x="7039" y="4248"/>
                  </a:moveTo>
                  <a:cubicBezTo>
                    <a:pt x="7237" y="4156"/>
                    <a:pt x="7476" y="4242"/>
                    <a:pt x="7569" y="4441"/>
                  </a:cubicBezTo>
                  <a:lnTo>
                    <a:pt x="9434" y="8440"/>
                  </a:lnTo>
                  <a:cubicBezTo>
                    <a:pt x="9580" y="8433"/>
                    <a:pt x="9718" y="8366"/>
                    <a:pt x="9863" y="8419"/>
                  </a:cubicBezTo>
                  <a:cubicBezTo>
                    <a:pt x="10010" y="8472"/>
                    <a:pt x="10085" y="8605"/>
                    <a:pt x="10192" y="8705"/>
                  </a:cubicBezTo>
                  <a:lnTo>
                    <a:pt x="13175" y="7314"/>
                  </a:lnTo>
                  <a:cubicBezTo>
                    <a:pt x="13373" y="7222"/>
                    <a:pt x="13612" y="7309"/>
                    <a:pt x="13705" y="7507"/>
                  </a:cubicBezTo>
                  <a:cubicBezTo>
                    <a:pt x="13797" y="7705"/>
                    <a:pt x="13710" y="7944"/>
                    <a:pt x="13512" y="8037"/>
                  </a:cubicBezTo>
                  <a:lnTo>
                    <a:pt x="10529" y="9427"/>
                  </a:lnTo>
                  <a:cubicBezTo>
                    <a:pt x="10537" y="9574"/>
                    <a:pt x="10591" y="9717"/>
                    <a:pt x="10537" y="9863"/>
                  </a:cubicBezTo>
                  <a:cubicBezTo>
                    <a:pt x="10325" y="10447"/>
                    <a:pt x="9676" y="10750"/>
                    <a:pt x="9092" y="10537"/>
                  </a:cubicBezTo>
                  <a:cubicBezTo>
                    <a:pt x="8509" y="10325"/>
                    <a:pt x="8206" y="9676"/>
                    <a:pt x="8419" y="9092"/>
                  </a:cubicBezTo>
                  <a:cubicBezTo>
                    <a:pt x="8474" y="8942"/>
                    <a:pt x="8621" y="8880"/>
                    <a:pt x="8725" y="8771"/>
                  </a:cubicBezTo>
                  <a:lnTo>
                    <a:pt x="6860" y="4771"/>
                  </a:lnTo>
                  <a:cubicBezTo>
                    <a:pt x="6767" y="4573"/>
                    <a:pt x="6841" y="4340"/>
                    <a:pt x="7039" y="4248"/>
                  </a:cubicBezTo>
                  <a:close/>
                  <a:moveTo>
                    <a:pt x="2738" y="11823"/>
                  </a:moveTo>
                  <a:cubicBezTo>
                    <a:pt x="2908" y="11744"/>
                    <a:pt x="3105" y="11723"/>
                    <a:pt x="3294" y="11792"/>
                  </a:cubicBezTo>
                  <a:cubicBezTo>
                    <a:pt x="3672" y="11930"/>
                    <a:pt x="3868" y="12350"/>
                    <a:pt x="3730" y="12728"/>
                  </a:cubicBezTo>
                  <a:cubicBezTo>
                    <a:pt x="3593" y="13106"/>
                    <a:pt x="3172" y="13302"/>
                    <a:pt x="2794" y="13165"/>
                  </a:cubicBezTo>
                  <a:cubicBezTo>
                    <a:pt x="2416" y="13027"/>
                    <a:pt x="2220" y="12607"/>
                    <a:pt x="2358" y="12228"/>
                  </a:cubicBezTo>
                  <a:cubicBezTo>
                    <a:pt x="2426" y="12039"/>
                    <a:pt x="2569" y="11902"/>
                    <a:pt x="2738" y="11823"/>
                  </a:cubicBezTo>
                  <a:close/>
                  <a:moveTo>
                    <a:pt x="15620" y="5816"/>
                  </a:moveTo>
                  <a:cubicBezTo>
                    <a:pt x="15789" y="5737"/>
                    <a:pt x="15973" y="5722"/>
                    <a:pt x="16162" y="5791"/>
                  </a:cubicBezTo>
                  <a:cubicBezTo>
                    <a:pt x="16540" y="5929"/>
                    <a:pt x="16736" y="6349"/>
                    <a:pt x="16598" y="6728"/>
                  </a:cubicBezTo>
                  <a:cubicBezTo>
                    <a:pt x="16461" y="7106"/>
                    <a:pt x="16054" y="7296"/>
                    <a:pt x="15675" y="7158"/>
                  </a:cubicBezTo>
                  <a:cubicBezTo>
                    <a:pt x="15297" y="7020"/>
                    <a:pt x="15101" y="6600"/>
                    <a:pt x="15239" y="6222"/>
                  </a:cubicBezTo>
                  <a:cubicBezTo>
                    <a:pt x="15308" y="6033"/>
                    <a:pt x="15451" y="5895"/>
                    <a:pt x="15620" y="5816"/>
                  </a:cubicBezTo>
                  <a:close/>
                  <a:moveTo>
                    <a:pt x="12166" y="15243"/>
                  </a:moveTo>
                  <a:cubicBezTo>
                    <a:pt x="12335" y="15164"/>
                    <a:pt x="12533" y="15143"/>
                    <a:pt x="12722" y="15212"/>
                  </a:cubicBezTo>
                  <a:cubicBezTo>
                    <a:pt x="13100" y="15350"/>
                    <a:pt x="13296" y="15770"/>
                    <a:pt x="13158" y="16148"/>
                  </a:cubicBezTo>
                  <a:cubicBezTo>
                    <a:pt x="13021" y="16526"/>
                    <a:pt x="12600" y="16723"/>
                    <a:pt x="12222" y="16585"/>
                  </a:cubicBezTo>
                  <a:cubicBezTo>
                    <a:pt x="11844" y="16447"/>
                    <a:pt x="11648" y="16027"/>
                    <a:pt x="11785" y="15649"/>
                  </a:cubicBezTo>
                  <a:cubicBezTo>
                    <a:pt x="11854" y="15460"/>
                    <a:pt x="11997" y="15322"/>
                    <a:pt x="12166" y="15243"/>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09" name="Shape 34205">
              <a:extLst>
                <a:ext uri="{FF2B5EF4-FFF2-40B4-BE49-F238E27FC236}">
                  <a16:creationId xmlns:a16="http://schemas.microsoft.com/office/drawing/2014/main" xmlns="" id="{4B36622A-B02B-4B9F-8AE0-E75B9BDA0AD0}"/>
                </a:ext>
              </a:extLst>
            </p:cNvPr>
            <p:cNvSpPr/>
            <p:nvPr/>
          </p:nvSpPr>
          <p:spPr>
            <a:xfrm>
              <a:off x="11074336" y="12293991"/>
              <a:ext cx="529370" cy="550146"/>
            </a:xfrm>
            <a:custGeom>
              <a:avLst/>
              <a:gdLst/>
              <a:ahLst/>
              <a:cxnLst>
                <a:cxn ang="0">
                  <a:pos x="wd2" y="hd2"/>
                </a:cxn>
                <a:cxn ang="5400000">
                  <a:pos x="wd2" y="hd2"/>
                </a:cxn>
                <a:cxn ang="10800000">
                  <a:pos x="wd2" y="hd2"/>
                </a:cxn>
                <a:cxn ang="16200000">
                  <a:pos x="wd2" y="hd2"/>
                </a:cxn>
              </a:cxnLst>
              <a:rect l="0" t="0"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10" name="Shape 34206">
              <a:extLst>
                <a:ext uri="{FF2B5EF4-FFF2-40B4-BE49-F238E27FC236}">
                  <a16:creationId xmlns:a16="http://schemas.microsoft.com/office/drawing/2014/main" xmlns="" id="{A73F7F00-96BF-4671-87FB-4D9FE0CD5A92}"/>
                </a:ext>
              </a:extLst>
            </p:cNvPr>
            <p:cNvSpPr/>
            <p:nvPr/>
          </p:nvSpPr>
          <p:spPr>
            <a:xfrm>
              <a:off x="10836598" y="8678073"/>
              <a:ext cx="776072" cy="459642"/>
            </a:xfrm>
            <a:custGeom>
              <a:avLst/>
              <a:gdLst/>
              <a:ahLst/>
              <a:cxnLst>
                <a:cxn ang="0">
                  <a:pos x="wd2" y="hd2"/>
                </a:cxn>
                <a:cxn ang="5400000">
                  <a:pos x="wd2" y="hd2"/>
                </a:cxn>
                <a:cxn ang="10800000">
                  <a:pos x="wd2" y="hd2"/>
                </a:cxn>
                <a:cxn ang="16200000">
                  <a:pos x="wd2" y="hd2"/>
                </a:cxn>
              </a:cxnLst>
              <a:rect l="0" t="0" r="r" b="b"/>
              <a:pathLst>
                <a:path w="21428" h="21311" extrusionOk="0">
                  <a:moveTo>
                    <a:pt x="3736" y="4687"/>
                  </a:moveTo>
                  <a:lnTo>
                    <a:pt x="4986" y="19624"/>
                  </a:lnTo>
                  <a:lnTo>
                    <a:pt x="17693" y="16625"/>
                  </a:lnTo>
                  <a:lnTo>
                    <a:pt x="16443" y="1688"/>
                  </a:lnTo>
                  <a:cubicBezTo>
                    <a:pt x="16443" y="1688"/>
                    <a:pt x="3736" y="4687"/>
                    <a:pt x="3736" y="4687"/>
                  </a:cubicBezTo>
                  <a:close/>
                  <a:moveTo>
                    <a:pt x="2231" y="9938"/>
                  </a:moveTo>
                  <a:lnTo>
                    <a:pt x="2678" y="15273"/>
                  </a:lnTo>
                  <a:cubicBezTo>
                    <a:pt x="2702" y="15567"/>
                    <a:pt x="2864" y="15772"/>
                    <a:pt x="3040" y="15731"/>
                  </a:cubicBezTo>
                  <a:cubicBezTo>
                    <a:pt x="3215" y="15690"/>
                    <a:pt x="3338" y="15417"/>
                    <a:pt x="3313" y="15123"/>
                  </a:cubicBezTo>
                  <a:lnTo>
                    <a:pt x="2867" y="9788"/>
                  </a:lnTo>
                  <a:cubicBezTo>
                    <a:pt x="2842" y="9494"/>
                    <a:pt x="2680" y="9288"/>
                    <a:pt x="2504" y="9330"/>
                  </a:cubicBezTo>
                  <a:cubicBezTo>
                    <a:pt x="2329" y="9371"/>
                    <a:pt x="2207" y="9644"/>
                    <a:pt x="2231" y="9938"/>
                  </a:cubicBezTo>
                  <a:close/>
                  <a:moveTo>
                    <a:pt x="19564" y="8023"/>
                  </a:moveTo>
                  <a:cubicBezTo>
                    <a:pt x="19490" y="7140"/>
                    <a:pt x="19004" y="6524"/>
                    <a:pt x="18477" y="6648"/>
                  </a:cubicBezTo>
                  <a:cubicBezTo>
                    <a:pt x="17951" y="6772"/>
                    <a:pt x="17584" y="7590"/>
                    <a:pt x="17658" y="8473"/>
                  </a:cubicBezTo>
                  <a:cubicBezTo>
                    <a:pt x="17732" y="9357"/>
                    <a:pt x="18219" y="9973"/>
                    <a:pt x="18745" y="9849"/>
                  </a:cubicBezTo>
                  <a:cubicBezTo>
                    <a:pt x="19272" y="9724"/>
                    <a:pt x="19638" y="8907"/>
                    <a:pt x="19564" y="8023"/>
                  </a:cubicBezTo>
                  <a:close/>
                  <a:moveTo>
                    <a:pt x="20344" y="1856"/>
                  </a:moveTo>
                  <a:lnTo>
                    <a:pt x="21415" y="14658"/>
                  </a:lnTo>
                  <a:cubicBezTo>
                    <a:pt x="21514" y="15837"/>
                    <a:pt x="21025" y="16926"/>
                    <a:pt x="20323" y="17092"/>
                  </a:cubicBezTo>
                  <a:lnTo>
                    <a:pt x="2533" y="21290"/>
                  </a:lnTo>
                  <a:cubicBezTo>
                    <a:pt x="1832" y="21456"/>
                    <a:pt x="1183" y="20635"/>
                    <a:pt x="1084" y="19456"/>
                  </a:cubicBezTo>
                  <a:lnTo>
                    <a:pt x="13" y="6654"/>
                  </a:lnTo>
                  <a:cubicBezTo>
                    <a:pt x="-86" y="5475"/>
                    <a:pt x="403" y="4386"/>
                    <a:pt x="1105" y="4220"/>
                  </a:cubicBezTo>
                  <a:lnTo>
                    <a:pt x="18895" y="22"/>
                  </a:lnTo>
                  <a:cubicBezTo>
                    <a:pt x="19596" y="-144"/>
                    <a:pt x="20245" y="677"/>
                    <a:pt x="20344" y="1856"/>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711" name="Shape 34207">
              <a:extLst>
                <a:ext uri="{FF2B5EF4-FFF2-40B4-BE49-F238E27FC236}">
                  <a16:creationId xmlns:a16="http://schemas.microsoft.com/office/drawing/2014/main" xmlns="" id="{99A2DFA7-9B33-44E5-ABCA-C85922C33823}"/>
                </a:ext>
              </a:extLst>
            </p:cNvPr>
            <p:cNvSpPr/>
            <p:nvPr/>
          </p:nvSpPr>
          <p:spPr>
            <a:xfrm>
              <a:off x="12300451" y="8958670"/>
              <a:ext cx="694132" cy="637746"/>
            </a:xfrm>
            <a:custGeom>
              <a:avLst/>
              <a:gdLst/>
              <a:ahLst/>
              <a:cxnLst>
                <a:cxn ang="0">
                  <a:pos x="wd2" y="hd2"/>
                </a:cxn>
                <a:cxn ang="5400000">
                  <a:pos x="wd2" y="hd2"/>
                </a:cxn>
                <a:cxn ang="10800000">
                  <a:pos x="wd2" y="hd2"/>
                </a:cxn>
                <a:cxn ang="16200000">
                  <a:pos x="wd2" y="hd2"/>
                </a:cxn>
              </a:cxnLst>
              <a:rect l="0" t="0"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12" name="Shape 34208">
              <a:extLst>
                <a:ext uri="{FF2B5EF4-FFF2-40B4-BE49-F238E27FC236}">
                  <a16:creationId xmlns:a16="http://schemas.microsoft.com/office/drawing/2014/main" xmlns="" id="{E11A948A-3E67-49DC-9062-CDD9C90A7B2D}"/>
                </a:ext>
              </a:extLst>
            </p:cNvPr>
            <p:cNvSpPr/>
            <p:nvPr/>
          </p:nvSpPr>
          <p:spPr>
            <a:xfrm>
              <a:off x="11569660" y="9038623"/>
              <a:ext cx="297614" cy="329456"/>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13" name="Shape 34209">
              <a:extLst>
                <a:ext uri="{FF2B5EF4-FFF2-40B4-BE49-F238E27FC236}">
                  <a16:creationId xmlns:a16="http://schemas.microsoft.com/office/drawing/2014/main" xmlns="" id="{6699E67E-7EC7-4FBB-86B9-C0E600D65053}"/>
                </a:ext>
              </a:extLst>
            </p:cNvPr>
            <p:cNvSpPr/>
            <p:nvPr/>
          </p:nvSpPr>
          <p:spPr>
            <a:xfrm>
              <a:off x="13028438" y="8411802"/>
              <a:ext cx="415194" cy="4797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14" name="Shape 34210">
              <a:extLst>
                <a:ext uri="{FF2B5EF4-FFF2-40B4-BE49-F238E27FC236}">
                  <a16:creationId xmlns:a16="http://schemas.microsoft.com/office/drawing/2014/main" xmlns="" id="{9904DC82-B384-4688-B946-725E7DC81B57}"/>
                </a:ext>
              </a:extLst>
            </p:cNvPr>
            <p:cNvSpPr/>
            <p:nvPr/>
          </p:nvSpPr>
          <p:spPr>
            <a:xfrm>
              <a:off x="9694005" y="5957329"/>
              <a:ext cx="377264" cy="351174"/>
            </a:xfrm>
            <a:custGeom>
              <a:avLst/>
              <a:gdLst/>
              <a:ahLst/>
              <a:cxnLst>
                <a:cxn ang="0">
                  <a:pos x="wd2" y="hd2"/>
                </a:cxn>
                <a:cxn ang="5400000">
                  <a:pos x="wd2" y="hd2"/>
                </a:cxn>
                <a:cxn ang="10800000">
                  <a:pos x="wd2" y="hd2"/>
                </a:cxn>
                <a:cxn ang="16200000">
                  <a:pos x="wd2" y="hd2"/>
                </a:cxn>
              </a:cxnLst>
              <a:rect l="0" t="0"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15" name="Shape 34211">
              <a:extLst>
                <a:ext uri="{FF2B5EF4-FFF2-40B4-BE49-F238E27FC236}">
                  <a16:creationId xmlns:a16="http://schemas.microsoft.com/office/drawing/2014/main" xmlns="" id="{6794C9B7-4BC0-49EB-A373-5FA74B8584A3}"/>
                </a:ext>
              </a:extLst>
            </p:cNvPr>
            <p:cNvSpPr/>
            <p:nvPr/>
          </p:nvSpPr>
          <p:spPr>
            <a:xfrm>
              <a:off x="10312910" y="3971892"/>
              <a:ext cx="478390" cy="684028"/>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16" name="Shape 34212">
              <a:extLst>
                <a:ext uri="{FF2B5EF4-FFF2-40B4-BE49-F238E27FC236}">
                  <a16:creationId xmlns:a16="http://schemas.microsoft.com/office/drawing/2014/main" xmlns="" id="{4F7F2216-2BDF-4DF1-8105-53B12522CFD1}"/>
                </a:ext>
              </a:extLst>
            </p:cNvPr>
            <p:cNvSpPr/>
            <p:nvPr/>
          </p:nvSpPr>
          <p:spPr>
            <a:xfrm>
              <a:off x="9175496" y="3615262"/>
              <a:ext cx="674788" cy="478306"/>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717" name="Shape 34213">
              <a:extLst>
                <a:ext uri="{FF2B5EF4-FFF2-40B4-BE49-F238E27FC236}">
                  <a16:creationId xmlns:a16="http://schemas.microsoft.com/office/drawing/2014/main" xmlns="" id="{217530CF-9C71-4E6F-9DD7-0325411A0D55}"/>
                </a:ext>
              </a:extLst>
            </p:cNvPr>
            <p:cNvSpPr/>
            <p:nvPr/>
          </p:nvSpPr>
          <p:spPr>
            <a:xfrm>
              <a:off x="14822081" y="4439957"/>
              <a:ext cx="756136" cy="659706"/>
            </a:xfrm>
            <a:custGeom>
              <a:avLst/>
              <a:gdLst/>
              <a:ahLst/>
              <a:cxnLst>
                <a:cxn ang="0">
                  <a:pos x="wd2" y="hd2"/>
                </a:cxn>
                <a:cxn ang="5400000">
                  <a:pos x="wd2" y="hd2"/>
                </a:cxn>
                <a:cxn ang="10800000">
                  <a:pos x="wd2" y="hd2"/>
                </a:cxn>
                <a:cxn ang="16200000">
                  <a:pos x="wd2" y="hd2"/>
                </a:cxn>
              </a:cxnLst>
              <a:rect l="0" t="0" r="r" b="b"/>
              <a:pathLst>
                <a:path w="21600" h="21600" extrusionOk="0">
                  <a:moveTo>
                    <a:pt x="6294" y="3457"/>
                  </a:moveTo>
                  <a:lnTo>
                    <a:pt x="148" y="16086"/>
                  </a:lnTo>
                  <a:lnTo>
                    <a:pt x="0" y="16165"/>
                  </a:lnTo>
                  <a:lnTo>
                    <a:pt x="1008" y="21600"/>
                  </a:lnTo>
                  <a:lnTo>
                    <a:pt x="10415" y="19280"/>
                  </a:lnTo>
                  <a:lnTo>
                    <a:pt x="10816" y="21443"/>
                  </a:lnTo>
                  <a:lnTo>
                    <a:pt x="12402" y="20369"/>
                  </a:lnTo>
                  <a:lnTo>
                    <a:pt x="14220" y="20613"/>
                  </a:lnTo>
                  <a:lnTo>
                    <a:pt x="13819" y="18450"/>
                  </a:lnTo>
                  <a:lnTo>
                    <a:pt x="17113" y="17634"/>
                  </a:lnTo>
                  <a:lnTo>
                    <a:pt x="17471" y="17546"/>
                  </a:lnTo>
                  <a:lnTo>
                    <a:pt x="21600" y="5952"/>
                  </a:lnTo>
                  <a:lnTo>
                    <a:pt x="20486" y="14"/>
                  </a:lnTo>
                  <a:cubicBezTo>
                    <a:pt x="20486" y="14"/>
                    <a:pt x="20484" y="0"/>
                    <a:pt x="20484" y="0"/>
                  </a:cubicBezTo>
                  <a:lnTo>
                    <a:pt x="6294" y="3457"/>
                  </a:lnTo>
                  <a:close/>
                  <a:moveTo>
                    <a:pt x="19860" y="1754"/>
                  </a:moveTo>
                  <a:cubicBezTo>
                    <a:pt x="19941" y="2188"/>
                    <a:pt x="20020" y="2621"/>
                    <a:pt x="20101" y="3055"/>
                  </a:cubicBezTo>
                  <a:cubicBezTo>
                    <a:pt x="20278" y="3996"/>
                    <a:pt x="20448" y="4934"/>
                    <a:pt x="20624" y="5875"/>
                  </a:cubicBezTo>
                  <a:lnTo>
                    <a:pt x="16762" y="16617"/>
                  </a:lnTo>
                  <a:lnTo>
                    <a:pt x="13623" y="17396"/>
                  </a:lnTo>
                  <a:lnTo>
                    <a:pt x="13219" y="15220"/>
                  </a:lnTo>
                  <a:cubicBezTo>
                    <a:pt x="13219" y="15220"/>
                    <a:pt x="9815" y="16049"/>
                    <a:pt x="9815" y="16049"/>
                  </a:cubicBezTo>
                  <a:lnTo>
                    <a:pt x="10222" y="18239"/>
                  </a:lnTo>
                  <a:lnTo>
                    <a:pt x="1723" y="20338"/>
                  </a:lnTo>
                  <a:lnTo>
                    <a:pt x="908" y="15944"/>
                  </a:lnTo>
                  <a:lnTo>
                    <a:pt x="16076" y="12248"/>
                  </a:lnTo>
                  <a:cubicBezTo>
                    <a:pt x="16076" y="12249"/>
                    <a:pt x="18931" y="4332"/>
                    <a:pt x="19860" y="175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18" name="Shape 34214">
              <a:extLst>
                <a:ext uri="{FF2B5EF4-FFF2-40B4-BE49-F238E27FC236}">
                  <a16:creationId xmlns:a16="http://schemas.microsoft.com/office/drawing/2014/main" xmlns="" id="{7D7C66FA-CD83-4D1D-B066-2F1FD589FA95}"/>
                </a:ext>
              </a:extLst>
            </p:cNvPr>
            <p:cNvSpPr/>
            <p:nvPr/>
          </p:nvSpPr>
          <p:spPr>
            <a:xfrm>
              <a:off x="12406836" y="10620127"/>
              <a:ext cx="516758" cy="572046"/>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719" name="Shape 34215">
              <a:extLst>
                <a:ext uri="{FF2B5EF4-FFF2-40B4-BE49-F238E27FC236}">
                  <a16:creationId xmlns:a16="http://schemas.microsoft.com/office/drawing/2014/main" xmlns="" id="{C36A6052-43CA-4C6C-8521-AC53BEE72492}"/>
                </a:ext>
              </a:extLst>
            </p:cNvPr>
            <p:cNvSpPr/>
            <p:nvPr/>
          </p:nvSpPr>
          <p:spPr>
            <a:xfrm>
              <a:off x="15192453" y="5780593"/>
              <a:ext cx="475406" cy="475406"/>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grpFill/>
            <a:ln w="12700" cap="flat">
              <a:noFill/>
              <a:miter lim="400000"/>
            </a:ln>
            <a:effectLst/>
          </p:spPr>
          <p:txBody>
            <a:bodyPr wrap="square" lIns="53578" tIns="53578" rIns="53578" bIns="53578" numCol="1" anchor="ctr">
              <a:noAutofit/>
            </a:bodyPr>
            <a:lstStyle/>
            <a:p>
              <a:endParaRPr sz="5063" dirty="0">
                <a:latin typeface="Lato Light" panose="020F0502020204030203" pitchFamily="34" charset="0"/>
              </a:endParaRPr>
            </a:p>
          </p:txBody>
        </p:sp>
        <p:sp>
          <p:nvSpPr>
            <p:cNvPr id="720" name="Shape 34216">
              <a:extLst>
                <a:ext uri="{FF2B5EF4-FFF2-40B4-BE49-F238E27FC236}">
                  <a16:creationId xmlns:a16="http://schemas.microsoft.com/office/drawing/2014/main" xmlns="" id="{6A2EC3D8-43E3-4FB6-B08D-21C283873F83}"/>
                </a:ext>
              </a:extLst>
            </p:cNvPr>
            <p:cNvSpPr/>
            <p:nvPr/>
          </p:nvSpPr>
          <p:spPr>
            <a:xfrm>
              <a:off x="11916931" y="8191128"/>
              <a:ext cx="792292" cy="544702"/>
            </a:xfrm>
            <a:custGeom>
              <a:avLst/>
              <a:gdLst/>
              <a:ahLst/>
              <a:cxnLst>
                <a:cxn ang="0">
                  <a:pos x="wd2" y="hd2"/>
                </a:cxn>
                <a:cxn ang="5400000">
                  <a:pos x="wd2" y="hd2"/>
                </a:cxn>
                <a:cxn ang="10800000">
                  <a:pos x="wd2" y="hd2"/>
                </a:cxn>
                <a:cxn ang="16200000">
                  <a:pos x="wd2" y="hd2"/>
                </a:cxn>
              </a:cxnLst>
              <a:rect l="0" t="0" r="r" b="b"/>
              <a:pathLst>
                <a:path w="21600" h="21600" extrusionOk="0">
                  <a:moveTo>
                    <a:pt x="14829" y="10800"/>
                  </a:moveTo>
                  <a:lnTo>
                    <a:pt x="14850" y="5891"/>
                  </a:lnTo>
                  <a:lnTo>
                    <a:pt x="18865" y="5891"/>
                  </a:lnTo>
                  <a:lnTo>
                    <a:pt x="20250" y="10800"/>
                  </a:lnTo>
                  <a:lnTo>
                    <a:pt x="14829" y="10800"/>
                  </a:lnTo>
                  <a:close/>
                  <a:moveTo>
                    <a:pt x="20250" y="5564"/>
                  </a:moveTo>
                  <a:cubicBezTo>
                    <a:pt x="19879" y="3856"/>
                    <a:pt x="18900" y="3919"/>
                    <a:pt x="18900" y="3919"/>
                  </a:cubicBezTo>
                  <a:lnTo>
                    <a:pt x="13495" y="3919"/>
                  </a:lnTo>
                  <a:lnTo>
                    <a:pt x="13495" y="18655"/>
                  </a:lnTo>
                  <a:lnTo>
                    <a:pt x="15525" y="18655"/>
                  </a:lnTo>
                  <a:cubicBezTo>
                    <a:pt x="15527" y="14736"/>
                    <a:pt x="16734" y="14727"/>
                    <a:pt x="18225" y="14728"/>
                  </a:cubicBezTo>
                  <a:cubicBezTo>
                    <a:pt x="19716" y="14728"/>
                    <a:pt x="20918" y="14757"/>
                    <a:pt x="20924" y="18655"/>
                  </a:cubicBezTo>
                  <a:lnTo>
                    <a:pt x="21600" y="18655"/>
                  </a:lnTo>
                  <a:lnTo>
                    <a:pt x="21600" y="10817"/>
                  </a:lnTo>
                  <a:cubicBezTo>
                    <a:pt x="21600" y="10817"/>
                    <a:pt x="20621" y="7272"/>
                    <a:pt x="20250" y="5564"/>
                  </a:cubicBezTo>
                  <a:close/>
                  <a:moveTo>
                    <a:pt x="12690" y="1964"/>
                  </a:moveTo>
                  <a:lnTo>
                    <a:pt x="12690" y="18655"/>
                  </a:lnTo>
                  <a:lnTo>
                    <a:pt x="6750" y="18655"/>
                  </a:lnTo>
                  <a:cubicBezTo>
                    <a:pt x="6750" y="14728"/>
                    <a:pt x="5541" y="14728"/>
                    <a:pt x="4050" y="14728"/>
                  </a:cubicBezTo>
                  <a:cubicBezTo>
                    <a:pt x="2559" y="14728"/>
                    <a:pt x="1350" y="14728"/>
                    <a:pt x="1350" y="18655"/>
                  </a:cubicBezTo>
                  <a:lnTo>
                    <a:pt x="0" y="18655"/>
                  </a:lnTo>
                  <a:lnTo>
                    <a:pt x="0" y="1964"/>
                  </a:lnTo>
                  <a:cubicBezTo>
                    <a:pt x="0" y="1421"/>
                    <a:pt x="151" y="931"/>
                    <a:pt x="395" y="575"/>
                  </a:cubicBezTo>
                  <a:cubicBezTo>
                    <a:pt x="640" y="220"/>
                    <a:pt x="977" y="0"/>
                    <a:pt x="1350" y="0"/>
                  </a:cubicBezTo>
                  <a:lnTo>
                    <a:pt x="11340" y="0"/>
                  </a:lnTo>
                  <a:cubicBezTo>
                    <a:pt x="11713" y="0"/>
                    <a:pt x="12050" y="220"/>
                    <a:pt x="12295" y="575"/>
                  </a:cubicBezTo>
                  <a:cubicBezTo>
                    <a:pt x="12539" y="931"/>
                    <a:pt x="12690" y="1421"/>
                    <a:pt x="12690" y="1964"/>
                  </a:cubicBezTo>
                  <a:close/>
                  <a:moveTo>
                    <a:pt x="4050" y="19636"/>
                  </a:moveTo>
                  <a:cubicBezTo>
                    <a:pt x="3677" y="19636"/>
                    <a:pt x="3375" y="19197"/>
                    <a:pt x="3375" y="18655"/>
                  </a:cubicBezTo>
                  <a:cubicBezTo>
                    <a:pt x="3375" y="18112"/>
                    <a:pt x="3677" y="17673"/>
                    <a:pt x="4050" y="17673"/>
                  </a:cubicBezTo>
                  <a:cubicBezTo>
                    <a:pt x="4423" y="17673"/>
                    <a:pt x="4725" y="18112"/>
                    <a:pt x="4725" y="18655"/>
                  </a:cubicBezTo>
                  <a:cubicBezTo>
                    <a:pt x="4725" y="19197"/>
                    <a:pt x="4423" y="19636"/>
                    <a:pt x="4050" y="19636"/>
                  </a:cubicBezTo>
                  <a:close/>
                  <a:moveTo>
                    <a:pt x="4050" y="15709"/>
                  </a:moveTo>
                  <a:cubicBezTo>
                    <a:pt x="2932" y="15709"/>
                    <a:pt x="2025" y="17028"/>
                    <a:pt x="2025" y="18655"/>
                  </a:cubicBezTo>
                  <a:cubicBezTo>
                    <a:pt x="2025" y="20281"/>
                    <a:pt x="2932" y="21600"/>
                    <a:pt x="4050" y="21600"/>
                  </a:cubicBezTo>
                  <a:cubicBezTo>
                    <a:pt x="5168" y="21600"/>
                    <a:pt x="6075" y="20281"/>
                    <a:pt x="6075" y="18655"/>
                  </a:cubicBezTo>
                  <a:cubicBezTo>
                    <a:pt x="6075" y="17028"/>
                    <a:pt x="5168" y="15709"/>
                    <a:pt x="4050" y="15709"/>
                  </a:cubicBezTo>
                  <a:close/>
                  <a:moveTo>
                    <a:pt x="18225" y="19636"/>
                  </a:moveTo>
                  <a:cubicBezTo>
                    <a:pt x="17852" y="19636"/>
                    <a:pt x="17550" y="19197"/>
                    <a:pt x="17550" y="18655"/>
                  </a:cubicBezTo>
                  <a:cubicBezTo>
                    <a:pt x="17550" y="18112"/>
                    <a:pt x="17852" y="17673"/>
                    <a:pt x="18225" y="17673"/>
                  </a:cubicBezTo>
                  <a:cubicBezTo>
                    <a:pt x="18598" y="17673"/>
                    <a:pt x="18900" y="18112"/>
                    <a:pt x="18900" y="18655"/>
                  </a:cubicBezTo>
                  <a:cubicBezTo>
                    <a:pt x="18900" y="19197"/>
                    <a:pt x="18598" y="19636"/>
                    <a:pt x="18225" y="19636"/>
                  </a:cubicBezTo>
                  <a:close/>
                  <a:moveTo>
                    <a:pt x="18225" y="15709"/>
                  </a:moveTo>
                  <a:cubicBezTo>
                    <a:pt x="17107" y="15709"/>
                    <a:pt x="16200" y="17028"/>
                    <a:pt x="16200" y="18655"/>
                  </a:cubicBezTo>
                  <a:cubicBezTo>
                    <a:pt x="16200" y="20281"/>
                    <a:pt x="17107" y="21600"/>
                    <a:pt x="18225" y="21600"/>
                  </a:cubicBezTo>
                  <a:cubicBezTo>
                    <a:pt x="19343" y="21600"/>
                    <a:pt x="20250" y="20281"/>
                    <a:pt x="20250" y="18655"/>
                  </a:cubicBezTo>
                  <a:cubicBezTo>
                    <a:pt x="20250" y="17028"/>
                    <a:pt x="19343" y="15709"/>
                    <a:pt x="18225" y="15709"/>
                  </a:cubicBezTo>
                  <a:close/>
                </a:path>
              </a:pathLst>
            </a:custGeom>
            <a:grpFill/>
            <a:ln w="12700" cap="flat">
              <a:noFill/>
              <a:miter lim="400000"/>
            </a:ln>
            <a:effectLst/>
          </p:spPr>
          <p:txBody>
            <a:bodyPr wrap="square" lIns="53578" tIns="53578" rIns="53578" bIns="53578" numCol="1" anchor="b">
              <a:noAutofit/>
            </a:bodyPr>
            <a:lstStyle/>
            <a:p>
              <a:endParaRPr sz="5063" dirty="0">
                <a:latin typeface="Lato Light" panose="020F0502020204030203" pitchFamily="34" charset="0"/>
              </a:endParaRPr>
            </a:p>
          </p:txBody>
        </p:sp>
        <p:sp>
          <p:nvSpPr>
            <p:cNvPr id="721" name="Shape 34217">
              <a:extLst>
                <a:ext uri="{FF2B5EF4-FFF2-40B4-BE49-F238E27FC236}">
                  <a16:creationId xmlns:a16="http://schemas.microsoft.com/office/drawing/2014/main" xmlns="" id="{15E16627-F178-485A-866D-A4DEA09A3E41}"/>
                </a:ext>
              </a:extLst>
            </p:cNvPr>
            <p:cNvSpPr/>
            <p:nvPr/>
          </p:nvSpPr>
          <p:spPr>
            <a:xfrm>
              <a:off x="12395335" y="3740451"/>
              <a:ext cx="693544" cy="915782"/>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722" name="Shape 34218">
              <a:extLst>
                <a:ext uri="{FF2B5EF4-FFF2-40B4-BE49-F238E27FC236}">
                  <a16:creationId xmlns:a16="http://schemas.microsoft.com/office/drawing/2014/main" xmlns="" id="{4B727BB9-13BD-4B85-8A5A-87B56C079D1B}"/>
                </a:ext>
              </a:extLst>
            </p:cNvPr>
            <p:cNvSpPr/>
            <p:nvPr/>
          </p:nvSpPr>
          <p:spPr>
            <a:xfrm>
              <a:off x="11932702" y="12638103"/>
              <a:ext cx="408708" cy="303434"/>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837" y="8637"/>
                  </a:lnTo>
                  <a:lnTo>
                    <a:pt x="17837" y="12781"/>
                  </a:lnTo>
                  <a:cubicBezTo>
                    <a:pt x="17837" y="13798"/>
                    <a:pt x="17539" y="14723"/>
                    <a:pt x="17049" y="15392"/>
                  </a:cubicBezTo>
                  <a:cubicBezTo>
                    <a:pt x="16550" y="16075"/>
                    <a:pt x="15855" y="16492"/>
                    <a:pt x="15079" y="16478"/>
                  </a:cubicBezTo>
                  <a:lnTo>
                    <a:pt x="9158" y="16478"/>
                  </a:lnTo>
                  <a:lnTo>
                    <a:pt x="9158" y="17810"/>
                  </a:lnTo>
                  <a:cubicBezTo>
                    <a:pt x="9158" y="18368"/>
                    <a:pt x="9328" y="18874"/>
                    <a:pt x="9602" y="19240"/>
                  </a:cubicBezTo>
                  <a:cubicBezTo>
                    <a:pt x="9876" y="19606"/>
                    <a:pt x="10255" y="19832"/>
                    <a:pt x="10673" y="19832"/>
                  </a:cubicBezTo>
                  <a:lnTo>
                    <a:pt x="16728" y="19832"/>
                  </a:lnTo>
                  <a:lnTo>
                    <a:pt x="19181" y="21600"/>
                  </a:lnTo>
                  <a:lnTo>
                    <a:pt x="19181" y="19832"/>
                  </a:lnTo>
                  <a:lnTo>
                    <a:pt x="20085" y="19832"/>
                  </a:lnTo>
                  <a:cubicBezTo>
                    <a:pt x="20503" y="19832"/>
                    <a:pt x="20882" y="19606"/>
                    <a:pt x="21156" y="19240"/>
                  </a:cubicBezTo>
                  <a:cubicBezTo>
                    <a:pt x="21430" y="18874"/>
                    <a:pt x="21600" y="18368"/>
                    <a:pt x="21600" y="17810"/>
                  </a:cubicBezTo>
                  <a:lnTo>
                    <a:pt x="21600" y="10554"/>
                  </a:lnTo>
                  <a:cubicBezTo>
                    <a:pt x="21600" y="9996"/>
                    <a:pt x="21430" y="9490"/>
                    <a:pt x="21156" y="9125"/>
                  </a:cubicBezTo>
                  <a:cubicBezTo>
                    <a:pt x="20882" y="8759"/>
                    <a:pt x="20503" y="8532"/>
                    <a:pt x="20085" y="8532"/>
                  </a:cubicBezTo>
                  <a:close/>
                  <a:moveTo>
                    <a:pt x="6912" y="15450"/>
                  </a:moveTo>
                  <a:lnTo>
                    <a:pt x="6689" y="15450"/>
                  </a:lnTo>
                  <a:lnTo>
                    <a:pt x="2592" y="18372"/>
                  </a:lnTo>
                  <a:lnTo>
                    <a:pt x="2592" y="15450"/>
                  </a:lnTo>
                  <a:lnTo>
                    <a:pt x="2074" y="15450"/>
                  </a:lnTo>
                  <a:cubicBezTo>
                    <a:pt x="1501" y="15450"/>
                    <a:pt x="983" y="15141"/>
                    <a:pt x="607" y="14640"/>
                  </a:cubicBezTo>
                  <a:cubicBezTo>
                    <a:pt x="232" y="14139"/>
                    <a:pt x="0" y="13447"/>
                    <a:pt x="0" y="12683"/>
                  </a:cubicBezTo>
                  <a:lnTo>
                    <a:pt x="0" y="2767"/>
                  </a:lnTo>
                  <a:cubicBezTo>
                    <a:pt x="0" y="2003"/>
                    <a:pt x="232" y="1311"/>
                    <a:pt x="607" y="811"/>
                  </a:cubicBezTo>
                  <a:cubicBezTo>
                    <a:pt x="983" y="310"/>
                    <a:pt x="1501" y="0"/>
                    <a:pt x="2074" y="0"/>
                  </a:cubicBezTo>
                  <a:lnTo>
                    <a:pt x="15034" y="0"/>
                  </a:lnTo>
                  <a:cubicBezTo>
                    <a:pt x="15606" y="0"/>
                    <a:pt x="16125" y="310"/>
                    <a:pt x="16500" y="811"/>
                  </a:cubicBezTo>
                  <a:cubicBezTo>
                    <a:pt x="16875" y="1311"/>
                    <a:pt x="17107" y="2003"/>
                    <a:pt x="17107" y="2767"/>
                  </a:cubicBezTo>
                  <a:lnTo>
                    <a:pt x="17107" y="4381"/>
                  </a:lnTo>
                  <a:lnTo>
                    <a:pt x="17107" y="8532"/>
                  </a:lnTo>
                  <a:lnTo>
                    <a:pt x="17107" y="12676"/>
                  </a:lnTo>
                  <a:cubicBezTo>
                    <a:pt x="17107" y="13441"/>
                    <a:pt x="16886" y="14134"/>
                    <a:pt x="16522" y="14637"/>
                  </a:cubicBezTo>
                  <a:cubicBezTo>
                    <a:pt x="16159" y="15139"/>
                    <a:pt x="15651" y="15450"/>
                    <a:pt x="15079" y="15450"/>
                  </a:cubicBezTo>
                  <a:lnTo>
                    <a:pt x="9158" y="15450"/>
                  </a:lnTo>
                  <a:lnTo>
                    <a:pt x="6912" y="15450"/>
                  </a:ln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723" name="Shape 34219">
              <a:extLst>
                <a:ext uri="{FF2B5EF4-FFF2-40B4-BE49-F238E27FC236}">
                  <a16:creationId xmlns:a16="http://schemas.microsoft.com/office/drawing/2014/main" xmlns="" id="{03F5E179-AA34-4B18-85DB-1BBF2231EDFE}"/>
                </a:ext>
              </a:extLst>
            </p:cNvPr>
            <p:cNvSpPr/>
            <p:nvPr/>
          </p:nvSpPr>
          <p:spPr>
            <a:xfrm>
              <a:off x="11196245" y="10659511"/>
              <a:ext cx="389798" cy="479750"/>
            </a:xfrm>
            <a:custGeom>
              <a:avLst/>
              <a:gdLst/>
              <a:ahLst/>
              <a:cxnLst>
                <a:cxn ang="0">
                  <a:pos x="wd2" y="hd2"/>
                </a:cxn>
                <a:cxn ang="5400000">
                  <a:pos x="wd2" y="hd2"/>
                </a:cxn>
                <a:cxn ang="10800000">
                  <a:pos x="wd2" y="hd2"/>
                </a:cxn>
                <a:cxn ang="16200000">
                  <a:pos x="wd2" y="hd2"/>
                </a:cxn>
              </a:cxnLst>
              <a:rect l="0" t="0" r="r" b="b"/>
              <a:pathLst>
                <a:path w="21600" h="21600" extrusionOk="0">
                  <a:moveTo>
                    <a:pt x="831" y="0"/>
                  </a:moveTo>
                  <a:cubicBezTo>
                    <a:pt x="372" y="0"/>
                    <a:pt x="0" y="302"/>
                    <a:pt x="0" y="675"/>
                  </a:cubicBezTo>
                  <a:cubicBezTo>
                    <a:pt x="0" y="1048"/>
                    <a:pt x="372" y="1350"/>
                    <a:pt x="831" y="1350"/>
                  </a:cubicBezTo>
                  <a:lnTo>
                    <a:pt x="20769" y="1350"/>
                  </a:lnTo>
                  <a:cubicBezTo>
                    <a:pt x="21228" y="1350"/>
                    <a:pt x="21600" y="1048"/>
                    <a:pt x="21600" y="675"/>
                  </a:cubicBezTo>
                  <a:cubicBezTo>
                    <a:pt x="21600" y="302"/>
                    <a:pt x="21228" y="0"/>
                    <a:pt x="20769" y="0"/>
                  </a:cubicBezTo>
                  <a:lnTo>
                    <a:pt x="831" y="0"/>
                  </a:lnTo>
                  <a:close/>
                  <a:moveTo>
                    <a:pt x="831" y="2025"/>
                  </a:moveTo>
                  <a:lnTo>
                    <a:pt x="831" y="15525"/>
                  </a:lnTo>
                  <a:cubicBezTo>
                    <a:pt x="831" y="15525"/>
                    <a:pt x="20769" y="15525"/>
                    <a:pt x="20769" y="15525"/>
                  </a:cubicBezTo>
                  <a:lnTo>
                    <a:pt x="20769" y="2025"/>
                  </a:lnTo>
                  <a:lnTo>
                    <a:pt x="831" y="2025"/>
                  </a:lnTo>
                  <a:close/>
                  <a:moveTo>
                    <a:pt x="15785" y="4050"/>
                  </a:moveTo>
                  <a:lnTo>
                    <a:pt x="18277" y="4050"/>
                  </a:lnTo>
                  <a:cubicBezTo>
                    <a:pt x="18277" y="4050"/>
                    <a:pt x="18277" y="13500"/>
                    <a:pt x="18277" y="13500"/>
                  </a:cubicBezTo>
                  <a:lnTo>
                    <a:pt x="15785" y="13500"/>
                  </a:lnTo>
                  <a:lnTo>
                    <a:pt x="15785" y="4050"/>
                  </a:lnTo>
                  <a:close/>
                  <a:moveTo>
                    <a:pt x="7477" y="6750"/>
                  </a:moveTo>
                  <a:lnTo>
                    <a:pt x="9969" y="6750"/>
                  </a:lnTo>
                  <a:cubicBezTo>
                    <a:pt x="9969" y="6750"/>
                    <a:pt x="9969" y="13500"/>
                    <a:pt x="9969" y="13500"/>
                  </a:cubicBezTo>
                  <a:lnTo>
                    <a:pt x="7477" y="13500"/>
                  </a:lnTo>
                  <a:lnTo>
                    <a:pt x="7477" y="6750"/>
                  </a:lnTo>
                  <a:close/>
                  <a:moveTo>
                    <a:pt x="11631" y="8775"/>
                  </a:moveTo>
                  <a:lnTo>
                    <a:pt x="14123" y="8775"/>
                  </a:lnTo>
                  <a:cubicBezTo>
                    <a:pt x="14123" y="8775"/>
                    <a:pt x="14123" y="13500"/>
                    <a:pt x="14123" y="13500"/>
                  </a:cubicBezTo>
                  <a:lnTo>
                    <a:pt x="11631" y="13500"/>
                  </a:lnTo>
                  <a:lnTo>
                    <a:pt x="11631" y="8775"/>
                  </a:lnTo>
                  <a:close/>
                  <a:moveTo>
                    <a:pt x="3323" y="10800"/>
                  </a:moveTo>
                  <a:lnTo>
                    <a:pt x="5815" y="10800"/>
                  </a:lnTo>
                  <a:cubicBezTo>
                    <a:pt x="5815" y="10800"/>
                    <a:pt x="5815" y="13500"/>
                    <a:pt x="5815" y="13500"/>
                  </a:cubicBezTo>
                  <a:lnTo>
                    <a:pt x="3323" y="13500"/>
                  </a:lnTo>
                  <a:lnTo>
                    <a:pt x="3323" y="10800"/>
                  </a:lnTo>
                  <a:close/>
                  <a:moveTo>
                    <a:pt x="3323" y="16200"/>
                  </a:moveTo>
                  <a:lnTo>
                    <a:pt x="1662" y="21600"/>
                  </a:lnTo>
                  <a:lnTo>
                    <a:pt x="3323" y="21600"/>
                  </a:lnTo>
                  <a:lnTo>
                    <a:pt x="4985" y="16200"/>
                  </a:lnTo>
                  <a:cubicBezTo>
                    <a:pt x="4985" y="16200"/>
                    <a:pt x="3323" y="16200"/>
                    <a:pt x="3323" y="16200"/>
                  </a:cubicBezTo>
                  <a:close/>
                  <a:moveTo>
                    <a:pt x="9969" y="16200"/>
                  </a:moveTo>
                  <a:lnTo>
                    <a:pt x="9969" y="21600"/>
                  </a:lnTo>
                  <a:lnTo>
                    <a:pt x="11615" y="21600"/>
                  </a:lnTo>
                  <a:cubicBezTo>
                    <a:pt x="11615" y="21600"/>
                    <a:pt x="11631" y="16200"/>
                    <a:pt x="11631" y="16200"/>
                  </a:cubicBezTo>
                  <a:lnTo>
                    <a:pt x="9969" y="16200"/>
                  </a:lnTo>
                  <a:close/>
                  <a:moveTo>
                    <a:pt x="16615" y="16200"/>
                  </a:moveTo>
                  <a:lnTo>
                    <a:pt x="18277" y="21600"/>
                  </a:lnTo>
                  <a:lnTo>
                    <a:pt x="19938" y="21600"/>
                  </a:lnTo>
                  <a:cubicBezTo>
                    <a:pt x="19938" y="21600"/>
                    <a:pt x="18277" y="16200"/>
                    <a:pt x="18277" y="16200"/>
                  </a:cubicBezTo>
                  <a:lnTo>
                    <a:pt x="16615" y="16200"/>
                  </a:ln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24" name="Shape 34220">
              <a:extLst>
                <a:ext uri="{FF2B5EF4-FFF2-40B4-BE49-F238E27FC236}">
                  <a16:creationId xmlns:a16="http://schemas.microsoft.com/office/drawing/2014/main" xmlns="" id="{DEA85A89-E166-4D31-8BB1-CD23EFA5BD9B}"/>
                </a:ext>
              </a:extLst>
            </p:cNvPr>
            <p:cNvSpPr/>
            <p:nvPr/>
          </p:nvSpPr>
          <p:spPr>
            <a:xfrm>
              <a:off x="12966575" y="6806559"/>
              <a:ext cx="589416" cy="778290"/>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725" name="Shape 34221">
              <a:extLst>
                <a:ext uri="{FF2B5EF4-FFF2-40B4-BE49-F238E27FC236}">
                  <a16:creationId xmlns:a16="http://schemas.microsoft.com/office/drawing/2014/main" xmlns="" id="{B8EBBB89-6C77-4EE6-8ED9-58F5C09ABBE9}"/>
                </a:ext>
              </a:extLst>
            </p:cNvPr>
            <p:cNvSpPr/>
            <p:nvPr/>
          </p:nvSpPr>
          <p:spPr>
            <a:xfrm>
              <a:off x="11922329" y="9268053"/>
              <a:ext cx="476450" cy="629124"/>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726" name="Shape 34222">
              <a:extLst>
                <a:ext uri="{FF2B5EF4-FFF2-40B4-BE49-F238E27FC236}">
                  <a16:creationId xmlns:a16="http://schemas.microsoft.com/office/drawing/2014/main" xmlns="" id="{54F29018-E208-4456-A5C5-8BA338CF9524}"/>
                </a:ext>
              </a:extLst>
            </p:cNvPr>
            <p:cNvSpPr/>
            <p:nvPr/>
          </p:nvSpPr>
          <p:spPr>
            <a:xfrm>
              <a:off x="11993787" y="10946019"/>
              <a:ext cx="447534" cy="447468"/>
            </a:xfrm>
            <a:custGeom>
              <a:avLst/>
              <a:gdLst/>
              <a:ahLst/>
              <a:cxnLst>
                <a:cxn ang="0">
                  <a:pos x="wd2" y="hd2"/>
                </a:cxn>
                <a:cxn ang="5400000">
                  <a:pos x="wd2" y="hd2"/>
                </a:cxn>
                <a:cxn ang="10800000">
                  <a:pos x="wd2" y="hd2"/>
                </a:cxn>
                <a:cxn ang="16200000">
                  <a:pos x="wd2" y="hd2"/>
                </a:cxn>
              </a:cxnLst>
              <a:rect l="0" t="0" r="r" b="b"/>
              <a:pathLst>
                <a:path w="21317" h="21317" extrusionOk="0">
                  <a:moveTo>
                    <a:pt x="7792" y="27"/>
                  </a:moveTo>
                  <a:cubicBezTo>
                    <a:pt x="7372" y="141"/>
                    <a:pt x="7122" y="573"/>
                    <a:pt x="7234" y="993"/>
                  </a:cubicBezTo>
                  <a:lnTo>
                    <a:pt x="7836" y="3244"/>
                  </a:lnTo>
                  <a:cubicBezTo>
                    <a:pt x="8357" y="3022"/>
                    <a:pt x="8864" y="2878"/>
                    <a:pt x="9346" y="2789"/>
                  </a:cubicBezTo>
                  <a:lnTo>
                    <a:pt x="8758" y="585"/>
                  </a:lnTo>
                  <a:cubicBezTo>
                    <a:pt x="8645" y="164"/>
                    <a:pt x="8213" y="-85"/>
                    <a:pt x="7792" y="27"/>
                  </a:cubicBezTo>
                  <a:close/>
                  <a:moveTo>
                    <a:pt x="13442" y="41"/>
                  </a:moveTo>
                  <a:cubicBezTo>
                    <a:pt x="13020" y="-71"/>
                    <a:pt x="12588" y="179"/>
                    <a:pt x="12475" y="600"/>
                  </a:cubicBezTo>
                  <a:lnTo>
                    <a:pt x="11888" y="2784"/>
                  </a:lnTo>
                  <a:cubicBezTo>
                    <a:pt x="12441" y="2878"/>
                    <a:pt x="12949" y="3027"/>
                    <a:pt x="13408" y="3203"/>
                  </a:cubicBezTo>
                  <a:lnTo>
                    <a:pt x="13998" y="1007"/>
                  </a:lnTo>
                  <a:cubicBezTo>
                    <a:pt x="14110" y="585"/>
                    <a:pt x="13862" y="154"/>
                    <a:pt x="13442" y="41"/>
                  </a:cubicBezTo>
                  <a:close/>
                  <a:moveTo>
                    <a:pt x="585" y="12411"/>
                  </a:moveTo>
                  <a:cubicBezTo>
                    <a:pt x="164" y="12524"/>
                    <a:pt x="-86" y="12956"/>
                    <a:pt x="27" y="13377"/>
                  </a:cubicBezTo>
                  <a:cubicBezTo>
                    <a:pt x="139" y="13798"/>
                    <a:pt x="571" y="14047"/>
                    <a:pt x="992" y="13934"/>
                  </a:cubicBezTo>
                  <a:lnTo>
                    <a:pt x="3181" y="13347"/>
                  </a:lnTo>
                  <a:cubicBezTo>
                    <a:pt x="3009" y="12885"/>
                    <a:pt x="2865" y="12376"/>
                    <a:pt x="2775" y="11823"/>
                  </a:cubicBezTo>
                  <a:cubicBezTo>
                    <a:pt x="2775" y="11823"/>
                    <a:pt x="585" y="12411"/>
                    <a:pt x="585" y="12411"/>
                  </a:cubicBezTo>
                  <a:close/>
                  <a:moveTo>
                    <a:pt x="1013" y="7169"/>
                  </a:moveTo>
                  <a:cubicBezTo>
                    <a:pt x="592" y="7056"/>
                    <a:pt x="160" y="7306"/>
                    <a:pt x="47" y="7727"/>
                  </a:cubicBezTo>
                  <a:cubicBezTo>
                    <a:pt x="-66" y="8148"/>
                    <a:pt x="184" y="8580"/>
                    <a:pt x="604" y="8692"/>
                  </a:cubicBezTo>
                  <a:lnTo>
                    <a:pt x="2805" y="9281"/>
                  </a:lnTo>
                  <a:cubicBezTo>
                    <a:pt x="2896" y="8799"/>
                    <a:pt x="3046" y="8293"/>
                    <a:pt x="3273" y="7773"/>
                  </a:cubicBezTo>
                  <a:cubicBezTo>
                    <a:pt x="3273" y="7773"/>
                    <a:pt x="1013" y="7169"/>
                    <a:pt x="1013" y="7169"/>
                  </a:cubicBezTo>
                  <a:close/>
                  <a:moveTo>
                    <a:pt x="2889" y="2841"/>
                  </a:moveTo>
                  <a:cubicBezTo>
                    <a:pt x="2581" y="3148"/>
                    <a:pt x="2580" y="3648"/>
                    <a:pt x="2888" y="3956"/>
                  </a:cubicBezTo>
                  <a:lnTo>
                    <a:pt x="4607" y="5675"/>
                  </a:lnTo>
                  <a:cubicBezTo>
                    <a:pt x="4732" y="5529"/>
                    <a:pt x="5572" y="4695"/>
                    <a:pt x="5727" y="4563"/>
                  </a:cubicBezTo>
                  <a:lnTo>
                    <a:pt x="4004" y="2840"/>
                  </a:lnTo>
                  <a:cubicBezTo>
                    <a:pt x="3696" y="2532"/>
                    <a:pt x="3197" y="2533"/>
                    <a:pt x="2889" y="2841"/>
                  </a:cubicBezTo>
                  <a:close/>
                  <a:moveTo>
                    <a:pt x="15285" y="5439"/>
                  </a:moveTo>
                  <a:cubicBezTo>
                    <a:pt x="13524" y="3930"/>
                    <a:pt x="9472" y="2164"/>
                    <a:pt x="5822" y="5814"/>
                  </a:cubicBezTo>
                  <a:cubicBezTo>
                    <a:pt x="5821" y="5815"/>
                    <a:pt x="5821" y="5815"/>
                    <a:pt x="5821" y="5816"/>
                  </a:cubicBezTo>
                  <a:cubicBezTo>
                    <a:pt x="5820" y="5816"/>
                    <a:pt x="5819" y="5817"/>
                    <a:pt x="5819" y="5817"/>
                  </a:cubicBezTo>
                  <a:cubicBezTo>
                    <a:pt x="5819" y="5818"/>
                    <a:pt x="5818" y="5818"/>
                    <a:pt x="5818" y="5819"/>
                  </a:cubicBezTo>
                  <a:cubicBezTo>
                    <a:pt x="5817" y="5819"/>
                    <a:pt x="5817" y="5820"/>
                    <a:pt x="5816" y="5820"/>
                  </a:cubicBezTo>
                  <a:cubicBezTo>
                    <a:pt x="2166" y="9471"/>
                    <a:pt x="3932" y="13524"/>
                    <a:pt x="5440" y="15285"/>
                  </a:cubicBezTo>
                  <a:cubicBezTo>
                    <a:pt x="6807" y="16868"/>
                    <a:pt x="9202" y="17222"/>
                    <a:pt x="9535" y="17322"/>
                  </a:cubicBezTo>
                  <a:cubicBezTo>
                    <a:pt x="10076" y="17484"/>
                    <a:pt x="12612" y="17632"/>
                    <a:pt x="13467" y="18402"/>
                  </a:cubicBezTo>
                  <a:cubicBezTo>
                    <a:pt x="14644" y="19461"/>
                    <a:pt x="14810" y="19354"/>
                    <a:pt x="15487" y="18942"/>
                  </a:cubicBezTo>
                  <a:cubicBezTo>
                    <a:pt x="16178" y="18522"/>
                    <a:pt x="18522" y="16178"/>
                    <a:pt x="18942" y="15487"/>
                  </a:cubicBezTo>
                  <a:cubicBezTo>
                    <a:pt x="19354" y="14810"/>
                    <a:pt x="19461" y="14644"/>
                    <a:pt x="18401" y="13467"/>
                  </a:cubicBezTo>
                  <a:cubicBezTo>
                    <a:pt x="17632" y="12612"/>
                    <a:pt x="17484" y="10075"/>
                    <a:pt x="17321" y="9534"/>
                  </a:cubicBezTo>
                  <a:cubicBezTo>
                    <a:pt x="17222" y="9201"/>
                    <a:pt x="16868" y="6805"/>
                    <a:pt x="15285" y="5439"/>
                  </a:cubicBezTo>
                  <a:close/>
                  <a:moveTo>
                    <a:pt x="20706" y="16780"/>
                  </a:moveTo>
                  <a:cubicBezTo>
                    <a:pt x="20530" y="16603"/>
                    <a:pt x="20243" y="16603"/>
                    <a:pt x="20066" y="16780"/>
                  </a:cubicBezTo>
                  <a:lnTo>
                    <a:pt x="16780" y="20067"/>
                  </a:lnTo>
                  <a:cubicBezTo>
                    <a:pt x="16603" y="20244"/>
                    <a:pt x="16603" y="20531"/>
                    <a:pt x="16780" y="20707"/>
                  </a:cubicBezTo>
                  <a:lnTo>
                    <a:pt x="16780" y="20707"/>
                  </a:lnTo>
                  <a:cubicBezTo>
                    <a:pt x="16956" y="20884"/>
                    <a:pt x="17243" y="20884"/>
                    <a:pt x="17419" y="20707"/>
                  </a:cubicBezTo>
                  <a:lnTo>
                    <a:pt x="20706" y="17420"/>
                  </a:lnTo>
                  <a:cubicBezTo>
                    <a:pt x="20883" y="17243"/>
                    <a:pt x="20883" y="16956"/>
                    <a:pt x="20706" y="16780"/>
                  </a:cubicBezTo>
                  <a:cubicBezTo>
                    <a:pt x="20706" y="16780"/>
                    <a:pt x="20706" y="16780"/>
                    <a:pt x="20706" y="16780"/>
                  </a:cubicBezTo>
                  <a:close/>
                  <a:moveTo>
                    <a:pt x="19833" y="15906"/>
                  </a:moveTo>
                  <a:cubicBezTo>
                    <a:pt x="19656" y="15729"/>
                    <a:pt x="19370" y="15730"/>
                    <a:pt x="19193" y="15906"/>
                  </a:cubicBezTo>
                  <a:lnTo>
                    <a:pt x="15906" y="19194"/>
                  </a:lnTo>
                  <a:cubicBezTo>
                    <a:pt x="15729" y="19370"/>
                    <a:pt x="15729" y="19657"/>
                    <a:pt x="15906" y="19833"/>
                  </a:cubicBezTo>
                  <a:lnTo>
                    <a:pt x="15906" y="19833"/>
                  </a:lnTo>
                  <a:cubicBezTo>
                    <a:pt x="16082" y="20010"/>
                    <a:pt x="16369" y="20010"/>
                    <a:pt x="16546" y="19833"/>
                  </a:cubicBezTo>
                  <a:lnTo>
                    <a:pt x="19833" y="16546"/>
                  </a:lnTo>
                  <a:cubicBezTo>
                    <a:pt x="20009" y="16369"/>
                    <a:pt x="20009" y="16083"/>
                    <a:pt x="19833" y="15906"/>
                  </a:cubicBezTo>
                  <a:cubicBezTo>
                    <a:pt x="19833" y="15906"/>
                    <a:pt x="19833" y="15906"/>
                    <a:pt x="19833" y="15906"/>
                  </a:cubicBezTo>
                  <a:close/>
                  <a:moveTo>
                    <a:pt x="17867" y="20727"/>
                  </a:moveTo>
                  <a:lnTo>
                    <a:pt x="20726" y="17867"/>
                  </a:lnTo>
                  <a:cubicBezTo>
                    <a:pt x="21514" y="18656"/>
                    <a:pt x="21513" y="19935"/>
                    <a:pt x="20724" y="20724"/>
                  </a:cubicBezTo>
                  <a:cubicBezTo>
                    <a:pt x="19934" y="21514"/>
                    <a:pt x="18655" y="21515"/>
                    <a:pt x="17867" y="20727"/>
                  </a:cubicBez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727" name="Shape 34223">
              <a:extLst>
                <a:ext uri="{FF2B5EF4-FFF2-40B4-BE49-F238E27FC236}">
                  <a16:creationId xmlns:a16="http://schemas.microsoft.com/office/drawing/2014/main" xmlns="" id="{75698CD7-C509-4DD2-9D15-6AE90F341712}"/>
                </a:ext>
              </a:extLst>
            </p:cNvPr>
            <p:cNvSpPr/>
            <p:nvPr/>
          </p:nvSpPr>
          <p:spPr>
            <a:xfrm>
              <a:off x="11828592" y="12064076"/>
              <a:ext cx="446404" cy="410140"/>
            </a:xfrm>
            <a:custGeom>
              <a:avLst/>
              <a:gdLst/>
              <a:ahLst/>
              <a:cxnLst>
                <a:cxn ang="0">
                  <a:pos x="wd2" y="hd2"/>
                </a:cxn>
                <a:cxn ang="5400000">
                  <a:pos x="wd2" y="hd2"/>
                </a:cxn>
                <a:cxn ang="10800000">
                  <a:pos x="wd2" y="hd2"/>
                </a:cxn>
                <a:cxn ang="16200000">
                  <a:pos x="wd2" y="hd2"/>
                </a:cxn>
              </a:cxnLst>
              <a:rect l="0" t="0"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28" name="Shape 34224">
              <a:extLst>
                <a:ext uri="{FF2B5EF4-FFF2-40B4-BE49-F238E27FC236}">
                  <a16:creationId xmlns:a16="http://schemas.microsoft.com/office/drawing/2014/main" xmlns="" id="{96D1B8F7-1D82-4273-B1B8-4DBC85F433E9}"/>
                </a:ext>
              </a:extLst>
            </p:cNvPr>
            <p:cNvSpPr/>
            <p:nvPr/>
          </p:nvSpPr>
          <p:spPr>
            <a:xfrm>
              <a:off x="11467012" y="10972393"/>
              <a:ext cx="358632" cy="692850"/>
            </a:xfrm>
            <a:custGeom>
              <a:avLst/>
              <a:gdLst/>
              <a:ahLst/>
              <a:cxnLst>
                <a:cxn ang="0">
                  <a:pos x="wd2" y="hd2"/>
                </a:cxn>
                <a:cxn ang="5400000">
                  <a:pos x="wd2" y="hd2"/>
                </a:cxn>
                <a:cxn ang="10800000">
                  <a:pos x="wd2" y="hd2"/>
                </a:cxn>
                <a:cxn ang="16200000">
                  <a:pos x="wd2" y="hd2"/>
                </a:cxn>
              </a:cxnLst>
              <a:rect l="0" t="0" r="r" b="b"/>
              <a:pathLst>
                <a:path w="21436" h="21532" extrusionOk="0">
                  <a:moveTo>
                    <a:pt x="17698" y="0"/>
                  </a:moveTo>
                  <a:lnTo>
                    <a:pt x="16138" y="1685"/>
                  </a:lnTo>
                  <a:cubicBezTo>
                    <a:pt x="16052" y="1663"/>
                    <a:pt x="15626" y="1553"/>
                    <a:pt x="15626" y="1553"/>
                  </a:cubicBezTo>
                  <a:lnTo>
                    <a:pt x="14403" y="2878"/>
                  </a:lnTo>
                  <a:lnTo>
                    <a:pt x="14914" y="3010"/>
                  </a:lnTo>
                  <a:lnTo>
                    <a:pt x="14546" y="3408"/>
                  </a:lnTo>
                  <a:lnTo>
                    <a:pt x="2184" y="16751"/>
                  </a:lnTo>
                  <a:cubicBezTo>
                    <a:pt x="1744" y="17225"/>
                    <a:pt x="202" y="19746"/>
                    <a:pt x="516" y="20547"/>
                  </a:cubicBezTo>
                  <a:cubicBezTo>
                    <a:pt x="560" y="20662"/>
                    <a:pt x="644" y="20742"/>
                    <a:pt x="773" y="20775"/>
                  </a:cubicBezTo>
                  <a:cubicBezTo>
                    <a:pt x="1807" y="21040"/>
                    <a:pt x="5426" y="18252"/>
                    <a:pt x="5928" y="17710"/>
                  </a:cubicBezTo>
                  <a:lnTo>
                    <a:pt x="18283" y="4367"/>
                  </a:lnTo>
                  <a:lnTo>
                    <a:pt x="18652" y="3969"/>
                  </a:lnTo>
                  <a:lnTo>
                    <a:pt x="19186" y="4106"/>
                  </a:lnTo>
                  <a:lnTo>
                    <a:pt x="14380" y="9291"/>
                  </a:lnTo>
                  <a:lnTo>
                    <a:pt x="15147" y="9488"/>
                  </a:lnTo>
                  <a:lnTo>
                    <a:pt x="21176" y="2979"/>
                  </a:lnTo>
                  <a:cubicBezTo>
                    <a:pt x="21176" y="2979"/>
                    <a:pt x="20341" y="2767"/>
                    <a:pt x="19876" y="2647"/>
                  </a:cubicBezTo>
                  <a:lnTo>
                    <a:pt x="21436" y="963"/>
                  </a:lnTo>
                  <a:cubicBezTo>
                    <a:pt x="21436" y="963"/>
                    <a:pt x="17698" y="0"/>
                    <a:pt x="17698" y="0"/>
                  </a:cubicBezTo>
                  <a:close/>
                  <a:moveTo>
                    <a:pt x="516" y="20547"/>
                  </a:moveTo>
                  <a:cubicBezTo>
                    <a:pt x="504" y="20509"/>
                    <a:pt x="483" y="20481"/>
                    <a:pt x="479" y="20436"/>
                  </a:cubicBezTo>
                  <a:lnTo>
                    <a:pt x="223" y="20708"/>
                  </a:lnTo>
                  <a:cubicBezTo>
                    <a:pt x="120" y="20820"/>
                    <a:pt x="-164" y="21449"/>
                    <a:pt x="129" y="21525"/>
                  </a:cubicBezTo>
                  <a:cubicBezTo>
                    <a:pt x="423" y="21600"/>
                    <a:pt x="1188" y="21095"/>
                    <a:pt x="1291" y="20984"/>
                  </a:cubicBezTo>
                  <a:lnTo>
                    <a:pt x="1546" y="20707"/>
                  </a:lnTo>
                  <a:cubicBezTo>
                    <a:pt x="1228" y="20825"/>
                    <a:pt x="959" y="20878"/>
                    <a:pt x="774" y="20830"/>
                  </a:cubicBezTo>
                  <a:cubicBezTo>
                    <a:pt x="630" y="20793"/>
                    <a:pt x="555" y="20685"/>
                    <a:pt x="516" y="2054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29" name="Shape 34225">
              <a:extLst>
                <a:ext uri="{FF2B5EF4-FFF2-40B4-BE49-F238E27FC236}">
                  <a16:creationId xmlns:a16="http://schemas.microsoft.com/office/drawing/2014/main" xmlns="" id="{6FC5D5EC-DE89-4452-B462-EFEAEB190CAC}"/>
                </a:ext>
              </a:extLst>
            </p:cNvPr>
            <p:cNvSpPr/>
            <p:nvPr/>
          </p:nvSpPr>
          <p:spPr>
            <a:xfrm>
              <a:off x="12788908" y="11202698"/>
              <a:ext cx="425116" cy="118066"/>
            </a:xfrm>
            <a:custGeom>
              <a:avLst/>
              <a:gdLst/>
              <a:ahLst/>
              <a:cxnLst>
                <a:cxn ang="0">
                  <a:pos x="wd2" y="hd2"/>
                </a:cxn>
                <a:cxn ang="5400000">
                  <a:pos x="wd2" y="hd2"/>
                </a:cxn>
                <a:cxn ang="10800000">
                  <a:pos x="wd2" y="hd2"/>
                </a:cxn>
                <a:cxn ang="16200000">
                  <a:pos x="wd2" y="hd2"/>
                </a:cxn>
              </a:cxnLst>
              <a:rect l="0" t="0" r="r" b="b"/>
              <a:pathLst>
                <a:path w="21600" h="21600" extrusionOk="0">
                  <a:moveTo>
                    <a:pt x="21600" y="14936"/>
                  </a:moveTo>
                  <a:lnTo>
                    <a:pt x="17631" y="5428"/>
                  </a:lnTo>
                  <a:lnTo>
                    <a:pt x="17241" y="21600"/>
                  </a:lnTo>
                  <a:cubicBezTo>
                    <a:pt x="17241" y="21600"/>
                    <a:pt x="21600" y="14936"/>
                    <a:pt x="21600" y="14936"/>
                  </a:cubicBezTo>
                  <a:close/>
                  <a:moveTo>
                    <a:pt x="16506" y="21368"/>
                  </a:moveTo>
                  <a:lnTo>
                    <a:pt x="16896" y="5196"/>
                  </a:lnTo>
                  <a:lnTo>
                    <a:pt x="3794" y="1071"/>
                  </a:lnTo>
                  <a:lnTo>
                    <a:pt x="3401" y="17243"/>
                  </a:lnTo>
                  <a:cubicBezTo>
                    <a:pt x="3401" y="17243"/>
                    <a:pt x="16506" y="21368"/>
                    <a:pt x="16506" y="21368"/>
                  </a:cubicBezTo>
                  <a:close/>
                  <a:moveTo>
                    <a:pt x="2651" y="17004"/>
                  </a:moveTo>
                  <a:lnTo>
                    <a:pt x="3043" y="832"/>
                  </a:lnTo>
                  <a:lnTo>
                    <a:pt x="393" y="0"/>
                  </a:lnTo>
                  <a:lnTo>
                    <a:pt x="0" y="16172"/>
                  </a:lnTo>
                  <a:cubicBezTo>
                    <a:pt x="0" y="16172"/>
                    <a:pt x="2651" y="17004"/>
                    <a:pt x="2651" y="1700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30" name="Shape 34226">
              <a:extLst>
                <a:ext uri="{FF2B5EF4-FFF2-40B4-BE49-F238E27FC236}">
                  <a16:creationId xmlns:a16="http://schemas.microsoft.com/office/drawing/2014/main" xmlns="" id="{9DC9429D-5D5E-4302-89AA-A9BC4F97D2C9}"/>
                </a:ext>
              </a:extLst>
            </p:cNvPr>
            <p:cNvSpPr/>
            <p:nvPr/>
          </p:nvSpPr>
          <p:spPr>
            <a:xfrm>
              <a:off x="12691600" y="7661988"/>
              <a:ext cx="463732" cy="545588"/>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31" name="Shape 34227">
              <a:extLst>
                <a:ext uri="{FF2B5EF4-FFF2-40B4-BE49-F238E27FC236}">
                  <a16:creationId xmlns:a16="http://schemas.microsoft.com/office/drawing/2014/main" xmlns="" id="{C3013A45-EA08-4DC9-9308-03909A71466E}"/>
                </a:ext>
              </a:extLst>
            </p:cNvPr>
            <p:cNvSpPr/>
            <p:nvPr/>
          </p:nvSpPr>
          <p:spPr>
            <a:xfrm>
              <a:off x="11861838" y="8796062"/>
              <a:ext cx="359648" cy="359648"/>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grpFill/>
            <a:ln w="12700" cap="flat">
              <a:noFill/>
              <a:miter lim="400000"/>
            </a:ln>
            <a:effectLst/>
          </p:spPr>
          <p:txBody>
            <a:bodyPr wrap="square" lIns="53578" tIns="53578" rIns="53578" bIns="53578" numCol="1" anchor="ctr">
              <a:noAutofit/>
            </a:bodyPr>
            <a:lstStyle/>
            <a:p>
              <a:endParaRPr sz="5063" dirty="0">
                <a:latin typeface="Lato Light" panose="020F0502020204030203" pitchFamily="34" charset="0"/>
              </a:endParaRPr>
            </a:p>
          </p:txBody>
        </p:sp>
        <p:sp>
          <p:nvSpPr>
            <p:cNvPr id="732" name="Shape 34228">
              <a:extLst>
                <a:ext uri="{FF2B5EF4-FFF2-40B4-BE49-F238E27FC236}">
                  <a16:creationId xmlns:a16="http://schemas.microsoft.com/office/drawing/2014/main" xmlns="" id="{75E93B50-B71A-41D4-A276-9933C918B33E}"/>
                </a:ext>
              </a:extLst>
            </p:cNvPr>
            <p:cNvSpPr/>
            <p:nvPr/>
          </p:nvSpPr>
          <p:spPr>
            <a:xfrm>
              <a:off x="9057539" y="5652197"/>
              <a:ext cx="565072" cy="648758"/>
            </a:xfrm>
            <a:custGeom>
              <a:avLst/>
              <a:gdLst/>
              <a:ahLst/>
              <a:cxnLst>
                <a:cxn ang="0">
                  <a:pos x="wd2" y="hd2"/>
                </a:cxn>
                <a:cxn ang="5400000">
                  <a:pos x="wd2" y="hd2"/>
                </a:cxn>
                <a:cxn ang="10800000">
                  <a:pos x="wd2" y="hd2"/>
                </a:cxn>
                <a:cxn ang="16200000">
                  <a:pos x="wd2" y="hd2"/>
                </a:cxn>
              </a:cxnLst>
              <a:rect l="0" t="0" r="r" b="b"/>
              <a:pathLst>
                <a:path w="21600" h="21600" extrusionOk="0">
                  <a:moveTo>
                    <a:pt x="11390" y="0"/>
                  </a:moveTo>
                  <a:lnTo>
                    <a:pt x="0" y="14168"/>
                  </a:lnTo>
                  <a:lnTo>
                    <a:pt x="12187" y="21600"/>
                  </a:lnTo>
                  <a:lnTo>
                    <a:pt x="21600" y="9890"/>
                  </a:lnTo>
                  <a:lnTo>
                    <a:pt x="20767" y="5719"/>
                  </a:lnTo>
                  <a:lnTo>
                    <a:pt x="11390" y="0"/>
                  </a:lnTo>
                  <a:close/>
                  <a:moveTo>
                    <a:pt x="12641" y="5625"/>
                  </a:moveTo>
                  <a:lnTo>
                    <a:pt x="17079" y="8332"/>
                  </a:lnTo>
                  <a:lnTo>
                    <a:pt x="16765" y="8723"/>
                  </a:lnTo>
                  <a:lnTo>
                    <a:pt x="12326" y="6016"/>
                  </a:lnTo>
                  <a:lnTo>
                    <a:pt x="12641" y="5625"/>
                  </a:lnTo>
                  <a:close/>
                  <a:moveTo>
                    <a:pt x="7323" y="8127"/>
                  </a:moveTo>
                  <a:lnTo>
                    <a:pt x="16200" y="13540"/>
                  </a:lnTo>
                  <a:lnTo>
                    <a:pt x="15894" y="13920"/>
                  </a:lnTo>
                  <a:lnTo>
                    <a:pt x="7017" y="8506"/>
                  </a:lnTo>
                  <a:lnTo>
                    <a:pt x="7323" y="8127"/>
                  </a:lnTo>
                  <a:close/>
                  <a:moveTo>
                    <a:pt x="5778" y="10048"/>
                  </a:moveTo>
                  <a:lnTo>
                    <a:pt x="14655" y="15462"/>
                  </a:lnTo>
                  <a:lnTo>
                    <a:pt x="14340" y="15853"/>
                  </a:lnTo>
                  <a:lnTo>
                    <a:pt x="5463" y="10439"/>
                  </a:lnTo>
                  <a:lnTo>
                    <a:pt x="5778" y="10048"/>
                  </a:lnTo>
                  <a:close/>
                  <a:moveTo>
                    <a:pt x="4233" y="11970"/>
                  </a:moveTo>
                  <a:lnTo>
                    <a:pt x="8671" y="14677"/>
                  </a:lnTo>
                  <a:lnTo>
                    <a:pt x="8357" y="15068"/>
                  </a:lnTo>
                  <a:lnTo>
                    <a:pt x="3918" y="12361"/>
                  </a:lnTo>
                  <a:lnTo>
                    <a:pt x="4233" y="11970"/>
                  </a:ln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33" name="Shape 34229">
              <a:extLst>
                <a:ext uri="{FF2B5EF4-FFF2-40B4-BE49-F238E27FC236}">
                  <a16:creationId xmlns:a16="http://schemas.microsoft.com/office/drawing/2014/main" xmlns="" id="{C33E312C-4F36-4918-8534-BB078B5DAA5F}"/>
                </a:ext>
              </a:extLst>
            </p:cNvPr>
            <p:cNvSpPr/>
            <p:nvPr/>
          </p:nvSpPr>
          <p:spPr>
            <a:xfrm>
              <a:off x="14430703" y="5653180"/>
              <a:ext cx="678286" cy="609678"/>
            </a:xfrm>
            <a:custGeom>
              <a:avLst/>
              <a:gdLst/>
              <a:ahLst/>
              <a:cxnLst>
                <a:cxn ang="0">
                  <a:pos x="wd2" y="hd2"/>
                </a:cxn>
                <a:cxn ang="5400000">
                  <a:pos x="wd2" y="hd2"/>
                </a:cxn>
                <a:cxn ang="10800000">
                  <a:pos x="wd2" y="hd2"/>
                </a:cxn>
                <a:cxn ang="16200000">
                  <a:pos x="wd2" y="hd2"/>
                </a:cxn>
              </a:cxnLst>
              <a:rect l="0" t="0" r="r" b="b"/>
              <a:pathLst>
                <a:path w="21255" h="21217" extrusionOk="0">
                  <a:moveTo>
                    <a:pt x="16218" y="16859"/>
                  </a:moveTo>
                  <a:lnTo>
                    <a:pt x="3455" y="9002"/>
                  </a:lnTo>
                  <a:lnTo>
                    <a:pt x="7275" y="1347"/>
                  </a:lnTo>
                  <a:lnTo>
                    <a:pt x="20039" y="9205"/>
                  </a:lnTo>
                  <a:cubicBezTo>
                    <a:pt x="20039" y="9205"/>
                    <a:pt x="16218" y="16859"/>
                    <a:pt x="16218" y="16859"/>
                  </a:cubicBezTo>
                  <a:close/>
                  <a:moveTo>
                    <a:pt x="20627" y="8027"/>
                  </a:moveTo>
                  <a:lnTo>
                    <a:pt x="7863" y="170"/>
                  </a:lnTo>
                  <a:cubicBezTo>
                    <a:pt x="7275" y="-192"/>
                    <a:pt x="6536" y="43"/>
                    <a:pt x="6211" y="693"/>
                  </a:cubicBezTo>
                  <a:cubicBezTo>
                    <a:pt x="6211" y="693"/>
                    <a:pt x="1803" y="9525"/>
                    <a:pt x="1814" y="9531"/>
                  </a:cubicBezTo>
                  <a:lnTo>
                    <a:pt x="16683" y="18684"/>
                  </a:lnTo>
                  <a:cubicBezTo>
                    <a:pt x="16694" y="18691"/>
                    <a:pt x="21103" y="9860"/>
                    <a:pt x="21103" y="9860"/>
                  </a:cubicBezTo>
                  <a:cubicBezTo>
                    <a:pt x="21427" y="9210"/>
                    <a:pt x="21214" y="8389"/>
                    <a:pt x="20627" y="8027"/>
                  </a:cubicBezTo>
                  <a:close/>
                  <a:moveTo>
                    <a:pt x="15519" y="21047"/>
                  </a:moveTo>
                  <a:lnTo>
                    <a:pt x="628" y="11880"/>
                  </a:lnTo>
                  <a:cubicBezTo>
                    <a:pt x="40" y="11518"/>
                    <a:pt x="-173" y="10698"/>
                    <a:pt x="152" y="10047"/>
                  </a:cubicBezTo>
                  <a:lnTo>
                    <a:pt x="446" y="9459"/>
                  </a:lnTo>
                  <a:lnTo>
                    <a:pt x="7359" y="13714"/>
                  </a:lnTo>
                  <a:lnTo>
                    <a:pt x="7065" y="14303"/>
                  </a:lnTo>
                  <a:lnTo>
                    <a:pt x="10256" y="16268"/>
                  </a:lnTo>
                  <a:lnTo>
                    <a:pt x="10550" y="15679"/>
                  </a:lnTo>
                  <a:lnTo>
                    <a:pt x="17464" y="19935"/>
                  </a:lnTo>
                  <a:lnTo>
                    <a:pt x="17170" y="20524"/>
                  </a:lnTo>
                  <a:cubicBezTo>
                    <a:pt x="16846" y="21174"/>
                    <a:pt x="16106" y="21408"/>
                    <a:pt x="15519" y="21047"/>
                  </a:cubicBezTo>
                  <a:cubicBezTo>
                    <a:pt x="15519" y="21047"/>
                    <a:pt x="15519" y="21047"/>
                    <a:pt x="15519" y="2104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34" name="Shape 34230">
              <a:extLst>
                <a:ext uri="{FF2B5EF4-FFF2-40B4-BE49-F238E27FC236}">
                  <a16:creationId xmlns:a16="http://schemas.microsoft.com/office/drawing/2014/main" xmlns="" id="{16D8DC8A-2D6C-4EE4-9922-98A08210D30E}"/>
                </a:ext>
              </a:extLst>
            </p:cNvPr>
            <p:cNvSpPr/>
            <p:nvPr/>
          </p:nvSpPr>
          <p:spPr>
            <a:xfrm>
              <a:off x="14217720" y="6775957"/>
              <a:ext cx="333440" cy="666878"/>
            </a:xfrm>
            <a:custGeom>
              <a:avLst/>
              <a:gdLst/>
              <a:ahLst/>
              <a:cxnLst>
                <a:cxn ang="0">
                  <a:pos x="wd2" y="hd2"/>
                </a:cxn>
                <a:cxn ang="5400000">
                  <a:pos x="wd2" y="hd2"/>
                </a:cxn>
                <a:cxn ang="10800000">
                  <a:pos x="wd2" y="hd2"/>
                </a:cxn>
                <a:cxn ang="16200000">
                  <a:pos x="wd2" y="hd2"/>
                </a:cxn>
              </a:cxnLst>
              <a:rect l="0" t="0"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35" name="Shape 34231">
              <a:extLst>
                <a:ext uri="{FF2B5EF4-FFF2-40B4-BE49-F238E27FC236}">
                  <a16:creationId xmlns:a16="http://schemas.microsoft.com/office/drawing/2014/main" xmlns="" id="{61674FCD-5BFD-4087-8967-46E6D66A1873}"/>
                </a:ext>
              </a:extLst>
            </p:cNvPr>
            <p:cNvSpPr/>
            <p:nvPr/>
          </p:nvSpPr>
          <p:spPr>
            <a:xfrm>
              <a:off x="12484545" y="3228311"/>
              <a:ext cx="428100" cy="347868"/>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36" name="Shape 34232">
              <a:extLst>
                <a:ext uri="{FF2B5EF4-FFF2-40B4-BE49-F238E27FC236}">
                  <a16:creationId xmlns:a16="http://schemas.microsoft.com/office/drawing/2014/main" xmlns="" id="{B68E75C3-0736-4FB7-9B10-4AD2E7F9BD7F}"/>
                </a:ext>
              </a:extLst>
            </p:cNvPr>
            <p:cNvSpPr/>
            <p:nvPr/>
          </p:nvSpPr>
          <p:spPr>
            <a:xfrm>
              <a:off x="11791096" y="11232556"/>
              <a:ext cx="130464" cy="279620"/>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37" name="Shape 34233">
              <a:extLst>
                <a:ext uri="{FF2B5EF4-FFF2-40B4-BE49-F238E27FC236}">
                  <a16:creationId xmlns:a16="http://schemas.microsoft.com/office/drawing/2014/main" xmlns="" id="{68C57207-40F2-4BF3-AD50-F6508A940087}"/>
                </a:ext>
              </a:extLst>
            </p:cNvPr>
            <p:cNvSpPr/>
            <p:nvPr/>
          </p:nvSpPr>
          <p:spPr>
            <a:xfrm>
              <a:off x="11084739" y="4570184"/>
              <a:ext cx="304442" cy="392838"/>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38" name="Shape 34234">
              <a:extLst>
                <a:ext uri="{FF2B5EF4-FFF2-40B4-BE49-F238E27FC236}">
                  <a16:creationId xmlns:a16="http://schemas.microsoft.com/office/drawing/2014/main" xmlns="" id="{0D5F0E8B-1C20-45DA-A5D3-BE576272F935}"/>
                </a:ext>
              </a:extLst>
            </p:cNvPr>
            <p:cNvSpPr/>
            <p:nvPr/>
          </p:nvSpPr>
          <p:spPr>
            <a:xfrm>
              <a:off x="10710090" y="4258444"/>
              <a:ext cx="419088" cy="392838"/>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39" name="Shape 34235">
              <a:extLst>
                <a:ext uri="{FF2B5EF4-FFF2-40B4-BE49-F238E27FC236}">
                  <a16:creationId xmlns:a16="http://schemas.microsoft.com/office/drawing/2014/main" xmlns="" id="{F734970C-41F7-4E96-8F38-41EBC67526AB}"/>
                </a:ext>
              </a:extLst>
            </p:cNvPr>
            <p:cNvSpPr/>
            <p:nvPr/>
          </p:nvSpPr>
          <p:spPr>
            <a:xfrm>
              <a:off x="9790862" y="4363012"/>
              <a:ext cx="428100" cy="347868"/>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40" name="Shape 34236">
              <a:extLst>
                <a:ext uri="{FF2B5EF4-FFF2-40B4-BE49-F238E27FC236}">
                  <a16:creationId xmlns:a16="http://schemas.microsoft.com/office/drawing/2014/main" xmlns="" id="{AE40047B-FC3E-413A-BC8B-AAA049260C5F}"/>
                </a:ext>
              </a:extLst>
            </p:cNvPr>
            <p:cNvSpPr/>
            <p:nvPr/>
          </p:nvSpPr>
          <p:spPr>
            <a:xfrm>
              <a:off x="12210021" y="7840631"/>
              <a:ext cx="346528" cy="281582"/>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41" name="Shape 34237">
              <a:extLst>
                <a:ext uri="{FF2B5EF4-FFF2-40B4-BE49-F238E27FC236}">
                  <a16:creationId xmlns:a16="http://schemas.microsoft.com/office/drawing/2014/main" xmlns="" id="{C671E64B-2CF9-431D-9DAF-C7F554FFA84D}"/>
                </a:ext>
              </a:extLst>
            </p:cNvPr>
            <p:cNvSpPr/>
            <p:nvPr/>
          </p:nvSpPr>
          <p:spPr>
            <a:xfrm>
              <a:off x="11135547" y="9214788"/>
              <a:ext cx="163854" cy="351174"/>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42" name="Shape 34238">
              <a:extLst>
                <a:ext uri="{FF2B5EF4-FFF2-40B4-BE49-F238E27FC236}">
                  <a16:creationId xmlns:a16="http://schemas.microsoft.com/office/drawing/2014/main" xmlns="" id="{ED193B0E-DAC0-48CD-8BD7-4C3BF8C493F2}"/>
                </a:ext>
              </a:extLst>
            </p:cNvPr>
            <p:cNvSpPr/>
            <p:nvPr/>
          </p:nvSpPr>
          <p:spPr>
            <a:xfrm>
              <a:off x="13971261" y="7721068"/>
              <a:ext cx="163854" cy="351174"/>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43" name="Shape 34239">
              <a:extLst>
                <a:ext uri="{FF2B5EF4-FFF2-40B4-BE49-F238E27FC236}">
                  <a16:creationId xmlns:a16="http://schemas.microsoft.com/office/drawing/2014/main" xmlns="" id="{01002484-57C2-4D60-8F37-CEE40F7C5A9D}"/>
                </a:ext>
              </a:extLst>
            </p:cNvPr>
            <p:cNvSpPr/>
            <p:nvPr/>
          </p:nvSpPr>
          <p:spPr>
            <a:xfrm>
              <a:off x="13086555" y="5888971"/>
              <a:ext cx="304442" cy="392840"/>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44" name="Shape 34240">
              <a:extLst>
                <a:ext uri="{FF2B5EF4-FFF2-40B4-BE49-F238E27FC236}">
                  <a16:creationId xmlns:a16="http://schemas.microsoft.com/office/drawing/2014/main" xmlns="" id="{802572F1-8A88-4DF8-8AA0-F89F51B23948}"/>
                </a:ext>
              </a:extLst>
            </p:cNvPr>
            <p:cNvSpPr/>
            <p:nvPr/>
          </p:nvSpPr>
          <p:spPr>
            <a:xfrm>
              <a:off x="12718729" y="8725244"/>
              <a:ext cx="218222" cy="281582"/>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45" name="Shape 34241">
              <a:extLst>
                <a:ext uri="{FF2B5EF4-FFF2-40B4-BE49-F238E27FC236}">
                  <a16:creationId xmlns:a16="http://schemas.microsoft.com/office/drawing/2014/main" xmlns="" id="{ABE27A2D-2A05-4689-837B-0FE133374CA9}"/>
                </a:ext>
              </a:extLst>
            </p:cNvPr>
            <p:cNvSpPr/>
            <p:nvPr/>
          </p:nvSpPr>
          <p:spPr>
            <a:xfrm>
              <a:off x="11342014" y="7513407"/>
              <a:ext cx="272208" cy="366146"/>
            </a:xfrm>
            <a:custGeom>
              <a:avLst/>
              <a:gdLst/>
              <a:ahLst/>
              <a:cxnLst>
                <a:cxn ang="0">
                  <a:pos x="wd2" y="hd2"/>
                </a:cxn>
                <a:cxn ang="5400000">
                  <a:pos x="wd2" y="hd2"/>
                </a:cxn>
                <a:cxn ang="10800000">
                  <a:pos x="wd2" y="hd2"/>
                </a:cxn>
                <a:cxn ang="16200000">
                  <a:pos x="wd2" y="hd2"/>
                </a:cxn>
              </a:cxnLst>
              <a:rect l="0" t="0" r="r" b="b"/>
              <a:pathLst>
                <a:path w="19711" h="20821" extrusionOk="0">
                  <a:moveTo>
                    <a:pt x="12499" y="13303"/>
                  </a:moveTo>
                  <a:cubicBezTo>
                    <a:pt x="13474" y="15282"/>
                    <a:pt x="14406" y="17194"/>
                    <a:pt x="14461" y="19063"/>
                  </a:cubicBezTo>
                  <a:cubicBezTo>
                    <a:pt x="14479" y="19633"/>
                    <a:pt x="14582" y="20311"/>
                    <a:pt x="14210" y="20821"/>
                  </a:cubicBezTo>
                  <a:cubicBezTo>
                    <a:pt x="10525" y="17927"/>
                    <a:pt x="9838" y="14212"/>
                    <a:pt x="8115" y="11051"/>
                  </a:cubicBezTo>
                  <a:cubicBezTo>
                    <a:pt x="6053" y="10122"/>
                    <a:pt x="4570" y="7480"/>
                    <a:pt x="6196" y="6231"/>
                  </a:cubicBezTo>
                  <a:cubicBezTo>
                    <a:pt x="8553" y="4419"/>
                    <a:pt x="10035" y="7345"/>
                    <a:pt x="10598" y="8773"/>
                  </a:cubicBezTo>
                  <a:cubicBezTo>
                    <a:pt x="10906" y="9555"/>
                    <a:pt x="10989" y="10416"/>
                    <a:pt x="11671" y="11094"/>
                  </a:cubicBezTo>
                  <a:cubicBezTo>
                    <a:pt x="13112" y="12518"/>
                    <a:pt x="15601" y="11340"/>
                    <a:pt x="16169" y="9915"/>
                  </a:cubicBezTo>
                  <a:cubicBezTo>
                    <a:pt x="16983" y="7871"/>
                    <a:pt x="15656" y="5461"/>
                    <a:pt x="13976" y="3794"/>
                  </a:cubicBezTo>
                  <a:cubicBezTo>
                    <a:pt x="11415" y="1258"/>
                    <a:pt x="6416" y="1969"/>
                    <a:pt x="3932" y="4842"/>
                  </a:cubicBezTo>
                  <a:cubicBezTo>
                    <a:pt x="2652" y="6323"/>
                    <a:pt x="2147" y="8434"/>
                    <a:pt x="3515" y="10418"/>
                  </a:cubicBezTo>
                  <a:cubicBezTo>
                    <a:pt x="4236" y="11464"/>
                    <a:pt x="5170" y="12108"/>
                    <a:pt x="6136" y="12400"/>
                  </a:cubicBezTo>
                  <a:cubicBezTo>
                    <a:pt x="6282" y="12445"/>
                    <a:pt x="6666" y="12458"/>
                    <a:pt x="6895" y="12661"/>
                  </a:cubicBezTo>
                  <a:cubicBezTo>
                    <a:pt x="7361" y="13074"/>
                    <a:pt x="7439" y="13745"/>
                    <a:pt x="7417" y="14249"/>
                  </a:cubicBezTo>
                  <a:cubicBezTo>
                    <a:pt x="5334" y="14777"/>
                    <a:pt x="3377" y="14023"/>
                    <a:pt x="1894" y="12542"/>
                  </a:cubicBezTo>
                  <a:cubicBezTo>
                    <a:pt x="-1478" y="9170"/>
                    <a:pt x="-94" y="4513"/>
                    <a:pt x="4049" y="1953"/>
                  </a:cubicBezTo>
                  <a:cubicBezTo>
                    <a:pt x="8469" y="-779"/>
                    <a:pt x="13971" y="-622"/>
                    <a:pt x="16956" y="2276"/>
                  </a:cubicBezTo>
                  <a:cubicBezTo>
                    <a:pt x="19176" y="4430"/>
                    <a:pt x="20122" y="7281"/>
                    <a:pt x="19546" y="9389"/>
                  </a:cubicBezTo>
                  <a:cubicBezTo>
                    <a:pt x="19112" y="10973"/>
                    <a:pt x="17273" y="13272"/>
                    <a:pt x="14367" y="13517"/>
                  </a:cubicBezTo>
                  <a:cubicBezTo>
                    <a:pt x="13720" y="13571"/>
                    <a:pt x="13303" y="13441"/>
                    <a:pt x="12499" y="13303"/>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46" name="Shape 34242">
              <a:extLst>
                <a:ext uri="{FF2B5EF4-FFF2-40B4-BE49-F238E27FC236}">
                  <a16:creationId xmlns:a16="http://schemas.microsoft.com/office/drawing/2014/main" xmlns="" id="{F31E2997-5E01-4961-A9A4-CE6A614759FC}"/>
                </a:ext>
              </a:extLst>
            </p:cNvPr>
            <p:cNvSpPr/>
            <p:nvPr/>
          </p:nvSpPr>
          <p:spPr>
            <a:xfrm>
              <a:off x="14349166" y="3565132"/>
              <a:ext cx="272152" cy="351174"/>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47" name="Shape 34243">
              <a:extLst>
                <a:ext uri="{FF2B5EF4-FFF2-40B4-BE49-F238E27FC236}">
                  <a16:creationId xmlns:a16="http://schemas.microsoft.com/office/drawing/2014/main" xmlns="" id="{EF251959-3F2D-45BE-925A-FAC239848D74}"/>
                </a:ext>
              </a:extLst>
            </p:cNvPr>
            <p:cNvSpPr/>
            <p:nvPr/>
          </p:nvSpPr>
          <p:spPr>
            <a:xfrm>
              <a:off x="10163109" y="5879849"/>
              <a:ext cx="373972" cy="350548"/>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48" name="Shape 34244">
              <a:extLst>
                <a:ext uri="{FF2B5EF4-FFF2-40B4-BE49-F238E27FC236}">
                  <a16:creationId xmlns:a16="http://schemas.microsoft.com/office/drawing/2014/main" xmlns="" id="{22A0E14E-9CDA-422E-B51C-EE7C5A9D526F}"/>
                </a:ext>
              </a:extLst>
            </p:cNvPr>
            <p:cNvSpPr/>
            <p:nvPr/>
          </p:nvSpPr>
          <p:spPr>
            <a:xfrm>
              <a:off x="14467934" y="6264695"/>
              <a:ext cx="347528" cy="3257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49" name="Shape 34245">
              <a:extLst>
                <a:ext uri="{FF2B5EF4-FFF2-40B4-BE49-F238E27FC236}">
                  <a16:creationId xmlns:a16="http://schemas.microsoft.com/office/drawing/2014/main" xmlns="" id="{7C54236C-46A2-4543-A27C-F0E77D349F39}"/>
                </a:ext>
              </a:extLst>
            </p:cNvPr>
            <p:cNvSpPr/>
            <p:nvPr/>
          </p:nvSpPr>
          <p:spPr>
            <a:xfrm>
              <a:off x="12353445" y="9604415"/>
              <a:ext cx="266020" cy="2493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50" name="Shape 34246">
              <a:extLst>
                <a:ext uri="{FF2B5EF4-FFF2-40B4-BE49-F238E27FC236}">
                  <a16:creationId xmlns:a16="http://schemas.microsoft.com/office/drawing/2014/main" xmlns="" id="{4DABFF79-96D5-4CFC-A978-B80E2DD122B5}"/>
                </a:ext>
              </a:extLst>
            </p:cNvPr>
            <p:cNvSpPr/>
            <p:nvPr/>
          </p:nvSpPr>
          <p:spPr>
            <a:xfrm>
              <a:off x="11817349" y="7826120"/>
              <a:ext cx="266022" cy="2493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51" name="Shape 34247">
              <a:extLst>
                <a:ext uri="{FF2B5EF4-FFF2-40B4-BE49-F238E27FC236}">
                  <a16:creationId xmlns:a16="http://schemas.microsoft.com/office/drawing/2014/main" xmlns="" id="{64BA4250-3CAF-4F21-BAA8-F66E787A49B7}"/>
                </a:ext>
              </a:extLst>
            </p:cNvPr>
            <p:cNvSpPr/>
            <p:nvPr/>
          </p:nvSpPr>
          <p:spPr>
            <a:xfrm>
              <a:off x="10728159" y="11858687"/>
              <a:ext cx="359648" cy="359648"/>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grpFill/>
            <a:ln w="12700" cap="flat">
              <a:noFill/>
              <a:miter lim="400000"/>
            </a:ln>
            <a:effectLst/>
          </p:spPr>
          <p:txBody>
            <a:bodyPr wrap="square" lIns="53578" tIns="53578" rIns="53578" bIns="53578" numCol="1" anchor="ctr">
              <a:noAutofit/>
            </a:bodyPr>
            <a:lstStyle/>
            <a:p>
              <a:endParaRPr sz="5063" dirty="0">
                <a:latin typeface="Lato Light" panose="020F0502020204030203" pitchFamily="34" charset="0"/>
              </a:endParaRPr>
            </a:p>
          </p:txBody>
        </p:sp>
        <p:sp>
          <p:nvSpPr>
            <p:cNvPr id="752" name="Shape 34248">
              <a:extLst>
                <a:ext uri="{FF2B5EF4-FFF2-40B4-BE49-F238E27FC236}">
                  <a16:creationId xmlns:a16="http://schemas.microsoft.com/office/drawing/2014/main" xmlns="" id="{0D4D901A-991C-4D6C-B7E6-BDFCF6927C08}"/>
                </a:ext>
              </a:extLst>
            </p:cNvPr>
            <p:cNvSpPr/>
            <p:nvPr/>
          </p:nvSpPr>
          <p:spPr>
            <a:xfrm>
              <a:off x="11187068" y="11262359"/>
              <a:ext cx="266020" cy="2493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53" name="Shape 34249">
              <a:extLst>
                <a:ext uri="{FF2B5EF4-FFF2-40B4-BE49-F238E27FC236}">
                  <a16:creationId xmlns:a16="http://schemas.microsoft.com/office/drawing/2014/main" xmlns="" id="{7E3A81D8-038F-4782-928E-82F8513A2076}"/>
                </a:ext>
              </a:extLst>
            </p:cNvPr>
            <p:cNvSpPr/>
            <p:nvPr/>
          </p:nvSpPr>
          <p:spPr>
            <a:xfrm>
              <a:off x="11097651" y="11556529"/>
              <a:ext cx="363722" cy="489364"/>
            </a:xfrm>
            <a:custGeom>
              <a:avLst/>
              <a:gdLst/>
              <a:ahLst/>
              <a:cxnLst>
                <a:cxn ang="0">
                  <a:pos x="wd2" y="hd2"/>
                </a:cxn>
                <a:cxn ang="5400000">
                  <a:pos x="wd2" y="hd2"/>
                </a:cxn>
                <a:cxn ang="10800000">
                  <a:pos x="wd2" y="hd2"/>
                </a:cxn>
                <a:cxn ang="16200000">
                  <a:pos x="wd2" y="hd2"/>
                </a:cxn>
              </a:cxnLst>
              <a:rect l="0" t="0" r="r" b="b"/>
              <a:pathLst>
                <a:path w="21600" h="21600" extrusionOk="0">
                  <a:moveTo>
                    <a:pt x="0" y="1289"/>
                  </a:moveTo>
                  <a:lnTo>
                    <a:pt x="7526" y="11318"/>
                  </a:lnTo>
                  <a:lnTo>
                    <a:pt x="10639" y="10027"/>
                  </a:lnTo>
                  <a:lnTo>
                    <a:pt x="6735" y="4831"/>
                  </a:lnTo>
                  <a:cubicBezTo>
                    <a:pt x="7186" y="4822"/>
                    <a:pt x="7638" y="4734"/>
                    <a:pt x="8042" y="4542"/>
                  </a:cubicBezTo>
                  <a:cubicBezTo>
                    <a:pt x="8843" y="4160"/>
                    <a:pt x="9286" y="3488"/>
                    <a:pt x="9338" y="2779"/>
                  </a:cubicBezTo>
                  <a:cubicBezTo>
                    <a:pt x="9343" y="2717"/>
                    <a:pt x="9344" y="2654"/>
                    <a:pt x="9343" y="2591"/>
                  </a:cubicBezTo>
                  <a:cubicBezTo>
                    <a:pt x="10859" y="2532"/>
                    <a:pt x="12290" y="2713"/>
                    <a:pt x="13557" y="3159"/>
                  </a:cubicBezTo>
                  <a:cubicBezTo>
                    <a:pt x="15647" y="3894"/>
                    <a:pt x="17171" y="5277"/>
                    <a:pt x="17964" y="7158"/>
                  </a:cubicBezTo>
                  <a:cubicBezTo>
                    <a:pt x="19200" y="10089"/>
                    <a:pt x="17878" y="13269"/>
                    <a:pt x="14770" y="15143"/>
                  </a:cubicBezTo>
                  <a:lnTo>
                    <a:pt x="13545" y="13629"/>
                  </a:lnTo>
                  <a:lnTo>
                    <a:pt x="15711" y="12662"/>
                  </a:lnTo>
                  <a:lnTo>
                    <a:pt x="15100" y="11906"/>
                  </a:lnTo>
                  <a:lnTo>
                    <a:pt x="7202" y="15433"/>
                  </a:lnTo>
                  <a:lnTo>
                    <a:pt x="7813" y="16189"/>
                  </a:lnTo>
                  <a:lnTo>
                    <a:pt x="9983" y="15220"/>
                  </a:lnTo>
                  <a:lnTo>
                    <a:pt x="11972" y="17680"/>
                  </a:lnTo>
                  <a:lnTo>
                    <a:pt x="7432" y="19708"/>
                  </a:lnTo>
                  <a:lnTo>
                    <a:pt x="8961" y="21600"/>
                  </a:lnTo>
                  <a:lnTo>
                    <a:pt x="21600" y="15956"/>
                  </a:lnTo>
                  <a:lnTo>
                    <a:pt x="20070" y="14064"/>
                  </a:lnTo>
                  <a:lnTo>
                    <a:pt x="16905" y="15477"/>
                  </a:lnTo>
                  <a:cubicBezTo>
                    <a:pt x="19819" y="13226"/>
                    <a:pt x="20973" y="9873"/>
                    <a:pt x="19662" y="6762"/>
                  </a:cubicBezTo>
                  <a:cubicBezTo>
                    <a:pt x="18716" y="4520"/>
                    <a:pt x="16868" y="2861"/>
                    <a:pt x="14317" y="1964"/>
                  </a:cubicBezTo>
                  <a:cubicBezTo>
                    <a:pt x="12625" y="1368"/>
                    <a:pt x="10722" y="1151"/>
                    <a:pt x="8713" y="1295"/>
                  </a:cubicBezTo>
                  <a:cubicBezTo>
                    <a:pt x="7813" y="536"/>
                    <a:pt x="6285" y="336"/>
                    <a:pt x="5078" y="875"/>
                  </a:cubicBezTo>
                  <a:cubicBezTo>
                    <a:pt x="4725" y="1032"/>
                    <a:pt x="4440" y="1236"/>
                    <a:pt x="4217" y="1471"/>
                  </a:cubicBezTo>
                  <a:lnTo>
                    <a:pt x="3109" y="0"/>
                  </a:lnTo>
                  <a:lnTo>
                    <a:pt x="0" y="1289"/>
                  </a:lnTo>
                  <a:close/>
                  <a:moveTo>
                    <a:pt x="5994" y="2008"/>
                  </a:moveTo>
                  <a:cubicBezTo>
                    <a:pt x="6453" y="1798"/>
                    <a:pt x="7049" y="1856"/>
                    <a:pt x="7404" y="2156"/>
                  </a:cubicBezTo>
                  <a:cubicBezTo>
                    <a:pt x="7771" y="2467"/>
                    <a:pt x="7762" y="2932"/>
                    <a:pt x="7387" y="3235"/>
                  </a:cubicBezTo>
                  <a:cubicBezTo>
                    <a:pt x="7313" y="3300"/>
                    <a:pt x="7226" y="3359"/>
                    <a:pt x="7123" y="3405"/>
                  </a:cubicBezTo>
                  <a:cubicBezTo>
                    <a:pt x="6605" y="3637"/>
                    <a:pt x="5928" y="3511"/>
                    <a:pt x="5619" y="3126"/>
                  </a:cubicBezTo>
                  <a:cubicBezTo>
                    <a:pt x="5309" y="2742"/>
                    <a:pt x="5480" y="2244"/>
                    <a:pt x="5994" y="2008"/>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54" name="Shape 34250">
              <a:extLst>
                <a:ext uri="{FF2B5EF4-FFF2-40B4-BE49-F238E27FC236}">
                  <a16:creationId xmlns:a16="http://schemas.microsoft.com/office/drawing/2014/main" xmlns="" id="{B69D14C5-2E00-4145-93F0-707693022F25}"/>
                </a:ext>
              </a:extLst>
            </p:cNvPr>
            <p:cNvSpPr/>
            <p:nvPr/>
          </p:nvSpPr>
          <p:spPr>
            <a:xfrm>
              <a:off x="11475026" y="12061751"/>
              <a:ext cx="218222" cy="281582"/>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55" name="Shape 34251">
              <a:extLst>
                <a:ext uri="{FF2B5EF4-FFF2-40B4-BE49-F238E27FC236}">
                  <a16:creationId xmlns:a16="http://schemas.microsoft.com/office/drawing/2014/main" xmlns="" id="{E871AB10-687D-4006-88D4-4A379CE7165B}"/>
                </a:ext>
              </a:extLst>
            </p:cNvPr>
            <p:cNvSpPr/>
            <p:nvPr/>
          </p:nvSpPr>
          <p:spPr>
            <a:xfrm>
              <a:off x="11001064" y="12147982"/>
              <a:ext cx="241994" cy="2796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56" name="Shape 34252">
              <a:extLst>
                <a:ext uri="{FF2B5EF4-FFF2-40B4-BE49-F238E27FC236}">
                  <a16:creationId xmlns:a16="http://schemas.microsoft.com/office/drawing/2014/main" xmlns="" id="{3336A838-3B0A-4E07-A40E-AF9035EF3E64}"/>
                </a:ext>
              </a:extLst>
            </p:cNvPr>
            <p:cNvSpPr/>
            <p:nvPr/>
          </p:nvSpPr>
          <p:spPr>
            <a:xfrm>
              <a:off x="11499317" y="12714275"/>
              <a:ext cx="353634" cy="243124"/>
            </a:xfrm>
            <a:custGeom>
              <a:avLst/>
              <a:gdLst/>
              <a:ahLst/>
              <a:cxnLst>
                <a:cxn ang="0">
                  <a:pos x="wd2" y="hd2"/>
                </a:cxn>
                <a:cxn ang="5400000">
                  <a:pos x="wd2" y="hd2"/>
                </a:cxn>
                <a:cxn ang="10800000">
                  <a:pos x="wd2" y="hd2"/>
                </a:cxn>
                <a:cxn ang="16200000">
                  <a:pos x="wd2" y="hd2"/>
                </a:cxn>
              </a:cxnLst>
              <a:rect l="0" t="0" r="r" b="b"/>
              <a:pathLst>
                <a:path w="21600" h="21600" extrusionOk="0">
                  <a:moveTo>
                    <a:pt x="14829" y="10800"/>
                  </a:moveTo>
                  <a:lnTo>
                    <a:pt x="14850" y="5891"/>
                  </a:lnTo>
                  <a:lnTo>
                    <a:pt x="18865" y="5891"/>
                  </a:lnTo>
                  <a:lnTo>
                    <a:pt x="20250" y="10800"/>
                  </a:lnTo>
                  <a:lnTo>
                    <a:pt x="14829" y="10800"/>
                  </a:lnTo>
                  <a:close/>
                  <a:moveTo>
                    <a:pt x="20250" y="5564"/>
                  </a:moveTo>
                  <a:cubicBezTo>
                    <a:pt x="19879" y="3856"/>
                    <a:pt x="18900" y="3919"/>
                    <a:pt x="18900" y="3919"/>
                  </a:cubicBezTo>
                  <a:lnTo>
                    <a:pt x="13495" y="3919"/>
                  </a:lnTo>
                  <a:lnTo>
                    <a:pt x="13495" y="18655"/>
                  </a:lnTo>
                  <a:lnTo>
                    <a:pt x="15525" y="18655"/>
                  </a:lnTo>
                  <a:cubicBezTo>
                    <a:pt x="15527" y="14736"/>
                    <a:pt x="16734" y="14727"/>
                    <a:pt x="18225" y="14728"/>
                  </a:cubicBezTo>
                  <a:cubicBezTo>
                    <a:pt x="19716" y="14728"/>
                    <a:pt x="20918" y="14757"/>
                    <a:pt x="20924" y="18655"/>
                  </a:cubicBezTo>
                  <a:lnTo>
                    <a:pt x="21600" y="18655"/>
                  </a:lnTo>
                  <a:lnTo>
                    <a:pt x="21600" y="10817"/>
                  </a:lnTo>
                  <a:cubicBezTo>
                    <a:pt x="21600" y="10817"/>
                    <a:pt x="20621" y="7272"/>
                    <a:pt x="20250" y="5564"/>
                  </a:cubicBezTo>
                  <a:close/>
                  <a:moveTo>
                    <a:pt x="12690" y="1964"/>
                  </a:moveTo>
                  <a:lnTo>
                    <a:pt x="12690" y="18655"/>
                  </a:lnTo>
                  <a:lnTo>
                    <a:pt x="6750" y="18655"/>
                  </a:lnTo>
                  <a:cubicBezTo>
                    <a:pt x="6750" y="14728"/>
                    <a:pt x="5541" y="14728"/>
                    <a:pt x="4050" y="14728"/>
                  </a:cubicBezTo>
                  <a:cubicBezTo>
                    <a:pt x="2559" y="14728"/>
                    <a:pt x="1350" y="14728"/>
                    <a:pt x="1350" y="18655"/>
                  </a:cubicBezTo>
                  <a:lnTo>
                    <a:pt x="0" y="18655"/>
                  </a:lnTo>
                  <a:lnTo>
                    <a:pt x="0" y="1964"/>
                  </a:lnTo>
                  <a:cubicBezTo>
                    <a:pt x="0" y="1421"/>
                    <a:pt x="151" y="931"/>
                    <a:pt x="395" y="575"/>
                  </a:cubicBezTo>
                  <a:cubicBezTo>
                    <a:pt x="640" y="220"/>
                    <a:pt x="977" y="0"/>
                    <a:pt x="1350" y="0"/>
                  </a:cubicBezTo>
                  <a:lnTo>
                    <a:pt x="11340" y="0"/>
                  </a:lnTo>
                  <a:cubicBezTo>
                    <a:pt x="11713" y="0"/>
                    <a:pt x="12050" y="220"/>
                    <a:pt x="12295" y="575"/>
                  </a:cubicBezTo>
                  <a:cubicBezTo>
                    <a:pt x="12539" y="931"/>
                    <a:pt x="12690" y="1421"/>
                    <a:pt x="12690" y="1964"/>
                  </a:cubicBezTo>
                  <a:close/>
                  <a:moveTo>
                    <a:pt x="4050" y="19636"/>
                  </a:moveTo>
                  <a:cubicBezTo>
                    <a:pt x="3677" y="19636"/>
                    <a:pt x="3375" y="19197"/>
                    <a:pt x="3375" y="18655"/>
                  </a:cubicBezTo>
                  <a:cubicBezTo>
                    <a:pt x="3375" y="18112"/>
                    <a:pt x="3677" y="17673"/>
                    <a:pt x="4050" y="17673"/>
                  </a:cubicBezTo>
                  <a:cubicBezTo>
                    <a:pt x="4423" y="17673"/>
                    <a:pt x="4725" y="18112"/>
                    <a:pt x="4725" y="18655"/>
                  </a:cubicBezTo>
                  <a:cubicBezTo>
                    <a:pt x="4725" y="19197"/>
                    <a:pt x="4423" y="19636"/>
                    <a:pt x="4050" y="19636"/>
                  </a:cubicBezTo>
                  <a:close/>
                  <a:moveTo>
                    <a:pt x="4050" y="15709"/>
                  </a:moveTo>
                  <a:cubicBezTo>
                    <a:pt x="2932" y="15709"/>
                    <a:pt x="2025" y="17028"/>
                    <a:pt x="2025" y="18655"/>
                  </a:cubicBezTo>
                  <a:cubicBezTo>
                    <a:pt x="2025" y="20281"/>
                    <a:pt x="2932" y="21600"/>
                    <a:pt x="4050" y="21600"/>
                  </a:cubicBezTo>
                  <a:cubicBezTo>
                    <a:pt x="5168" y="21600"/>
                    <a:pt x="6075" y="20281"/>
                    <a:pt x="6075" y="18655"/>
                  </a:cubicBezTo>
                  <a:cubicBezTo>
                    <a:pt x="6075" y="17028"/>
                    <a:pt x="5168" y="15709"/>
                    <a:pt x="4050" y="15709"/>
                  </a:cubicBezTo>
                  <a:close/>
                  <a:moveTo>
                    <a:pt x="18225" y="19636"/>
                  </a:moveTo>
                  <a:cubicBezTo>
                    <a:pt x="17852" y="19636"/>
                    <a:pt x="17550" y="19197"/>
                    <a:pt x="17550" y="18655"/>
                  </a:cubicBezTo>
                  <a:cubicBezTo>
                    <a:pt x="17550" y="18112"/>
                    <a:pt x="17852" y="17673"/>
                    <a:pt x="18225" y="17673"/>
                  </a:cubicBezTo>
                  <a:cubicBezTo>
                    <a:pt x="18598" y="17673"/>
                    <a:pt x="18900" y="18112"/>
                    <a:pt x="18900" y="18655"/>
                  </a:cubicBezTo>
                  <a:cubicBezTo>
                    <a:pt x="18900" y="19197"/>
                    <a:pt x="18598" y="19636"/>
                    <a:pt x="18225" y="19636"/>
                  </a:cubicBezTo>
                  <a:close/>
                  <a:moveTo>
                    <a:pt x="18225" y="15709"/>
                  </a:moveTo>
                  <a:cubicBezTo>
                    <a:pt x="17107" y="15709"/>
                    <a:pt x="16200" y="17028"/>
                    <a:pt x="16200" y="18655"/>
                  </a:cubicBezTo>
                  <a:cubicBezTo>
                    <a:pt x="16200" y="20281"/>
                    <a:pt x="17107" y="21600"/>
                    <a:pt x="18225" y="21600"/>
                  </a:cubicBezTo>
                  <a:cubicBezTo>
                    <a:pt x="19343" y="21600"/>
                    <a:pt x="20250" y="20281"/>
                    <a:pt x="20250" y="18655"/>
                  </a:cubicBezTo>
                  <a:cubicBezTo>
                    <a:pt x="20250" y="17028"/>
                    <a:pt x="19343" y="15709"/>
                    <a:pt x="18225" y="15709"/>
                  </a:cubicBezTo>
                  <a:close/>
                </a:path>
              </a:pathLst>
            </a:custGeom>
            <a:grpFill/>
            <a:ln w="12700" cap="flat">
              <a:noFill/>
              <a:miter lim="400000"/>
            </a:ln>
            <a:effectLst/>
          </p:spPr>
          <p:txBody>
            <a:bodyPr wrap="square" lIns="53578" tIns="53578" rIns="53578" bIns="53578" numCol="1" anchor="b">
              <a:noAutofit/>
            </a:bodyPr>
            <a:lstStyle/>
            <a:p>
              <a:endParaRPr sz="5063" dirty="0">
                <a:latin typeface="Lato Light" panose="020F0502020204030203" pitchFamily="34" charset="0"/>
              </a:endParaRPr>
            </a:p>
          </p:txBody>
        </p:sp>
        <p:sp>
          <p:nvSpPr>
            <p:cNvPr id="757" name="Shape 34253">
              <a:extLst>
                <a:ext uri="{FF2B5EF4-FFF2-40B4-BE49-F238E27FC236}">
                  <a16:creationId xmlns:a16="http://schemas.microsoft.com/office/drawing/2014/main" xmlns="" id="{EE005B89-581B-4CFB-B82D-F7092193E4FE}"/>
                </a:ext>
              </a:extLst>
            </p:cNvPr>
            <p:cNvSpPr/>
            <p:nvPr/>
          </p:nvSpPr>
          <p:spPr>
            <a:xfrm rot="1920000">
              <a:off x="12259440" y="12552699"/>
              <a:ext cx="459460" cy="127604"/>
            </a:xfrm>
            <a:custGeom>
              <a:avLst/>
              <a:gdLst/>
              <a:ahLst/>
              <a:cxnLst>
                <a:cxn ang="0">
                  <a:pos x="wd2" y="hd2"/>
                </a:cxn>
                <a:cxn ang="5400000">
                  <a:pos x="wd2" y="hd2"/>
                </a:cxn>
                <a:cxn ang="10800000">
                  <a:pos x="wd2" y="hd2"/>
                </a:cxn>
                <a:cxn ang="16200000">
                  <a:pos x="wd2" y="hd2"/>
                </a:cxn>
              </a:cxnLst>
              <a:rect l="0" t="0" r="r" b="b"/>
              <a:pathLst>
                <a:path w="21600" h="21600" extrusionOk="0">
                  <a:moveTo>
                    <a:pt x="21600" y="14936"/>
                  </a:moveTo>
                  <a:lnTo>
                    <a:pt x="17631" y="5428"/>
                  </a:lnTo>
                  <a:lnTo>
                    <a:pt x="17241" y="21600"/>
                  </a:lnTo>
                  <a:cubicBezTo>
                    <a:pt x="17241" y="21600"/>
                    <a:pt x="21600" y="14936"/>
                    <a:pt x="21600" y="14936"/>
                  </a:cubicBezTo>
                  <a:close/>
                  <a:moveTo>
                    <a:pt x="16506" y="21368"/>
                  </a:moveTo>
                  <a:lnTo>
                    <a:pt x="16896" y="5196"/>
                  </a:lnTo>
                  <a:lnTo>
                    <a:pt x="3794" y="1071"/>
                  </a:lnTo>
                  <a:lnTo>
                    <a:pt x="3401" y="17243"/>
                  </a:lnTo>
                  <a:cubicBezTo>
                    <a:pt x="3401" y="17243"/>
                    <a:pt x="16506" y="21368"/>
                    <a:pt x="16506" y="21368"/>
                  </a:cubicBezTo>
                  <a:close/>
                  <a:moveTo>
                    <a:pt x="2651" y="17004"/>
                  </a:moveTo>
                  <a:lnTo>
                    <a:pt x="3043" y="832"/>
                  </a:lnTo>
                  <a:lnTo>
                    <a:pt x="393" y="0"/>
                  </a:lnTo>
                  <a:lnTo>
                    <a:pt x="0" y="16172"/>
                  </a:lnTo>
                  <a:cubicBezTo>
                    <a:pt x="0" y="16172"/>
                    <a:pt x="2651" y="17004"/>
                    <a:pt x="2651" y="1700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58" name="Shape 34254">
              <a:extLst>
                <a:ext uri="{FF2B5EF4-FFF2-40B4-BE49-F238E27FC236}">
                  <a16:creationId xmlns:a16="http://schemas.microsoft.com/office/drawing/2014/main" xmlns="" id="{7FF22FC9-D1CB-4D2D-B9D9-0A6D1A2AF43D}"/>
                </a:ext>
              </a:extLst>
            </p:cNvPr>
            <p:cNvSpPr/>
            <p:nvPr/>
          </p:nvSpPr>
          <p:spPr>
            <a:xfrm>
              <a:off x="10340903" y="5125500"/>
              <a:ext cx="609452" cy="544702"/>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59" name="Shape 34255">
              <a:extLst>
                <a:ext uri="{FF2B5EF4-FFF2-40B4-BE49-F238E27FC236}">
                  <a16:creationId xmlns:a16="http://schemas.microsoft.com/office/drawing/2014/main" xmlns="" id="{9BFFAD72-364C-4114-A98E-E4906B32CDA6}"/>
                </a:ext>
              </a:extLst>
            </p:cNvPr>
            <p:cNvSpPr/>
            <p:nvPr/>
          </p:nvSpPr>
          <p:spPr>
            <a:xfrm>
              <a:off x="9854702" y="4803941"/>
              <a:ext cx="502982" cy="459644"/>
            </a:xfrm>
            <a:custGeom>
              <a:avLst/>
              <a:gdLst/>
              <a:ahLst/>
              <a:cxnLst>
                <a:cxn ang="0">
                  <a:pos x="wd2" y="hd2"/>
                </a:cxn>
                <a:cxn ang="5400000">
                  <a:pos x="wd2" y="hd2"/>
                </a:cxn>
                <a:cxn ang="10800000">
                  <a:pos x="wd2" y="hd2"/>
                </a:cxn>
                <a:cxn ang="16200000">
                  <a:pos x="wd2" y="hd2"/>
                </a:cxn>
              </a:cxnLst>
              <a:rect l="0" t="0"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60" name="Shape 34256">
              <a:extLst>
                <a:ext uri="{FF2B5EF4-FFF2-40B4-BE49-F238E27FC236}">
                  <a16:creationId xmlns:a16="http://schemas.microsoft.com/office/drawing/2014/main" xmlns="" id="{5632115E-2812-4A6D-B122-9A172EF2E885}"/>
                </a:ext>
              </a:extLst>
            </p:cNvPr>
            <p:cNvSpPr/>
            <p:nvPr/>
          </p:nvSpPr>
          <p:spPr>
            <a:xfrm>
              <a:off x="10882778" y="5040627"/>
              <a:ext cx="347554" cy="302336"/>
            </a:xfrm>
            <a:custGeom>
              <a:avLst/>
              <a:gdLst/>
              <a:ahLst/>
              <a:cxnLst>
                <a:cxn ang="0">
                  <a:pos x="wd2" y="hd2"/>
                </a:cxn>
                <a:cxn ang="5400000">
                  <a:pos x="wd2" y="hd2"/>
                </a:cxn>
                <a:cxn ang="10800000">
                  <a:pos x="wd2" y="hd2"/>
                </a:cxn>
                <a:cxn ang="16200000">
                  <a:pos x="wd2" y="hd2"/>
                </a:cxn>
              </a:cxnLst>
              <a:rect l="0" t="0" r="r" b="b"/>
              <a:pathLst>
                <a:path w="21557" h="21600" extrusionOk="0">
                  <a:moveTo>
                    <a:pt x="0" y="307"/>
                  </a:moveTo>
                  <a:lnTo>
                    <a:pt x="120" y="8229"/>
                  </a:lnTo>
                  <a:cubicBezTo>
                    <a:pt x="120" y="8229"/>
                    <a:pt x="1074" y="9367"/>
                    <a:pt x="2052" y="8590"/>
                  </a:cubicBezTo>
                  <a:cubicBezTo>
                    <a:pt x="3133" y="7728"/>
                    <a:pt x="5865" y="7659"/>
                    <a:pt x="5855" y="10716"/>
                  </a:cubicBezTo>
                  <a:cubicBezTo>
                    <a:pt x="5845" y="13772"/>
                    <a:pt x="3624" y="13944"/>
                    <a:pt x="2389" y="13251"/>
                  </a:cubicBezTo>
                  <a:cubicBezTo>
                    <a:pt x="1272" y="12623"/>
                    <a:pt x="199" y="13432"/>
                    <a:pt x="199" y="13432"/>
                  </a:cubicBezTo>
                  <a:lnTo>
                    <a:pt x="323" y="21600"/>
                  </a:lnTo>
                  <a:lnTo>
                    <a:pt x="6451" y="21477"/>
                  </a:lnTo>
                  <a:cubicBezTo>
                    <a:pt x="6451" y="21477"/>
                    <a:pt x="6986" y="20514"/>
                    <a:pt x="6421" y="19495"/>
                  </a:cubicBezTo>
                  <a:cubicBezTo>
                    <a:pt x="5733" y="18260"/>
                    <a:pt x="5615" y="15424"/>
                    <a:pt x="8509" y="15365"/>
                  </a:cubicBezTo>
                  <a:cubicBezTo>
                    <a:pt x="11403" y="15307"/>
                    <a:pt x="11419" y="18067"/>
                    <a:pt x="10615" y="19535"/>
                  </a:cubicBezTo>
                  <a:cubicBezTo>
                    <a:pt x="10013" y="20636"/>
                    <a:pt x="10643" y="21392"/>
                    <a:pt x="10643" y="21392"/>
                  </a:cubicBezTo>
                  <a:lnTo>
                    <a:pt x="15804" y="21289"/>
                  </a:lnTo>
                  <a:cubicBezTo>
                    <a:pt x="15804" y="21289"/>
                    <a:pt x="15557" y="15444"/>
                    <a:pt x="15758" y="13903"/>
                  </a:cubicBezTo>
                  <a:cubicBezTo>
                    <a:pt x="15974" y="12251"/>
                    <a:pt x="17639" y="13349"/>
                    <a:pt x="17948" y="13520"/>
                  </a:cubicBezTo>
                  <a:cubicBezTo>
                    <a:pt x="19729" y="14509"/>
                    <a:pt x="21600" y="13423"/>
                    <a:pt x="21556" y="10521"/>
                  </a:cubicBezTo>
                  <a:cubicBezTo>
                    <a:pt x="21512" y="7619"/>
                    <a:pt x="18822" y="6942"/>
                    <a:pt x="17537" y="8101"/>
                  </a:cubicBezTo>
                  <a:cubicBezTo>
                    <a:pt x="16582" y="8962"/>
                    <a:pt x="15790" y="9114"/>
                    <a:pt x="15630" y="8309"/>
                  </a:cubicBezTo>
                  <a:cubicBezTo>
                    <a:pt x="15257" y="6427"/>
                    <a:pt x="15266" y="0"/>
                    <a:pt x="15266" y="0"/>
                  </a:cubicBezTo>
                  <a:lnTo>
                    <a:pt x="10428" y="97"/>
                  </a:lnTo>
                  <a:cubicBezTo>
                    <a:pt x="10428" y="97"/>
                    <a:pt x="9511" y="1388"/>
                    <a:pt x="10249" y="2454"/>
                  </a:cubicBezTo>
                  <a:cubicBezTo>
                    <a:pt x="11360" y="4059"/>
                    <a:pt x="10780" y="6532"/>
                    <a:pt x="8483" y="6578"/>
                  </a:cubicBezTo>
                  <a:cubicBezTo>
                    <a:pt x="6187" y="6624"/>
                    <a:pt x="5468" y="4417"/>
                    <a:pt x="6490" y="2673"/>
                  </a:cubicBezTo>
                  <a:cubicBezTo>
                    <a:pt x="7062" y="1695"/>
                    <a:pt x="6320" y="191"/>
                    <a:pt x="6320" y="191"/>
                  </a:cubicBezTo>
                  <a:cubicBezTo>
                    <a:pt x="6320" y="191"/>
                    <a:pt x="0" y="307"/>
                    <a:pt x="0" y="3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61" name="Shape 34257">
              <a:extLst>
                <a:ext uri="{FF2B5EF4-FFF2-40B4-BE49-F238E27FC236}">
                  <a16:creationId xmlns:a16="http://schemas.microsoft.com/office/drawing/2014/main" xmlns="" id="{834D77E3-B034-4C69-A21A-55C0B32AB02D}"/>
                </a:ext>
              </a:extLst>
            </p:cNvPr>
            <p:cNvSpPr/>
            <p:nvPr/>
          </p:nvSpPr>
          <p:spPr>
            <a:xfrm>
              <a:off x="10466323" y="4715507"/>
              <a:ext cx="342888" cy="302336"/>
            </a:xfrm>
            <a:custGeom>
              <a:avLst/>
              <a:gdLst/>
              <a:ahLst/>
              <a:cxnLst>
                <a:cxn ang="0">
                  <a:pos x="wd2" y="hd2"/>
                </a:cxn>
                <a:cxn ang="5400000">
                  <a:pos x="wd2" y="hd2"/>
                </a:cxn>
                <a:cxn ang="10800000">
                  <a:pos x="wd2" y="hd2"/>
                </a:cxn>
                <a:cxn ang="16200000">
                  <a:pos x="wd2" y="hd2"/>
                </a:cxn>
              </a:cxnLst>
              <a:rect l="0" t="0"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62" name="Shape 34258">
              <a:extLst>
                <a:ext uri="{FF2B5EF4-FFF2-40B4-BE49-F238E27FC236}">
                  <a16:creationId xmlns:a16="http://schemas.microsoft.com/office/drawing/2014/main" xmlns="" id="{AC5C442D-07C8-4AC4-AC35-6C42B307B483}"/>
                </a:ext>
              </a:extLst>
            </p:cNvPr>
            <p:cNvSpPr/>
            <p:nvPr/>
          </p:nvSpPr>
          <p:spPr>
            <a:xfrm>
              <a:off x="13456598" y="7929263"/>
              <a:ext cx="368866" cy="329674"/>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63" name="Shape 34259">
              <a:extLst>
                <a:ext uri="{FF2B5EF4-FFF2-40B4-BE49-F238E27FC236}">
                  <a16:creationId xmlns:a16="http://schemas.microsoft.com/office/drawing/2014/main" xmlns="" id="{14937263-3916-4856-9F7E-871D91B3CE81}"/>
                </a:ext>
              </a:extLst>
            </p:cNvPr>
            <p:cNvSpPr/>
            <p:nvPr/>
          </p:nvSpPr>
          <p:spPr>
            <a:xfrm>
              <a:off x="12160172" y="6699066"/>
              <a:ext cx="392924" cy="351174"/>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64" name="Shape 34260">
              <a:extLst>
                <a:ext uri="{FF2B5EF4-FFF2-40B4-BE49-F238E27FC236}">
                  <a16:creationId xmlns:a16="http://schemas.microsoft.com/office/drawing/2014/main" xmlns="" id="{E937BAFE-14C5-47E1-B3B8-DCB0AC97E362}"/>
                </a:ext>
              </a:extLst>
            </p:cNvPr>
            <p:cNvSpPr/>
            <p:nvPr/>
          </p:nvSpPr>
          <p:spPr>
            <a:xfrm>
              <a:off x="10867845" y="10886425"/>
              <a:ext cx="279004" cy="249360"/>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65" name="Shape 34261">
              <a:extLst>
                <a:ext uri="{FF2B5EF4-FFF2-40B4-BE49-F238E27FC236}">
                  <a16:creationId xmlns:a16="http://schemas.microsoft.com/office/drawing/2014/main" xmlns="" id="{49031067-EE49-4429-B48A-006A3092004C}"/>
                </a:ext>
              </a:extLst>
            </p:cNvPr>
            <p:cNvSpPr/>
            <p:nvPr/>
          </p:nvSpPr>
          <p:spPr>
            <a:xfrm>
              <a:off x="12725585" y="12289966"/>
              <a:ext cx="373054" cy="3031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66" name="Shape 34262">
              <a:extLst>
                <a:ext uri="{FF2B5EF4-FFF2-40B4-BE49-F238E27FC236}">
                  <a16:creationId xmlns:a16="http://schemas.microsoft.com/office/drawing/2014/main" xmlns="" id="{2F72233E-74CE-4493-A0F2-8C289710BA0F}"/>
                </a:ext>
              </a:extLst>
            </p:cNvPr>
            <p:cNvSpPr/>
            <p:nvPr/>
          </p:nvSpPr>
          <p:spPr>
            <a:xfrm>
              <a:off x="13639147" y="5652275"/>
              <a:ext cx="728794" cy="541076"/>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67" name="Shape 34263">
              <a:extLst>
                <a:ext uri="{FF2B5EF4-FFF2-40B4-BE49-F238E27FC236}">
                  <a16:creationId xmlns:a16="http://schemas.microsoft.com/office/drawing/2014/main" xmlns="" id="{AF5B5361-8CE0-4AF7-9339-0810CA023FDC}"/>
                </a:ext>
              </a:extLst>
            </p:cNvPr>
            <p:cNvSpPr/>
            <p:nvPr/>
          </p:nvSpPr>
          <p:spPr>
            <a:xfrm>
              <a:off x="14075163" y="6302567"/>
              <a:ext cx="163854" cy="351178"/>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68" name="Shape 34264">
              <a:extLst>
                <a:ext uri="{FF2B5EF4-FFF2-40B4-BE49-F238E27FC236}">
                  <a16:creationId xmlns:a16="http://schemas.microsoft.com/office/drawing/2014/main" xmlns="" id="{1DE318EE-C47A-4A64-9A14-91C0AFECD6AC}"/>
                </a:ext>
              </a:extLst>
            </p:cNvPr>
            <p:cNvSpPr/>
            <p:nvPr/>
          </p:nvSpPr>
          <p:spPr>
            <a:xfrm>
              <a:off x="11378351" y="9431234"/>
              <a:ext cx="527920" cy="391942"/>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69" name="Shape 34265">
              <a:extLst>
                <a:ext uri="{FF2B5EF4-FFF2-40B4-BE49-F238E27FC236}">
                  <a16:creationId xmlns:a16="http://schemas.microsoft.com/office/drawing/2014/main" xmlns="" id="{DA74931E-EC0F-4192-98A7-411FF568565E}"/>
                </a:ext>
              </a:extLst>
            </p:cNvPr>
            <p:cNvSpPr/>
            <p:nvPr/>
          </p:nvSpPr>
          <p:spPr>
            <a:xfrm>
              <a:off x="13182794" y="4769147"/>
              <a:ext cx="316260" cy="234800"/>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grpSp>
      <p:grpSp>
        <p:nvGrpSpPr>
          <p:cNvPr id="770" name="Group 769">
            <a:extLst>
              <a:ext uri="{FF2B5EF4-FFF2-40B4-BE49-F238E27FC236}">
                <a16:creationId xmlns:a16="http://schemas.microsoft.com/office/drawing/2014/main" xmlns="" id="{6199BE72-D41A-4DCB-86B8-7B30B42B96E2}"/>
              </a:ext>
            </a:extLst>
          </p:cNvPr>
          <p:cNvGrpSpPr>
            <a:grpSpLocks noChangeAspect="1"/>
          </p:cNvGrpSpPr>
          <p:nvPr/>
        </p:nvGrpSpPr>
        <p:grpSpPr>
          <a:xfrm>
            <a:off x="6551367" y="3511955"/>
            <a:ext cx="728536" cy="1076562"/>
            <a:chOff x="8704441" y="2571694"/>
            <a:chExt cx="7028256" cy="10385705"/>
          </a:xfrm>
          <a:solidFill>
            <a:schemeClr val="tx1"/>
          </a:solidFill>
        </p:grpSpPr>
        <p:sp>
          <p:nvSpPr>
            <p:cNvPr id="771" name="Shape 34173">
              <a:extLst>
                <a:ext uri="{FF2B5EF4-FFF2-40B4-BE49-F238E27FC236}">
                  <a16:creationId xmlns:a16="http://schemas.microsoft.com/office/drawing/2014/main" xmlns="" id="{08D85A5F-76B9-4952-ADE2-DEDED0AE7233}"/>
                </a:ext>
              </a:extLst>
            </p:cNvPr>
            <p:cNvSpPr/>
            <p:nvPr/>
          </p:nvSpPr>
          <p:spPr>
            <a:xfrm>
              <a:off x="8704441" y="4977041"/>
              <a:ext cx="795138" cy="696056"/>
            </a:xfrm>
            <a:custGeom>
              <a:avLst/>
              <a:gdLst/>
              <a:ahLst/>
              <a:cxnLst>
                <a:cxn ang="0">
                  <a:pos x="wd2" y="hd2"/>
                </a:cxn>
                <a:cxn ang="5400000">
                  <a:pos x="wd2" y="hd2"/>
                </a:cxn>
                <a:cxn ang="10800000">
                  <a:pos x="wd2" y="hd2"/>
                </a:cxn>
                <a:cxn ang="16200000">
                  <a:pos x="wd2" y="hd2"/>
                </a:cxn>
              </a:cxnLst>
              <a:rect l="0" t="0" r="r" b="b"/>
              <a:pathLst>
                <a:path w="20856" h="21029" extrusionOk="0">
                  <a:moveTo>
                    <a:pt x="20115" y="12466"/>
                  </a:moveTo>
                  <a:cubicBezTo>
                    <a:pt x="19732" y="10390"/>
                    <a:pt x="17957" y="9059"/>
                    <a:pt x="16157" y="9500"/>
                  </a:cubicBezTo>
                  <a:cubicBezTo>
                    <a:pt x="15676" y="9618"/>
                    <a:pt x="15243" y="9853"/>
                    <a:pt x="14872" y="10171"/>
                  </a:cubicBezTo>
                  <a:lnTo>
                    <a:pt x="17218" y="12800"/>
                  </a:lnTo>
                  <a:cubicBezTo>
                    <a:pt x="17383" y="12986"/>
                    <a:pt x="17387" y="13290"/>
                    <a:pt x="17227" y="13481"/>
                  </a:cubicBezTo>
                  <a:cubicBezTo>
                    <a:pt x="17066" y="13671"/>
                    <a:pt x="16803" y="13676"/>
                    <a:pt x="16637" y="13490"/>
                  </a:cubicBezTo>
                  <a:lnTo>
                    <a:pt x="14268" y="10834"/>
                  </a:lnTo>
                  <a:cubicBezTo>
                    <a:pt x="13652" y="11707"/>
                    <a:pt x="13371" y="12880"/>
                    <a:pt x="13589" y="14063"/>
                  </a:cubicBezTo>
                  <a:cubicBezTo>
                    <a:pt x="13972" y="16139"/>
                    <a:pt x="15747" y="17470"/>
                    <a:pt x="17547" y="17029"/>
                  </a:cubicBezTo>
                  <a:cubicBezTo>
                    <a:pt x="19346" y="16589"/>
                    <a:pt x="20498" y="14541"/>
                    <a:pt x="20115" y="12466"/>
                  </a:cubicBezTo>
                  <a:close/>
                  <a:moveTo>
                    <a:pt x="12445" y="7390"/>
                  </a:moveTo>
                  <a:lnTo>
                    <a:pt x="10862" y="7777"/>
                  </a:lnTo>
                  <a:cubicBezTo>
                    <a:pt x="10683" y="7821"/>
                    <a:pt x="10443" y="7721"/>
                    <a:pt x="10330" y="7554"/>
                  </a:cubicBezTo>
                  <a:lnTo>
                    <a:pt x="9382" y="6156"/>
                  </a:lnTo>
                  <a:lnTo>
                    <a:pt x="7858" y="9354"/>
                  </a:lnTo>
                  <a:cubicBezTo>
                    <a:pt x="7858" y="9354"/>
                    <a:pt x="8237" y="9436"/>
                    <a:pt x="8700" y="9536"/>
                  </a:cubicBezTo>
                  <a:lnTo>
                    <a:pt x="12662" y="8566"/>
                  </a:lnTo>
                  <a:cubicBezTo>
                    <a:pt x="12662" y="8566"/>
                    <a:pt x="12445" y="7390"/>
                    <a:pt x="12445" y="7390"/>
                  </a:cubicBezTo>
                  <a:close/>
                  <a:moveTo>
                    <a:pt x="12276" y="9645"/>
                  </a:moveTo>
                  <a:lnTo>
                    <a:pt x="10649" y="10043"/>
                  </a:lnTo>
                  <a:cubicBezTo>
                    <a:pt x="10837" y="10188"/>
                    <a:pt x="10975" y="10413"/>
                    <a:pt x="11024" y="10676"/>
                  </a:cubicBezTo>
                  <a:lnTo>
                    <a:pt x="11025" y="10675"/>
                  </a:lnTo>
                  <a:cubicBezTo>
                    <a:pt x="11025" y="10675"/>
                    <a:pt x="11166" y="11451"/>
                    <a:pt x="11342" y="12416"/>
                  </a:cubicBezTo>
                  <a:cubicBezTo>
                    <a:pt x="11342" y="12416"/>
                    <a:pt x="12276" y="9645"/>
                    <a:pt x="12276" y="9645"/>
                  </a:cubicBezTo>
                  <a:close/>
                  <a:moveTo>
                    <a:pt x="9392" y="11587"/>
                  </a:moveTo>
                  <a:cubicBezTo>
                    <a:pt x="9392" y="11587"/>
                    <a:pt x="7390" y="11287"/>
                    <a:pt x="6435" y="11138"/>
                  </a:cubicBezTo>
                  <a:lnTo>
                    <a:pt x="5956" y="12381"/>
                  </a:lnTo>
                  <a:cubicBezTo>
                    <a:pt x="6790" y="12920"/>
                    <a:pt x="7454" y="13798"/>
                    <a:pt x="7783" y="14892"/>
                  </a:cubicBezTo>
                  <a:lnTo>
                    <a:pt x="9906" y="14373"/>
                  </a:lnTo>
                  <a:cubicBezTo>
                    <a:pt x="9906" y="14373"/>
                    <a:pt x="9392" y="11587"/>
                    <a:pt x="9392" y="11587"/>
                  </a:cubicBezTo>
                  <a:close/>
                  <a:moveTo>
                    <a:pt x="7320" y="15990"/>
                  </a:moveTo>
                  <a:lnTo>
                    <a:pt x="4073" y="16785"/>
                  </a:lnTo>
                  <a:cubicBezTo>
                    <a:pt x="3848" y="16840"/>
                    <a:pt x="3626" y="16674"/>
                    <a:pt x="3578" y="16414"/>
                  </a:cubicBezTo>
                  <a:cubicBezTo>
                    <a:pt x="3557" y="16296"/>
                    <a:pt x="3576" y="16181"/>
                    <a:pt x="3622" y="16083"/>
                  </a:cubicBezTo>
                  <a:lnTo>
                    <a:pt x="3621" y="16082"/>
                  </a:lnTo>
                  <a:lnTo>
                    <a:pt x="4917" y="12711"/>
                  </a:lnTo>
                  <a:cubicBezTo>
                    <a:pt x="4410" y="12543"/>
                    <a:pt x="3861" y="12510"/>
                    <a:pt x="3309" y="12645"/>
                  </a:cubicBezTo>
                  <a:cubicBezTo>
                    <a:pt x="1510" y="13086"/>
                    <a:pt x="358" y="15133"/>
                    <a:pt x="741" y="17209"/>
                  </a:cubicBezTo>
                  <a:cubicBezTo>
                    <a:pt x="1124" y="19285"/>
                    <a:pt x="2899" y="20615"/>
                    <a:pt x="4699" y="20175"/>
                  </a:cubicBezTo>
                  <a:cubicBezTo>
                    <a:pt x="6388" y="19761"/>
                    <a:pt x="7507" y="17930"/>
                    <a:pt x="7320" y="15990"/>
                  </a:cubicBezTo>
                  <a:close/>
                  <a:moveTo>
                    <a:pt x="4700" y="15647"/>
                  </a:moveTo>
                  <a:lnTo>
                    <a:pt x="7121" y="15055"/>
                  </a:lnTo>
                  <a:cubicBezTo>
                    <a:pt x="6845" y="14210"/>
                    <a:pt x="6329" y="13528"/>
                    <a:pt x="5683" y="13093"/>
                  </a:cubicBezTo>
                  <a:cubicBezTo>
                    <a:pt x="5683" y="13093"/>
                    <a:pt x="4700" y="15647"/>
                    <a:pt x="4700" y="15647"/>
                  </a:cubicBezTo>
                  <a:close/>
                  <a:moveTo>
                    <a:pt x="20768" y="12306"/>
                  </a:moveTo>
                  <a:cubicBezTo>
                    <a:pt x="21228" y="14801"/>
                    <a:pt x="19848" y="17253"/>
                    <a:pt x="17686" y="17782"/>
                  </a:cubicBezTo>
                  <a:cubicBezTo>
                    <a:pt x="15523" y="18311"/>
                    <a:pt x="13397" y="16718"/>
                    <a:pt x="12936" y="14223"/>
                  </a:cubicBezTo>
                  <a:cubicBezTo>
                    <a:pt x="12670" y="12777"/>
                    <a:pt x="13022" y="11346"/>
                    <a:pt x="13786" y="10295"/>
                  </a:cubicBezTo>
                  <a:lnTo>
                    <a:pt x="13180" y="9616"/>
                  </a:lnTo>
                  <a:lnTo>
                    <a:pt x="11655" y="14141"/>
                  </a:lnTo>
                  <a:cubicBezTo>
                    <a:pt x="11845" y="15192"/>
                    <a:pt x="12003" y="16082"/>
                    <a:pt x="12002" y="16116"/>
                  </a:cubicBezTo>
                  <a:cubicBezTo>
                    <a:pt x="11988" y="16676"/>
                    <a:pt x="11582" y="17117"/>
                    <a:pt x="11096" y="17100"/>
                  </a:cubicBezTo>
                  <a:cubicBezTo>
                    <a:pt x="10682" y="17085"/>
                    <a:pt x="10344" y="16743"/>
                    <a:pt x="10261" y="16295"/>
                  </a:cubicBezTo>
                  <a:lnTo>
                    <a:pt x="10260" y="16295"/>
                  </a:lnTo>
                  <a:lnTo>
                    <a:pt x="10079" y="15314"/>
                  </a:lnTo>
                  <a:lnTo>
                    <a:pt x="7974" y="15829"/>
                  </a:lnTo>
                  <a:cubicBezTo>
                    <a:pt x="8237" y="18189"/>
                    <a:pt x="6891" y="20425"/>
                    <a:pt x="4838" y="20928"/>
                  </a:cubicBezTo>
                  <a:cubicBezTo>
                    <a:pt x="2675" y="21457"/>
                    <a:pt x="549" y="19863"/>
                    <a:pt x="88" y="17369"/>
                  </a:cubicBezTo>
                  <a:cubicBezTo>
                    <a:pt x="-372" y="14874"/>
                    <a:pt x="1008" y="12422"/>
                    <a:pt x="3170" y="11892"/>
                  </a:cubicBezTo>
                  <a:cubicBezTo>
                    <a:pt x="3866" y="11722"/>
                    <a:pt x="4557" y="11772"/>
                    <a:pt x="5191" y="12001"/>
                  </a:cubicBezTo>
                  <a:lnTo>
                    <a:pt x="5611" y="10908"/>
                  </a:lnTo>
                  <a:cubicBezTo>
                    <a:pt x="5188" y="10637"/>
                    <a:pt x="4908" y="10111"/>
                    <a:pt x="4924" y="9516"/>
                  </a:cubicBezTo>
                  <a:cubicBezTo>
                    <a:pt x="4931" y="9235"/>
                    <a:pt x="5004" y="8976"/>
                    <a:pt x="5123" y="8753"/>
                  </a:cubicBezTo>
                  <a:lnTo>
                    <a:pt x="5122" y="8753"/>
                  </a:lnTo>
                  <a:lnTo>
                    <a:pt x="7375" y="4249"/>
                  </a:lnTo>
                  <a:lnTo>
                    <a:pt x="7375" y="4250"/>
                  </a:lnTo>
                  <a:cubicBezTo>
                    <a:pt x="7591" y="3700"/>
                    <a:pt x="8076" y="3326"/>
                    <a:pt x="8631" y="3346"/>
                  </a:cubicBezTo>
                  <a:cubicBezTo>
                    <a:pt x="9070" y="3361"/>
                    <a:pt x="9452" y="3620"/>
                    <a:pt x="9685" y="4006"/>
                  </a:cubicBezTo>
                  <a:lnTo>
                    <a:pt x="9686" y="4006"/>
                  </a:lnTo>
                  <a:lnTo>
                    <a:pt x="11018" y="6165"/>
                  </a:lnTo>
                  <a:lnTo>
                    <a:pt x="12915" y="5701"/>
                  </a:lnTo>
                  <a:cubicBezTo>
                    <a:pt x="13275" y="5613"/>
                    <a:pt x="13630" y="5878"/>
                    <a:pt x="13706" y="6294"/>
                  </a:cubicBezTo>
                  <a:cubicBezTo>
                    <a:pt x="13778" y="6683"/>
                    <a:pt x="13580" y="7062"/>
                    <a:pt x="13259" y="7182"/>
                  </a:cubicBezTo>
                  <a:lnTo>
                    <a:pt x="13534" y="8671"/>
                  </a:lnTo>
                  <a:lnTo>
                    <a:pt x="14385" y="9625"/>
                  </a:lnTo>
                  <a:cubicBezTo>
                    <a:pt x="14850" y="9205"/>
                    <a:pt x="15402" y="8898"/>
                    <a:pt x="16018" y="8747"/>
                  </a:cubicBezTo>
                  <a:cubicBezTo>
                    <a:pt x="18181" y="8217"/>
                    <a:pt x="20307" y="9811"/>
                    <a:pt x="20768" y="12306"/>
                  </a:cubicBezTo>
                  <a:close/>
                  <a:moveTo>
                    <a:pt x="8795" y="1859"/>
                  </a:moveTo>
                  <a:cubicBezTo>
                    <a:pt x="8642" y="1027"/>
                    <a:pt x="9102" y="210"/>
                    <a:pt x="9823" y="34"/>
                  </a:cubicBezTo>
                  <a:cubicBezTo>
                    <a:pt x="10543" y="-143"/>
                    <a:pt x="11252" y="388"/>
                    <a:pt x="11406" y="1220"/>
                  </a:cubicBezTo>
                  <a:cubicBezTo>
                    <a:pt x="11559" y="2051"/>
                    <a:pt x="11099" y="2869"/>
                    <a:pt x="10378" y="3045"/>
                  </a:cubicBezTo>
                  <a:cubicBezTo>
                    <a:pt x="9658" y="3222"/>
                    <a:pt x="8949" y="2690"/>
                    <a:pt x="8795" y="1859"/>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772" name="Shape 34174">
              <a:extLst>
                <a:ext uri="{FF2B5EF4-FFF2-40B4-BE49-F238E27FC236}">
                  <a16:creationId xmlns:a16="http://schemas.microsoft.com/office/drawing/2014/main" xmlns="" id="{B9FDADBF-E810-41BF-A0C3-BBBB9F62515D}"/>
                </a:ext>
              </a:extLst>
            </p:cNvPr>
            <p:cNvSpPr/>
            <p:nvPr/>
          </p:nvSpPr>
          <p:spPr>
            <a:xfrm>
              <a:off x="13207711" y="5129396"/>
              <a:ext cx="316260" cy="632520"/>
            </a:xfrm>
            <a:custGeom>
              <a:avLst/>
              <a:gdLst/>
              <a:ahLst/>
              <a:cxnLst>
                <a:cxn ang="0">
                  <a:pos x="wd2" y="hd2"/>
                </a:cxn>
                <a:cxn ang="5400000">
                  <a:pos x="wd2" y="hd2"/>
                </a:cxn>
                <a:cxn ang="10800000">
                  <a:pos x="wd2" y="hd2"/>
                </a:cxn>
                <a:cxn ang="16200000">
                  <a:pos x="wd2" y="hd2"/>
                </a:cxn>
              </a:cxnLst>
              <a:rect l="0" t="0"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73" name="Shape 34175">
              <a:extLst>
                <a:ext uri="{FF2B5EF4-FFF2-40B4-BE49-F238E27FC236}">
                  <a16:creationId xmlns:a16="http://schemas.microsoft.com/office/drawing/2014/main" xmlns="" id="{0176B375-AABF-419C-B56C-0F3F49BAE149}"/>
                </a:ext>
              </a:extLst>
            </p:cNvPr>
            <p:cNvSpPr/>
            <p:nvPr/>
          </p:nvSpPr>
          <p:spPr>
            <a:xfrm>
              <a:off x="13346915" y="6245061"/>
              <a:ext cx="528722" cy="466192"/>
            </a:xfrm>
            <a:custGeom>
              <a:avLst/>
              <a:gdLst/>
              <a:ahLst/>
              <a:cxnLst>
                <a:cxn ang="0">
                  <a:pos x="wd2" y="hd2"/>
                </a:cxn>
                <a:cxn ang="5400000">
                  <a:pos x="wd2" y="hd2"/>
                </a:cxn>
                <a:cxn ang="10800000">
                  <a:pos x="wd2" y="hd2"/>
                </a:cxn>
                <a:cxn ang="16200000">
                  <a:pos x="wd2" y="hd2"/>
                </a:cxn>
              </a:cxnLst>
              <a:rect l="0" t="0"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74" name="Shape 34176">
              <a:extLst>
                <a:ext uri="{FF2B5EF4-FFF2-40B4-BE49-F238E27FC236}">
                  <a16:creationId xmlns:a16="http://schemas.microsoft.com/office/drawing/2014/main" xmlns="" id="{DEAAED5F-DEEA-4BC3-AB13-EC188BBC4F2E}"/>
                </a:ext>
              </a:extLst>
            </p:cNvPr>
            <p:cNvSpPr/>
            <p:nvPr/>
          </p:nvSpPr>
          <p:spPr>
            <a:xfrm>
              <a:off x="10903238" y="7779831"/>
              <a:ext cx="984814" cy="885198"/>
            </a:xfrm>
            <a:custGeom>
              <a:avLst/>
              <a:gdLst/>
              <a:ahLst/>
              <a:cxnLst>
                <a:cxn ang="0">
                  <a:pos x="wd2" y="hd2"/>
                </a:cxn>
                <a:cxn ang="5400000">
                  <a:pos x="wd2" y="hd2"/>
                </a:cxn>
                <a:cxn ang="10800000">
                  <a:pos x="wd2" y="hd2"/>
                </a:cxn>
                <a:cxn ang="16200000">
                  <a:pos x="wd2" y="hd2"/>
                </a:cxn>
              </a:cxnLst>
              <a:rect l="0" t="0" r="r" b="b"/>
              <a:pathLst>
                <a:path w="21255" h="21217" extrusionOk="0">
                  <a:moveTo>
                    <a:pt x="16218" y="16859"/>
                  </a:moveTo>
                  <a:lnTo>
                    <a:pt x="3455" y="9002"/>
                  </a:lnTo>
                  <a:lnTo>
                    <a:pt x="7275" y="1347"/>
                  </a:lnTo>
                  <a:lnTo>
                    <a:pt x="20039" y="9205"/>
                  </a:lnTo>
                  <a:cubicBezTo>
                    <a:pt x="20039" y="9205"/>
                    <a:pt x="16218" y="16859"/>
                    <a:pt x="16218" y="16859"/>
                  </a:cubicBezTo>
                  <a:close/>
                  <a:moveTo>
                    <a:pt x="20627" y="8027"/>
                  </a:moveTo>
                  <a:lnTo>
                    <a:pt x="7863" y="170"/>
                  </a:lnTo>
                  <a:cubicBezTo>
                    <a:pt x="7275" y="-192"/>
                    <a:pt x="6536" y="43"/>
                    <a:pt x="6211" y="693"/>
                  </a:cubicBezTo>
                  <a:cubicBezTo>
                    <a:pt x="6211" y="693"/>
                    <a:pt x="1803" y="9525"/>
                    <a:pt x="1814" y="9531"/>
                  </a:cubicBezTo>
                  <a:lnTo>
                    <a:pt x="16683" y="18684"/>
                  </a:lnTo>
                  <a:cubicBezTo>
                    <a:pt x="16694" y="18691"/>
                    <a:pt x="21103" y="9860"/>
                    <a:pt x="21103" y="9860"/>
                  </a:cubicBezTo>
                  <a:cubicBezTo>
                    <a:pt x="21427" y="9210"/>
                    <a:pt x="21214" y="8389"/>
                    <a:pt x="20627" y="8027"/>
                  </a:cubicBezTo>
                  <a:close/>
                  <a:moveTo>
                    <a:pt x="15519" y="21047"/>
                  </a:moveTo>
                  <a:lnTo>
                    <a:pt x="628" y="11880"/>
                  </a:lnTo>
                  <a:cubicBezTo>
                    <a:pt x="40" y="11518"/>
                    <a:pt x="-173" y="10698"/>
                    <a:pt x="152" y="10047"/>
                  </a:cubicBezTo>
                  <a:lnTo>
                    <a:pt x="446" y="9459"/>
                  </a:lnTo>
                  <a:lnTo>
                    <a:pt x="7359" y="13714"/>
                  </a:lnTo>
                  <a:lnTo>
                    <a:pt x="7065" y="14303"/>
                  </a:lnTo>
                  <a:lnTo>
                    <a:pt x="10256" y="16268"/>
                  </a:lnTo>
                  <a:lnTo>
                    <a:pt x="10550" y="15679"/>
                  </a:lnTo>
                  <a:lnTo>
                    <a:pt x="17464" y="19935"/>
                  </a:lnTo>
                  <a:lnTo>
                    <a:pt x="17170" y="20524"/>
                  </a:lnTo>
                  <a:cubicBezTo>
                    <a:pt x="16846" y="21174"/>
                    <a:pt x="16106" y="21408"/>
                    <a:pt x="15519" y="21047"/>
                  </a:cubicBezTo>
                  <a:cubicBezTo>
                    <a:pt x="15519" y="21047"/>
                    <a:pt x="15519" y="21047"/>
                    <a:pt x="15519" y="2104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75" name="Shape 34177">
              <a:extLst>
                <a:ext uri="{FF2B5EF4-FFF2-40B4-BE49-F238E27FC236}">
                  <a16:creationId xmlns:a16="http://schemas.microsoft.com/office/drawing/2014/main" xmlns="" id="{6113D81D-C75E-4E01-A5AD-28B2686C8C9D}"/>
                </a:ext>
              </a:extLst>
            </p:cNvPr>
            <p:cNvSpPr/>
            <p:nvPr/>
          </p:nvSpPr>
          <p:spPr>
            <a:xfrm>
              <a:off x="11708307" y="11472461"/>
              <a:ext cx="584792" cy="503796"/>
            </a:xfrm>
            <a:custGeom>
              <a:avLst/>
              <a:gdLst/>
              <a:ahLst/>
              <a:cxnLst>
                <a:cxn ang="0">
                  <a:pos x="wd2" y="hd2"/>
                </a:cxn>
                <a:cxn ang="5400000">
                  <a:pos x="wd2" y="hd2"/>
                </a:cxn>
                <a:cxn ang="10800000">
                  <a:pos x="wd2" y="hd2"/>
                </a:cxn>
                <a:cxn ang="16200000">
                  <a:pos x="wd2" y="hd2"/>
                </a:cxn>
              </a:cxnLst>
              <a:rect l="0" t="0"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76" name="Shape 34178">
              <a:extLst>
                <a:ext uri="{FF2B5EF4-FFF2-40B4-BE49-F238E27FC236}">
                  <a16:creationId xmlns:a16="http://schemas.microsoft.com/office/drawing/2014/main" xmlns="" id="{E6FA9C12-7820-4B93-B74F-02F79AF0B514}"/>
                </a:ext>
              </a:extLst>
            </p:cNvPr>
            <p:cNvSpPr/>
            <p:nvPr/>
          </p:nvSpPr>
          <p:spPr>
            <a:xfrm>
              <a:off x="14474664" y="3452446"/>
              <a:ext cx="701272" cy="992744"/>
            </a:xfrm>
            <a:custGeom>
              <a:avLst/>
              <a:gdLst/>
              <a:ahLst/>
              <a:cxnLst>
                <a:cxn ang="0">
                  <a:pos x="wd2" y="hd2"/>
                </a:cxn>
                <a:cxn ang="5400000">
                  <a:pos x="wd2" y="hd2"/>
                </a:cxn>
                <a:cxn ang="10800000">
                  <a:pos x="wd2" y="hd2"/>
                </a:cxn>
                <a:cxn ang="16200000">
                  <a:pos x="wd2" y="hd2"/>
                </a:cxn>
              </a:cxnLst>
              <a:rect l="0" t="0" r="r" b="b"/>
              <a:pathLst>
                <a:path w="21183" h="21600" extrusionOk="0">
                  <a:moveTo>
                    <a:pt x="6837" y="0"/>
                  </a:moveTo>
                  <a:lnTo>
                    <a:pt x="6304" y="11896"/>
                  </a:lnTo>
                  <a:lnTo>
                    <a:pt x="10115" y="11984"/>
                  </a:lnTo>
                  <a:lnTo>
                    <a:pt x="10387" y="5819"/>
                  </a:lnTo>
                  <a:cubicBezTo>
                    <a:pt x="10807" y="5990"/>
                    <a:pt x="11286" y="6091"/>
                    <a:pt x="11799" y="6080"/>
                  </a:cubicBezTo>
                  <a:cubicBezTo>
                    <a:pt x="12816" y="6059"/>
                    <a:pt x="13721" y="5638"/>
                    <a:pt x="14293" y="5029"/>
                  </a:cubicBezTo>
                  <a:cubicBezTo>
                    <a:pt x="14344" y="4975"/>
                    <a:pt x="14392" y="4920"/>
                    <a:pt x="14437" y="4864"/>
                  </a:cubicBezTo>
                  <a:cubicBezTo>
                    <a:pt x="15870" y="5413"/>
                    <a:pt x="17048" y="6141"/>
                    <a:pt x="17879" y="7040"/>
                  </a:cubicBezTo>
                  <a:cubicBezTo>
                    <a:pt x="19250" y="8523"/>
                    <a:pt x="19623" y="10355"/>
                    <a:pt x="18956" y="12341"/>
                  </a:cubicBezTo>
                  <a:cubicBezTo>
                    <a:pt x="17917" y="15436"/>
                    <a:pt x="14349" y="17736"/>
                    <a:pt x="10109" y="18168"/>
                  </a:cubicBezTo>
                  <a:lnTo>
                    <a:pt x="10109" y="16337"/>
                  </a:lnTo>
                  <a:lnTo>
                    <a:pt x="12811" y="16337"/>
                  </a:lnTo>
                  <a:lnTo>
                    <a:pt x="12811" y="15424"/>
                  </a:lnTo>
                  <a:lnTo>
                    <a:pt x="2958" y="15424"/>
                  </a:lnTo>
                  <a:lnTo>
                    <a:pt x="2958" y="16337"/>
                  </a:lnTo>
                  <a:lnTo>
                    <a:pt x="5665" y="16337"/>
                  </a:lnTo>
                  <a:lnTo>
                    <a:pt x="5665" y="19312"/>
                  </a:lnTo>
                  <a:lnTo>
                    <a:pt x="0" y="19312"/>
                  </a:lnTo>
                  <a:lnTo>
                    <a:pt x="0" y="21600"/>
                  </a:lnTo>
                  <a:lnTo>
                    <a:pt x="15769" y="21600"/>
                  </a:lnTo>
                  <a:lnTo>
                    <a:pt x="15769" y="19312"/>
                  </a:lnTo>
                  <a:lnTo>
                    <a:pt x="11820" y="19312"/>
                  </a:lnTo>
                  <a:cubicBezTo>
                    <a:pt x="16159" y="18468"/>
                    <a:pt x="19703" y="15947"/>
                    <a:pt x="20805" y="12664"/>
                  </a:cubicBezTo>
                  <a:cubicBezTo>
                    <a:pt x="21600" y="10296"/>
                    <a:pt x="21135" y="8089"/>
                    <a:pt x="19462" y="6280"/>
                  </a:cubicBezTo>
                  <a:cubicBezTo>
                    <a:pt x="18352" y="5079"/>
                    <a:pt x="16769" y="4131"/>
                    <a:pt x="14820" y="3462"/>
                  </a:cubicBezTo>
                  <a:cubicBezTo>
                    <a:pt x="14558" y="2431"/>
                    <a:pt x="13305" y="1647"/>
                    <a:pt x="11799" y="1647"/>
                  </a:cubicBezTo>
                  <a:cubicBezTo>
                    <a:pt x="11359" y="1647"/>
                    <a:pt x="10947" y="1715"/>
                    <a:pt x="10568" y="1835"/>
                  </a:cubicBezTo>
                  <a:lnTo>
                    <a:pt x="10642" y="88"/>
                  </a:lnTo>
                  <a:lnTo>
                    <a:pt x="6837" y="0"/>
                  </a:lnTo>
                  <a:close/>
                  <a:moveTo>
                    <a:pt x="11799" y="3017"/>
                  </a:moveTo>
                  <a:cubicBezTo>
                    <a:pt x="12376" y="3012"/>
                    <a:pt x="12879" y="3300"/>
                    <a:pt x="12982" y="3708"/>
                  </a:cubicBezTo>
                  <a:cubicBezTo>
                    <a:pt x="13088" y="4130"/>
                    <a:pt x="12736" y="4539"/>
                    <a:pt x="12167" y="4660"/>
                  </a:cubicBezTo>
                  <a:cubicBezTo>
                    <a:pt x="12051" y="4688"/>
                    <a:pt x="11928" y="4706"/>
                    <a:pt x="11799" y="4706"/>
                  </a:cubicBezTo>
                  <a:cubicBezTo>
                    <a:pt x="11152" y="4706"/>
                    <a:pt x="10625" y="4326"/>
                    <a:pt x="10626" y="3862"/>
                  </a:cubicBezTo>
                  <a:cubicBezTo>
                    <a:pt x="10628" y="3397"/>
                    <a:pt x="11153" y="3023"/>
                    <a:pt x="11799" y="3017"/>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777" name="Shape 34179">
              <a:extLst>
                <a:ext uri="{FF2B5EF4-FFF2-40B4-BE49-F238E27FC236}">
                  <a16:creationId xmlns:a16="http://schemas.microsoft.com/office/drawing/2014/main" xmlns="" id="{8A79ECFC-BEEA-436B-82F6-41BA3694294D}"/>
                </a:ext>
              </a:extLst>
            </p:cNvPr>
            <p:cNvSpPr/>
            <p:nvPr/>
          </p:nvSpPr>
          <p:spPr>
            <a:xfrm>
              <a:off x="13573878" y="4409128"/>
              <a:ext cx="1096094" cy="1213368"/>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78" name="Shape 34180">
              <a:extLst>
                <a:ext uri="{FF2B5EF4-FFF2-40B4-BE49-F238E27FC236}">
                  <a16:creationId xmlns:a16="http://schemas.microsoft.com/office/drawing/2014/main" xmlns="" id="{9044B6BE-0DE9-452C-B871-987EC9EC23A1}"/>
                </a:ext>
              </a:extLst>
            </p:cNvPr>
            <p:cNvSpPr/>
            <p:nvPr/>
          </p:nvSpPr>
          <p:spPr>
            <a:xfrm>
              <a:off x="12366664" y="11330119"/>
              <a:ext cx="843804" cy="992744"/>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779" name="Shape 34181">
              <a:extLst>
                <a:ext uri="{FF2B5EF4-FFF2-40B4-BE49-F238E27FC236}">
                  <a16:creationId xmlns:a16="http://schemas.microsoft.com/office/drawing/2014/main" xmlns="" id="{ACBACA7C-FA99-4601-AC4C-77E95078EC15}"/>
                </a:ext>
              </a:extLst>
            </p:cNvPr>
            <p:cNvSpPr/>
            <p:nvPr/>
          </p:nvSpPr>
          <p:spPr>
            <a:xfrm>
              <a:off x="14244181" y="7303221"/>
              <a:ext cx="622050" cy="5410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97" y="15438"/>
                  </a:lnTo>
                  <a:lnTo>
                    <a:pt x="5592" y="20234"/>
                  </a:lnTo>
                  <a:cubicBezTo>
                    <a:pt x="5592" y="20234"/>
                    <a:pt x="0" y="21600"/>
                    <a:pt x="0" y="21600"/>
                  </a:cubicBezTo>
                  <a:close/>
                  <a:moveTo>
                    <a:pt x="6275" y="19576"/>
                  </a:moveTo>
                  <a:lnTo>
                    <a:pt x="2779" y="14780"/>
                  </a:lnTo>
                  <a:lnTo>
                    <a:pt x="14944" y="3046"/>
                  </a:lnTo>
                  <a:lnTo>
                    <a:pt x="18443" y="7840"/>
                  </a:lnTo>
                  <a:cubicBezTo>
                    <a:pt x="18443" y="7840"/>
                    <a:pt x="6275" y="19576"/>
                    <a:pt x="6275" y="19576"/>
                  </a:cubicBezTo>
                  <a:close/>
                  <a:moveTo>
                    <a:pt x="19138" y="7167"/>
                  </a:moveTo>
                  <a:lnTo>
                    <a:pt x="15640" y="2373"/>
                  </a:lnTo>
                  <a:lnTo>
                    <a:pt x="18101" y="0"/>
                  </a:lnTo>
                  <a:lnTo>
                    <a:pt x="21600" y="4794"/>
                  </a:lnTo>
                  <a:cubicBezTo>
                    <a:pt x="21600" y="4794"/>
                    <a:pt x="19138" y="7167"/>
                    <a:pt x="19138" y="716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80" name="Shape 34182">
              <a:extLst>
                <a:ext uri="{FF2B5EF4-FFF2-40B4-BE49-F238E27FC236}">
                  <a16:creationId xmlns:a16="http://schemas.microsoft.com/office/drawing/2014/main" xmlns="" id="{AB6B75BA-5250-49E6-A4B7-27A701366C65}"/>
                </a:ext>
              </a:extLst>
            </p:cNvPr>
            <p:cNvSpPr/>
            <p:nvPr/>
          </p:nvSpPr>
          <p:spPr>
            <a:xfrm>
              <a:off x="13576635" y="6759701"/>
              <a:ext cx="580114" cy="809692"/>
            </a:xfrm>
            <a:custGeom>
              <a:avLst/>
              <a:gdLst/>
              <a:ahLst/>
              <a:cxnLst>
                <a:cxn ang="0">
                  <a:pos x="wd2" y="hd2"/>
                </a:cxn>
                <a:cxn ang="5400000">
                  <a:pos x="wd2" y="hd2"/>
                </a:cxn>
                <a:cxn ang="10800000">
                  <a:pos x="wd2" y="hd2"/>
                </a:cxn>
                <a:cxn ang="16200000">
                  <a:pos x="wd2" y="hd2"/>
                </a:cxn>
              </a:cxnLst>
              <a:rect l="0" t="0"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81" name="Shape 34183">
              <a:extLst>
                <a:ext uri="{FF2B5EF4-FFF2-40B4-BE49-F238E27FC236}">
                  <a16:creationId xmlns:a16="http://schemas.microsoft.com/office/drawing/2014/main" xmlns="" id="{684FF3D7-92C1-4DCC-A0D1-139F0AF47A6D}"/>
                </a:ext>
              </a:extLst>
            </p:cNvPr>
            <p:cNvSpPr/>
            <p:nvPr/>
          </p:nvSpPr>
          <p:spPr>
            <a:xfrm>
              <a:off x="11615391" y="7089790"/>
              <a:ext cx="617918" cy="684030"/>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82" name="Shape 34184">
              <a:extLst>
                <a:ext uri="{FF2B5EF4-FFF2-40B4-BE49-F238E27FC236}">
                  <a16:creationId xmlns:a16="http://schemas.microsoft.com/office/drawing/2014/main" xmlns="" id="{20DE94D1-3227-453E-898F-4969365F765D}"/>
                </a:ext>
              </a:extLst>
            </p:cNvPr>
            <p:cNvSpPr/>
            <p:nvPr/>
          </p:nvSpPr>
          <p:spPr>
            <a:xfrm>
              <a:off x="13088735" y="3291417"/>
              <a:ext cx="651942" cy="595766"/>
            </a:xfrm>
            <a:custGeom>
              <a:avLst/>
              <a:gdLst/>
              <a:ahLst/>
              <a:cxnLst>
                <a:cxn ang="0">
                  <a:pos x="wd2" y="hd2"/>
                </a:cxn>
                <a:cxn ang="5400000">
                  <a:pos x="wd2" y="hd2"/>
                </a:cxn>
                <a:cxn ang="10800000">
                  <a:pos x="wd2" y="hd2"/>
                </a:cxn>
                <a:cxn ang="16200000">
                  <a:pos x="wd2" y="hd2"/>
                </a:cxn>
              </a:cxnLst>
              <a:rect l="0" t="0"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83" name="Shape 34185">
              <a:extLst>
                <a:ext uri="{FF2B5EF4-FFF2-40B4-BE49-F238E27FC236}">
                  <a16:creationId xmlns:a16="http://schemas.microsoft.com/office/drawing/2014/main" xmlns="" id="{2CDDBA12-E49B-4C32-AB0B-AA5820491A57}"/>
                </a:ext>
              </a:extLst>
            </p:cNvPr>
            <p:cNvSpPr/>
            <p:nvPr/>
          </p:nvSpPr>
          <p:spPr>
            <a:xfrm>
              <a:off x="12303465" y="7118398"/>
              <a:ext cx="457434" cy="615446"/>
            </a:xfrm>
            <a:custGeom>
              <a:avLst/>
              <a:gdLst/>
              <a:ahLst/>
              <a:cxnLst>
                <a:cxn ang="0">
                  <a:pos x="wd2" y="hd2"/>
                </a:cxn>
                <a:cxn ang="5400000">
                  <a:pos x="wd2" y="hd2"/>
                </a:cxn>
                <a:cxn ang="10800000">
                  <a:pos x="wd2" y="hd2"/>
                </a:cxn>
                <a:cxn ang="16200000">
                  <a:pos x="wd2" y="hd2"/>
                </a:cxn>
              </a:cxnLst>
              <a:rect l="0" t="0" r="r" b="b"/>
              <a:pathLst>
                <a:path w="21600" h="21600" extrusionOk="0">
                  <a:moveTo>
                    <a:pt x="0" y="1289"/>
                  </a:moveTo>
                  <a:lnTo>
                    <a:pt x="7526" y="11318"/>
                  </a:lnTo>
                  <a:lnTo>
                    <a:pt x="10639" y="10027"/>
                  </a:lnTo>
                  <a:lnTo>
                    <a:pt x="6735" y="4831"/>
                  </a:lnTo>
                  <a:cubicBezTo>
                    <a:pt x="7186" y="4822"/>
                    <a:pt x="7638" y="4734"/>
                    <a:pt x="8042" y="4542"/>
                  </a:cubicBezTo>
                  <a:cubicBezTo>
                    <a:pt x="8843" y="4160"/>
                    <a:pt x="9286" y="3488"/>
                    <a:pt x="9338" y="2779"/>
                  </a:cubicBezTo>
                  <a:cubicBezTo>
                    <a:pt x="9343" y="2717"/>
                    <a:pt x="9344" y="2654"/>
                    <a:pt x="9343" y="2591"/>
                  </a:cubicBezTo>
                  <a:cubicBezTo>
                    <a:pt x="10859" y="2532"/>
                    <a:pt x="12290" y="2713"/>
                    <a:pt x="13557" y="3159"/>
                  </a:cubicBezTo>
                  <a:cubicBezTo>
                    <a:pt x="15647" y="3894"/>
                    <a:pt x="17171" y="5277"/>
                    <a:pt x="17964" y="7158"/>
                  </a:cubicBezTo>
                  <a:cubicBezTo>
                    <a:pt x="19200" y="10089"/>
                    <a:pt x="17878" y="13269"/>
                    <a:pt x="14770" y="15143"/>
                  </a:cubicBezTo>
                  <a:lnTo>
                    <a:pt x="13545" y="13629"/>
                  </a:lnTo>
                  <a:lnTo>
                    <a:pt x="15711" y="12662"/>
                  </a:lnTo>
                  <a:lnTo>
                    <a:pt x="15100" y="11906"/>
                  </a:lnTo>
                  <a:lnTo>
                    <a:pt x="7202" y="15433"/>
                  </a:lnTo>
                  <a:lnTo>
                    <a:pt x="7813" y="16189"/>
                  </a:lnTo>
                  <a:lnTo>
                    <a:pt x="9983" y="15220"/>
                  </a:lnTo>
                  <a:lnTo>
                    <a:pt x="11972" y="17680"/>
                  </a:lnTo>
                  <a:lnTo>
                    <a:pt x="7432" y="19708"/>
                  </a:lnTo>
                  <a:lnTo>
                    <a:pt x="8961" y="21600"/>
                  </a:lnTo>
                  <a:lnTo>
                    <a:pt x="21600" y="15956"/>
                  </a:lnTo>
                  <a:lnTo>
                    <a:pt x="20070" y="14064"/>
                  </a:lnTo>
                  <a:lnTo>
                    <a:pt x="16905" y="15477"/>
                  </a:lnTo>
                  <a:cubicBezTo>
                    <a:pt x="19819" y="13226"/>
                    <a:pt x="20973" y="9873"/>
                    <a:pt x="19662" y="6762"/>
                  </a:cubicBezTo>
                  <a:cubicBezTo>
                    <a:pt x="18716" y="4520"/>
                    <a:pt x="16868" y="2861"/>
                    <a:pt x="14317" y="1964"/>
                  </a:cubicBezTo>
                  <a:cubicBezTo>
                    <a:pt x="12625" y="1368"/>
                    <a:pt x="10722" y="1151"/>
                    <a:pt x="8713" y="1295"/>
                  </a:cubicBezTo>
                  <a:cubicBezTo>
                    <a:pt x="7813" y="536"/>
                    <a:pt x="6285" y="336"/>
                    <a:pt x="5078" y="875"/>
                  </a:cubicBezTo>
                  <a:cubicBezTo>
                    <a:pt x="4725" y="1032"/>
                    <a:pt x="4440" y="1236"/>
                    <a:pt x="4217" y="1471"/>
                  </a:cubicBezTo>
                  <a:lnTo>
                    <a:pt x="3109" y="0"/>
                  </a:lnTo>
                  <a:lnTo>
                    <a:pt x="0" y="1289"/>
                  </a:lnTo>
                  <a:close/>
                  <a:moveTo>
                    <a:pt x="5994" y="2008"/>
                  </a:moveTo>
                  <a:cubicBezTo>
                    <a:pt x="6453" y="1798"/>
                    <a:pt x="7049" y="1856"/>
                    <a:pt x="7404" y="2156"/>
                  </a:cubicBezTo>
                  <a:cubicBezTo>
                    <a:pt x="7771" y="2467"/>
                    <a:pt x="7762" y="2932"/>
                    <a:pt x="7387" y="3235"/>
                  </a:cubicBezTo>
                  <a:cubicBezTo>
                    <a:pt x="7313" y="3300"/>
                    <a:pt x="7226" y="3359"/>
                    <a:pt x="7123" y="3405"/>
                  </a:cubicBezTo>
                  <a:cubicBezTo>
                    <a:pt x="6605" y="3637"/>
                    <a:pt x="5928" y="3511"/>
                    <a:pt x="5619" y="3126"/>
                  </a:cubicBezTo>
                  <a:cubicBezTo>
                    <a:pt x="5309" y="2742"/>
                    <a:pt x="5480" y="2244"/>
                    <a:pt x="5994" y="2008"/>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84" name="Shape 34186">
              <a:extLst>
                <a:ext uri="{FF2B5EF4-FFF2-40B4-BE49-F238E27FC236}">
                  <a16:creationId xmlns:a16="http://schemas.microsoft.com/office/drawing/2014/main" xmlns="" id="{004E2F22-D26E-4AFA-A725-90B96E5B4CAB}"/>
                </a:ext>
              </a:extLst>
            </p:cNvPr>
            <p:cNvSpPr/>
            <p:nvPr/>
          </p:nvSpPr>
          <p:spPr>
            <a:xfrm>
              <a:off x="10902474" y="3745209"/>
              <a:ext cx="602468" cy="782846"/>
            </a:xfrm>
            <a:custGeom>
              <a:avLst/>
              <a:gdLst/>
              <a:ahLst/>
              <a:cxnLst>
                <a:cxn ang="0">
                  <a:pos x="wd2" y="hd2"/>
                </a:cxn>
                <a:cxn ang="5400000">
                  <a:pos x="wd2" y="hd2"/>
                </a:cxn>
                <a:cxn ang="10800000">
                  <a:pos x="wd2" y="hd2"/>
                </a:cxn>
                <a:cxn ang="16200000">
                  <a:pos x="wd2" y="hd2"/>
                </a:cxn>
              </a:cxnLst>
              <a:rect l="0" t="0" r="r" b="b"/>
              <a:pathLst>
                <a:path w="20438" h="21519" extrusionOk="0">
                  <a:moveTo>
                    <a:pt x="9842" y="0"/>
                  </a:moveTo>
                  <a:cubicBezTo>
                    <a:pt x="7324" y="0"/>
                    <a:pt x="4803" y="774"/>
                    <a:pt x="2881" y="2331"/>
                  </a:cubicBezTo>
                  <a:cubicBezTo>
                    <a:pt x="-961" y="5445"/>
                    <a:pt x="-961" y="10493"/>
                    <a:pt x="2881" y="13607"/>
                  </a:cubicBezTo>
                  <a:cubicBezTo>
                    <a:pt x="6005" y="16138"/>
                    <a:pt x="10709" y="16613"/>
                    <a:pt x="14423" y="15030"/>
                  </a:cubicBezTo>
                  <a:cubicBezTo>
                    <a:pt x="14434" y="15103"/>
                    <a:pt x="14466" y="15175"/>
                    <a:pt x="14515" y="15243"/>
                  </a:cubicBezTo>
                  <a:lnTo>
                    <a:pt x="18781" y="21235"/>
                  </a:lnTo>
                  <a:cubicBezTo>
                    <a:pt x="18974" y="21506"/>
                    <a:pt x="19402" y="21600"/>
                    <a:pt x="19736" y="21444"/>
                  </a:cubicBezTo>
                  <a:lnTo>
                    <a:pt x="20091" y="21277"/>
                  </a:lnTo>
                  <a:cubicBezTo>
                    <a:pt x="20425" y="21121"/>
                    <a:pt x="20535" y="20774"/>
                    <a:pt x="20343" y="20503"/>
                  </a:cubicBezTo>
                  <a:lnTo>
                    <a:pt x="16076" y="14515"/>
                  </a:lnTo>
                  <a:cubicBezTo>
                    <a:pt x="16007" y="14419"/>
                    <a:pt x="15903" y="14355"/>
                    <a:pt x="15790" y="14307"/>
                  </a:cubicBezTo>
                  <a:cubicBezTo>
                    <a:pt x="16138" y="14092"/>
                    <a:pt x="16479" y="13864"/>
                    <a:pt x="16797" y="13607"/>
                  </a:cubicBezTo>
                  <a:cubicBezTo>
                    <a:pt x="20639" y="10493"/>
                    <a:pt x="20639" y="5445"/>
                    <a:pt x="16797" y="2331"/>
                  </a:cubicBezTo>
                  <a:cubicBezTo>
                    <a:pt x="14875" y="774"/>
                    <a:pt x="12360" y="0"/>
                    <a:pt x="9842" y="0"/>
                  </a:cubicBezTo>
                  <a:close/>
                  <a:moveTo>
                    <a:pt x="9842" y="1251"/>
                  </a:moveTo>
                  <a:cubicBezTo>
                    <a:pt x="11963" y="1251"/>
                    <a:pt x="14085" y="1909"/>
                    <a:pt x="15704" y="3221"/>
                  </a:cubicBezTo>
                  <a:cubicBezTo>
                    <a:pt x="18942" y="5844"/>
                    <a:pt x="18942" y="10098"/>
                    <a:pt x="15704" y="12722"/>
                  </a:cubicBezTo>
                  <a:cubicBezTo>
                    <a:pt x="12467" y="15345"/>
                    <a:pt x="7217" y="15345"/>
                    <a:pt x="3980" y="12722"/>
                  </a:cubicBezTo>
                  <a:cubicBezTo>
                    <a:pt x="742" y="10098"/>
                    <a:pt x="742" y="5844"/>
                    <a:pt x="3980" y="3221"/>
                  </a:cubicBezTo>
                  <a:cubicBezTo>
                    <a:pt x="5598" y="1909"/>
                    <a:pt x="7720" y="1251"/>
                    <a:pt x="9842" y="125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85" name="Shape 34187">
              <a:extLst>
                <a:ext uri="{FF2B5EF4-FFF2-40B4-BE49-F238E27FC236}">
                  <a16:creationId xmlns:a16="http://schemas.microsoft.com/office/drawing/2014/main" xmlns="" id="{52FB4C2D-EDD2-482C-8249-859A43FCB78D}"/>
                </a:ext>
              </a:extLst>
            </p:cNvPr>
            <p:cNvSpPr/>
            <p:nvPr/>
          </p:nvSpPr>
          <p:spPr>
            <a:xfrm>
              <a:off x="9646332" y="5299667"/>
              <a:ext cx="648460" cy="459644"/>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86" name="Shape 34188">
              <a:extLst>
                <a:ext uri="{FF2B5EF4-FFF2-40B4-BE49-F238E27FC236}">
                  <a16:creationId xmlns:a16="http://schemas.microsoft.com/office/drawing/2014/main" xmlns="" id="{48EFD1F7-8B7D-4989-B6CA-C4C19735FCD5}"/>
                </a:ext>
              </a:extLst>
            </p:cNvPr>
            <p:cNvSpPr/>
            <p:nvPr/>
          </p:nvSpPr>
          <p:spPr>
            <a:xfrm>
              <a:off x="14782759" y="5213711"/>
              <a:ext cx="949938" cy="458576"/>
            </a:xfrm>
            <a:custGeom>
              <a:avLst/>
              <a:gdLst/>
              <a:ahLst/>
              <a:cxnLst>
                <a:cxn ang="0">
                  <a:pos x="wd2" y="hd2"/>
                </a:cxn>
                <a:cxn ang="5400000">
                  <a:pos x="wd2" y="hd2"/>
                </a:cxn>
                <a:cxn ang="10800000">
                  <a:pos x="wd2" y="hd2"/>
                </a:cxn>
                <a:cxn ang="16200000">
                  <a:pos x="wd2" y="hd2"/>
                </a:cxn>
              </a:cxnLst>
              <a:rect l="0" t="0" r="r" b="b"/>
              <a:pathLst>
                <a:path w="21600" h="21600" extrusionOk="0">
                  <a:moveTo>
                    <a:pt x="470" y="21600"/>
                  </a:moveTo>
                  <a:cubicBezTo>
                    <a:pt x="3196" y="21301"/>
                    <a:pt x="4520" y="17446"/>
                    <a:pt x="5606" y="13579"/>
                  </a:cubicBezTo>
                  <a:cubicBezTo>
                    <a:pt x="6868" y="17109"/>
                    <a:pt x="8385" y="20522"/>
                    <a:pt x="11056" y="20229"/>
                  </a:cubicBezTo>
                  <a:cubicBezTo>
                    <a:pt x="13700" y="19938"/>
                    <a:pt x="15043" y="16273"/>
                    <a:pt x="16113" y="12527"/>
                  </a:cubicBezTo>
                  <a:cubicBezTo>
                    <a:pt x="17383" y="16099"/>
                    <a:pt x="18898" y="19587"/>
                    <a:pt x="21600" y="19290"/>
                  </a:cubicBezTo>
                  <a:lnTo>
                    <a:pt x="21545" y="16807"/>
                  </a:lnTo>
                  <a:cubicBezTo>
                    <a:pt x="19258" y="17058"/>
                    <a:pt x="18061" y="13947"/>
                    <a:pt x="16772" y="10222"/>
                  </a:cubicBezTo>
                  <a:cubicBezTo>
                    <a:pt x="17878" y="6171"/>
                    <a:pt x="18899" y="2735"/>
                    <a:pt x="21214" y="2481"/>
                  </a:cubicBezTo>
                  <a:lnTo>
                    <a:pt x="21142" y="0"/>
                  </a:lnTo>
                  <a:cubicBezTo>
                    <a:pt x="18416" y="300"/>
                    <a:pt x="17080" y="4165"/>
                    <a:pt x="15994" y="8031"/>
                  </a:cubicBezTo>
                  <a:cubicBezTo>
                    <a:pt x="14732" y="4504"/>
                    <a:pt x="13210" y="1123"/>
                    <a:pt x="10541" y="1416"/>
                  </a:cubicBezTo>
                  <a:cubicBezTo>
                    <a:pt x="7892" y="1708"/>
                    <a:pt x="6571" y="5362"/>
                    <a:pt x="5501" y="9116"/>
                  </a:cubicBezTo>
                  <a:cubicBezTo>
                    <a:pt x="4229" y="5537"/>
                    <a:pt x="2706" y="2023"/>
                    <a:pt x="0" y="2320"/>
                  </a:cubicBezTo>
                  <a:cubicBezTo>
                    <a:pt x="0" y="2320"/>
                    <a:pt x="67" y="4802"/>
                    <a:pt x="67" y="4802"/>
                  </a:cubicBezTo>
                  <a:cubicBezTo>
                    <a:pt x="2361" y="4550"/>
                    <a:pt x="3548" y="7681"/>
                    <a:pt x="4841" y="11421"/>
                  </a:cubicBezTo>
                  <a:cubicBezTo>
                    <a:pt x="3737" y="15462"/>
                    <a:pt x="2709" y="18874"/>
                    <a:pt x="399" y="19128"/>
                  </a:cubicBezTo>
                  <a:lnTo>
                    <a:pt x="470" y="21600"/>
                  </a:lnTo>
                  <a:close/>
                  <a:moveTo>
                    <a:pt x="571" y="17516"/>
                  </a:moveTo>
                  <a:cubicBezTo>
                    <a:pt x="973" y="17463"/>
                    <a:pt x="1323" y="17289"/>
                    <a:pt x="1641" y="17020"/>
                  </a:cubicBezTo>
                  <a:cubicBezTo>
                    <a:pt x="1641" y="17020"/>
                    <a:pt x="1387" y="6572"/>
                    <a:pt x="1387" y="6572"/>
                  </a:cubicBezTo>
                  <a:cubicBezTo>
                    <a:pt x="1058" y="6378"/>
                    <a:pt x="699" y="6290"/>
                    <a:pt x="296" y="6330"/>
                  </a:cubicBezTo>
                  <a:lnTo>
                    <a:pt x="571" y="17516"/>
                  </a:lnTo>
                  <a:close/>
                  <a:moveTo>
                    <a:pt x="2649" y="15637"/>
                  </a:moveTo>
                  <a:cubicBezTo>
                    <a:pt x="3008" y="15009"/>
                    <a:pt x="3317" y="14212"/>
                    <a:pt x="3611" y="13297"/>
                  </a:cubicBezTo>
                  <a:lnTo>
                    <a:pt x="3530" y="9777"/>
                  </a:lnTo>
                  <a:cubicBezTo>
                    <a:pt x="3194" y="8935"/>
                    <a:pt x="2849" y="8211"/>
                    <a:pt x="2462" y="7671"/>
                  </a:cubicBezTo>
                  <a:lnTo>
                    <a:pt x="2649" y="15637"/>
                  </a:lnTo>
                  <a:close/>
                  <a:moveTo>
                    <a:pt x="6265" y="11274"/>
                  </a:moveTo>
                  <a:cubicBezTo>
                    <a:pt x="7335" y="7383"/>
                    <a:pt x="8366" y="4144"/>
                    <a:pt x="10612" y="3897"/>
                  </a:cubicBezTo>
                  <a:cubicBezTo>
                    <a:pt x="12876" y="3648"/>
                    <a:pt x="14062" y="6687"/>
                    <a:pt x="15336" y="10361"/>
                  </a:cubicBezTo>
                  <a:cubicBezTo>
                    <a:pt x="14269" y="14240"/>
                    <a:pt x="13242" y="17500"/>
                    <a:pt x="11001" y="17746"/>
                  </a:cubicBezTo>
                  <a:cubicBezTo>
                    <a:pt x="8738" y="17995"/>
                    <a:pt x="7539" y="14948"/>
                    <a:pt x="6265" y="11274"/>
                  </a:cubicBezTo>
                  <a:close/>
                  <a:moveTo>
                    <a:pt x="8019" y="13315"/>
                  </a:moveTo>
                  <a:cubicBezTo>
                    <a:pt x="8416" y="14295"/>
                    <a:pt x="8827" y="15128"/>
                    <a:pt x="9287" y="15750"/>
                  </a:cubicBezTo>
                  <a:lnTo>
                    <a:pt x="9038" y="6172"/>
                  </a:lnTo>
                  <a:cubicBezTo>
                    <a:pt x="8613" y="6892"/>
                    <a:pt x="8251" y="7817"/>
                    <a:pt x="7906" y="8878"/>
                  </a:cubicBezTo>
                  <a:lnTo>
                    <a:pt x="8019" y="13315"/>
                  </a:lnTo>
                  <a:close/>
                  <a:moveTo>
                    <a:pt x="10389" y="16077"/>
                  </a:moveTo>
                  <a:cubicBezTo>
                    <a:pt x="10611" y="16140"/>
                    <a:pt x="10842" y="16161"/>
                    <a:pt x="11095" y="16128"/>
                  </a:cubicBezTo>
                  <a:cubicBezTo>
                    <a:pt x="11223" y="16112"/>
                    <a:pt x="11344" y="16080"/>
                    <a:pt x="11463" y="16041"/>
                  </a:cubicBezTo>
                  <a:lnTo>
                    <a:pt x="11227" y="5045"/>
                  </a:lnTo>
                  <a:cubicBezTo>
                    <a:pt x="11108" y="5036"/>
                    <a:pt x="10985" y="5039"/>
                    <a:pt x="10857" y="5056"/>
                  </a:cubicBezTo>
                  <a:cubicBezTo>
                    <a:pt x="10605" y="5088"/>
                    <a:pt x="10374" y="5166"/>
                    <a:pt x="10157" y="5285"/>
                  </a:cubicBezTo>
                  <a:lnTo>
                    <a:pt x="10389" y="16077"/>
                  </a:lnTo>
                  <a:close/>
                  <a:moveTo>
                    <a:pt x="12594" y="15655"/>
                  </a:moveTo>
                  <a:cubicBezTo>
                    <a:pt x="12999" y="15123"/>
                    <a:pt x="13343" y="14414"/>
                    <a:pt x="13661" y="13573"/>
                  </a:cubicBezTo>
                  <a:lnTo>
                    <a:pt x="13528" y="7680"/>
                  </a:lnTo>
                  <a:cubicBezTo>
                    <a:pt x="13173" y="6920"/>
                    <a:pt x="12798" y="6300"/>
                    <a:pt x="12371" y="5869"/>
                  </a:cubicBezTo>
                  <a:lnTo>
                    <a:pt x="12594" y="15655"/>
                  </a:lnTo>
                  <a:close/>
                  <a:moveTo>
                    <a:pt x="18081" y="11798"/>
                  </a:moveTo>
                  <a:cubicBezTo>
                    <a:pt x="18416" y="12578"/>
                    <a:pt x="18758" y="13235"/>
                    <a:pt x="19139" y="13718"/>
                  </a:cubicBezTo>
                  <a:lnTo>
                    <a:pt x="18884" y="6051"/>
                  </a:lnTo>
                  <a:cubicBezTo>
                    <a:pt x="18541" y="6694"/>
                    <a:pt x="18245" y="7495"/>
                    <a:pt x="17967" y="8411"/>
                  </a:cubicBezTo>
                  <a:lnTo>
                    <a:pt x="18081" y="11798"/>
                  </a:lnTo>
                  <a:close/>
                  <a:moveTo>
                    <a:pt x="20486" y="14708"/>
                  </a:moveTo>
                  <a:cubicBezTo>
                    <a:pt x="20804" y="14878"/>
                    <a:pt x="21150" y="14947"/>
                    <a:pt x="21538" y="14889"/>
                  </a:cubicBezTo>
                  <a:lnTo>
                    <a:pt x="21229" y="4150"/>
                  </a:lnTo>
                  <a:cubicBezTo>
                    <a:pt x="20842" y="4223"/>
                    <a:pt x="20502" y="4409"/>
                    <a:pt x="20197" y="4684"/>
                  </a:cubicBezTo>
                  <a:cubicBezTo>
                    <a:pt x="20197" y="4684"/>
                    <a:pt x="20486" y="14708"/>
                    <a:pt x="20486" y="14708"/>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87" name="Shape 34189">
              <a:extLst>
                <a:ext uri="{FF2B5EF4-FFF2-40B4-BE49-F238E27FC236}">
                  <a16:creationId xmlns:a16="http://schemas.microsoft.com/office/drawing/2014/main" xmlns="" id="{402E4CB5-9DC2-482F-8E93-F4186AF0E97B}"/>
                </a:ext>
              </a:extLst>
            </p:cNvPr>
            <p:cNvSpPr/>
            <p:nvPr/>
          </p:nvSpPr>
          <p:spPr>
            <a:xfrm>
              <a:off x="12966315" y="3935732"/>
              <a:ext cx="606684" cy="867474"/>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88" name="Shape 34190">
              <a:extLst>
                <a:ext uri="{FF2B5EF4-FFF2-40B4-BE49-F238E27FC236}">
                  <a16:creationId xmlns:a16="http://schemas.microsoft.com/office/drawing/2014/main" xmlns="" id="{03A3134C-17A0-4E3E-8C5C-E2B6487737E7}"/>
                </a:ext>
              </a:extLst>
            </p:cNvPr>
            <p:cNvSpPr/>
            <p:nvPr/>
          </p:nvSpPr>
          <p:spPr>
            <a:xfrm>
              <a:off x="8736613" y="4207504"/>
              <a:ext cx="967678" cy="820704"/>
            </a:xfrm>
            <a:custGeom>
              <a:avLst/>
              <a:gdLst/>
              <a:ahLst/>
              <a:cxnLst>
                <a:cxn ang="0">
                  <a:pos x="wd2" y="hd2"/>
                </a:cxn>
                <a:cxn ang="5400000">
                  <a:pos x="wd2" y="hd2"/>
                </a:cxn>
                <a:cxn ang="10800000">
                  <a:pos x="wd2" y="hd2"/>
                </a:cxn>
                <a:cxn ang="16200000">
                  <a:pos x="wd2" y="hd2"/>
                </a:cxn>
              </a:cxnLst>
              <a:rect l="0" t="0" r="r" b="b"/>
              <a:pathLst>
                <a:path w="21275" h="21218" extrusionOk="0">
                  <a:moveTo>
                    <a:pt x="17160" y="16531"/>
                  </a:moveTo>
                  <a:lnTo>
                    <a:pt x="3281" y="10266"/>
                  </a:lnTo>
                  <a:lnTo>
                    <a:pt x="6158" y="1453"/>
                  </a:lnTo>
                  <a:lnTo>
                    <a:pt x="20037" y="7718"/>
                  </a:lnTo>
                  <a:cubicBezTo>
                    <a:pt x="20037" y="7718"/>
                    <a:pt x="17160" y="16531"/>
                    <a:pt x="17160" y="16531"/>
                  </a:cubicBezTo>
                  <a:close/>
                  <a:moveTo>
                    <a:pt x="20480" y="6363"/>
                  </a:moveTo>
                  <a:lnTo>
                    <a:pt x="6600" y="98"/>
                  </a:lnTo>
                  <a:cubicBezTo>
                    <a:pt x="5961" y="-191"/>
                    <a:pt x="5246" y="183"/>
                    <a:pt x="5001" y="931"/>
                  </a:cubicBezTo>
                  <a:cubicBezTo>
                    <a:pt x="5001" y="931"/>
                    <a:pt x="1682" y="11100"/>
                    <a:pt x="1694" y="11105"/>
                  </a:cubicBezTo>
                  <a:lnTo>
                    <a:pt x="17862" y="18403"/>
                  </a:lnTo>
                  <a:cubicBezTo>
                    <a:pt x="17874" y="18409"/>
                    <a:pt x="21194" y="8240"/>
                    <a:pt x="21194" y="8240"/>
                  </a:cubicBezTo>
                  <a:cubicBezTo>
                    <a:pt x="21438" y="7492"/>
                    <a:pt x="21118" y="6651"/>
                    <a:pt x="20480" y="6363"/>
                  </a:cubicBezTo>
                  <a:close/>
                  <a:moveTo>
                    <a:pt x="16989" y="21121"/>
                  </a:moveTo>
                  <a:lnTo>
                    <a:pt x="797" y="13812"/>
                  </a:lnTo>
                  <a:cubicBezTo>
                    <a:pt x="157" y="13523"/>
                    <a:pt x="-162" y="12683"/>
                    <a:pt x="83" y="11934"/>
                  </a:cubicBezTo>
                  <a:lnTo>
                    <a:pt x="304" y="11256"/>
                  </a:lnTo>
                  <a:lnTo>
                    <a:pt x="7822" y="14649"/>
                  </a:lnTo>
                  <a:lnTo>
                    <a:pt x="7600" y="15327"/>
                  </a:lnTo>
                  <a:lnTo>
                    <a:pt x="11070" y="16893"/>
                  </a:lnTo>
                  <a:lnTo>
                    <a:pt x="11291" y="16216"/>
                  </a:lnTo>
                  <a:lnTo>
                    <a:pt x="18810" y="19609"/>
                  </a:lnTo>
                  <a:lnTo>
                    <a:pt x="18588" y="20287"/>
                  </a:lnTo>
                  <a:cubicBezTo>
                    <a:pt x="18344" y="21036"/>
                    <a:pt x="17627" y="21409"/>
                    <a:pt x="16989" y="21121"/>
                  </a:cubicBezTo>
                  <a:cubicBezTo>
                    <a:pt x="16989" y="21121"/>
                    <a:pt x="16989" y="21121"/>
                    <a:pt x="16989" y="2112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89" name="Shape 34191">
              <a:extLst>
                <a:ext uri="{FF2B5EF4-FFF2-40B4-BE49-F238E27FC236}">
                  <a16:creationId xmlns:a16="http://schemas.microsoft.com/office/drawing/2014/main" xmlns="" id="{7897BC3F-CA5B-404D-8627-533977F0AF5A}"/>
                </a:ext>
              </a:extLst>
            </p:cNvPr>
            <p:cNvSpPr/>
            <p:nvPr/>
          </p:nvSpPr>
          <p:spPr>
            <a:xfrm>
              <a:off x="12884222" y="7775447"/>
              <a:ext cx="606686" cy="867474"/>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90" name="Shape 34192">
              <a:extLst>
                <a:ext uri="{FF2B5EF4-FFF2-40B4-BE49-F238E27FC236}">
                  <a16:creationId xmlns:a16="http://schemas.microsoft.com/office/drawing/2014/main" xmlns="" id="{62BF7977-1B94-4D50-B7F0-BF1FDAC6CFE7}"/>
                </a:ext>
              </a:extLst>
            </p:cNvPr>
            <p:cNvSpPr/>
            <p:nvPr/>
          </p:nvSpPr>
          <p:spPr>
            <a:xfrm>
              <a:off x="9950402" y="3061775"/>
              <a:ext cx="885232" cy="1041484"/>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91" name="Shape 34193">
              <a:extLst>
                <a:ext uri="{FF2B5EF4-FFF2-40B4-BE49-F238E27FC236}">
                  <a16:creationId xmlns:a16="http://schemas.microsoft.com/office/drawing/2014/main" xmlns="" id="{C0196EBA-61CE-4C5B-BA9F-EB3F86715380}"/>
                </a:ext>
              </a:extLst>
            </p:cNvPr>
            <p:cNvSpPr/>
            <p:nvPr/>
          </p:nvSpPr>
          <p:spPr>
            <a:xfrm>
              <a:off x="11615551" y="3334957"/>
              <a:ext cx="818520" cy="818520"/>
            </a:xfrm>
            <a:custGeom>
              <a:avLst/>
              <a:gdLst/>
              <a:ahLst/>
              <a:cxnLst>
                <a:cxn ang="0">
                  <a:pos x="wd2" y="hd2"/>
                </a:cxn>
                <a:cxn ang="5400000">
                  <a:pos x="wd2" y="hd2"/>
                </a:cxn>
                <a:cxn ang="10800000">
                  <a:pos x="wd2" y="hd2"/>
                </a:cxn>
                <a:cxn ang="16200000">
                  <a:pos x="wd2" y="hd2"/>
                </a:cxn>
              </a:cxnLst>
              <a:rect l="0" t="0" r="r" b="b"/>
              <a:pathLst>
                <a:path w="20113" h="20113" extrusionOk="0">
                  <a:moveTo>
                    <a:pt x="8483" y="125"/>
                  </a:moveTo>
                  <a:cubicBezTo>
                    <a:pt x="2996" y="994"/>
                    <a:pt x="-744" y="6142"/>
                    <a:pt x="125" y="11629"/>
                  </a:cubicBezTo>
                  <a:cubicBezTo>
                    <a:pt x="994" y="17116"/>
                    <a:pt x="6142" y="20856"/>
                    <a:pt x="11629" y="19987"/>
                  </a:cubicBezTo>
                  <a:cubicBezTo>
                    <a:pt x="17116" y="19118"/>
                    <a:pt x="20856" y="13970"/>
                    <a:pt x="19987" y="8483"/>
                  </a:cubicBezTo>
                  <a:cubicBezTo>
                    <a:pt x="19118" y="2996"/>
                    <a:pt x="13970" y="-744"/>
                    <a:pt x="8483" y="125"/>
                  </a:cubicBezTo>
                  <a:close/>
                  <a:moveTo>
                    <a:pt x="8760" y="1873"/>
                  </a:moveTo>
                  <a:cubicBezTo>
                    <a:pt x="8956" y="1842"/>
                    <a:pt x="9163" y="1878"/>
                    <a:pt x="9336" y="2004"/>
                  </a:cubicBezTo>
                  <a:cubicBezTo>
                    <a:pt x="9681" y="2255"/>
                    <a:pt x="9758" y="2741"/>
                    <a:pt x="9507" y="3087"/>
                  </a:cubicBezTo>
                  <a:cubicBezTo>
                    <a:pt x="9256" y="3432"/>
                    <a:pt x="8770" y="3509"/>
                    <a:pt x="8424" y="3258"/>
                  </a:cubicBezTo>
                  <a:cubicBezTo>
                    <a:pt x="8079" y="3007"/>
                    <a:pt x="8002" y="2521"/>
                    <a:pt x="8253" y="2175"/>
                  </a:cubicBezTo>
                  <a:cubicBezTo>
                    <a:pt x="8378" y="2002"/>
                    <a:pt x="8564" y="1904"/>
                    <a:pt x="8760" y="1873"/>
                  </a:cubicBezTo>
                  <a:close/>
                  <a:moveTo>
                    <a:pt x="9098" y="4008"/>
                  </a:moveTo>
                  <a:cubicBezTo>
                    <a:pt x="9327" y="3971"/>
                    <a:pt x="9546" y="4130"/>
                    <a:pt x="9582" y="4359"/>
                  </a:cubicBezTo>
                  <a:lnTo>
                    <a:pt x="10314" y="8984"/>
                  </a:lnTo>
                  <a:cubicBezTo>
                    <a:pt x="10465" y="9019"/>
                    <a:pt x="10626" y="8992"/>
                    <a:pt x="10759" y="9088"/>
                  </a:cubicBezTo>
                  <a:cubicBezTo>
                    <a:pt x="10893" y="9186"/>
                    <a:pt x="10931" y="9343"/>
                    <a:pt x="11011" y="9477"/>
                  </a:cubicBezTo>
                  <a:lnTo>
                    <a:pt x="14460" y="8930"/>
                  </a:lnTo>
                  <a:cubicBezTo>
                    <a:pt x="14689" y="8894"/>
                    <a:pt x="14908" y="9053"/>
                    <a:pt x="14944" y="9282"/>
                  </a:cubicBezTo>
                  <a:cubicBezTo>
                    <a:pt x="14980" y="9511"/>
                    <a:pt x="14822" y="9729"/>
                    <a:pt x="14593" y="9766"/>
                  </a:cubicBezTo>
                  <a:lnTo>
                    <a:pt x="11143" y="10312"/>
                  </a:lnTo>
                  <a:cubicBezTo>
                    <a:pt x="11108" y="10464"/>
                    <a:pt x="11121" y="10625"/>
                    <a:pt x="11024" y="10759"/>
                  </a:cubicBezTo>
                  <a:cubicBezTo>
                    <a:pt x="10636" y="11292"/>
                    <a:pt x="9886" y="11411"/>
                    <a:pt x="9353" y="11024"/>
                  </a:cubicBezTo>
                  <a:cubicBezTo>
                    <a:pt x="8820" y="10636"/>
                    <a:pt x="8701" y="9886"/>
                    <a:pt x="9088" y="9353"/>
                  </a:cubicBezTo>
                  <a:cubicBezTo>
                    <a:pt x="9188" y="9215"/>
                    <a:pt x="9357" y="9195"/>
                    <a:pt x="9495" y="9114"/>
                  </a:cubicBezTo>
                  <a:lnTo>
                    <a:pt x="8762" y="4489"/>
                  </a:lnTo>
                  <a:cubicBezTo>
                    <a:pt x="8726" y="4260"/>
                    <a:pt x="8869" y="4044"/>
                    <a:pt x="9098" y="4008"/>
                  </a:cubicBezTo>
                  <a:close/>
                  <a:moveTo>
                    <a:pt x="2495" y="10476"/>
                  </a:moveTo>
                  <a:cubicBezTo>
                    <a:pt x="2691" y="10446"/>
                    <a:pt x="2898" y="10482"/>
                    <a:pt x="3071" y="10607"/>
                  </a:cubicBezTo>
                  <a:cubicBezTo>
                    <a:pt x="3417" y="10859"/>
                    <a:pt x="3494" y="11345"/>
                    <a:pt x="3243" y="11690"/>
                  </a:cubicBezTo>
                  <a:cubicBezTo>
                    <a:pt x="2992" y="12035"/>
                    <a:pt x="2505" y="12113"/>
                    <a:pt x="2160" y="11862"/>
                  </a:cubicBezTo>
                  <a:cubicBezTo>
                    <a:pt x="1814" y="11610"/>
                    <a:pt x="1737" y="11124"/>
                    <a:pt x="1988" y="10779"/>
                  </a:cubicBezTo>
                  <a:cubicBezTo>
                    <a:pt x="2114" y="10606"/>
                    <a:pt x="2300" y="10507"/>
                    <a:pt x="2495" y="10476"/>
                  </a:cubicBezTo>
                  <a:close/>
                  <a:moveTo>
                    <a:pt x="17392" y="8117"/>
                  </a:moveTo>
                  <a:cubicBezTo>
                    <a:pt x="17587" y="8086"/>
                    <a:pt x="17779" y="8125"/>
                    <a:pt x="17952" y="8250"/>
                  </a:cubicBezTo>
                  <a:cubicBezTo>
                    <a:pt x="18298" y="8502"/>
                    <a:pt x="18375" y="8988"/>
                    <a:pt x="18124" y="9333"/>
                  </a:cubicBezTo>
                  <a:cubicBezTo>
                    <a:pt x="17872" y="9678"/>
                    <a:pt x="17402" y="9753"/>
                    <a:pt x="17056" y="9502"/>
                  </a:cubicBezTo>
                  <a:cubicBezTo>
                    <a:pt x="16711" y="9251"/>
                    <a:pt x="16634" y="8765"/>
                    <a:pt x="16885" y="8419"/>
                  </a:cubicBezTo>
                  <a:cubicBezTo>
                    <a:pt x="17010" y="8247"/>
                    <a:pt x="17196" y="8148"/>
                    <a:pt x="17392" y="8117"/>
                  </a:cubicBezTo>
                  <a:close/>
                  <a:moveTo>
                    <a:pt x="11112" y="16723"/>
                  </a:moveTo>
                  <a:cubicBezTo>
                    <a:pt x="11308" y="16692"/>
                    <a:pt x="11515" y="16728"/>
                    <a:pt x="11688" y="16854"/>
                  </a:cubicBezTo>
                  <a:cubicBezTo>
                    <a:pt x="12033" y="17105"/>
                    <a:pt x="12110" y="17591"/>
                    <a:pt x="11859" y="17937"/>
                  </a:cubicBezTo>
                  <a:cubicBezTo>
                    <a:pt x="11608" y="18282"/>
                    <a:pt x="11122" y="18359"/>
                    <a:pt x="10776" y="18108"/>
                  </a:cubicBezTo>
                  <a:cubicBezTo>
                    <a:pt x="10431" y="17857"/>
                    <a:pt x="10354" y="17371"/>
                    <a:pt x="10605" y="17025"/>
                  </a:cubicBezTo>
                  <a:cubicBezTo>
                    <a:pt x="10730" y="16853"/>
                    <a:pt x="10916" y="16754"/>
                    <a:pt x="11112" y="16723"/>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792" name="Shape 34194">
              <a:extLst>
                <a:ext uri="{FF2B5EF4-FFF2-40B4-BE49-F238E27FC236}">
                  <a16:creationId xmlns:a16="http://schemas.microsoft.com/office/drawing/2014/main" xmlns="" id="{DEA8875F-3ED0-4DD6-8823-0D949536DFA6}"/>
                </a:ext>
              </a:extLst>
            </p:cNvPr>
            <p:cNvSpPr/>
            <p:nvPr/>
          </p:nvSpPr>
          <p:spPr>
            <a:xfrm>
              <a:off x="14592598" y="6234099"/>
              <a:ext cx="850388" cy="976334"/>
            </a:xfrm>
            <a:custGeom>
              <a:avLst/>
              <a:gdLst/>
              <a:ahLst/>
              <a:cxnLst>
                <a:cxn ang="0">
                  <a:pos x="wd2" y="hd2"/>
                </a:cxn>
                <a:cxn ang="5400000">
                  <a:pos x="wd2" y="hd2"/>
                </a:cxn>
                <a:cxn ang="10800000">
                  <a:pos x="wd2" y="hd2"/>
                </a:cxn>
                <a:cxn ang="16200000">
                  <a:pos x="wd2" y="hd2"/>
                </a:cxn>
              </a:cxnLst>
              <a:rect l="0" t="0" r="r" b="b"/>
              <a:pathLst>
                <a:path w="21600" h="21600" extrusionOk="0">
                  <a:moveTo>
                    <a:pt x="11390" y="0"/>
                  </a:moveTo>
                  <a:lnTo>
                    <a:pt x="0" y="14168"/>
                  </a:lnTo>
                  <a:lnTo>
                    <a:pt x="12187" y="21600"/>
                  </a:lnTo>
                  <a:lnTo>
                    <a:pt x="21600" y="9890"/>
                  </a:lnTo>
                  <a:lnTo>
                    <a:pt x="20767" y="5719"/>
                  </a:lnTo>
                  <a:lnTo>
                    <a:pt x="11390" y="0"/>
                  </a:lnTo>
                  <a:close/>
                  <a:moveTo>
                    <a:pt x="12641" y="5625"/>
                  </a:moveTo>
                  <a:lnTo>
                    <a:pt x="17079" y="8332"/>
                  </a:lnTo>
                  <a:lnTo>
                    <a:pt x="16765" y="8723"/>
                  </a:lnTo>
                  <a:lnTo>
                    <a:pt x="12326" y="6016"/>
                  </a:lnTo>
                  <a:lnTo>
                    <a:pt x="12641" y="5625"/>
                  </a:lnTo>
                  <a:close/>
                  <a:moveTo>
                    <a:pt x="7323" y="8127"/>
                  </a:moveTo>
                  <a:lnTo>
                    <a:pt x="16200" y="13540"/>
                  </a:lnTo>
                  <a:lnTo>
                    <a:pt x="15894" y="13920"/>
                  </a:lnTo>
                  <a:lnTo>
                    <a:pt x="7017" y="8506"/>
                  </a:lnTo>
                  <a:lnTo>
                    <a:pt x="7323" y="8127"/>
                  </a:lnTo>
                  <a:close/>
                  <a:moveTo>
                    <a:pt x="5778" y="10048"/>
                  </a:moveTo>
                  <a:lnTo>
                    <a:pt x="14655" y="15462"/>
                  </a:lnTo>
                  <a:lnTo>
                    <a:pt x="14340" y="15853"/>
                  </a:lnTo>
                  <a:lnTo>
                    <a:pt x="5463" y="10439"/>
                  </a:lnTo>
                  <a:lnTo>
                    <a:pt x="5778" y="10048"/>
                  </a:lnTo>
                  <a:close/>
                  <a:moveTo>
                    <a:pt x="4233" y="11970"/>
                  </a:moveTo>
                  <a:lnTo>
                    <a:pt x="8671" y="14677"/>
                  </a:lnTo>
                  <a:lnTo>
                    <a:pt x="8357" y="15068"/>
                  </a:lnTo>
                  <a:lnTo>
                    <a:pt x="3918" y="12361"/>
                  </a:lnTo>
                  <a:lnTo>
                    <a:pt x="4233" y="11970"/>
                  </a:ln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93" name="Shape 34195">
              <a:extLst>
                <a:ext uri="{FF2B5EF4-FFF2-40B4-BE49-F238E27FC236}">
                  <a16:creationId xmlns:a16="http://schemas.microsoft.com/office/drawing/2014/main" xmlns="" id="{984D799A-3696-43A5-A2D0-55297F1A8F85}"/>
                </a:ext>
              </a:extLst>
            </p:cNvPr>
            <p:cNvSpPr/>
            <p:nvPr/>
          </p:nvSpPr>
          <p:spPr>
            <a:xfrm>
              <a:off x="13429434" y="7344882"/>
              <a:ext cx="433382" cy="479750"/>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94" name="Shape 34196">
              <a:extLst>
                <a:ext uri="{FF2B5EF4-FFF2-40B4-BE49-F238E27FC236}">
                  <a16:creationId xmlns:a16="http://schemas.microsoft.com/office/drawing/2014/main" xmlns="" id="{9228CE41-D412-4E93-A5B9-42F4AD49AAF1}"/>
                </a:ext>
              </a:extLst>
            </p:cNvPr>
            <p:cNvSpPr/>
            <p:nvPr/>
          </p:nvSpPr>
          <p:spPr>
            <a:xfrm>
              <a:off x="12395982" y="2571694"/>
              <a:ext cx="1203272" cy="672004"/>
            </a:xfrm>
            <a:custGeom>
              <a:avLst/>
              <a:gdLst/>
              <a:ahLst/>
              <a:cxnLst>
                <a:cxn ang="0">
                  <a:pos x="wd2" y="hd2"/>
                </a:cxn>
                <a:cxn ang="5400000">
                  <a:pos x="wd2" y="hd2"/>
                </a:cxn>
                <a:cxn ang="10800000">
                  <a:pos x="wd2" y="hd2"/>
                </a:cxn>
                <a:cxn ang="16200000">
                  <a:pos x="wd2" y="hd2"/>
                </a:cxn>
              </a:cxnLst>
              <a:rect l="0" t="0" r="r" b="b"/>
              <a:pathLst>
                <a:path w="21600" h="21600" extrusionOk="0">
                  <a:moveTo>
                    <a:pt x="0" y="15895"/>
                  </a:moveTo>
                  <a:cubicBezTo>
                    <a:pt x="2602" y="16630"/>
                    <a:pt x="4225" y="13961"/>
                    <a:pt x="5624" y="11197"/>
                  </a:cubicBezTo>
                  <a:cubicBezTo>
                    <a:pt x="6473" y="14530"/>
                    <a:pt x="7574" y="17859"/>
                    <a:pt x="10123" y="18579"/>
                  </a:cubicBezTo>
                  <a:cubicBezTo>
                    <a:pt x="12646" y="19291"/>
                    <a:pt x="14269" y="16784"/>
                    <a:pt x="15641" y="14112"/>
                  </a:cubicBezTo>
                  <a:cubicBezTo>
                    <a:pt x="16494" y="17483"/>
                    <a:pt x="17585" y="20872"/>
                    <a:pt x="20164" y="21600"/>
                  </a:cubicBezTo>
                  <a:lnTo>
                    <a:pt x="20353" y="19555"/>
                  </a:lnTo>
                  <a:cubicBezTo>
                    <a:pt x="18170" y="18939"/>
                    <a:pt x="17341" y="15971"/>
                    <a:pt x="16486" y="12469"/>
                  </a:cubicBezTo>
                  <a:cubicBezTo>
                    <a:pt x="17922" y="9562"/>
                    <a:pt x="19218" y="7126"/>
                    <a:pt x="21427" y="7750"/>
                  </a:cubicBezTo>
                  <a:lnTo>
                    <a:pt x="21600" y="5701"/>
                  </a:lnTo>
                  <a:cubicBezTo>
                    <a:pt x="18998" y="4966"/>
                    <a:pt x="17363" y="7639"/>
                    <a:pt x="15964" y="10403"/>
                  </a:cubicBezTo>
                  <a:cubicBezTo>
                    <a:pt x="15115" y="7072"/>
                    <a:pt x="14006" y="3768"/>
                    <a:pt x="11458" y="3048"/>
                  </a:cubicBezTo>
                  <a:cubicBezTo>
                    <a:pt x="8930" y="2335"/>
                    <a:pt x="7330" y="4841"/>
                    <a:pt x="5956" y="7519"/>
                  </a:cubicBezTo>
                  <a:cubicBezTo>
                    <a:pt x="5103" y="4143"/>
                    <a:pt x="4006" y="730"/>
                    <a:pt x="1424" y="0"/>
                  </a:cubicBezTo>
                  <a:cubicBezTo>
                    <a:pt x="1424" y="0"/>
                    <a:pt x="1247" y="2048"/>
                    <a:pt x="1247" y="2048"/>
                  </a:cubicBezTo>
                  <a:cubicBezTo>
                    <a:pt x="3436" y="2666"/>
                    <a:pt x="4253" y="5647"/>
                    <a:pt x="5111" y="9162"/>
                  </a:cubicBezTo>
                  <a:cubicBezTo>
                    <a:pt x="3678" y="12062"/>
                    <a:pt x="2378" y="14476"/>
                    <a:pt x="172" y="13853"/>
                  </a:cubicBezTo>
                  <a:lnTo>
                    <a:pt x="0" y="15895"/>
                  </a:lnTo>
                  <a:close/>
                  <a:moveTo>
                    <a:pt x="491" y="12600"/>
                  </a:moveTo>
                  <a:cubicBezTo>
                    <a:pt x="875" y="12701"/>
                    <a:pt x="1223" y="12685"/>
                    <a:pt x="1549" y="12580"/>
                  </a:cubicBezTo>
                  <a:cubicBezTo>
                    <a:pt x="1549" y="12580"/>
                    <a:pt x="2321" y="3967"/>
                    <a:pt x="2321" y="3967"/>
                  </a:cubicBezTo>
                  <a:cubicBezTo>
                    <a:pt x="2030" y="3690"/>
                    <a:pt x="1699" y="3489"/>
                    <a:pt x="1315" y="3377"/>
                  </a:cubicBezTo>
                  <a:lnTo>
                    <a:pt x="491" y="12600"/>
                  </a:lnTo>
                  <a:close/>
                  <a:moveTo>
                    <a:pt x="2634" y="11814"/>
                  </a:moveTo>
                  <a:cubicBezTo>
                    <a:pt x="3034" y="11431"/>
                    <a:pt x="3403" y="10892"/>
                    <a:pt x="3769" y="10250"/>
                  </a:cubicBezTo>
                  <a:lnTo>
                    <a:pt x="4033" y="7350"/>
                  </a:lnTo>
                  <a:cubicBezTo>
                    <a:pt x="3797" y="6543"/>
                    <a:pt x="3542" y="5828"/>
                    <a:pt x="3229" y="5249"/>
                  </a:cubicBezTo>
                  <a:lnTo>
                    <a:pt x="2634" y="11814"/>
                  </a:lnTo>
                  <a:close/>
                  <a:moveTo>
                    <a:pt x="6469" y="9554"/>
                  </a:moveTo>
                  <a:cubicBezTo>
                    <a:pt x="7855" y="6764"/>
                    <a:pt x="9142" y="4492"/>
                    <a:pt x="11285" y="5097"/>
                  </a:cubicBezTo>
                  <a:cubicBezTo>
                    <a:pt x="13446" y="5708"/>
                    <a:pt x="14271" y="8612"/>
                    <a:pt x="15117" y="12067"/>
                  </a:cubicBezTo>
                  <a:cubicBezTo>
                    <a:pt x="13735" y="14848"/>
                    <a:pt x="12450" y="17138"/>
                    <a:pt x="10312" y="16534"/>
                  </a:cubicBezTo>
                  <a:cubicBezTo>
                    <a:pt x="8151" y="15924"/>
                    <a:pt x="7315" y="13008"/>
                    <a:pt x="6469" y="9554"/>
                  </a:cubicBezTo>
                  <a:close/>
                  <a:moveTo>
                    <a:pt x="7926" y="11848"/>
                  </a:moveTo>
                  <a:cubicBezTo>
                    <a:pt x="8206" y="12791"/>
                    <a:pt x="8514" y="13618"/>
                    <a:pt x="8887" y="14290"/>
                  </a:cubicBezTo>
                  <a:lnTo>
                    <a:pt x="9579" y="6388"/>
                  </a:lnTo>
                  <a:cubicBezTo>
                    <a:pt x="9109" y="6822"/>
                    <a:pt x="8677" y="7447"/>
                    <a:pt x="8249" y="8189"/>
                  </a:cubicBezTo>
                  <a:lnTo>
                    <a:pt x="7926" y="11848"/>
                  </a:lnTo>
                  <a:close/>
                  <a:moveTo>
                    <a:pt x="9896" y="14953"/>
                  </a:moveTo>
                  <a:cubicBezTo>
                    <a:pt x="10099" y="15084"/>
                    <a:pt x="10315" y="15184"/>
                    <a:pt x="10557" y="15248"/>
                  </a:cubicBezTo>
                  <a:cubicBezTo>
                    <a:pt x="10679" y="15281"/>
                    <a:pt x="10797" y="15298"/>
                    <a:pt x="10912" y="15309"/>
                  </a:cubicBezTo>
                  <a:lnTo>
                    <a:pt x="11755" y="6255"/>
                  </a:lnTo>
                  <a:cubicBezTo>
                    <a:pt x="11643" y="6205"/>
                    <a:pt x="11527" y="6163"/>
                    <a:pt x="11404" y="6131"/>
                  </a:cubicBezTo>
                  <a:cubicBezTo>
                    <a:pt x="11163" y="6066"/>
                    <a:pt x="10938" y="6048"/>
                    <a:pt x="10721" y="6066"/>
                  </a:cubicBezTo>
                  <a:lnTo>
                    <a:pt x="9896" y="14953"/>
                  </a:lnTo>
                  <a:close/>
                  <a:moveTo>
                    <a:pt x="12018" y="15401"/>
                  </a:moveTo>
                  <a:cubicBezTo>
                    <a:pt x="12451" y="15112"/>
                    <a:pt x="12844" y="14657"/>
                    <a:pt x="13226" y="14085"/>
                  </a:cubicBezTo>
                  <a:lnTo>
                    <a:pt x="13671" y="9231"/>
                  </a:lnTo>
                  <a:cubicBezTo>
                    <a:pt x="13409" y="8483"/>
                    <a:pt x="13115" y="7842"/>
                    <a:pt x="12755" y="7338"/>
                  </a:cubicBezTo>
                  <a:lnTo>
                    <a:pt x="12018" y="15401"/>
                  </a:lnTo>
                  <a:close/>
                  <a:moveTo>
                    <a:pt x="17569" y="14225"/>
                  </a:moveTo>
                  <a:cubicBezTo>
                    <a:pt x="17809" y="14981"/>
                    <a:pt x="18068" y="15640"/>
                    <a:pt x="18381" y="16171"/>
                  </a:cubicBezTo>
                  <a:lnTo>
                    <a:pt x="18883" y="9826"/>
                  </a:lnTo>
                  <a:cubicBezTo>
                    <a:pt x="18496" y="10227"/>
                    <a:pt x="18140" y="10774"/>
                    <a:pt x="17789" y="11421"/>
                  </a:cubicBezTo>
                  <a:lnTo>
                    <a:pt x="17569" y="14225"/>
                  </a:lnTo>
                  <a:close/>
                  <a:moveTo>
                    <a:pt x="19556" y="17463"/>
                  </a:moveTo>
                  <a:cubicBezTo>
                    <a:pt x="19840" y="17716"/>
                    <a:pt x="20160" y="17896"/>
                    <a:pt x="20532" y="17987"/>
                  </a:cubicBezTo>
                  <a:lnTo>
                    <a:pt x="21280" y="9117"/>
                  </a:lnTo>
                  <a:cubicBezTo>
                    <a:pt x="20907" y="9037"/>
                    <a:pt x="20569" y="9067"/>
                    <a:pt x="20254" y="9182"/>
                  </a:cubicBezTo>
                  <a:cubicBezTo>
                    <a:pt x="20254" y="9182"/>
                    <a:pt x="19556" y="17463"/>
                    <a:pt x="19556" y="17463"/>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795" name="Shape 34197">
              <a:extLst>
                <a:ext uri="{FF2B5EF4-FFF2-40B4-BE49-F238E27FC236}">
                  <a16:creationId xmlns:a16="http://schemas.microsoft.com/office/drawing/2014/main" xmlns="" id="{80BCEAF3-5BEA-425F-B4F2-A7BFBC8CBCA1}"/>
                </a:ext>
              </a:extLst>
            </p:cNvPr>
            <p:cNvSpPr/>
            <p:nvPr/>
          </p:nvSpPr>
          <p:spPr>
            <a:xfrm>
              <a:off x="13886540" y="2993820"/>
              <a:ext cx="578410" cy="610580"/>
            </a:xfrm>
            <a:custGeom>
              <a:avLst/>
              <a:gdLst/>
              <a:ahLst/>
              <a:cxnLst>
                <a:cxn ang="0">
                  <a:pos x="wd2" y="hd2"/>
                </a:cxn>
                <a:cxn ang="5400000">
                  <a:pos x="wd2" y="hd2"/>
                </a:cxn>
                <a:cxn ang="10800000">
                  <a:pos x="wd2" y="hd2"/>
                </a:cxn>
                <a:cxn ang="16200000">
                  <a:pos x="wd2" y="hd2"/>
                </a:cxn>
              </a:cxnLst>
              <a:rect l="0" t="0" r="r" b="b"/>
              <a:pathLst>
                <a:path w="21272" h="21285" extrusionOk="0">
                  <a:moveTo>
                    <a:pt x="7646" y="529"/>
                  </a:moveTo>
                  <a:cubicBezTo>
                    <a:pt x="7990" y="7"/>
                    <a:pt x="8716" y="-158"/>
                    <a:pt x="9266" y="168"/>
                  </a:cubicBezTo>
                  <a:lnTo>
                    <a:pt x="20724" y="6954"/>
                  </a:lnTo>
                  <a:cubicBezTo>
                    <a:pt x="21274" y="7280"/>
                    <a:pt x="21435" y="7971"/>
                    <a:pt x="21091" y="8493"/>
                  </a:cubicBezTo>
                  <a:lnTo>
                    <a:pt x="13003" y="20763"/>
                  </a:lnTo>
                  <a:cubicBezTo>
                    <a:pt x="12659" y="21284"/>
                    <a:pt x="11938" y="21442"/>
                    <a:pt x="11388" y="21116"/>
                  </a:cubicBezTo>
                  <a:lnTo>
                    <a:pt x="8398" y="19345"/>
                  </a:lnTo>
                  <a:lnTo>
                    <a:pt x="10574" y="16044"/>
                  </a:lnTo>
                  <a:cubicBezTo>
                    <a:pt x="10918" y="15523"/>
                    <a:pt x="10752" y="14839"/>
                    <a:pt x="10202" y="14513"/>
                  </a:cubicBezTo>
                  <a:lnTo>
                    <a:pt x="8206" y="13331"/>
                  </a:lnTo>
                  <a:cubicBezTo>
                    <a:pt x="7656" y="13006"/>
                    <a:pt x="6935" y="13163"/>
                    <a:pt x="6591" y="13685"/>
                  </a:cubicBezTo>
                  <a:lnTo>
                    <a:pt x="4415" y="16986"/>
                  </a:lnTo>
                  <a:lnTo>
                    <a:pt x="1926" y="15512"/>
                  </a:lnTo>
                  <a:cubicBezTo>
                    <a:pt x="1376" y="15186"/>
                    <a:pt x="1202" y="14498"/>
                    <a:pt x="1545" y="13976"/>
                  </a:cubicBezTo>
                  <a:lnTo>
                    <a:pt x="552" y="13387"/>
                  </a:lnTo>
                  <a:cubicBezTo>
                    <a:pt x="2" y="13062"/>
                    <a:pt x="-165" y="12378"/>
                    <a:pt x="179" y="11857"/>
                  </a:cubicBezTo>
                  <a:lnTo>
                    <a:pt x="7646" y="529"/>
                  </a:lnTo>
                  <a:close/>
                  <a:moveTo>
                    <a:pt x="8332" y="1585"/>
                  </a:moveTo>
                  <a:lnTo>
                    <a:pt x="1799" y="11496"/>
                  </a:lnTo>
                  <a:cubicBezTo>
                    <a:pt x="1799" y="11496"/>
                    <a:pt x="1170" y="12444"/>
                    <a:pt x="2166" y="13034"/>
                  </a:cubicBezTo>
                  <a:lnTo>
                    <a:pt x="9326" y="2173"/>
                  </a:lnTo>
                  <a:cubicBezTo>
                    <a:pt x="9498" y="1913"/>
                    <a:pt x="9416" y="1577"/>
                    <a:pt x="9141" y="1414"/>
                  </a:cubicBezTo>
                  <a:cubicBezTo>
                    <a:pt x="8866" y="1251"/>
                    <a:pt x="8504" y="1324"/>
                    <a:pt x="8332" y="1585"/>
                  </a:cubicBezTo>
                  <a:close/>
                  <a:moveTo>
                    <a:pt x="6784" y="14449"/>
                  </a:moveTo>
                  <a:cubicBezTo>
                    <a:pt x="7128" y="13927"/>
                    <a:pt x="7849" y="13769"/>
                    <a:pt x="8399" y="14095"/>
                  </a:cubicBezTo>
                  <a:lnTo>
                    <a:pt x="9393" y="14684"/>
                  </a:lnTo>
                  <a:cubicBezTo>
                    <a:pt x="9943" y="15010"/>
                    <a:pt x="10109" y="15693"/>
                    <a:pt x="9766" y="16215"/>
                  </a:cubicBezTo>
                  <a:lnTo>
                    <a:pt x="7897" y="19049"/>
                  </a:lnTo>
                  <a:cubicBezTo>
                    <a:pt x="7554" y="19570"/>
                    <a:pt x="6827" y="19735"/>
                    <a:pt x="6277" y="19410"/>
                  </a:cubicBezTo>
                  <a:lnTo>
                    <a:pt x="5284" y="18821"/>
                  </a:lnTo>
                  <a:cubicBezTo>
                    <a:pt x="4733" y="18495"/>
                    <a:pt x="4572" y="17804"/>
                    <a:pt x="4916" y="17283"/>
                  </a:cubicBezTo>
                  <a:lnTo>
                    <a:pt x="6784" y="14449"/>
                  </a:lnTo>
                  <a:close/>
                  <a:moveTo>
                    <a:pt x="7465" y="15512"/>
                  </a:moveTo>
                  <a:cubicBezTo>
                    <a:pt x="7293" y="15773"/>
                    <a:pt x="7369" y="16116"/>
                    <a:pt x="7645" y="16279"/>
                  </a:cubicBezTo>
                  <a:cubicBezTo>
                    <a:pt x="7920" y="16442"/>
                    <a:pt x="8287" y="16362"/>
                    <a:pt x="8459" y="16101"/>
                  </a:cubicBezTo>
                  <a:cubicBezTo>
                    <a:pt x="8630" y="15840"/>
                    <a:pt x="8546" y="15492"/>
                    <a:pt x="8271" y="15329"/>
                  </a:cubicBezTo>
                  <a:cubicBezTo>
                    <a:pt x="7995" y="15166"/>
                    <a:pt x="7637" y="15251"/>
                    <a:pt x="7465" y="1551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96" name="Shape 34198">
              <a:extLst>
                <a:ext uri="{FF2B5EF4-FFF2-40B4-BE49-F238E27FC236}">
                  <a16:creationId xmlns:a16="http://schemas.microsoft.com/office/drawing/2014/main" xmlns="" id="{478C1808-8010-46AD-A209-B8BC8B190FA3}"/>
                </a:ext>
              </a:extLst>
            </p:cNvPr>
            <p:cNvSpPr/>
            <p:nvPr/>
          </p:nvSpPr>
          <p:spPr>
            <a:xfrm>
              <a:off x="10894630" y="2650276"/>
              <a:ext cx="621486" cy="960340"/>
            </a:xfrm>
            <a:custGeom>
              <a:avLst/>
              <a:gdLst/>
              <a:ahLst/>
              <a:cxnLst>
                <a:cxn ang="0">
                  <a:pos x="wd2" y="hd2"/>
                </a:cxn>
                <a:cxn ang="5400000">
                  <a:pos x="wd2" y="hd2"/>
                </a:cxn>
                <a:cxn ang="10800000">
                  <a:pos x="wd2" y="hd2"/>
                </a:cxn>
                <a:cxn ang="16200000">
                  <a:pos x="wd2" y="hd2"/>
                </a:cxn>
              </a:cxnLst>
              <a:rect l="0" t="0" r="r" b="b"/>
              <a:pathLst>
                <a:path w="21220" h="21353" extrusionOk="0">
                  <a:moveTo>
                    <a:pt x="15021" y="3564"/>
                  </a:moveTo>
                  <a:lnTo>
                    <a:pt x="1858" y="5543"/>
                  </a:lnTo>
                  <a:lnTo>
                    <a:pt x="6199" y="17788"/>
                  </a:lnTo>
                  <a:lnTo>
                    <a:pt x="19362" y="15809"/>
                  </a:lnTo>
                  <a:cubicBezTo>
                    <a:pt x="19362" y="15809"/>
                    <a:pt x="15021" y="3564"/>
                    <a:pt x="15021" y="3564"/>
                  </a:cubicBezTo>
                  <a:close/>
                  <a:moveTo>
                    <a:pt x="10139" y="2364"/>
                  </a:moveTo>
                  <a:lnTo>
                    <a:pt x="5438" y="3070"/>
                  </a:lnTo>
                  <a:cubicBezTo>
                    <a:pt x="5178" y="3109"/>
                    <a:pt x="5016" y="3278"/>
                    <a:pt x="5076" y="3447"/>
                  </a:cubicBezTo>
                  <a:cubicBezTo>
                    <a:pt x="5136" y="3616"/>
                    <a:pt x="5395" y="3722"/>
                    <a:pt x="5655" y="3683"/>
                  </a:cubicBezTo>
                  <a:lnTo>
                    <a:pt x="10356" y="2976"/>
                  </a:lnTo>
                  <a:cubicBezTo>
                    <a:pt x="10615" y="2937"/>
                    <a:pt x="10777" y="2768"/>
                    <a:pt x="10717" y="2599"/>
                  </a:cubicBezTo>
                  <a:cubicBezTo>
                    <a:pt x="10657" y="2430"/>
                    <a:pt x="10398" y="2325"/>
                    <a:pt x="10139" y="2364"/>
                  </a:cubicBezTo>
                  <a:close/>
                  <a:moveTo>
                    <a:pt x="14119" y="19177"/>
                  </a:moveTo>
                  <a:cubicBezTo>
                    <a:pt x="14897" y="19060"/>
                    <a:pt x="15383" y="18554"/>
                    <a:pt x="15204" y="18046"/>
                  </a:cubicBezTo>
                  <a:cubicBezTo>
                    <a:pt x="15024" y="17539"/>
                    <a:pt x="14246" y="17223"/>
                    <a:pt x="13468" y="17340"/>
                  </a:cubicBezTo>
                  <a:cubicBezTo>
                    <a:pt x="12689" y="17457"/>
                    <a:pt x="12203" y="17963"/>
                    <a:pt x="12383" y="18470"/>
                  </a:cubicBezTo>
                  <a:cubicBezTo>
                    <a:pt x="12563" y="18978"/>
                    <a:pt x="13340" y="19294"/>
                    <a:pt x="14119" y="19177"/>
                  </a:cubicBezTo>
                  <a:close/>
                  <a:moveTo>
                    <a:pt x="19724" y="19624"/>
                  </a:moveTo>
                  <a:lnTo>
                    <a:pt x="8442" y="21320"/>
                  </a:lnTo>
                  <a:cubicBezTo>
                    <a:pt x="7403" y="21476"/>
                    <a:pt x="6367" y="21054"/>
                    <a:pt x="6127" y="20378"/>
                  </a:cubicBezTo>
                  <a:lnTo>
                    <a:pt x="50" y="3235"/>
                  </a:lnTo>
                  <a:cubicBezTo>
                    <a:pt x="-190" y="2559"/>
                    <a:pt x="458" y="1884"/>
                    <a:pt x="1496" y="1728"/>
                  </a:cubicBezTo>
                  <a:lnTo>
                    <a:pt x="12778" y="32"/>
                  </a:lnTo>
                  <a:cubicBezTo>
                    <a:pt x="13817" y="-124"/>
                    <a:pt x="14853" y="298"/>
                    <a:pt x="15093" y="974"/>
                  </a:cubicBezTo>
                  <a:lnTo>
                    <a:pt x="21170" y="18117"/>
                  </a:lnTo>
                  <a:cubicBezTo>
                    <a:pt x="21410" y="18793"/>
                    <a:pt x="20762" y="19468"/>
                    <a:pt x="19724" y="1962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97" name="Shape 34199">
              <a:extLst>
                <a:ext uri="{FF2B5EF4-FFF2-40B4-BE49-F238E27FC236}">
                  <a16:creationId xmlns:a16="http://schemas.microsoft.com/office/drawing/2014/main" xmlns="" id="{813555BA-3780-46D9-81CF-F9D00DE77E19}"/>
                </a:ext>
              </a:extLst>
            </p:cNvPr>
            <p:cNvSpPr/>
            <p:nvPr/>
          </p:nvSpPr>
          <p:spPr>
            <a:xfrm>
              <a:off x="11662409" y="2578131"/>
              <a:ext cx="539930" cy="685716"/>
            </a:xfrm>
            <a:custGeom>
              <a:avLst/>
              <a:gdLst/>
              <a:ahLst/>
              <a:cxnLst>
                <a:cxn ang="0">
                  <a:pos x="wd2" y="hd2"/>
                </a:cxn>
                <a:cxn ang="5400000">
                  <a:pos x="wd2" y="hd2"/>
                </a:cxn>
                <a:cxn ang="10800000">
                  <a:pos x="wd2" y="hd2"/>
                </a:cxn>
                <a:cxn ang="16200000">
                  <a:pos x="wd2" y="hd2"/>
                </a:cxn>
              </a:cxnLst>
              <a:rect l="0" t="0" r="r" b="b"/>
              <a:pathLst>
                <a:path w="21600" h="21600" extrusionOk="0">
                  <a:moveTo>
                    <a:pt x="0" y="837"/>
                  </a:moveTo>
                  <a:lnTo>
                    <a:pt x="1844" y="21600"/>
                  </a:lnTo>
                  <a:lnTo>
                    <a:pt x="21600" y="20512"/>
                  </a:lnTo>
                  <a:lnTo>
                    <a:pt x="20076" y="3352"/>
                  </a:lnTo>
                  <a:lnTo>
                    <a:pt x="15202" y="0"/>
                  </a:lnTo>
                  <a:lnTo>
                    <a:pt x="0" y="837"/>
                  </a:lnTo>
                  <a:close/>
                  <a:moveTo>
                    <a:pt x="6705" y="5273"/>
                  </a:moveTo>
                  <a:lnTo>
                    <a:pt x="13900" y="4876"/>
                  </a:lnTo>
                  <a:lnTo>
                    <a:pt x="13951" y="5450"/>
                  </a:lnTo>
                  <a:lnTo>
                    <a:pt x="6756" y="5846"/>
                  </a:lnTo>
                  <a:lnTo>
                    <a:pt x="6705" y="5273"/>
                  </a:lnTo>
                  <a:close/>
                  <a:moveTo>
                    <a:pt x="3609" y="11120"/>
                  </a:moveTo>
                  <a:lnTo>
                    <a:pt x="18000" y="10328"/>
                  </a:lnTo>
                  <a:lnTo>
                    <a:pt x="18049" y="10884"/>
                  </a:lnTo>
                  <a:lnTo>
                    <a:pt x="3658" y="11677"/>
                  </a:lnTo>
                  <a:lnTo>
                    <a:pt x="3609" y="11120"/>
                  </a:lnTo>
                  <a:close/>
                  <a:moveTo>
                    <a:pt x="3859" y="13936"/>
                  </a:moveTo>
                  <a:lnTo>
                    <a:pt x="18250" y="13144"/>
                  </a:lnTo>
                  <a:lnTo>
                    <a:pt x="18301" y="13717"/>
                  </a:lnTo>
                  <a:lnTo>
                    <a:pt x="3910" y="14509"/>
                  </a:lnTo>
                  <a:lnTo>
                    <a:pt x="3859" y="13936"/>
                  </a:lnTo>
                  <a:close/>
                  <a:moveTo>
                    <a:pt x="4109" y="16753"/>
                  </a:moveTo>
                  <a:lnTo>
                    <a:pt x="11305" y="16357"/>
                  </a:lnTo>
                  <a:lnTo>
                    <a:pt x="11356" y="16930"/>
                  </a:lnTo>
                  <a:lnTo>
                    <a:pt x="4160" y="17326"/>
                  </a:lnTo>
                  <a:lnTo>
                    <a:pt x="4109" y="16753"/>
                  </a:ln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98" name="Shape 34200">
              <a:extLst>
                <a:ext uri="{FF2B5EF4-FFF2-40B4-BE49-F238E27FC236}">
                  <a16:creationId xmlns:a16="http://schemas.microsoft.com/office/drawing/2014/main" xmlns="" id="{BDC091F6-AC7F-4DB2-AA97-55FC8E4F5C55}"/>
                </a:ext>
              </a:extLst>
            </p:cNvPr>
            <p:cNvSpPr/>
            <p:nvPr/>
          </p:nvSpPr>
          <p:spPr>
            <a:xfrm>
              <a:off x="12531620" y="6289836"/>
              <a:ext cx="641868" cy="650244"/>
            </a:xfrm>
            <a:custGeom>
              <a:avLst/>
              <a:gdLst/>
              <a:ahLst/>
              <a:cxnLst>
                <a:cxn ang="0">
                  <a:pos x="wd2" y="hd2"/>
                </a:cxn>
                <a:cxn ang="5400000">
                  <a:pos x="wd2" y="hd2"/>
                </a:cxn>
                <a:cxn ang="10800000">
                  <a:pos x="wd2" y="hd2"/>
                </a:cxn>
                <a:cxn ang="16200000">
                  <a:pos x="wd2" y="hd2"/>
                </a:cxn>
              </a:cxnLst>
              <a:rect l="0" t="0" r="r" b="b"/>
              <a:pathLst>
                <a:path w="21273" h="21600" extrusionOk="0">
                  <a:moveTo>
                    <a:pt x="0" y="8656"/>
                  </a:moveTo>
                  <a:lnTo>
                    <a:pt x="3891" y="13472"/>
                  </a:lnTo>
                  <a:cubicBezTo>
                    <a:pt x="3891" y="13472"/>
                    <a:pt x="5113" y="13644"/>
                    <a:pt x="5432" y="12623"/>
                  </a:cubicBezTo>
                  <a:cubicBezTo>
                    <a:pt x="5784" y="11492"/>
                    <a:pt x="7687" y="9934"/>
                    <a:pt x="9148" y="11824"/>
                  </a:cubicBezTo>
                  <a:cubicBezTo>
                    <a:pt x="10609" y="13713"/>
                    <a:pt x="9118" y="15051"/>
                    <a:pt x="7911" y="15308"/>
                  </a:cubicBezTo>
                  <a:cubicBezTo>
                    <a:pt x="6818" y="15541"/>
                    <a:pt x="6446" y="16635"/>
                    <a:pt x="6446" y="16635"/>
                  </a:cubicBezTo>
                  <a:lnTo>
                    <a:pt x="10458" y="21600"/>
                  </a:lnTo>
                  <a:lnTo>
                    <a:pt x="14739" y="18125"/>
                  </a:lnTo>
                  <a:cubicBezTo>
                    <a:pt x="14739" y="18125"/>
                    <a:pt x="14656" y="17235"/>
                    <a:pt x="13766" y="16921"/>
                  </a:cubicBezTo>
                  <a:cubicBezTo>
                    <a:pt x="12685" y="16541"/>
                    <a:pt x="11239" y="14858"/>
                    <a:pt x="13261" y="13217"/>
                  </a:cubicBezTo>
                  <a:cubicBezTo>
                    <a:pt x="15282" y="11577"/>
                    <a:pt x="16620" y="13268"/>
                    <a:pt x="16756" y="14619"/>
                  </a:cubicBezTo>
                  <a:cubicBezTo>
                    <a:pt x="16858" y="15631"/>
                    <a:pt x="17668" y="15748"/>
                    <a:pt x="17668" y="15748"/>
                  </a:cubicBezTo>
                  <a:lnTo>
                    <a:pt x="21273" y="12822"/>
                  </a:lnTo>
                  <a:cubicBezTo>
                    <a:pt x="21273" y="12822"/>
                    <a:pt x="18291" y="9357"/>
                    <a:pt x="17693" y="8295"/>
                  </a:cubicBezTo>
                  <a:cubicBezTo>
                    <a:pt x="17052" y="7158"/>
                    <a:pt x="18759" y="6911"/>
                    <a:pt x="19060" y="6845"/>
                  </a:cubicBezTo>
                  <a:cubicBezTo>
                    <a:pt x="20796" y="6467"/>
                    <a:pt x="21600" y="4760"/>
                    <a:pt x="20175" y="2996"/>
                  </a:cubicBezTo>
                  <a:cubicBezTo>
                    <a:pt x="18749" y="1232"/>
                    <a:pt x="16519" y="2306"/>
                    <a:pt x="16165" y="3733"/>
                  </a:cubicBezTo>
                  <a:cubicBezTo>
                    <a:pt x="15902" y="4793"/>
                    <a:pt x="15415" y="5326"/>
                    <a:pt x="14915" y="4919"/>
                  </a:cubicBezTo>
                  <a:cubicBezTo>
                    <a:pt x="13746" y="3966"/>
                    <a:pt x="10665" y="0"/>
                    <a:pt x="10665" y="0"/>
                  </a:cubicBezTo>
                  <a:lnTo>
                    <a:pt x="7285" y="2743"/>
                  </a:lnTo>
                  <a:cubicBezTo>
                    <a:pt x="7285" y="2743"/>
                    <a:pt x="7256" y="4048"/>
                    <a:pt x="8291" y="4295"/>
                  </a:cubicBezTo>
                  <a:cubicBezTo>
                    <a:pt x="9849" y="4668"/>
                    <a:pt x="10626" y="6514"/>
                    <a:pt x="9021" y="7816"/>
                  </a:cubicBezTo>
                  <a:cubicBezTo>
                    <a:pt x="7417" y="9118"/>
                    <a:pt x="5847" y="8156"/>
                    <a:pt x="5733" y="6515"/>
                  </a:cubicBezTo>
                  <a:cubicBezTo>
                    <a:pt x="5669" y="5595"/>
                    <a:pt x="4421" y="5079"/>
                    <a:pt x="4421" y="5079"/>
                  </a:cubicBezTo>
                  <a:cubicBezTo>
                    <a:pt x="4421" y="5079"/>
                    <a:pt x="0" y="8656"/>
                    <a:pt x="0" y="8656"/>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799" name="Shape 34201">
              <a:extLst>
                <a:ext uri="{FF2B5EF4-FFF2-40B4-BE49-F238E27FC236}">
                  <a16:creationId xmlns:a16="http://schemas.microsoft.com/office/drawing/2014/main" xmlns="" id="{9CB1672C-966E-48FC-9FBF-B22DE1A59DC8}"/>
                </a:ext>
              </a:extLst>
            </p:cNvPr>
            <p:cNvSpPr/>
            <p:nvPr/>
          </p:nvSpPr>
          <p:spPr>
            <a:xfrm>
              <a:off x="11981887" y="4201963"/>
              <a:ext cx="441404" cy="383974"/>
            </a:xfrm>
            <a:custGeom>
              <a:avLst/>
              <a:gdLst/>
              <a:ahLst/>
              <a:cxnLst>
                <a:cxn ang="0">
                  <a:pos x="wd2" y="hd2"/>
                </a:cxn>
                <a:cxn ang="5400000">
                  <a:pos x="wd2" y="hd2"/>
                </a:cxn>
                <a:cxn ang="10800000">
                  <a:pos x="wd2" y="hd2"/>
                </a:cxn>
                <a:cxn ang="16200000">
                  <a:pos x="wd2" y="hd2"/>
                </a:cxn>
              </a:cxnLst>
              <a:rect l="0" t="0" r="r" b="b"/>
              <a:pathLst>
                <a:path w="21557" h="21600" extrusionOk="0">
                  <a:moveTo>
                    <a:pt x="0" y="307"/>
                  </a:moveTo>
                  <a:lnTo>
                    <a:pt x="120" y="8229"/>
                  </a:lnTo>
                  <a:cubicBezTo>
                    <a:pt x="120" y="8229"/>
                    <a:pt x="1074" y="9367"/>
                    <a:pt x="2052" y="8590"/>
                  </a:cubicBezTo>
                  <a:cubicBezTo>
                    <a:pt x="3133" y="7728"/>
                    <a:pt x="5865" y="7659"/>
                    <a:pt x="5855" y="10716"/>
                  </a:cubicBezTo>
                  <a:cubicBezTo>
                    <a:pt x="5845" y="13772"/>
                    <a:pt x="3624" y="13944"/>
                    <a:pt x="2389" y="13251"/>
                  </a:cubicBezTo>
                  <a:cubicBezTo>
                    <a:pt x="1272" y="12623"/>
                    <a:pt x="199" y="13432"/>
                    <a:pt x="199" y="13432"/>
                  </a:cubicBezTo>
                  <a:lnTo>
                    <a:pt x="323" y="21600"/>
                  </a:lnTo>
                  <a:lnTo>
                    <a:pt x="6451" y="21477"/>
                  </a:lnTo>
                  <a:cubicBezTo>
                    <a:pt x="6451" y="21477"/>
                    <a:pt x="6986" y="20514"/>
                    <a:pt x="6421" y="19495"/>
                  </a:cubicBezTo>
                  <a:cubicBezTo>
                    <a:pt x="5733" y="18260"/>
                    <a:pt x="5615" y="15424"/>
                    <a:pt x="8509" y="15365"/>
                  </a:cubicBezTo>
                  <a:cubicBezTo>
                    <a:pt x="11403" y="15307"/>
                    <a:pt x="11419" y="18067"/>
                    <a:pt x="10615" y="19535"/>
                  </a:cubicBezTo>
                  <a:cubicBezTo>
                    <a:pt x="10013" y="20636"/>
                    <a:pt x="10643" y="21392"/>
                    <a:pt x="10643" y="21392"/>
                  </a:cubicBezTo>
                  <a:lnTo>
                    <a:pt x="15804" y="21289"/>
                  </a:lnTo>
                  <a:cubicBezTo>
                    <a:pt x="15804" y="21289"/>
                    <a:pt x="15557" y="15444"/>
                    <a:pt x="15758" y="13903"/>
                  </a:cubicBezTo>
                  <a:cubicBezTo>
                    <a:pt x="15974" y="12251"/>
                    <a:pt x="17639" y="13349"/>
                    <a:pt x="17948" y="13520"/>
                  </a:cubicBezTo>
                  <a:cubicBezTo>
                    <a:pt x="19729" y="14509"/>
                    <a:pt x="21600" y="13423"/>
                    <a:pt x="21556" y="10521"/>
                  </a:cubicBezTo>
                  <a:cubicBezTo>
                    <a:pt x="21512" y="7619"/>
                    <a:pt x="18822" y="6942"/>
                    <a:pt x="17537" y="8101"/>
                  </a:cubicBezTo>
                  <a:cubicBezTo>
                    <a:pt x="16582" y="8962"/>
                    <a:pt x="15790" y="9114"/>
                    <a:pt x="15630" y="8309"/>
                  </a:cubicBezTo>
                  <a:cubicBezTo>
                    <a:pt x="15257" y="6427"/>
                    <a:pt x="15266" y="0"/>
                    <a:pt x="15266" y="0"/>
                  </a:cubicBezTo>
                  <a:lnTo>
                    <a:pt x="10428" y="97"/>
                  </a:lnTo>
                  <a:cubicBezTo>
                    <a:pt x="10428" y="97"/>
                    <a:pt x="9511" y="1388"/>
                    <a:pt x="10249" y="2454"/>
                  </a:cubicBezTo>
                  <a:cubicBezTo>
                    <a:pt x="11360" y="4059"/>
                    <a:pt x="10780" y="6532"/>
                    <a:pt x="8483" y="6578"/>
                  </a:cubicBezTo>
                  <a:cubicBezTo>
                    <a:pt x="6187" y="6624"/>
                    <a:pt x="5468" y="4417"/>
                    <a:pt x="6490" y="2673"/>
                  </a:cubicBezTo>
                  <a:cubicBezTo>
                    <a:pt x="7062" y="1695"/>
                    <a:pt x="6320" y="191"/>
                    <a:pt x="6320" y="191"/>
                  </a:cubicBezTo>
                  <a:cubicBezTo>
                    <a:pt x="6320" y="191"/>
                    <a:pt x="0" y="307"/>
                    <a:pt x="0" y="3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00" name="Shape 34202">
              <a:extLst>
                <a:ext uri="{FF2B5EF4-FFF2-40B4-BE49-F238E27FC236}">
                  <a16:creationId xmlns:a16="http://schemas.microsoft.com/office/drawing/2014/main" xmlns="" id="{40FA5A34-C83D-4E68-BC78-CF76ADEA6CBC}"/>
                </a:ext>
              </a:extLst>
            </p:cNvPr>
            <p:cNvSpPr/>
            <p:nvPr/>
          </p:nvSpPr>
          <p:spPr>
            <a:xfrm>
              <a:off x="11678186" y="10413681"/>
              <a:ext cx="681752" cy="446008"/>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01" name="Shape 34203">
              <a:extLst>
                <a:ext uri="{FF2B5EF4-FFF2-40B4-BE49-F238E27FC236}">
                  <a16:creationId xmlns:a16="http://schemas.microsoft.com/office/drawing/2014/main" xmlns="" id="{FC741C99-39C0-4540-B8BD-C06CB5B54468}"/>
                </a:ext>
              </a:extLst>
            </p:cNvPr>
            <p:cNvSpPr/>
            <p:nvPr/>
          </p:nvSpPr>
          <p:spPr>
            <a:xfrm>
              <a:off x="13517964" y="3878275"/>
              <a:ext cx="745620" cy="528512"/>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02" name="Shape 34204">
              <a:extLst>
                <a:ext uri="{FF2B5EF4-FFF2-40B4-BE49-F238E27FC236}">
                  <a16:creationId xmlns:a16="http://schemas.microsoft.com/office/drawing/2014/main" xmlns="" id="{48E7E4DB-8CA7-42F3-B6D2-EC623EE75FA3}"/>
                </a:ext>
              </a:extLst>
            </p:cNvPr>
            <p:cNvSpPr/>
            <p:nvPr/>
          </p:nvSpPr>
          <p:spPr>
            <a:xfrm>
              <a:off x="10622816" y="11265327"/>
              <a:ext cx="446006" cy="446008"/>
            </a:xfrm>
            <a:custGeom>
              <a:avLst/>
              <a:gdLst/>
              <a:ahLst/>
              <a:cxnLst>
                <a:cxn ang="0">
                  <a:pos x="wd2" y="hd2"/>
                </a:cxn>
                <a:cxn ang="5400000">
                  <a:pos x="wd2" y="hd2"/>
                </a:cxn>
                <a:cxn ang="10800000">
                  <a:pos x="wd2" y="hd2"/>
                </a:cxn>
                <a:cxn ang="16200000">
                  <a:pos x="wd2" y="hd2"/>
                </a:cxn>
              </a:cxnLst>
              <a:rect l="0" t="0" r="r" b="b"/>
              <a:pathLst>
                <a:path w="18957" h="18957" extrusionOk="0">
                  <a:moveTo>
                    <a:pt x="5474" y="890"/>
                  </a:moveTo>
                  <a:cubicBezTo>
                    <a:pt x="729" y="3103"/>
                    <a:pt x="-1322" y="8738"/>
                    <a:pt x="890" y="13482"/>
                  </a:cubicBezTo>
                  <a:cubicBezTo>
                    <a:pt x="3103" y="18227"/>
                    <a:pt x="8738" y="20278"/>
                    <a:pt x="13482" y="18066"/>
                  </a:cubicBezTo>
                  <a:cubicBezTo>
                    <a:pt x="18227" y="15853"/>
                    <a:pt x="20278" y="10218"/>
                    <a:pt x="18066" y="5474"/>
                  </a:cubicBezTo>
                  <a:cubicBezTo>
                    <a:pt x="15853" y="729"/>
                    <a:pt x="10218" y="-1322"/>
                    <a:pt x="5474" y="890"/>
                  </a:cubicBezTo>
                  <a:close/>
                  <a:moveTo>
                    <a:pt x="6178" y="2402"/>
                  </a:moveTo>
                  <a:cubicBezTo>
                    <a:pt x="6348" y="2323"/>
                    <a:pt x="6545" y="2302"/>
                    <a:pt x="6734" y="2371"/>
                  </a:cubicBezTo>
                  <a:cubicBezTo>
                    <a:pt x="7112" y="2509"/>
                    <a:pt x="7308" y="2929"/>
                    <a:pt x="7170" y="3307"/>
                  </a:cubicBezTo>
                  <a:cubicBezTo>
                    <a:pt x="7033" y="3685"/>
                    <a:pt x="6612" y="3882"/>
                    <a:pt x="6234" y="3744"/>
                  </a:cubicBezTo>
                  <a:cubicBezTo>
                    <a:pt x="5856" y="3606"/>
                    <a:pt x="5660" y="3186"/>
                    <a:pt x="5798" y="2808"/>
                  </a:cubicBezTo>
                  <a:cubicBezTo>
                    <a:pt x="5866" y="2618"/>
                    <a:pt x="6009" y="2481"/>
                    <a:pt x="6178" y="2402"/>
                  </a:cubicBezTo>
                  <a:close/>
                  <a:moveTo>
                    <a:pt x="7039" y="4248"/>
                  </a:moveTo>
                  <a:cubicBezTo>
                    <a:pt x="7237" y="4156"/>
                    <a:pt x="7476" y="4242"/>
                    <a:pt x="7569" y="4441"/>
                  </a:cubicBezTo>
                  <a:lnTo>
                    <a:pt x="9434" y="8440"/>
                  </a:lnTo>
                  <a:cubicBezTo>
                    <a:pt x="9580" y="8433"/>
                    <a:pt x="9718" y="8366"/>
                    <a:pt x="9863" y="8419"/>
                  </a:cubicBezTo>
                  <a:cubicBezTo>
                    <a:pt x="10010" y="8472"/>
                    <a:pt x="10085" y="8605"/>
                    <a:pt x="10192" y="8705"/>
                  </a:cubicBezTo>
                  <a:lnTo>
                    <a:pt x="13175" y="7314"/>
                  </a:lnTo>
                  <a:cubicBezTo>
                    <a:pt x="13373" y="7222"/>
                    <a:pt x="13612" y="7309"/>
                    <a:pt x="13705" y="7507"/>
                  </a:cubicBezTo>
                  <a:cubicBezTo>
                    <a:pt x="13797" y="7705"/>
                    <a:pt x="13710" y="7944"/>
                    <a:pt x="13512" y="8037"/>
                  </a:cubicBezTo>
                  <a:lnTo>
                    <a:pt x="10529" y="9427"/>
                  </a:lnTo>
                  <a:cubicBezTo>
                    <a:pt x="10537" y="9574"/>
                    <a:pt x="10591" y="9717"/>
                    <a:pt x="10537" y="9863"/>
                  </a:cubicBezTo>
                  <a:cubicBezTo>
                    <a:pt x="10325" y="10447"/>
                    <a:pt x="9676" y="10750"/>
                    <a:pt x="9092" y="10537"/>
                  </a:cubicBezTo>
                  <a:cubicBezTo>
                    <a:pt x="8509" y="10325"/>
                    <a:pt x="8206" y="9676"/>
                    <a:pt x="8419" y="9092"/>
                  </a:cubicBezTo>
                  <a:cubicBezTo>
                    <a:pt x="8474" y="8942"/>
                    <a:pt x="8621" y="8880"/>
                    <a:pt x="8725" y="8771"/>
                  </a:cubicBezTo>
                  <a:lnTo>
                    <a:pt x="6860" y="4771"/>
                  </a:lnTo>
                  <a:cubicBezTo>
                    <a:pt x="6767" y="4573"/>
                    <a:pt x="6841" y="4340"/>
                    <a:pt x="7039" y="4248"/>
                  </a:cubicBezTo>
                  <a:close/>
                  <a:moveTo>
                    <a:pt x="2738" y="11823"/>
                  </a:moveTo>
                  <a:cubicBezTo>
                    <a:pt x="2908" y="11744"/>
                    <a:pt x="3105" y="11723"/>
                    <a:pt x="3294" y="11792"/>
                  </a:cubicBezTo>
                  <a:cubicBezTo>
                    <a:pt x="3672" y="11930"/>
                    <a:pt x="3868" y="12350"/>
                    <a:pt x="3730" y="12728"/>
                  </a:cubicBezTo>
                  <a:cubicBezTo>
                    <a:pt x="3593" y="13106"/>
                    <a:pt x="3172" y="13302"/>
                    <a:pt x="2794" y="13165"/>
                  </a:cubicBezTo>
                  <a:cubicBezTo>
                    <a:pt x="2416" y="13027"/>
                    <a:pt x="2220" y="12607"/>
                    <a:pt x="2358" y="12228"/>
                  </a:cubicBezTo>
                  <a:cubicBezTo>
                    <a:pt x="2426" y="12039"/>
                    <a:pt x="2569" y="11902"/>
                    <a:pt x="2738" y="11823"/>
                  </a:cubicBezTo>
                  <a:close/>
                  <a:moveTo>
                    <a:pt x="15620" y="5816"/>
                  </a:moveTo>
                  <a:cubicBezTo>
                    <a:pt x="15789" y="5737"/>
                    <a:pt x="15973" y="5722"/>
                    <a:pt x="16162" y="5791"/>
                  </a:cubicBezTo>
                  <a:cubicBezTo>
                    <a:pt x="16540" y="5929"/>
                    <a:pt x="16736" y="6349"/>
                    <a:pt x="16598" y="6728"/>
                  </a:cubicBezTo>
                  <a:cubicBezTo>
                    <a:pt x="16461" y="7106"/>
                    <a:pt x="16054" y="7296"/>
                    <a:pt x="15675" y="7158"/>
                  </a:cubicBezTo>
                  <a:cubicBezTo>
                    <a:pt x="15297" y="7020"/>
                    <a:pt x="15101" y="6600"/>
                    <a:pt x="15239" y="6222"/>
                  </a:cubicBezTo>
                  <a:cubicBezTo>
                    <a:pt x="15308" y="6033"/>
                    <a:pt x="15451" y="5895"/>
                    <a:pt x="15620" y="5816"/>
                  </a:cubicBezTo>
                  <a:close/>
                  <a:moveTo>
                    <a:pt x="12166" y="15243"/>
                  </a:moveTo>
                  <a:cubicBezTo>
                    <a:pt x="12335" y="15164"/>
                    <a:pt x="12533" y="15143"/>
                    <a:pt x="12722" y="15212"/>
                  </a:cubicBezTo>
                  <a:cubicBezTo>
                    <a:pt x="13100" y="15350"/>
                    <a:pt x="13296" y="15770"/>
                    <a:pt x="13158" y="16148"/>
                  </a:cubicBezTo>
                  <a:cubicBezTo>
                    <a:pt x="13021" y="16526"/>
                    <a:pt x="12600" y="16723"/>
                    <a:pt x="12222" y="16585"/>
                  </a:cubicBezTo>
                  <a:cubicBezTo>
                    <a:pt x="11844" y="16447"/>
                    <a:pt x="11648" y="16027"/>
                    <a:pt x="11785" y="15649"/>
                  </a:cubicBezTo>
                  <a:cubicBezTo>
                    <a:pt x="11854" y="15460"/>
                    <a:pt x="11997" y="15322"/>
                    <a:pt x="12166" y="15243"/>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03" name="Shape 34205">
              <a:extLst>
                <a:ext uri="{FF2B5EF4-FFF2-40B4-BE49-F238E27FC236}">
                  <a16:creationId xmlns:a16="http://schemas.microsoft.com/office/drawing/2014/main" xmlns="" id="{26D98275-3B65-48A7-865E-9F3E2DDD436F}"/>
                </a:ext>
              </a:extLst>
            </p:cNvPr>
            <p:cNvSpPr/>
            <p:nvPr/>
          </p:nvSpPr>
          <p:spPr>
            <a:xfrm>
              <a:off x="11074336" y="12293991"/>
              <a:ext cx="529370" cy="550146"/>
            </a:xfrm>
            <a:custGeom>
              <a:avLst/>
              <a:gdLst/>
              <a:ahLst/>
              <a:cxnLst>
                <a:cxn ang="0">
                  <a:pos x="wd2" y="hd2"/>
                </a:cxn>
                <a:cxn ang="5400000">
                  <a:pos x="wd2" y="hd2"/>
                </a:cxn>
                <a:cxn ang="10800000">
                  <a:pos x="wd2" y="hd2"/>
                </a:cxn>
                <a:cxn ang="16200000">
                  <a:pos x="wd2" y="hd2"/>
                </a:cxn>
              </a:cxnLst>
              <a:rect l="0" t="0"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04" name="Shape 34206">
              <a:extLst>
                <a:ext uri="{FF2B5EF4-FFF2-40B4-BE49-F238E27FC236}">
                  <a16:creationId xmlns:a16="http://schemas.microsoft.com/office/drawing/2014/main" xmlns="" id="{A87E4F08-8C8A-41A6-8B7C-27C95C90F34B}"/>
                </a:ext>
              </a:extLst>
            </p:cNvPr>
            <p:cNvSpPr/>
            <p:nvPr/>
          </p:nvSpPr>
          <p:spPr>
            <a:xfrm>
              <a:off x="10836598" y="8678073"/>
              <a:ext cx="776072" cy="459642"/>
            </a:xfrm>
            <a:custGeom>
              <a:avLst/>
              <a:gdLst/>
              <a:ahLst/>
              <a:cxnLst>
                <a:cxn ang="0">
                  <a:pos x="wd2" y="hd2"/>
                </a:cxn>
                <a:cxn ang="5400000">
                  <a:pos x="wd2" y="hd2"/>
                </a:cxn>
                <a:cxn ang="10800000">
                  <a:pos x="wd2" y="hd2"/>
                </a:cxn>
                <a:cxn ang="16200000">
                  <a:pos x="wd2" y="hd2"/>
                </a:cxn>
              </a:cxnLst>
              <a:rect l="0" t="0" r="r" b="b"/>
              <a:pathLst>
                <a:path w="21428" h="21311" extrusionOk="0">
                  <a:moveTo>
                    <a:pt x="3736" y="4687"/>
                  </a:moveTo>
                  <a:lnTo>
                    <a:pt x="4986" y="19624"/>
                  </a:lnTo>
                  <a:lnTo>
                    <a:pt x="17693" y="16625"/>
                  </a:lnTo>
                  <a:lnTo>
                    <a:pt x="16443" y="1688"/>
                  </a:lnTo>
                  <a:cubicBezTo>
                    <a:pt x="16443" y="1688"/>
                    <a:pt x="3736" y="4687"/>
                    <a:pt x="3736" y="4687"/>
                  </a:cubicBezTo>
                  <a:close/>
                  <a:moveTo>
                    <a:pt x="2231" y="9938"/>
                  </a:moveTo>
                  <a:lnTo>
                    <a:pt x="2678" y="15273"/>
                  </a:lnTo>
                  <a:cubicBezTo>
                    <a:pt x="2702" y="15567"/>
                    <a:pt x="2864" y="15772"/>
                    <a:pt x="3040" y="15731"/>
                  </a:cubicBezTo>
                  <a:cubicBezTo>
                    <a:pt x="3215" y="15690"/>
                    <a:pt x="3338" y="15417"/>
                    <a:pt x="3313" y="15123"/>
                  </a:cubicBezTo>
                  <a:lnTo>
                    <a:pt x="2867" y="9788"/>
                  </a:lnTo>
                  <a:cubicBezTo>
                    <a:pt x="2842" y="9494"/>
                    <a:pt x="2680" y="9288"/>
                    <a:pt x="2504" y="9330"/>
                  </a:cubicBezTo>
                  <a:cubicBezTo>
                    <a:pt x="2329" y="9371"/>
                    <a:pt x="2207" y="9644"/>
                    <a:pt x="2231" y="9938"/>
                  </a:cubicBezTo>
                  <a:close/>
                  <a:moveTo>
                    <a:pt x="19564" y="8023"/>
                  </a:moveTo>
                  <a:cubicBezTo>
                    <a:pt x="19490" y="7140"/>
                    <a:pt x="19004" y="6524"/>
                    <a:pt x="18477" y="6648"/>
                  </a:cubicBezTo>
                  <a:cubicBezTo>
                    <a:pt x="17951" y="6772"/>
                    <a:pt x="17584" y="7590"/>
                    <a:pt x="17658" y="8473"/>
                  </a:cubicBezTo>
                  <a:cubicBezTo>
                    <a:pt x="17732" y="9357"/>
                    <a:pt x="18219" y="9973"/>
                    <a:pt x="18745" y="9849"/>
                  </a:cubicBezTo>
                  <a:cubicBezTo>
                    <a:pt x="19272" y="9724"/>
                    <a:pt x="19638" y="8907"/>
                    <a:pt x="19564" y="8023"/>
                  </a:cubicBezTo>
                  <a:close/>
                  <a:moveTo>
                    <a:pt x="20344" y="1856"/>
                  </a:moveTo>
                  <a:lnTo>
                    <a:pt x="21415" y="14658"/>
                  </a:lnTo>
                  <a:cubicBezTo>
                    <a:pt x="21514" y="15837"/>
                    <a:pt x="21025" y="16926"/>
                    <a:pt x="20323" y="17092"/>
                  </a:cubicBezTo>
                  <a:lnTo>
                    <a:pt x="2533" y="21290"/>
                  </a:lnTo>
                  <a:cubicBezTo>
                    <a:pt x="1832" y="21456"/>
                    <a:pt x="1183" y="20635"/>
                    <a:pt x="1084" y="19456"/>
                  </a:cubicBezTo>
                  <a:lnTo>
                    <a:pt x="13" y="6654"/>
                  </a:lnTo>
                  <a:cubicBezTo>
                    <a:pt x="-86" y="5475"/>
                    <a:pt x="403" y="4386"/>
                    <a:pt x="1105" y="4220"/>
                  </a:cubicBezTo>
                  <a:lnTo>
                    <a:pt x="18895" y="22"/>
                  </a:lnTo>
                  <a:cubicBezTo>
                    <a:pt x="19596" y="-144"/>
                    <a:pt x="20245" y="677"/>
                    <a:pt x="20344" y="1856"/>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805" name="Shape 34207">
              <a:extLst>
                <a:ext uri="{FF2B5EF4-FFF2-40B4-BE49-F238E27FC236}">
                  <a16:creationId xmlns:a16="http://schemas.microsoft.com/office/drawing/2014/main" xmlns="" id="{D7042C60-EE35-4FA3-A3E0-ECE77F5DE9B9}"/>
                </a:ext>
              </a:extLst>
            </p:cNvPr>
            <p:cNvSpPr/>
            <p:nvPr/>
          </p:nvSpPr>
          <p:spPr>
            <a:xfrm>
              <a:off x="12300451" y="8958670"/>
              <a:ext cx="694132" cy="637746"/>
            </a:xfrm>
            <a:custGeom>
              <a:avLst/>
              <a:gdLst/>
              <a:ahLst/>
              <a:cxnLst>
                <a:cxn ang="0">
                  <a:pos x="wd2" y="hd2"/>
                </a:cxn>
                <a:cxn ang="5400000">
                  <a:pos x="wd2" y="hd2"/>
                </a:cxn>
                <a:cxn ang="10800000">
                  <a:pos x="wd2" y="hd2"/>
                </a:cxn>
                <a:cxn ang="16200000">
                  <a:pos x="wd2" y="hd2"/>
                </a:cxn>
              </a:cxnLst>
              <a:rect l="0" t="0"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06" name="Shape 34208">
              <a:extLst>
                <a:ext uri="{FF2B5EF4-FFF2-40B4-BE49-F238E27FC236}">
                  <a16:creationId xmlns:a16="http://schemas.microsoft.com/office/drawing/2014/main" xmlns="" id="{4E080A30-2D27-4EF8-BE28-FB99E0317295}"/>
                </a:ext>
              </a:extLst>
            </p:cNvPr>
            <p:cNvSpPr/>
            <p:nvPr/>
          </p:nvSpPr>
          <p:spPr>
            <a:xfrm>
              <a:off x="11569660" y="9038623"/>
              <a:ext cx="297614" cy="329456"/>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07" name="Shape 34209">
              <a:extLst>
                <a:ext uri="{FF2B5EF4-FFF2-40B4-BE49-F238E27FC236}">
                  <a16:creationId xmlns:a16="http://schemas.microsoft.com/office/drawing/2014/main" xmlns="" id="{8260BE4D-6CF0-4926-8744-AA69F130F886}"/>
                </a:ext>
              </a:extLst>
            </p:cNvPr>
            <p:cNvSpPr/>
            <p:nvPr/>
          </p:nvSpPr>
          <p:spPr>
            <a:xfrm>
              <a:off x="13028438" y="8411802"/>
              <a:ext cx="415194" cy="4797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08" name="Shape 34210">
              <a:extLst>
                <a:ext uri="{FF2B5EF4-FFF2-40B4-BE49-F238E27FC236}">
                  <a16:creationId xmlns:a16="http://schemas.microsoft.com/office/drawing/2014/main" xmlns="" id="{1200F04D-5F76-49B4-8460-9E7EB14DA802}"/>
                </a:ext>
              </a:extLst>
            </p:cNvPr>
            <p:cNvSpPr/>
            <p:nvPr/>
          </p:nvSpPr>
          <p:spPr>
            <a:xfrm>
              <a:off x="9694005" y="5957329"/>
              <a:ext cx="377264" cy="351174"/>
            </a:xfrm>
            <a:custGeom>
              <a:avLst/>
              <a:gdLst/>
              <a:ahLst/>
              <a:cxnLst>
                <a:cxn ang="0">
                  <a:pos x="wd2" y="hd2"/>
                </a:cxn>
                <a:cxn ang="5400000">
                  <a:pos x="wd2" y="hd2"/>
                </a:cxn>
                <a:cxn ang="10800000">
                  <a:pos x="wd2" y="hd2"/>
                </a:cxn>
                <a:cxn ang="16200000">
                  <a:pos x="wd2" y="hd2"/>
                </a:cxn>
              </a:cxnLst>
              <a:rect l="0" t="0"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09" name="Shape 34211">
              <a:extLst>
                <a:ext uri="{FF2B5EF4-FFF2-40B4-BE49-F238E27FC236}">
                  <a16:creationId xmlns:a16="http://schemas.microsoft.com/office/drawing/2014/main" xmlns="" id="{E88FEE06-B0A0-4111-AE2E-F14C998B37B1}"/>
                </a:ext>
              </a:extLst>
            </p:cNvPr>
            <p:cNvSpPr/>
            <p:nvPr/>
          </p:nvSpPr>
          <p:spPr>
            <a:xfrm>
              <a:off x="10312910" y="3971892"/>
              <a:ext cx="478390" cy="684028"/>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10" name="Shape 34212">
              <a:extLst>
                <a:ext uri="{FF2B5EF4-FFF2-40B4-BE49-F238E27FC236}">
                  <a16:creationId xmlns:a16="http://schemas.microsoft.com/office/drawing/2014/main" xmlns="" id="{C817648F-A9C9-4A0F-8440-4C638086931B}"/>
                </a:ext>
              </a:extLst>
            </p:cNvPr>
            <p:cNvSpPr/>
            <p:nvPr/>
          </p:nvSpPr>
          <p:spPr>
            <a:xfrm>
              <a:off x="9175496" y="3615262"/>
              <a:ext cx="674788" cy="478306"/>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811" name="Shape 34213">
              <a:extLst>
                <a:ext uri="{FF2B5EF4-FFF2-40B4-BE49-F238E27FC236}">
                  <a16:creationId xmlns:a16="http://schemas.microsoft.com/office/drawing/2014/main" xmlns="" id="{606D0646-D939-4CA0-ACCA-28255DBF40D1}"/>
                </a:ext>
              </a:extLst>
            </p:cNvPr>
            <p:cNvSpPr/>
            <p:nvPr/>
          </p:nvSpPr>
          <p:spPr>
            <a:xfrm>
              <a:off x="14822081" y="4439957"/>
              <a:ext cx="756136" cy="659706"/>
            </a:xfrm>
            <a:custGeom>
              <a:avLst/>
              <a:gdLst/>
              <a:ahLst/>
              <a:cxnLst>
                <a:cxn ang="0">
                  <a:pos x="wd2" y="hd2"/>
                </a:cxn>
                <a:cxn ang="5400000">
                  <a:pos x="wd2" y="hd2"/>
                </a:cxn>
                <a:cxn ang="10800000">
                  <a:pos x="wd2" y="hd2"/>
                </a:cxn>
                <a:cxn ang="16200000">
                  <a:pos x="wd2" y="hd2"/>
                </a:cxn>
              </a:cxnLst>
              <a:rect l="0" t="0" r="r" b="b"/>
              <a:pathLst>
                <a:path w="21600" h="21600" extrusionOk="0">
                  <a:moveTo>
                    <a:pt x="6294" y="3457"/>
                  </a:moveTo>
                  <a:lnTo>
                    <a:pt x="148" y="16086"/>
                  </a:lnTo>
                  <a:lnTo>
                    <a:pt x="0" y="16165"/>
                  </a:lnTo>
                  <a:lnTo>
                    <a:pt x="1008" y="21600"/>
                  </a:lnTo>
                  <a:lnTo>
                    <a:pt x="10415" y="19280"/>
                  </a:lnTo>
                  <a:lnTo>
                    <a:pt x="10816" y="21443"/>
                  </a:lnTo>
                  <a:lnTo>
                    <a:pt x="12402" y="20369"/>
                  </a:lnTo>
                  <a:lnTo>
                    <a:pt x="14220" y="20613"/>
                  </a:lnTo>
                  <a:lnTo>
                    <a:pt x="13819" y="18450"/>
                  </a:lnTo>
                  <a:lnTo>
                    <a:pt x="17113" y="17634"/>
                  </a:lnTo>
                  <a:lnTo>
                    <a:pt x="17471" y="17546"/>
                  </a:lnTo>
                  <a:lnTo>
                    <a:pt x="21600" y="5952"/>
                  </a:lnTo>
                  <a:lnTo>
                    <a:pt x="20486" y="14"/>
                  </a:lnTo>
                  <a:cubicBezTo>
                    <a:pt x="20486" y="14"/>
                    <a:pt x="20484" y="0"/>
                    <a:pt x="20484" y="0"/>
                  </a:cubicBezTo>
                  <a:lnTo>
                    <a:pt x="6294" y="3457"/>
                  </a:lnTo>
                  <a:close/>
                  <a:moveTo>
                    <a:pt x="19860" y="1754"/>
                  </a:moveTo>
                  <a:cubicBezTo>
                    <a:pt x="19941" y="2188"/>
                    <a:pt x="20020" y="2621"/>
                    <a:pt x="20101" y="3055"/>
                  </a:cubicBezTo>
                  <a:cubicBezTo>
                    <a:pt x="20278" y="3996"/>
                    <a:pt x="20448" y="4934"/>
                    <a:pt x="20624" y="5875"/>
                  </a:cubicBezTo>
                  <a:lnTo>
                    <a:pt x="16762" y="16617"/>
                  </a:lnTo>
                  <a:lnTo>
                    <a:pt x="13623" y="17396"/>
                  </a:lnTo>
                  <a:lnTo>
                    <a:pt x="13219" y="15220"/>
                  </a:lnTo>
                  <a:cubicBezTo>
                    <a:pt x="13219" y="15220"/>
                    <a:pt x="9815" y="16049"/>
                    <a:pt x="9815" y="16049"/>
                  </a:cubicBezTo>
                  <a:lnTo>
                    <a:pt x="10222" y="18239"/>
                  </a:lnTo>
                  <a:lnTo>
                    <a:pt x="1723" y="20338"/>
                  </a:lnTo>
                  <a:lnTo>
                    <a:pt x="908" y="15944"/>
                  </a:lnTo>
                  <a:lnTo>
                    <a:pt x="16076" y="12248"/>
                  </a:lnTo>
                  <a:cubicBezTo>
                    <a:pt x="16076" y="12249"/>
                    <a:pt x="18931" y="4332"/>
                    <a:pt x="19860" y="175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12" name="Shape 34214">
              <a:extLst>
                <a:ext uri="{FF2B5EF4-FFF2-40B4-BE49-F238E27FC236}">
                  <a16:creationId xmlns:a16="http://schemas.microsoft.com/office/drawing/2014/main" xmlns="" id="{40782D8E-E350-4195-9FF8-BB9D8C39215D}"/>
                </a:ext>
              </a:extLst>
            </p:cNvPr>
            <p:cNvSpPr/>
            <p:nvPr/>
          </p:nvSpPr>
          <p:spPr>
            <a:xfrm>
              <a:off x="12406836" y="10620127"/>
              <a:ext cx="516758" cy="572046"/>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813" name="Shape 34215">
              <a:extLst>
                <a:ext uri="{FF2B5EF4-FFF2-40B4-BE49-F238E27FC236}">
                  <a16:creationId xmlns:a16="http://schemas.microsoft.com/office/drawing/2014/main" xmlns="" id="{94C1C894-B97A-4FD3-8E91-5463CD3C3042}"/>
                </a:ext>
              </a:extLst>
            </p:cNvPr>
            <p:cNvSpPr/>
            <p:nvPr/>
          </p:nvSpPr>
          <p:spPr>
            <a:xfrm>
              <a:off x="15192453" y="5780593"/>
              <a:ext cx="475406" cy="475406"/>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grpFill/>
            <a:ln w="12700" cap="flat">
              <a:noFill/>
              <a:miter lim="400000"/>
            </a:ln>
            <a:effectLst/>
          </p:spPr>
          <p:txBody>
            <a:bodyPr wrap="square" lIns="53578" tIns="53578" rIns="53578" bIns="53578" numCol="1" anchor="ctr">
              <a:noAutofit/>
            </a:bodyPr>
            <a:lstStyle/>
            <a:p>
              <a:endParaRPr sz="5063" dirty="0">
                <a:latin typeface="Lato Light" panose="020F0502020204030203" pitchFamily="34" charset="0"/>
              </a:endParaRPr>
            </a:p>
          </p:txBody>
        </p:sp>
        <p:sp>
          <p:nvSpPr>
            <p:cNvPr id="814" name="Shape 34216">
              <a:extLst>
                <a:ext uri="{FF2B5EF4-FFF2-40B4-BE49-F238E27FC236}">
                  <a16:creationId xmlns:a16="http://schemas.microsoft.com/office/drawing/2014/main" xmlns="" id="{7088C806-17D8-4434-9F4C-0E01E967BFEE}"/>
                </a:ext>
              </a:extLst>
            </p:cNvPr>
            <p:cNvSpPr/>
            <p:nvPr/>
          </p:nvSpPr>
          <p:spPr>
            <a:xfrm>
              <a:off x="11916931" y="8191128"/>
              <a:ext cx="792292" cy="544702"/>
            </a:xfrm>
            <a:custGeom>
              <a:avLst/>
              <a:gdLst/>
              <a:ahLst/>
              <a:cxnLst>
                <a:cxn ang="0">
                  <a:pos x="wd2" y="hd2"/>
                </a:cxn>
                <a:cxn ang="5400000">
                  <a:pos x="wd2" y="hd2"/>
                </a:cxn>
                <a:cxn ang="10800000">
                  <a:pos x="wd2" y="hd2"/>
                </a:cxn>
                <a:cxn ang="16200000">
                  <a:pos x="wd2" y="hd2"/>
                </a:cxn>
              </a:cxnLst>
              <a:rect l="0" t="0" r="r" b="b"/>
              <a:pathLst>
                <a:path w="21600" h="21600" extrusionOk="0">
                  <a:moveTo>
                    <a:pt x="14829" y="10800"/>
                  </a:moveTo>
                  <a:lnTo>
                    <a:pt x="14850" y="5891"/>
                  </a:lnTo>
                  <a:lnTo>
                    <a:pt x="18865" y="5891"/>
                  </a:lnTo>
                  <a:lnTo>
                    <a:pt x="20250" y="10800"/>
                  </a:lnTo>
                  <a:lnTo>
                    <a:pt x="14829" y="10800"/>
                  </a:lnTo>
                  <a:close/>
                  <a:moveTo>
                    <a:pt x="20250" y="5564"/>
                  </a:moveTo>
                  <a:cubicBezTo>
                    <a:pt x="19879" y="3856"/>
                    <a:pt x="18900" y="3919"/>
                    <a:pt x="18900" y="3919"/>
                  </a:cubicBezTo>
                  <a:lnTo>
                    <a:pt x="13495" y="3919"/>
                  </a:lnTo>
                  <a:lnTo>
                    <a:pt x="13495" y="18655"/>
                  </a:lnTo>
                  <a:lnTo>
                    <a:pt x="15525" y="18655"/>
                  </a:lnTo>
                  <a:cubicBezTo>
                    <a:pt x="15527" y="14736"/>
                    <a:pt x="16734" y="14727"/>
                    <a:pt x="18225" y="14728"/>
                  </a:cubicBezTo>
                  <a:cubicBezTo>
                    <a:pt x="19716" y="14728"/>
                    <a:pt x="20918" y="14757"/>
                    <a:pt x="20924" y="18655"/>
                  </a:cubicBezTo>
                  <a:lnTo>
                    <a:pt x="21600" y="18655"/>
                  </a:lnTo>
                  <a:lnTo>
                    <a:pt x="21600" y="10817"/>
                  </a:lnTo>
                  <a:cubicBezTo>
                    <a:pt x="21600" y="10817"/>
                    <a:pt x="20621" y="7272"/>
                    <a:pt x="20250" y="5564"/>
                  </a:cubicBezTo>
                  <a:close/>
                  <a:moveTo>
                    <a:pt x="12690" y="1964"/>
                  </a:moveTo>
                  <a:lnTo>
                    <a:pt x="12690" y="18655"/>
                  </a:lnTo>
                  <a:lnTo>
                    <a:pt x="6750" y="18655"/>
                  </a:lnTo>
                  <a:cubicBezTo>
                    <a:pt x="6750" y="14728"/>
                    <a:pt x="5541" y="14728"/>
                    <a:pt x="4050" y="14728"/>
                  </a:cubicBezTo>
                  <a:cubicBezTo>
                    <a:pt x="2559" y="14728"/>
                    <a:pt x="1350" y="14728"/>
                    <a:pt x="1350" y="18655"/>
                  </a:cubicBezTo>
                  <a:lnTo>
                    <a:pt x="0" y="18655"/>
                  </a:lnTo>
                  <a:lnTo>
                    <a:pt x="0" y="1964"/>
                  </a:lnTo>
                  <a:cubicBezTo>
                    <a:pt x="0" y="1421"/>
                    <a:pt x="151" y="931"/>
                    <a:pt x="395" y="575"/>
                  </a:cubicBezTo>
                  <a:cubicBezTo>
                    <a:pt x="640" y="220"/>
                    <a:pt x="977" y="0"/>
                    <a:pt x="1350" y="0"/>
                  </a:cubicBezTo>
                  <a:lnTo>
                    <a:pt x="11340" y="0"/>
                  </a:lnTo>
                  <a:cubicBezTo>
                    <a:pt x="11713" y="0"/>
                    <a:pt x="12050" y="220"/>
                    <a:pt x="12295" y="575"/>
                  </a:cubicBezTo>
                  <a:cubicBezTo>
                    <a:pt x="12539" y="931"/>
                    <a:pt x="12690" y="1421"/>
                    <a:pt x="12690" y="1964"/>
                  </a:cubicBezTo>
                  <a:close/>
                  <a:moveTo>
                    <a:pt x="4050" y="19636"/>
                  </a:moveTo>
                  <a:cubicBezTo>
                    <a:pt x="3677" y="19636"/>
                    <a:pt x="3375" y="19197"/>
                    <a:pt x="3375" y="18655"/>
                  </a:cubicBezTo>
                  <a:cubicBezTo>
                    <a:pt x="3375" y="18112"/>
                    <a:pt x="3677" y="17673"/>
                    <a:pt x="4050" y="17673"/>
                  </a:cubicBezTo>
                  <a:cubicBezTo>
                    <a:pt x="4423" y="17673"/>
                    <a:pt x="4725" y="18112"/>
                    <a:pt x="4725" y="18655"/>
                  </a:cubicBezTo>
                  <a:cubicBezTo>
                    <a:pt x="4725" y="19197"/>
                    <a:pt x="4423" y="19636"/>
                    <a:pt x="4050" y="19636"/>
                  </a:cubicBezTo>
                  <a:close/>
                  <a:moveTo>
                    <a:pt x="4050" y="15709"/>
                  </a:moveTo>
                  <a:cubicBezTo>
                    <a:pt x="2932" y="15709"/>
                    <a:pt x="2025" y="17028"/>
                    <a:pt x="2025" y="18655"/>
                  </a:cubicBezTo>
                  <a:cubicBezTo>
                    <a:pt x="2025" y="20281"/>
                    <a:pt x="2932" y="21600"/>
                    <a:pt x="4050" y="21600"/>
                  </a:cubicBezTo>
                  <a:cubicBezTo>
                    <a:pt x="5168" y="21600"/>
                    <a:pt x="6075" y="20281"/>
                    <a:pt x="6075" y="18655"/>
                  </a:cubicBezTo>
                  <a:cubicBezTo>
                    <a:pt x="6075" y="17028"/>
                    <a:pt x="5168" y="15709"/>
                    <a:pt x="4050" y="15709"/>
                  </a:cubicBezTo>
                  <a:close/>
                  <a:moveTo>
                    <a:pt x="18225" y="19636"/>
                  </a:moveTo>
                  <a:cubicBezTo>
                    <a:pt x="17852" y="19636"/>
                    <a:pt x="17550" y="19197"/>
                    <a:pt x="17550" y="18655"/>
                  </a:cubicBezTo>
                  <a:cubicBezTo>
                    <a:pt x="17550" y="18112"/>
                    <a:pt x="17852" y="17673"/>
                    <a:pt x="18225" y="17673"/>
                  </a:cubicBezTo>
                  <a:cubicBezTo>
                    <a:pt x="18598" y="17673"/>
                    <a:pt x="18900" y="18112"/>
                    <a:pt x="18900" y="18655"/>
                  </a:cubicBezTo>
                  <a:cubicBezTo>
                    <a:pt x="18900" y="19197"/>
                    <a:pt x="18598" y="19636"/>
                    <a:pt x="18225" y="19636"/>
                  </a:cubicBezTo>
                  <a:close/>
                  <a:moveTo>
                    <a:pt x="18225" y="15709"/>
                  </a:moveTo>
                  <a:cubicBezTo>
                    <a:pt x="17107" y="15709"/>
                    <a:pt x="16200" y="17028"/>
                    <a:pt x="16200" y="18655"/>
                  </a:cubicBezTo>
                  <a:cubicBezTo>
                    <a:pt x="16200" y="20281"/>
                    <a:pt x="17107" y="21600"/>
                    <a:pt x="18225" y="21600"/>
                  </a:cubicBezTo>
                  <a:cubicBezTo>
                    <a:pt x="19343" y="21600"/>
                    <a:pt x="20250" y="20281"/>
                    <a:pt x="20250" y="18655"/>
                  </a:cubicBezTo>
                  <a:cubicBezTo>
                    <a:pt x="20250" y="17028"/>
                    <a:pt x="19343" y="15709"/>
                    <a:pt x="18225" y="15709"/>
                  </a:cubicBezTo>
                  <a:close/>
                </a:path>
              </a:pathLst>
            </a:custGeom>
            <a:grpFill/>
            <a:ln w="12700" cap="flat">
              <a:noFill/>
              <a:miter lim="400000"/>
            </a:ln>
            <a:effectLst/>
          </p:spPr>
          <p:txBody>
            <a:bodyPr wrap="square" lIns="53578" tIns="53578" rIns="53578" bIns="53578" numCol="1" anchor="b">
              <a:noAutofit/>
            </a:bodyPr>
            <a:lstStyle/>
            <a:p>
              <a:endParaRPr sz="5063" dirty="0">
                <a:latin typeface="Lato Light" panose="020F0502020204030203" pitchFamily="34" charset="0"/>
              </a:endParaRPr>
            </a:p>
          </p:txBody>
        </p:sp>
        <p:sp>
          <p:nvSpPr>
            <p:cNvPr id="815" name="Shape 34217">
              <a:extLst>
                <a:ext uri="{FF2B5EF4-FFF2-40B4-BE49-F238E27FC236}">
                  <a16:creationId xmlns:a16="http://schemas.microsoft.com/office/drawing/2014/main" xmlns="" id="{F5933C28-2308-4242-A3C3-B9D097F797F3}"/>
                </a:ext>
              </a:extLst>
            </p:cNvPr>
            <p:cNvSpPr/>
            <p:nvPr/>
          </p:nvSpPr>
          <p:spPr>
            <a:xfrm>
              <a:off x="12395335" y="3740451"/>
              <a:ext cx="693544" cy="915782"/>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816" name="Shape 34218">
              <a:extLst>
                <a:ext uri="{FF2B5EF4-FFF2-40B4-BE49-F238E27FC236}">
                  <a16:creationId xmlns:a16="http://schemas.microsoft.com/office/drawing/2014/main" xmlns="" id="{09FC5E77-3CB3-454D-BCCB-4D6F3E7804AA}"/>
                </a:ext>
              </a:extLst>
            </p:cNvPr>
            <p:cNvSpPr/>
            <p:nvPr/>
          </p:nvSpPr>
          <p:spPr>
            <a:xfrm>
              <a:off x="11932702" y="12638103"/>
              <a:ext cx="408708" cy="303434"/>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837" y="8637"/>
                  </a:lnTo>
                  <a:lnTo>
                    <a:pt x="17837" y="12781"/>
                  </a:lnTo>
                  <a:cubicBezTo>
                    <a:pt x="17837" y="13798"/>
                    <a:pt x="17539" y="14723"/>
                    <a:pt x="17049" y="15392"/>
                  </a:cubicBezTo>
                  <a:cubicBezTo>
                    <a:pt x="16550" y="16075"/>
                    <a:pt x="15855" y="16492"/>
                    <a:pt x="15079" y="16478"/>
                  </a:cubicBezTo>
                  <a:lnTo>
                    <a:pt x="9158" y="16478"/>
                  </a:lnTo>
                  <a:lnTo>
                    <a:pt x="9158" y="17810"/>
                  </a:lnTo>
                  <a:cubicBezTo>
                    <a:pt x="9158" y="18368"/>
                    <a:pt x="9328" y="18874"/>
                    <a:pt x="9602" y="19240"/>
                  </a:cubicBezTo>
                  <a:cubicBezTo>
                    <a:pt x="9876" y="19606"/>
                    <a:pt x="10255" y="19832"/>
                    <a:pt x="10673" y="19832"/>
                  </a:cubicBezTo>
                  <a:lnTo>
                    <a:pt x="16728" y="19832"/>
                  </a:lnTo>
                  <a:lnTo>
                    <a:pt x="19181" y="21600"/>
                  </a:lnTo>
                  <a:lnTo>
                    <a:pt x="19181" y="19832"/>
                  </a:lnTo>
                  <a:lnTo>
                    <a:pt x="20085" y="19832"/>
                  </a:lnTo>
                  <a:cubicBezTo>
                    <a:pt x="20503" y="19832"/>
                    <a:pt x="20882" y="19606"/>
                    <a:pt x="21156" y="19240"/>
                  </a:cubicBezTo>
                  <a:cubicBezTo>
                    <a:pt x="21430" y="18874"/>
                    <a:pt x="21600" y="18368"/>
                    <a:pt x="21600" y="17810"/>
                  </a:cubicBezTo>
                  <a:lnTo>
                    <a:pt x="21600" y="10554"/>
                  </a:lnTo>
                  <a:cubicBezTo>
                    <a:pt x="21600" y="9996"/>
                    <a:pt x="21430" y="9490"/>
                    <a:pt x="21156" y="9125"/>
                  </a:cubicBezTo>
                  <a:cubicBezTo>
                    <a:pt x="20882" y="8759"/>
                    <a:pt x="20503" y="8532"/>
                    <a:pt x="20085" y="8532"/>
                  </a:cubicBezTo>
                  <a:close/>
                  <a:moveTo>
                    <a:pt x="6912" y="15450"/>
                  </a:moveTo>
                  <a:lnTo>
                    <a:pt x="6689" y="15450"/>
                  </a:lnTo>
                  <a:lnTo>
                    <a:pt x="2592" y="18372"/>
                  </a:lnTo>
                  <a:lnTo>
                    <a:pt x="2592" y="15450"/>
                  </a:lnTo>
                  <a:lnTo>
                    <a:pt x="2074" y="15450"/>
                  </a:lnTo>
                  <a:cubicBezTo>
                    <a:pt x="1501" y="15450"/>
                    <a:pt x="983" y="15141"/>
                    <a:pt x="607" y="14640"/>
                  </a:cubicBezTo>
                  <a:cubicBezTo>
                    <a:pt x="232" y="14139"/>
                    <a:pt x="0" y="13447"/>
                    <a:pt x="0" y="12683"/>
                  </a:cubicBezTo>
                  <a:lnTo>
                    <a:pt x="0" y="2767"/>
                  </a:lnTo>
                  <a:cubicBezTo>
                    <a:pt x="0" y="2003"/>
                    <a:pt x="232" y="1311"/>
                    <a:pt x="607" y="811"/>
                  </a:cubicBezTo>
                  <a:cubicBezTo>
                    <a:pt x="983" y="310"/>
                    <a:pt x="1501" y="0"/>
                    <a:pt x="2074" y="0"/>
                  </a:cubicBezTo>
                  <a:lnTo>
                    <a:pt x="15034" y="0"/>
                  </a:lnTo>
                  <a:cubicBezTo>
                    <a:pt x="15606" y="0"/>
                    <a:pt x="16125" y="310"/>
                    <a:pt x="16500" y="811"/>
                  </a:cubicBezTo>
                  <a:cubicBezTo>
                    <a:pt x="16875" y="1311"/>
                    <a:pt x="17107" y="2003"/>
                    <a:pt x="17107" y="2767"/>
                  </a:cubicBezTo>
                  <a:lnTo>
                    <a:pt x="17107" y="4381"/>
                  </a:lnTo>
                  <a:lnTo>
                    <a:pt x="17107" y="8532"/>
                  </a:lnTo>
                  <a:lnTo>
                    <a:pt x="17107" y="12676"/>
                  </a:lnTo>
                  <a:cubicBezTo>
                    <a:pt x="17107" y="13441"/>
                    <a:pt x="16886" y="14134"/>
                    <a:pt x="16522" y="14637"/>
                  </a:cubicBezTo>
                  <a:cubicBezTo>
                    <a:pt x="16159" y="15139"/>
                    <a:pt x="15651" y="15450"/>
                    <a:pt x="15079" y="15450"/>
                  </a:cubicBezTo>
                  <a:lnTo>
                    <a:pt x="9158" y="15450"/>
                  </a:lnTo>
                  <a:lnTo>
                    <a:pt x="6912" y="15450"/>
                  </a:ln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817" name="Shape 34219">
              <a:extLst>
                <a:ext uri="{FF2B5EF4-FFF2-40B4-BE49-F238E27FC236}">
                  <a16:creationId xmlns:a16="http://schemas.microsoft.com/office/drawing/2014/main" xmlns="" id="{BB2B2469-34A7-407D-8B54-37BBD5CEB779}"/>
                </a:ext>
              </a:extLst>
            </p:cNvPr>
            <p:cNvSpPr/>
            <p:nvPr/>
          </p:nvSpPr>
          <p:spPr>
            <a:xfrm>
              <a:off x="11196245" y="10659511"/>
              <a:ext cx="389798" cy="479750"/>
            </a:xfrm>
            <a:custGeom>
              <a:avLst/>
              <a:gdLst/>
              <a:ahLst/>
              <a:cxnLst>
                <a:cxn ang="0">
                  <a:pos x="wd2" y="hd2"/>
                </a:cxn>
                <a:cxn ang="5400000">
                  <a:pos x="wd2" y="hd2"/>
                </a:cxn>
                <a:cxn ang="10800000">
                  <a:pos x="wd2" y="hd2"/>
                </a:cxn>
                <a:cxn ang="16200000">
                  <a:pos x="wd2" y="hd2"/>
                </a:cxn>
              </a:cxnLst>
              <a:rect l="0" t="0" r="r" b="b"/>
              <a:pathLst>
                <a:path w="21600" h="21600" extrusionOk="0">
                  <a:moveTo>
                    <a:pt x="831" y="0"/>
                  </a:moveTo>
                  <a:cubicBezTo>
                    <a:pt x="372" y="0"/>
                    <a:pt x="0" y="302"/>
                    <a:pt x="0" y="675"/>
                  </a:cubicBezTo>
                  <a:cubicBezTo>
                    <a:pt x="0" y="1048"/>
                    <a:pt x="372" y="1350"/>
                    <a:pt x="831" y="1350"/>
                  </a:cubicBezTo>
                  <a:lnTo>
                    <a:pt x="20769" y="1350"/>
                  </a:lnTo>
                  <a:cubicBezTo>
                    <a:pt x="21228" y="1350"/>
                    <a:pt x="21600" y="1048"/>
                    <a:pt x="21600" y="675"/>
                  </a:cubicBezTo>
                  <a:cubicBezTo>
                    <a:pt x="21600" y="302"/>
                    <a:pt x="21228" y="0"/>
                    <a:pt x="20769" y="0"/>
                  </a:cubicBezTo>
                  <a:lnTo>
                    <a:pt x="831" y="0"/>
                  </a:lnTo>
                  <a:close/>
                  <a:moveTo>
                    <a:pt x="831" y="2025"/>
                  </a:moveTo>
                  <a:lnTo>
                    <a:pt x="831" y="15525"/>
                  </a:lnTo>
                  <a:cubicBezTo>
                    <a:pt x="831" y="15525"/>
                    <a:pt x="20769" y="15525"/>
                    <a:pt x="20769" y="15525"/>
                  </a:cubicBezTo>
                  <a:lnTo>
                    <a:pt x="20769" y="2025"/>
                  </a:lnTo>
                  <a:lnTo>
                    <a:pt x="831" y="2025"/>
                  </a:lnTo>
                  <a:close/>
                  <a:moveTo>
                    <a:pt x="15785" y="4050"/>
                  </a:moveTo>
                  <a:lnTo>
                    <a:pt x="18277" y="4050"/>
                  </a:lnTo>
                  <a:cubicBezTo>
                    <a:pt x="18277" y="4050"/>
                    <a:pt x="18277" y="13500"/>
                    <a:pt x="18277" y="13500"/>
                  </a:cubicBezTo>
                  <a:lnTo>
                    <a:pt x="15785" y="13500"/>
                  </a:lnTo>
                  <a:lnTo>
                    <a:pt x="15785" y="4050"/>
                  </a:lnTo>
                  <a:close/>
                  <a:moveTo>
                    <a:pt x="7477" y="6750"/>
                  </a:moveTo>
                  <a:lnTo>
                    <a:pt x="9969" y="6750"/>
                  </a:lnTo>
                  <a:cubicBezTo>
                    <a:pt x="9969" y="6750"/>
                    <a:pt x="9969" y="13500"/>
                    <a:pt x="9969" y="13500"/>
                  </a:cubicBezTo>
                  <a:lnTo>
                    <a:pt x="7477" y="13500"/>
                  </a:lnTo>
                  <a:lnTo>
                    <a:pt x="7477" y="6750"/>
                  </a:lnTo>
                  <a:close/>
                  <a:moveTo>
                    <a:pt x="11631" y="8775"/>
                  </a:moveTo>
                  <a:lnTo>
                    <a:pt x="14123" y="8775"/>
                  </a:lnTo>
                  <a:cubicBezTo>
                    <a:pt x="14123" y="8775"/>
                    <a:pt x="14123" y="13500"/>
                    <a:pt x="14123" y="13500"/>
                  </a:cubicBezTo>
                  <a:lnTo>
                    <a:pt x="11631" y="13500"/>
                  </a:lnTo>
                  <a:lnTo>
                    <a:pt x="11631" y="8775"/>
                  </a:lnTo>
                  <a:close/>
                  <a:moveTo>
                    <a:pt x="3323" y="10800"/>
                  </a:moveTo>
                  <a:lnTo>
                    <a:pt x="5815" y="10800"/>
                  </a:lnTo>
                  <a:cubicBezTo>
                    <a:pt x="5815" y="10800"/>
                    <a:pt x="5815" y="13500"/>
                    <a:pt x="5815" y="13500"/>
                  </a:cubicBezTo>
                  <a:lnTo>
                    <a:pt x="3323" y="13500"/>
                  </a:lnTo>
                  <a:lnTo>
                    <a:pt x="3323" y="10800"/>
                  </a:lnTo>
                  <a:close/>
                  <a:moveTo>
                    <a:pt x="3323" y="16200"/>
                  </a:moveTo>
                  <a:lnTo>
                    <a:pt x="1662" y="21600"/>
                  </a:lnTo>
                  <a:lnTo>
                    <a:pt x="3323" y="21600"/>
                  </a:lnTo>
                  <a:lnTo>
                    <a:pt x="4985" y="16200"/>
                  </a:lnTo>
                  <a:cubicBezTo>
                    <a:pt x="4985" y="16200"/>
                    <a:pt x="3323" y="16200"/>
                    <a:pt x="3323" y="16200"/>
                  </a:cubicBezTo>
                  <a:close/>
                  <a:moveTo>
                    <a:pt x="9969" y="16200"/>
                  </a:moveTo>
                  <a:lnTo>
                    <a:pt x="9969" y="21600"/>
                  </a:lnTo>
                  <a:lnTo>
                    <a:pt x="11615" y="21600"/>
                  </a:lnTo>
                  <a:cubicBezTo>
                    <a:pt x="11615" y="21600"/>
                    <a:pt x="11631" y="16200"/>
                    <a:pt x="11631" y="16200"/>
                  </a:cubicBezTo>
                  <a:lnTo>
                    <a:pt x="9969" y="16200"/>
                  </a:lnTo>
                  <a:close/>
                  <a:moveTo>
                    <a:pt x="16615" y="16200"/>
                  </a:moveTo>
                  <a:lnTo>
                    <a:pt x="18277" y="21600"/>
                  </a:lnTo>
                  <a:lnTo>
                    <a:pt x="19938" y="21600"/>
                  </a:lnTo>
                  <a:cubicBezTo>
                    <a:pt x="19938" y="21600"/>
                    <a:pt x="18277" y="16200"/>
                    <a:pt x="18277" y="16200"/>
                  </a:cubicBezTo>
                  <a:lnTo>
                    <a:pt x="16615" y="16200"/>
                  </a:ln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18" name="Shape 34220">
              <a:extLst>
                <a:ext uri="{FF2B5EF4-FFF2-40B4-BE49-F238E27FC236}">
                  <a16:creationId xmlns:a16="http://schemas.microsoft.com/office/drawing/2014/main" xmlns="" id="{0848217E-7DF5-4E72-A4CD-AAD8C1D2289F}"/>
                </a:ext>
              </a:extLst>
            </p:cNvPr>
            <p:cNvSpPr/>
            <p:nvPr/>
          </p:nvSpPr>
          <p:spPr>
            <a:xfrm>
              <a:off x="12966575" y="6806559"/>
              <a:ext cx="589416" cy="778290"/>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819" name="Shape 34221">
              <a:extLst>
                <a:ext uri="{FF2B5EF4-FFF2-40B4-BE49-F238E27FC236}">
                  <a16:creationId xmlns:a16="http://schemas.microsoft.com/office/drawing/2014/main" xmlns="" id="{0CA46395-26B7-45BA-B83F-1AE7FCDF6446}"/>
                </a:ext>
              </a:extLst>
            </p:cNvPr>
            <p:cNvSpPr/>
            <p:nvPr/>
          </p:nvSpPr>
          <p:spPr>
            <a:xfrm>
              <a:off x="11922329" y="9268053"/>
              <a:ext cx="476450" cy="629124"/>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820" name="Shape 34222">
              <a:extLst>
                <a:ext uri="{FF2B5EF4-FFF2-40B4-BE49-F238E27FC236}">
                  <a16:creationId xmlns:a16="http://schemas.microsoft.com/office/drawing/2014/main" xmlns="" id="{4596BFCE-5A18-4EA7-B9CB-3E2822741A79}"/>
                </a:ext>
              </a:extLst>
            </p:cNvPr>
            <p:cNvSpPr/>
            <p:nvPr/>
          </p:nvSpPr>
          <p:spPr>
            <a:xfrm>
              <a:off x="11993787" y="10946019"/>
              <a:ext cx="447534" cy="447468"/>
            </a:xfrm>
            <a:custGeom>
              <a:avLst/>
              <a:gdLst/>
              <a:ahLst/>
              <a:cxnLst>
                <a:cxn ang="0">
                  <a:pos x="wd2" y="hd2"/>
                </a:cxn>
                <a:cxn ang="5400000">
                  <a:pos x="wd2" y="hd2"/>
                </a:cxn>
                <a:cxn ang="10800000">
                  <a:pos x="wd2" y="hd2"/>
                </a:cxn>
                <a:cxn ang="16200000">
                  <a:pos x="wd2" y="hd2"/>
                </a:cxn>
              </a:cxnLst>
              <a:rect l="0" t="0" r="r" b="b"/>
              <a:pathLst>
                <a:path w="21317" h="21317" extrusionOk="0">
                  <a:moveTo>
                    <a:pt x="7792" y="27"/>
                  </a:moveTo>
                  <a:cubicBezTo>
                    <a:pt x="7372" y="141"/>
                    <a:pt x="7122" y="573"/>
                    <a:pt x="7234" y="993"/>
                  </a:cubicBezTo>
                  <a:lnTo>
                    <a:pt x="7836" y="3244"/>
                  </a:lnTo>
                  <a:cubicBezTo>
                    <a:pt x="8357" y="3022"/>
                    <a:pt x="8864" y="2878"/>
                    <a:pt x="9346" y="2789"/>
                  </a:cubicBezTo>
                  <a:lnTo>
                    <a:pt x="8758" y="585"/>
                  </a:lnTo>
                  <a:cubicBezTo>
                    <a:pt x="8645" y="164"/>
                    <a:pt x="8213" y="-85"/>
                    <a:pt x="7792" y="27"/>
                  </a:cubicBezTo>
                  <a:close/>
                  <a:moveTo>
                    <a:pt x="13442" y="41"/>
                  </a:moveTo>
                  <a:cubicBezTo>
                    <a:pt x="13020" y="-71"/>
                    <a:pt x="12588" y="179"/>
                    <a:pt x="12475" y="600"/>
                  </a:cubicBezTo>
                  <a:lnTo>
                    <a:pt x="11888" y="2784"/>
                  </a:lnTo>
                  <a:cubicBezTo>
                    <a:pt x="12441" y="2878"/>
                    <a:pt x="12949" y="3027"/>
                    <a:pt x="13408" y="3203"/>
                  </a:cubicBezTo>
                  <a:lnTo>
                    <a:pt x="13998" y="1007"/>
                  </a:lnTo>
                  <a:cubicBezTo>
                    <a:pt x="14110" y="585"/>
                    <a:pt x="13862" y="154"/>
                    <a:pt x="13442" y="41"/>
                  </a:cubicBezTo>
                  <a:close/>
                  <a:moveTo>
                    <a:pt x="585" y="12411"/>
                  </a:moveTo>
                  <a:cubicBezTo>
                    <a:pt x="164" y="12524"/>
                    <a:pt x="-86" y="12956"/>
                    <a:pt x="27" y="13377"/>
                  </a:cubicBezTo>
                  <a:cubicBezTo>
                    <a:pt x="139" y="13798"/>
                    <a:pt x="571" y="14047"/>
                    <a:pt x="992" y="13934"/>
                  </a:cubicBezTo>
                  <a:lnTo>
                    <a:pt x="3181" y="13347"/>
                  </a:lnTo>
                  <a:cubicBezTo>
                    <a:pt x="3009" y="12885"/>
                    <a:pt x="2865" y="12376"/>
                    <a:pt x="2775" y="11823"/>
                  </a:cubicBezTo>
                  <a:cubicBezTo>
                    <a:pt x="2775" y="11823"/>
                    <a:pt x="585" y="12411"/>
                    <a:pt x="585" y="12411"/>
                  </a:cubicBezTo>
                  <a:close/>
                  <a:moveTo>
                    <a:pt x="1013" y="7169"/>
                  </a:moveTo>
                  <a:cubicBezTo>
                    <a:pt x="592" y="7056"/>
                    <a:pt x="160" y="7306"/>
                    <a:pt x="47" y="7727"/>
                  </a:cubicBezTo>
                  <a:cubicBezTo>
                    <a:pt x="-66" y="8148"/>
                    <a:pt x="184" y="8580"/>
                    <a:pt x="604" y="8692"/>
                  </a:cubicBezTo>
                  <a:lnTo>
                    <a:pt x="2805" y="9281"/>
                  </a:lnTo>
                  <a:cubicBezTo>
                    <a:pt x="2896" y="8799"/>
                    <a:pt x="3046" y="8293"/>
                    <a:pt x="3273" y="7773"/>
                  </a:cubicBezTo>
                  <a:cubicBezTo>
                    <a:pt x="3273" y="7773"/>
                    <a:pt x="1013" y="7169"/>
                    <a:pt x="1013" y="7169"/>
                  </a:cubicBezTo>
                  <a:close/>
                  <a:moveTo>
                    <a:pt x="2889" y="2841"/>
                  </a:moveTo>
                  <a:cubicBezTo>
                    <a:pt x="2581" y="3148"/>
                    <a:pt x="2580" y="3648"/>
                    <a:pt x="2888" y="3956"/>
                  </a:cubicBezTo>
                  <a:lnTo>
                    <a:pt x="4607" y="5675"/>
                  </a:lnTo>
                  <a:cubicBezTo>
                    <a:pt x="4732" y="5529"/>
                    <a:pt x="5572" y="4695"/>
                    <a:pt x="5727" y="4563"/>
                  </a:cubicBezTo>
                  <a:lnTo>
                    <a:pt x="4004" y="2840"/>
                  </a:lnTo>
                  <a:cubicBezTo>
                    <a:pt x="3696" y="2532"/>
                    <a:pt x="3197" y="2533"/>
                    <a:pt x="2889" y="2841"/>
                  </a:cubicBezTo>
                  <a:close/>
                  <a:moveTo>
                    <a:pt x="15285" y="5439"/>
                  </a:moveTo>
                  <a:cubicBezTo>
                    <a:pt x="13524" y="3930"/>
                    <a:pt x="9472" y="2164"/>
                    <a:pt x="5822" y="5814"/>
                  </a:cubicBezTo>
                  <a:cubicBezTo>
                    <a:pt x="5821" y="5815"/>
                    <a:pt x="5821" y="5815"/>
                    <a:pt x="5821" y="5816"/>
                  </a:cubicBezTo>
                  <a:cubicBezTo>
                    <a:pt x="5820" y="5816"/>
                    <a:pt x="5819" y="5817"/>
                    <a:pt x="5819" y="5817"/>
                  </a:cubicBezTo>
                  <a:cubicBezTo>
                    <a:pt x="5819" y="5818"/>
                    <a:pt x="5818" y="5818"/>
                    <a:pt x="5818" y="5819"/>
                  </a:cubicBezTo>
                  <a:cubicBezTo>
                    <a:pt x="5817" y="5819"/>
                    <a:pt x="5817" y="5820"/>
                    <a:pt x="5816" y="5820"/>
                  </a:cubicBezTo>
                  <a:cubicBezTo>
                    <a:pt x="2166" y="9471"/>
                    <a:pt x="3932" y="13524"/>
                    <a:pt x="5440" y="15285"/>
                  </a:cubicBezTo>
                  <a:cubicBezTo>
                    <a:pt x="6807" y="16868"/>
                    <a:pt x="9202" y="17222"/>
                    <a:pt x="9535" y="17322"/>
                  </a:cubicBezTo>
                  <a:cubicBezTo>
                    <a:pt x="10076" y="17484"/>
                    <a:pt x="12612" y="17632"/>
                    <a:pt x="13467" y="18402"/>
                  </a:cubicBezTo>
                  <a:cubicBezTo>
                    <a:pt x="14644" y="19461"/>
                    <a:pt x="14810" y="19354"/>
                    <a:pt x="15487" y="18942"/>
                  </a:cubicBezTo>
                  <a:cubicBezTo>
                    <a:pt x="16178" y="18522"/>
                    <a:pt x="18522" y="16178"/>
                    <a:pt x="18942" y="15487"/>
                  </a:cubicBezTo>
                  <a:cubicBezTo>
                    <a:pt x="19354" y="14810"/>
                    <a:pt x="19461" y="14644"/>
                    <a:pt x="18401" y="13467"/>
                  </a:cubicBezTo>
                  <a:cubicBezTo>
                    <a:pt x="17632" y="12612"/>
                    <a:pt x="17484" y="10075"/>
                    <a:pt x="17321" y="9534"/>
                  </a:cubicBezTo>
                  <a:cubicBezTo>
                    <a:pt x="17222" y="9201"/>
                    <a:pt x="16868" y="6805"/>
                    <a:pt x="15285" y="5439"/>
                  </a:cubicBezTo>
                  <a:close/>
                  <a:moveTo>
                    <a:pt x="20706" y="16780"/>
                  </a:moveTo>
                  <a:cubicBezTo>
                    <a:pt x="20530" y="16603"/>
                    <a:pt x="20243" y="16603"/>
                    <a:pt x="20066" y="16780"/>
                  </a:cubicBezTo>
                  <a:lnTo>
                    <a:pt x="16780" y="20067"/>
                  </a:lnTo>
                  <a:cubicBezTo>
                    <a:pt x="16603" y="20244"/>
                    <a:pt x="16603" y="20531"/>
                    <a:pt x="16780" y="20707"/>
                  </a:cubicBezTo>
                  <a:lnTo>
                    <a:pt x="16780" y="20707"/>
                  </a:lnTo>
                  <a:cubicBezTo>
                    <a:pt x="16956" y="20884"/>
                    <a:pt x="17243" y="20884"/>
                    <a:pt x="17419" y="20707"/>
                  </a:cubicBezTo>
                  <a:lnTo>
                    <a:pt x="20706" y="17420"/>
                  </a:lnTo>
                  <a:cubicBezTo>
                    <a:pt x="20883" y="17243"/>
                    <a:pt x="20883" y="16956"/>
                    <a:pt x="20706" y="16780"/>
                  </a:cubicBezTo>
                  <a:cubicBezTo>
                    <a:pt x="20706" y="16780"/>
                    <a:pt x="20706" y="16780"/>
                    <a:pt x="20706" y="16780"/>
                  </a:cubicBezTo>
                  <a:close/>
                  <a:moveTo>
                    <a:pt x="19833" y="15906"/>
                  </a:moveTo>
                  <a:cubicBezTo>
                    <a:pt x="19656" y="15729"/>
                    <a:pt x="19370" y="15730"/>
                    <a:pt x="19193" y="15906"/>
                  </a:cubicBezTo>
                  <a:lnTo>
                    <a:pt x="15906" y="19194"/>
                  </a:lnTo>
                  <a:cubicBezTo>
                    <a:pt x="15729" y="19370"/>
                    <a:pt x="15729" y="19657"/>
                    <a:pt x="15906" y="19833"/>
                  </a:cubicBezTo>
                  <a:lnTo>
                    <a:pt x="15906" y="19833"/>
                  </a:lnTo>
                  <a:cubicBezTo>
                    <a:pt x="16082" y="20010"/>
                    <a:pt x="16369" y="20010"/>
                    <a:pt x="16546" y="19833"/>
                  </a:cubicBezTo>
                  <a:lnTo>
                    <a:pt x="19833" y="16546"/>
                  </a:lnTo>
                  <a:cubicBezTo>
                    <a:pt x="20009" y="16369"/>
                    <a:pt x="20009" y="16083"/>
                    <a:pt x="19833" y="15906"/>
                  </a:cubicBezTo>
                  <a:cubicBezTo>
                    <a:pt x="19833" y="15906"/>
                    <a:pt x="19833" y="15906"/>
                    <a:pt x="19833" y="15906"/>
                  </a:cubicBezTo>
                  <a:close/>
                  <a:moveTo>
                    <a:pt x="17867" y="20727"/>
                  </a:moveTo>
                  <a:lnTo>
                    <a:pt x="20726" y="17867"/>
                  </a:lnTo>
                  <a:cubicBezTo>
                    <a:pt x="21514" y="18656"/>
                    <a:pt x="21513" y="19935"/>
                    <a:pt x="20724" y="20724"/>
                  </a:cubicBezTo>
                  <a:cubicBezTo>
                    <a:pt x="19934" y="21514"/>
                    <a:pt x="18655" y="21515"/>
                    <a:pt x="17867" y="20727"/>
                  </a:cubicBez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821" name="Shape 34223">
              <a:extLst>
                <a:ext uri="{FF2B5EF4-FFF2-40B4-BE49-F238E27FC236}">
                  <a16:creationId xmlns:a16="http://schemas.microsoft.com/office/drawing/2014/main" xmlns="" id="{7CFFD30B-A713-49A9-8E29-1758F98C7150}"/>
                </a:ext>
              </a:extLst>
            </p:cNvPr>
            <p:cNvSpPr/>
            <p:nvPr/>
          </p:nvSpPr>
          <p:spPr>
            <a:xfrm>
              <a:off x="11828592" y="12064076"/>
              <a:ext cx="446404" cy="410140"/>
            </a:xfrm>
            <a:custGeom>
              <a:avLst/>
              <a:gdLst/>
              <a:ahLst/>
              <a:cxnLst>
                <a:cxn ang="0">
                  <a:pos x="wd2" y="hd2"/>
                </a:cxn>
                <a:cxn ang="5400000">
                  <a:pos x="wd2" y="hd2"/>
                </a:cxn>
                <a:cxn ang="10800000">
                  <a:pos x="wd2" y="hd2"/>
                </a:cxn>
                <a:cxn ang="16200000">
                  <a:pos x="wd2" y="hd2"/>
                </a:cxn>
              </a:cxnLst>
              <a:rect l="0" t="0"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22" name="Shape 34224">
              <a:extLst>
                <a:ext uri="{FF2B5EF4-FFF2-40B4-BE49-F238E27FC236}">
                  <a16:creationId xmlns:a16="http://schemas.microsoft.com/office/drawing/2014/main" xmlns="" id="{AF86C01D-1267-4804-9192-CE80ED0945BA}"/>
                </a:ext>
              </a:extLst>
            </p:cNvPr>
            <p:cNvSpPr/>
            <p:nvPr/>
          </p:nvSpPr>
          <p:spPr>
            <a:xfrm>
              <a:off x="11467012" y="10972393"/>
              <a:ext cx="358632" cy="692850"/>
            </a:xfrm>
            <a:custGeom>
              <a:avLst/>
              <a:gdLst/>
              <a:ahLst/>
              <a:cxnLst>
                <a:cxn ang="0">
                  <a:pos x="wd2" y="hd2"/>
                </a:cxn>
                <a:cxn ang="5400000">
                  <a:pos x="wd2" y="hd2"/>
                </a:cxn>
                <a:cxn ang="10800000">
                  <a:pos x="wd2" y="hd2"/>
                </a:cxn>
                <a:cxn ang="16200000">
                  <a:pos x="wd2" y="hd2"/>
                </a:cxn>
              </a:cxnLst>
              <a:rect l="0" t="0" r="r" b="b"/>
              <a:pathLst>
                <a:path w="21436" h="21532" extrusionOk="0">
                  <a:moveTo>
                    <a:pt x="17698" y="0"/>
                  </a:moveTo>
                  <a:lnTo>
                    <a:pt x="16138" y="1685"/>
                  </a:lnTo>
                  <a:cubicBezTo>
                    <a:pt x="16052" y="1663"/>
                    <a:pt x="15626" y="1553"/>
                    <a:pt x="15626" y="1553"/>
                  </a:cubicBezTo>
                  <a:lnTo>
                    <a:pt x="14403" y="2878"/>
                  </a:lnTo>
                  <a:lnTo>
                    <a:pt x="14914" y="3010"/>
                  </a:lnTo>
                  <a:lnTo>
                    <a:pt x="14546" y="3408"/>
                  </a:lnTo>
                  <a:lnTo>
                    <a:pt x="2184" y="16751"/>
                  </a:lnTo>
                  <a:cubicBezTo>
                    <a:pt x="1744" y="17225"/>
                    <a:pt x="202" y="19746"/>
                    <a:pt x="516" y="20547"/>
                  </a:cubicBezTo>
                  <a:cubicBezTo>
                    <a:pt x="560" y="20662"/>
                    <a:pt x="644" y="20742"/>
                    <a:pt x="773" y="20775"/>
                  </a:cubicBezTo>
                  <a:cubicBezTo>
                    <a:pt x="1807" y="21040"/>
                    <a:pt x="5426" y="18252"/>
                    <a:pt x="5928" y="17710"/>
                  </a:cubicBezTo>
                  <a:lnTo>
                    <a:pt x="18283" y="4367"/>
                  </a:lnTo>
                  <a:lnTo>
                    <a:pt x="18652" y="3969"/>
                  </a:lnTo>
                  <a:lnTo>
                    <a:pt x="19186" y="4106"/>
                  </a:lnTo>
                  <a:lnTo>
                    <a:pt x="14380" y="9291"/>
                  </a:lnTo>
                  <a:lnTo>
                    <a:pt x="15147" y="9488"/>
                  </a:lnTo>
                  <a:lnTo>
                    <a:pt x="21176" y="2979"/>
                  </a:lnTo>
                  <a:cubicBezTo>
                    <a:pt x="21176" y="2979"/>
                    <a:pt x="20341" y="2767"/>
                    <a:pt x="19876" y="2647"/>
                  </a:cubicBezTo>
                  <a:lnTo>
                    <a:pt x="21436" y="963"/>
                  </a:lnTo>
                  <a:cubicBezTo>
                    <a:pt x="21436" y="963"/>
                    <a:pt x="17698" y="0"/>
                    <a:pt x="17698" y="0"/>
                  </a:cubicBezTo>
                  <a:close/>
                  <a:moveTo>
                    <a:pt x="516" y="20547"/>
                  </a:moveTo>
                  <a:cubicBezTo>
                    <a:pt x="504" y="20509"/>
                    <a:pt x="483" y="20481"/>
                    <a:pt x="479" y="20436"/>
                  </a:cubicBezTo>
                  <a:lnTo>
                    <a:pt x="223" y="20708"/>
                  </a:lnTo>
                  <a:cubicBezTo>
                    <a:pt x="120" y="20820"/>
                    <a:pt x="-164" y="21449"/>
                    <a:pt x="129" y="21525"/>
                  </a:cubicBezTo>
                  <a:cubicBezTo>
                    <a:pt x="423" y="21600"/>
                    <a:pt x="1188" y="21095"/>
                    <a:pt x="1291" y="20984"/>
                  </a:cubicBezTo>
                  <a:lnTo>
                    <a:pt x="1546" y="20707"/>
                  </a:lnTo>
                  <a:cubicBezTo>
                    <a:pt x="1228" y="20825"/>
                    <a:pt x="959" y="20878"/>
                    <a:pt x="774" y="20830"/>
                  </a:cubicBezTo>
                  <a:cubicBezTo>
                    <a:pt x="630" y="20793"/>
                    <a:pt x="555" y="20685"/>
                    <a:pt x="516" y="2054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23" name="Shape 34225">
              <a:extLst>
                <a:ext uri="{FF2B5EF4-FFF2-40B4-BE49-F238E27FC236}">
                  <a16:creationId xmlns:a16="http://schemas.microsoft.com/office/drawing/2014/main" xmlns="" id="{2887E0E1-A8DC-4D7D-9A8B-A35F03BC988E}"/>
                </a:ext>
              </a:extLst>
            </p:cNvPr>
            <p:cNvSpPr/>
            <p:nvPr/>
          </p:nvSpPr>
          <p:spPr>
            <a:xfrm>
              <a:off x="12788908" y="11202698"/>
              <a:ext cx="425116" cy="118066"/>
            </a:xfrm>
            <a:custGeom>
              <a:avLst/>
              <a:gdLst/>
              <a:ahLst/>
              <a:cxnLst>
                <a:cxn ang="0">
                  <a:pos x="wd2" y="hd2"/>
                </a:cxn>
                <a:cxn ang="5400000">
                  <a:pos x="wd2" y="hd2"/>
                </a:cxn>
                <a:cxn ang="10800000">
                  <a:pos x="wd2" y="hd2"/>
                </a:cxn>
                <a:cxn ang="16200000">
                  <a:pos x="wd2" y="hd2"/>
                </a:cxn>
              </a:cxnLst>
              <a:rect l="0" t="0" r="r" b="b"/>
              <a:pathLst>
                <a:path w="21600" h="21600" extrusionOk="0">
                  <a:moveTo>
                    <a:pt x="21600" y="14936"/>
                  </a:moveTo>
                  <a:lnTo>
                    <a:pt x="17631" y="5428"/>
                  </a:lnTo>
                  <a:lnTo>
                    <a:pt x="17241" y="21600"/>
                  </a:lnTo>
                  <a:cubicBezTo>
                    <a:pt x="17241" y="21600"/>
                    <a:pt x="21600" y="14936"/>
                    <a:pt x="21600" y="14936"/>
                  </a:cubicBezTo>
                  <a:close/>
                  <a:moveTo>
                    <a:pt x="16506" y="21368"/>
                  </a:moveTo>
                  <a:lnTo>
                    <a:pt x="16896" y="5196"/>
                  </a:lnTo>
                  <a:lnTo>
                    <a:pt x="3794" y="1071"/>
                  </a:lnTo>
                  <a:lnTo>
                    <a:pt x="3401" y="17243"/>
                  </a:lnTo>
                  <a:cubicBezTo>
                    <a:pt x="3401" y="17243"/>
                    <a:pt x="16506" y="21368"/>
                    <a:pt x="16506" y="21368"/>
                  </a:cubicBezTo>
                  <a:close/>
                  <a:moveTo>
                    <a:pt x="2651" y="17004"/>
                  </a:moveTo>
                  <a:lnTo>
                    <a:pt x="3043" y="832"/>
                  </a:lnTo>
                  <a:lnTo>
                    <a:pt x="393" y="0"/>
                  </a:lnTo>
                  <a:lnTo>
                    <a:pt x="0" y="16172"/>
                  </a:lnTo>
                  <a:cubicBezTo>
                    <a:pt x="0" y="16172"/>
                    <a:pt x="2651" y="17004"/>
                    <a:pt x="2651" y="1700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24" name="Shape 34226">
              <a:extLst>
                <a:ext uri="{FF2B5EF4-FFF2-40B4-BE49-F238E27FC236}">
                  <a16:creationId xmlns:a16="http://schemas.microsoft.com/office/drawing/2014/main" xmlns="" id="{63703344-C017-4960-A744-7B5D650440BE}"/>
                </a:ext>
              </a:extLst>
            </p:cNvPr>
            <p:cNvSpPr/>
            <p:nvPr/>
          </p:nvSpPr>
          <p:spPr>
            <a:xfrm>
              <a:off x="12691600" y="7661988"/>
              <a:ext cx="463732" cy="545588"/>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25" name="Shape 34227">
              <a:extLst>
                <a:ext uri="{FF2B5EF4-FFF2-40B4-BE49-F238E27FC236}">
                  <a16:creationId xmlns:a16="http://schemas.microsoft.com/office/drawing/2014/main" xmlns="" id="{BB3561BD-DE46-462F-884C-6CA2EEFC0E9E}"/>
                </a:ext>
              </a:extLst>
            </p:cNvPr>
            <p:cNvSpPr/>
            <p:nvPr/>
          </p:nvSpPr>
          <p:spPr>
            <a:xfrm>
              <a:off x="11861838" y="8796062"/>
              <a:ext cx="359648" cy="359648"/>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grpFill/>
            <a:ln w="12700" cap="flat">
              <a:noFill/>
              <a:miter lim="400000"/>
            </a:ln>
            <a:effectLst/>
          </p:spPr>
          <p:txBody>
            <a:bodyPr wrap="square" lIns="53578" tIns="53578" rIns="53578" bIns="53578" numCol="1" anchor="ctr">
              <a:noAutofit/>
            </a:bodyPr>
            <a:lstStyle/>
            <a:p>
              <a:endParaRPr sz="5063" dirty="0">
                <a:latin typeface="Lato Light" panose="020F0502020204030203" pitchFamily="34" charset="0"/>
              </a:endParaRPr>
            </a:p>
          </p:txBody>
        </p:sp>
        <p:sp>
          <p:nvSpPr>
            <p:cNvPr id="826" name="Shape 34228">
              <a:extLst>
                <a:ext uri="{FF2B5EF4-FFF2-40B4-BE49-F238E27FC236}">
                  <a16:creationId xmlns:a16="http://schemas.microsoft.com/office/drawing/2014/main" xmlns="" id="{CFDA4CA0-75F1-4699-9B36-BB0B6BE91A4A}"/>
                </a:ext>
              </a:extLst>
            </p:cNvPr>
            <p:cNvSpPr/>
            <p:nvPr/>
          </p:nvSpPr>
          <p:spPr>
            <a:xfrm>
              <a:off x="9057539" y="5652197"/>
              <a:ext cx="565072" cy="648758"/>
            </a:xfrm>
            <a:custGeom>
              <a:avLst/>
              <a:gdLst/>
              <a:ahLst/>
              <a:cxnLst>
                <a:cxn ang="0">
                  <a:pos x="wd2" y="hd2"/>
                </a:cxn>
                <a:cxn ang="5400000">
                  <a:pos x="wd2" y="hd2"/>
                </a:cxn>
                <a:cxn ang="10800000">
                  <a:pos x="wd2" y="hd2"/>
                </a:cxn>
                <a:cxn ang="16200000">
                  <a:pos x="wd2" y="hd2"/>
                </a:cxn>
              </a:cxnLst>
              <a:rect l="0" t="0" r="r" b="b"/>
              <a:pathLst>
                <a:path w="21600" h="21600" extrusionOk="0">
                  <a:moveTo>
                    <a:pt x="11390" y="0"/>
                  </a:moveTo>
                  <a:lnTo>
                    <a:pt x="0" y="14168"/>
                  </a:lnTo>
                  <a:lnTo>
                    <a:pt x="12187" y="21600"/>
                  </a:lnTo>
                  <a:lnTo>
                    <a:pt x="21600" y="9890"/>
                  </a:lnTo>
                  <a:lnTo>
                    <a:pt x="20767" y="5719"/>
                  </a:lnTo>
                  <a:lnTo>
                    <a:pt x="11390" y="0"/>
                  </a:lnTo>
                  <a:close/>
                  <a:moveTo>
                    <a:pt x="12641" y="5625"/>
                  </a:moveTo>
                  <a:lnTo>
                    <a:pt x="17079" y="8332"/>
                  </a:lnTo>
                  <a:lnTo>
                    <a:pt x="16765" y="8723"/>
                  </a:lnTo>
                  <a:lnTo>
                    <a:pt x="12326" y="6016"/>
                  </a:lnTo>
                  <a:lnTo>
                    <a:pt x="12641" y="5625"/>
                  </a:lnTo>
                  <a:close/>
                  <a:moveTo>
                    <a:pt x="7323" y="8127"/>
                  </a:moveTo>
                  <a:lnTo>
                    <a:pt x="16200" y="13540"/>
                  </a:lnTo>
                  <a:lnTo>
                    <a:pt x="15894" y="13920"/>
                  </a:lnTo>
                  <a:lnTo>
                    <a:pt x="7017" y="8506"/>
                  </a:lnTo>
                  <a:lnTo>
                    <a:pt x="7323" y="8127"/>
                  </a:lnTo>
                  <a:close/>
                  <a:moveTo>
                    <a:pt x="5778" y="10048"/>
                  </a:moveTo>
                  <a:lnTo>
                    <a:pt x="14655" y="15462"/>
                  </a:lnTo>
                  <a:lnTo>
                    <a:pt x="14340" y="15853"/>
                  </a:lnTo>
                  <a:lnTo>
                    <a:pt x="5463" y="10439"/>
                  </a:lnTo>
                  <a:lnTo>
                    <a:pt x="5778" y="10048"/>
                  </a:lnTo>
                  <a:close/>
                  <a:moveTo>
                    <a:pt x="4233" y="11970"/>
                  </a:moveTo>
                  <a:lnTo>
                    <a:pt x="8671" y="14677"/>
                  </a:lnTo>
                  <a:lnTo>
                    <a:pt x="8357" y="15068"/>
                  </a:lnTo>
                  <a:lnTo>
                    <a:pt x="3918" y="12361"/>
                  </a:lnTo>
                  <a:lnTo>
                    <a:pt x="4233" y="11970"/>
                  </a:ln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27" name="Shape 34229">
              <a:extLst>
                <a:ext uri="{FF2B5EF4-FFF2-40B4-BE49-F238E27FC236}">
                  <a16:creationId xmlns:a16="http://schemas.microsoft.com/office/drawing/2014/main" xmlns="" id="{7A402ED7-9295-47D0-827C-A366491BE446}"/>
                </a:ext>
              </a:extLst>
            </p:cNvPr>
            <p:cNvSpPr/>
            <p:nvPr/>
          </p:nvSpPr>
          <p:spPr>
            <a:xfrm>
              <a:off x="14430703" y="5653180"/>
              <a:ext cx="678286" cy="609678"/>
            </a:xfrm>
            <a:custGeom>
              <a:avLst/>
              <a:gdLst/>
              <a:ahLst/>
              <a:cxnLst>
                <a:cxn ang="0">
                  <a:pos x="wd2" y="hd2"/>
                </a:cxn>
                <a:cxn ang="5400000">
                  <a:pos x="wd2" y="hd2"/>
                </a:cxn>
                <a:cxn ang="10800000">
                  <a:pos x="wd2" y="hd2"/>
                </a:cxn>
                <a:cxn ang="16200000">
                  <a:pos x="wd2" y="hd2"/>
                </a:cxn>
              </a:cxnLst>
              <a:rect l="0" t="0" r="r" b="b"/>
              <a:pathLst>
                <a:path w="21255" h="21217" extrusionOk="0">
                  <a:moveTo>
                    <a:pt x="16218" y="16859"/>
                  </a:moveTo>
                  <a:lnTo>
                    <a:pt x="3455" y="9002"/>
                  </a:lnTo>
                  <a:lnTo>
                    <a:pt x="7275" y="1347"/>
                  </a:lnTo>
                  <a:lnTo>
                    <a:pt x="20039" y="9205"/>
                  </a:lnTo>
                  <a:cubicBezTo>
                    <a:pt x="20039" y="9205"/>
                    <a:pt x="16218" y="16859"/>
                    <a:pt x="16218" y="16859"/>
                  </a:cubicBezTo>
                  <a:close/>
                  <a:moveTo>
                    <a:pt x="20627" y="8027"/>
                  </a:moveTo>
                  <a:lnTo>
                    <a:pt x="7863" y="170"/>
                  </a:lnTo>
                  <a:cubicBezTo>
                    <a:pt x="7275" y="-192"/>
                    <a:pt x="6536" y="43"/>
                    <a:pt x="6211" y="693"/>
                  </a:cubicBezTo>
                  <a:cubicBezTo>
                    <a:pt x="6211" y="693"/>
                    <a:pt x="1803" y="9525"/>
                    <a:pt x="1814" y="9531"/>
                  </a:cubicBezTo>
                  <a:lnTo>
                    <a:pt x="16683" y="18684"/>
                  </a:lnTo>
                  <a:cubicBezTo>
                    <a:pt x="16694" y="18691"/>
                    <a:pt x="21103" y="9860"/>
                    <a:pt x="21103" y="9860"/>
                  </a:cubicBezTo>
                  <a:cubicBezTo>
                    <a:pt x="21427" y="9210"/>
                    <a:pt x="21214" y="8389"/>
                    <a:pt x="20627" y="8027"/>
                  </a:cubicBezTo>
                  <a:close/>
                  <a:moveTo>
                    <a:pt x="15519" y="21047"/>
                  </a:moveTo>
                  <a:lnTo>
                    <a:pt x="628" y="11880"/>
                  </a:lnTo>
                  <a:cubicBezTo>
                    <a:pt x="40" y="11518"/>
                    <a:pt x="-173" y="10698"/>
                    <a:pt x="152" y="10047"/>
                  </a:cubicBezTo>
                  <a:lnTo>
                    <a:pt x="446" y="9459"/>
                  </a:lnTo>
                  <a:lnTo>
                    <a:pt x="7359" y="13714"/>
                  </a:lnTo>
                  <a:lnTo>
                    <a:pt x="7065" y="14303"/>
                  </a:lnTo>
                  <a:lnTo>
                    <a:pt x="10256" y="16268"/>
                  </a:lnTo>
                  <a:lnTo>
                    <a:pt x="10550" y="15679"/>
                  </a:lnTo>
                  <a:lnTo>
                    <a:pt x="17464" y="19935"/>
                  </a:lnTo>
                  <a:lnTo>
                    <a:pt x="17170" y="20524"/>
                  </a:lnTo>
                  <a:cubicBezTo>
                    <a:pt x="16846" y="21174"/>
                    <a:pt x="16106" y="21408"/>
                    <a:pt x="15519" y="21047"/>
                  </a:cubicBezTo>
                  <a:cubicBezTo>
                    <a:pt x="15519" y="21047"/>
                    <a:pt x="15519" y="21047"/>
                    <a:pt x="15519" y="2104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28" name="Shape 34230">
              <a:extLst>
                <a:ext uri="{FF2B5EF4-FFF2-40B4-BE49-F238E27FC236}">
                  <a16:creationId xmlns:a16="http://schemas.microsoft.com/office/drawing/2014/main" xmlns="" id="{3C2E709F-676C-4EF5-87BF-29E82D71D0CD}"/>
                </a:ext>
              </a:extLst>
            </p:cNvPr>
            <p:cNvSpPr/>
            <p:nvPr/>
          </p:nvSpPr>
          <p:spPr>
            <a:xfrm>
              <a:off x="14217720" y="6775957"/>
              <a:ext cx="333440" cy="666878"/>
            </a:xfrm>
            <a:custGeom>
              <a:avLst/>
              <a:gdLst/>
              <a:ahLst/>
              <a:cxnLst>
                <a:cxn ang="0">
                  <a:pos x="wd2" y="hd2"/>
                </a:cxn>
                <a:cxn ang="5400000">
                  <a:pos x="wd2" y="hd2"/>
                </a:cxn>
                <a:cxn ang="10800000">
                  <a:pos x="wd2" y="hd2"/>
                </a:cxn>
                <a:cxn ang="16200000">
                  <a:pos x="wd2" y="hd2"/>
                </a:cxn>
              </a:cxnLst>
              <a:rect l="0" t="0"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29" name="Shape 34231">
              <a:extLst>
                <a:ext uri="{FF2B5EF4-FFF2-40B4-BE49-F238E27FC236}">
                  <a16:creationId xmlns:a16="http://schemas.microsoft.com/office/drawing/2014/main" xmlns="" id="{58BAFE20-9DCC-49BB-8245-8A9CD13A724B}"/>
                </a:ext>
              </a:extLst>
            </p:cNvPr>
            <p:cNvSpPr/>
            <p:nvPr/>
          </p:nvSpPr>
          <p:spPr>
            <a:xfrm>
              <a:off x="12484545" y="3228311"/>
              <a:ext cx="428100" cy="347868"/>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30" name="Shape 34232">
              <a:extLst>
                <a:ext uri="{FF2B5EF4-FFF2-40B4-BE49-F238E27FC236}">
                  <a16:creationId xmlns:a16="http://schemas.microsoft.com/office/drawing/2014/main" xmlns="" id="{CA4D7D6F-CA6D-49A1-8E61-BD7F84C7C77A}"/>
                </a:ext>
              </a:extLst>
            </p:cNvPr>
            <p:cNvSpPr/>
            <p:nvPr/>
          </p:nvSpPr>
          <p:spPr>
            <a:xfrm>
              <a:off x="11791096" y="11232556"/>
              <a:ext cx="130464" cy="279620"/>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31" name="Shape 34233">
              <a:extLst>
                <a:ext uri="{FF2B5EF4-FFF2-40B4-BE49-F238E27FC236}">
                  <a16:creationId xmlns:a16="http://schemas.microsoft.com/office/drawing/2014/main" xmlns="" id="{DA16E84B-A6AF-4BF0-936E-783E3FA71C70}"/>
                </a:ext>
              </a:extLst>
            </p:cNvPr>
            <p:cNvSpPr/>
            <p:nvPr/>
          </p:nvSpPr>
          <p:spPr>
            <a:xfrm>
              <a:off x="11084739" y="4570184"/>
              <a:ext cx="304442" cy="392838"/>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32" name="Shape 34234">
              <a:extLst>
                <a:ext uri="{FF2B5EF4-FFF2-40B4-BE49-F238E27FC236}">
                  <a16:creationId xmlns:a16="http://schemas.microsoft.com/office/drawing/2014/main" xmlns="" id="{70C95D40-59B7-4B1E-9A50-BB33C7358B12}"/>
                </a:ext>
              </a:extLst>
            </p:cNvPr>
            <p:cNvSpPr/>
            <p:nvPr/>
          </p:nvSpPr>
          <p:spPr>
            <a:xfrm>
              <a:off x="10710090" y="4258444"/>
              <a:ext cx="419088" cy="392838"/>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33" name="Shape 34235">
              <a:extLst>
                <a:ext uri="{FF2B5EF4-FFF2-40B4-BE49-F238E27FC236}">
                  <a16:creationId xmlns:a16="http://schemas.microsoft.com/office/drawing/2014/main" xmlns="" id="{56F5090E-05B0-42DA-B32C-D0648688929C}"/>
                </a:ext>
              </a:extLst>
            </p:cNvPr>
            <p:cNvSpPr/>
            <p:nvPr/>
          </p:nvSpPr>
          <p:spPr>
            <a:xfrm>
              <a:off x="9790862" y="4363012"/>
              <a:ext cx="428100" cy="347868"/>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34" name="Shape 34236">
              <a:extLst>
                <a:ext uri="{FF2B5EF4-FFF2-40B4-BE49-F238E27FC236}">
                  <a16:creationId xmlns:a16="http://schemas.microsoft.com/office/drawing/2014/main" xmlns="" id="{CC475A98-068E-4C61-ACB4-DDBADF4DD866}"/>
                </a:ext>
              </a:extLst>
            </p:cNvPr>
            <p:cNvSpPr/>
            <p:nvPr/>
          </p:nvSpPr>
          <p:spPr>
            <a:xfrm>
              <a:off x="12210021" y="7840631"/>
              <a:ext cx="346528" cy="281582"/>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35" name="Shape 34237">
              <a:extLst>
                <a:ext uri="{FF2B5EF4-FFF2-40B4-BE49-F238E27FC236}">
                  <a16:creationId xmlns:a16="http://schemas.microsoft.com/office/drawing/2014/main" xmlns="" id="{E04A6C63-D016-42AF-9CB7-4AF5007FF0D5}"/>
                </a:ext>
              </a:extLst>
            </p:cNvPr>
            <p:cNvSpPr/>
            <p:nvPr/>
          </p:nvSpPr>
          <p:spPr>
            <a:xfrm>
              <a:off x="11135547" y="9214788"/>
              <a:ext cx="163854" cy="351174"/>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36" name="Shape 34238">
              <a:extLst>
                <a:ext uri="{FF2B5EF4-FFF2-40B4-BE49-F238E27FC236}">
                  <a16:creationId xmlns:a16="http://schemas.microsoft.com/office/drawing/2014/main" xmlns="" id="{39A6DCC9-444A-42BD-995E-7EFBDF58766D}"/>
                </a:ext>
              </a:extLst>
            </p:cNvPr>
            <p:cNvSpPr/>
            <p:nvPr/>
          </p:nvSpPr>
          <p:spPr>
            <a:xfrm>
              <a:off x="13971261" y="7721068"/>
              <a:ext cx="163854" cy="351174"/>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37" name="Shape 34239">
              <a:extLst>
                <a:ext uri="{FF2B5EF4-FFF2-40B4-BE49-F238E27FC236}">
                  <a16:creationId xmlns:a16="http://schemas.microsoft.com/office/drawing/2014/main" xmlns="" id="{080FC9C2-B03F-484F-AD4B-6FC8024ED0DC}"/>
                </a:ext>
              </a:extLst>
            </p:cNvPr>
            <p:cNvSpPr/>
            <p:nvPr/>
          </p:nvSpPr>
          <p:spPr>
            <a:xfrm>
              <a:off x="13086555" y="5888971"/>
              <a:ext cx="304442" cy="392840"/>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38" name="Shape 34240">
              <a:extLst>
                <a:ext uri="{FF2B5EF4-FFF2-40B4-BE49-F238E27FC236}">
                  <a16:creationId xmlns:a16="http://schemas.microsoft.com/office/drawing/2014/main" xmlns="" id="{955B651A-B189-457A-AAAA-E8A0F8D02B85}"/>
                </a:ext>
              </a:extLst>
            </p:cNvPr>
            <p:cNvSpPr/>
            <p:nvPr/>
          </p:nvSpPr>
          <p:spPr>
            <a:xfrm>
              <a:off x="12718729" y="8725244"/>
              <a:ext cx="218222" cy="281582"/>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39" name="Shape 34241">
              <a:extLst>
                <a:ext uri="{FF2B5EF4-FFF2-40B4-BE49-F238E27FC236}">
                  <a16:creationId xmlns:a16="http://schemas.microsoft.com/office/drawing/2014/main" xmlns="" id="{4D9151D1-7A1A-4224-8B11-1D5B9F1621C0}"/>
                </a:ext>
              </a:extLst>
            </p:cNvPr>
            <p:cNvSpPr/>
            <p:nvPr/>
          </p:nvSpPr>
          <p:spPr>
            <a:xfrm>
              <a:off x="11342014" y="7513407"/>
              <a:ext cx="272208" cy="366146"/>
            </a:xfrm>
            <a:custGeom>
              <a:avLst/>
              <a:gdLst/>
              <a:ahLst/>
              <a:cxnLst>
                <a:cxn ang="0">
                  <a:pos x="wd2" y="hd2"/>
                </a:cxn>
                <a:cxn ang="5400000">
                  <a:pos x="wd2" y="hd2"/>
                </a:cxn>
                <a:cxn ang="10800000">
                  <a:pos x="wd2" y="hd2"/>
                </a:cxn>
                <a:cxn ang="16200000">
                  <a:pos x="wd2" y="hd2"/>
                </a:cxn>
              </a:cxnLst>
              <a:rect l="0" t="0" r="r" b="b"/>
              <a:pathLst>
                <a:path w="19711" h="20821" extrusionOk="0">
                  <a:moveTo>
                    <a:pt x="12499" y="13303"/>
                  </a:moveTo>
                  <a:cubicBezTo>
                    <a:pt x="13474" y="15282"/>
                    <a:pt x="14406" y="17194"/>
                    <a:pt x="14461" y="19063"/>
                  </a:cubicBezTo>
                  <a:cubicBezTo>
                    <a:pt x="14479" y="19633"/>
                    <a:pt x="14582" y="20311"/>
                    <a:pt x="14210" y="20821"/>
                  </a:cubicBezTo>
                  <a:cubicBezTo>
                    <a:pt x="10525" y="17927"/>
                    <a:pt x="9838" y="14212"/>
                    <a:pt x="8115" y="11051"/>
                  </a:cubicBezTo>
                  <a:cubicBezTo>
                    <a:pt x="6053" y="10122"/>
                    <a:pt x="4570" y="7480"/>
                    <a:pt x="6196" y="6231"/>
                  </a:cubicBezTo>
                  <a:cubicBezTo>
                    <a:pt x="8553" y="4419"/>
                    <a:pt x="10035" y="7345"/>
                    <a:pt x="10598" y="8773"/>
                  </a:cubicBezTo>
                  <a:cubicBezTo>
                    <a:pt x="10906" y="9555"/>
                    <a:pt x="10989" y="10416"/>
                    <a:pt x="11671" y="11094"/>
                  </a:cubicBezTo>
                  <a:cubicBezTo>
                    <a:pt x="13112" y="12518"/>
                    <a:pt x="15601" y="11340"/>
                    <a:pt x="16169" y="9915"/>
                  </a:cubicBezTo>
                  <a:cubicBezTo>
                    <a:pt x="16983" y="7871"/>
                    <a:pt x="15656" y="5461"/>
                    <a:pt x="13976" y="3794"/>
                  </a:cubicBezTo>
                  <a:cubicBezTo>
                    <a:pt x="11415" y="1258"/>
                    <a:pt x="6416" y="1969"/>
                    <a:pt x="3932" y="4842"/>
                  </a:cubicBezTo>
                  <a:cubicBezTo>
                    <a:pt x="2652" y="6323"/>
                    <a:pt x="2147" y="8434"/>
                    <a:pt x="3515" y="10418"/>
                  </a:cubicBezTo>
                  <a:cubicBezTo>
                    <a:pt x="4236" y="11464"/>
                    <a:pt x="5170" y="12108"/>
                    <a:pt x="6136" y="12400"/>
                  </a:cubicBezTo>
                  <a:cubicBezTo>
                    <a:pt x="6282" y="12445"/>
                    <a:pt x="6666" y="12458"/>
                    <a:pt x="6895" y="12661"/>
                  </a:cubicBezTo>
                  <a:cubicBezTo>
                    <a:pt x="7361" y="13074"/>
                    <a:pt x="7439" y="13745"/>
                    <a:pt x="7417" y="14249"/>
                  </a:cubicBezTo>
                  <a:cubicBezTo>
                    <a:pt x="5334" y="14777"/>
                    <a:pt x="3377" y="14023"/>
                    <a:pt x="1894" y="12542"/>
                  </a:cubicBezTo>
                  <a:cubicBezTo>
                    <a:pt x="-1478" y="9170"/>
                    <a:pt x="-94" y="4513"/>
                    <a:pt x="4049" y="1953"/>
                  </a:cubicBezTo>
                  <a:cubicBezTo>
                    <a:pt x="8469" y="-779"/>
                    <a:pt x="13971" y="-622"/>
                    <a:pt x="16956" y="2276"/>
                  </a:cubicBezTo>
                  <a:cubicBezTo>
                    <a:pt x="19176" y="4430"/>
                    <a:pt x="20122" y="7281"/>
                    <a:pt x="19546" y="9389"/>
                  </a:cubicBezTo>
                  <a:cubicBezTo>
                    <a:pt x="19112" y="10973"/>
                    <a:pt x="17273" y="13272"/>
                    <a:pt x="14367" y="13517"/>
                  </a:cubicBezTo>
                  <a:cubicBezTo>
                    <a:pt x="13720" y="13571"/>
                    <a:pt x="13303" y="13441"/>
                    <a:pt x="12499" y="13303"/>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40" name="Shape 34242">
              <a:extLst>
                <a:ext uri="{FF2B5EF4-FFF2-40B4-BE49-F238E27FC236}">
                  <a16:creationId xmlns:a16="http://schemas.microsoft.com/office/drawing/2014/main" xmlns="" id="{D7927F30-68DB-4B3A-AF41-3DAA6608CD08}"/>
                </a:ext>
              </a:extLst>
            </p:cNvPr>
            <p:cNvSpPr/>
            <p:nvPr/>
          </p:nvSpPr>
          <p:spPr>
            <a:xfrm>
              <a:off x="14349166" y="3565132"/>
              <a:ext cx="272152" cy="351174"/>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41" name="Shape 34243">
              <a:extLst>
                <a:ext uri="{FF2B5EF4-FFF2-40B4-BE49-F238E27FC236}">
                  <a16:creationId xmlns:a16="http://schemas.microsoft.com/office/drawing/2014/main" xmlns="" id="{745C4CF8-06CB-4FC8-B640-0DA1BB2E54A8}"/>
                </a:ext>
              </a:extLst>
            </p:cNvPr>
            <p:cNvSpPr/>
            <p:nvPr/>
          </p:nvSpPr>
          <p:spPr>
            <a:xfrm>
              <a:off x="10163109" y="5879849"/>
              <a:ext cx="373972" cy="350548"/>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42" name="Shape 34244">
              <a:extLst>
                <a:ext uri="{FF2B5EF4-FFF2-40B4-BE49-F238E27FC236}">
                  <a16:creationId xmlns:a16="http://schemas.microsoft.com/office/drawing/2014/main" xmlns="" id="{BE738388-1E24-4FD0-8DF8-A6A794AB7C34}"/>
                </a:ext>
              </a:extLst>
            </p:cNvPr>
            <p:cNvSpPr/>
            <p:nvPr/>
          </p:nvSpPr>
          <p:spPr>
            <a:xfrm>
              <a:off x="14467934" y="6264695"/>
              <a:ext cx="347528" cy="3257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43" name="Shape 34245">
              <a:extLst>
                <a:ext uri="{FF2B5EF4-FFF2-40B4-BE49-F238E27FC236}">
                  <a16:creationId xmlns:a16="http://schemas.microsoft.com/office/drawing/2014/main" xmlns="" id="{C856F4FD-4F13-4E65-8A41-B093AE1A9ACF}"/>
                </a:ext>
              </a:extLst>
            </p:cNvPr>
            <p:cNvSpPr/>
            <p:nvPr/>
          </p:nvSpPr>
          <p:spPr>
            <a:xfrm>
              <a:off x="12353445" y="9604415"/>
              <a:ext cx="266020" cy="2493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44" name="Shape 34246">
              <a:extLst>
                <a:ext uri="{FF2B5EF4-FFF2-40B4-BE49-F238E27FC236}">
                  <a16:creationId xmlns:a16="http://schemas.microsoft.com/office/drawing/2014/main" xmlns="" id="{D75926DF-EEBF-4F05-A969-E21B053732A0}"/>
                </a:ext>
              </a:extLst>
            </p:cNvPr>
            <p:cNvSpPr/>
            <p:nvPr/>
          </p:nvSpPr>
          <p:spPr>
            <a:xfrm>
              <a:off x="11817349" y="7826120"/>
              <a:ext cx="266022" cy="2493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45" name="Shape 34247">
              <a:extLst>
                <a:ext uri="{FF2B5EF4-FFF2-40B4-BE49-F238E27FC236}">
                  <a16:creationId xmlns:a16="http://schemas.microsoft.com/office/drawing/2014/main" xmlns="" id="{CAD1D77F-7A10-4C22-AA6E-24B60A78DC45}"/>
                </a:ext>
              </a:extLst>
            </p:cNvPr>
            <p:cNvSpPr/>
            <p:nvPr/>
          </p:nvSpPr>
          <p:spPr>
            <a:xfrm>
              <a:off x="10728159" y="11858687"/>
              <a:ext cx="359648" cy="359648"/>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grpFill/>
            <a:ln w="12700" cap="flat">
              <a:noFill/>
              <a:miter lim="400000"/>
            </a:ln>
            <a:effectLst/>
          </p:spPr>
          <p:txBody>
            <a:bodyPr wrap="square" lIns="53578" tIns="53578" rIns="53578" bIns="53578" numCol="1" anchor="ctr">
              <a:noAutofit/>
            </a:bodyPr>
            <a:lstStyle/>
            <a:p>
              <a:endParaRPr sz="5063" dirty="0">
                <a:latin typeface="Lato Light" panose="020F0502020204030203" pitchFamily="34" charset="0"/>
              </a:endParaRPr>
            </a:p>
          </p:txBody>
        </p:sp>
        <p:sp>
          <p:nvSpPr>
            <p:cNvPr id="846" name="Shape 34248">
              <a:extLst>
                <a:ext uri="{FF2B5EF4-FFF2-40B4-BE49-F238E27FC236}">
                  <a16:creationId xmlns:a16="http://schemas.microsoft.com/office/drawing/2014/main" xmlns="" id="{F0E19A9C-A8F9-4944-A1BD-531129215E21}"/>
                </a:ext>
              </a:extLst>
            </p:cNvPr>
            <p:cNvSpPr/>
            <p:nvPr/>
          </p:nvSpPr>
          <p:spPr>
            <a:xfrm>
              <a:off x="11187068" y="11262359"/>
              <a:ext cx="266020" cy="2493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47" name="Shape 34249">
              <a:extLst>
                <a:ext uri="{FF2B5EF4-FFF2-40B4-BE49-F238E27FC236}">
                  <a16:creationId xmlns:a16="http://schemas.microsoft.com/office/drawing/2014/main" xmlns="" id="{FF2FE8BA-1694-49BA-9CC2-E2B1638654BF}"/>
                </a:ext>
              </a:extLst>
            </p:cNvPr>
            <p:cNvSpPr/>
            <p:nvPr/>
          </p:nvSpPr>
          <p:spPr>
            <a:xfrm>
              <a:off x="11097651" y="11556529"/>
              <a:ext cx="363722" cy="489364"/>
            </a:xfrm>
            <a:custGeom>
              <a:avLst/>
              <a:gdLst/>
              <a:ahLst/>
              <a:cxnLst>
                <a:cxn ang="0">
                  <a:pos x="wd2" y="hd2"/>
                </a:cxn>
                <a:cxn ang="5400000">
                  <a:pos x="wd2" y="hd2"/>
                </a:cxn>
                <a:cxn ang="10800000">
                  <a:pos x="wd2" y="hd2"/>
                </a:cxn>
                <a:cxn ang="16200000">
                  <a:pos x="wd2" y="hd2"/>
                </a:cxn>
              </a:cxnLst>
              <a:rect l="0" t="0" r="r" b="b"/>
              <a:pathLst>
                <a:path w="21600" h="21600" extrusionOk="0">
                  <a:moveTo>
                    <a:pt x="0" y="1289"/>
                  </a:moveTo>
                  <a:lnTo>
                    <a:pt x="7526" y="11318"/>
                  </a:lnTo>
                  <a:lnTo>
                    <a:pt x="10639" y="10027"/>
                  </a:lnTo>
                  <a:lnTo>
                    <a:pt x="6735" y="4831"/>
                  </a:lnTo>
                  <a:cubicBezTo>
                    <a:pt x="7186" y="4822"/>
                    <a:pt x="7638" y="4734"/>
                    <a:pt x="8042" y="4542"/>
                  </a:cubicBezTo>
                  <a:cubicBezTo>
                    <a:pt x="8843" y="4160"/>
                    <a:pt x="9286" y="3488"/>
                    <a:pt x="9338" y="2779"/>
                  </a:cubicBezTo>
                  <a:cubicBezTo>
                    <a:pt x="9343" y="2717"/>
                    <a:pt x="9344" y="2654"/>
                    <a:pt x="9343" y="2591"/>
                  </a:cubicBezTo>
                  <a:cubicBezTo>
                    <a:pt x="10859" y="2532"/>
                    <a:pt x="12290" y="2713"/>
                    <a:pt x="13557" y="3159"/>
                  </a:cubicBezTo>
                  <a:cubicBezTo>
                    <a:pt x="15647" y="3894"/>
                    <a:pt x="17171" y="5277"/>
                    <a:pt x="17964" y="7158"/>
                  </a:cubicBezTo>
                  <a:cubicBezTo>
                    <a:pt x="19200" y="10089"/>
                    <a:pt x="17878" y="13269"/>
                    <a:pt x="14770" y="15143"/>
                  </a:cubicBezTo>
                  <a:lnTo>
                    <a:pt x="13545" y="13629"/>
                  </a:lnTo>
                  <a:lnTo>
                    <a:pt x="15711" y="12662"/>
                  </a:lnTo>
                  <a:lnTo>
                    <a:pt x="15100" y="11906"/>
                  </a:lnTo>
                  <a:lnTo>
                    <a:pt x="7202" y="15433"/>
                  </a:lnTo>
                  <a:lnTo>
                    <a:pt x="7813" y="16189"/>
                  </a:lnTo>
                  <a:lnTo>
                    <a:pt x="9983" y="15220"/>
                  </a:lnTo>
                  <a:lnTo>
                    <a:pt x="11972" y="17680"/>
                  </a:lnTo>
                  <a:lnTo>
                    <a:pt x="7432" y="19708"/>
                  </a:lnTo>
                  <a:lnTo>
                    <a:pt x="8961" y="21600"/>
                  </a:lnTo>
                  <a:lnTo>
                    <a:pt x="21600" y="15956"/>
                  </a:lnTo>
                  <a:lnTo>
                    <a:pt x="20070" y="14064"/>
                  </a:lnTo>
                  <a:lnTo>
                    <a:pt x="16905" y="15477"/>
                  </a:lnTo>
                  <a:cubicBezTo>
                    <a:pt x="19819" y="13226"/>
                    <a:pt x="20973" y="9873"/>
                    <a:pt x="19662" y="6762"/>
                  </a:cubicBezTo>
                  <a:cubicBezTo>
                    <a:pt x="18716" y="4520"/>
                    <a:pt x="16868" y="2861"/>
                    <a:pt x="14317" y="1964"/>
                  </a:cubicBezTo>
                  <a:cubicBezTo>
                    <a:pt x="12625" y="1368"/>
                    <a:pt x="10722" y="1151"/>
                    <a:pt x="8713" y="1295"/>
                  </a:cubicBezTo>
                  <a:cubicBezTo>
                    <a:pt x="7813" y="536"/>
                    <a:pt x="6285" y="336"/>
                    <a:pt x="5078" y="875"/>
                  </a:cubicBezTo>
                  <a:cubicBezTo>
                    <a:pt x="4725" y="1032"/>
                    <a:pt x="4440" y="1236"/>
                    <a:pt x="4217" y="1471"/>
                  </a:cubicBezTo>
                  <a:lnTo>
                    <a:pt x="3109" y="0"/>
                  </a:lnTo>
                  <a:lnTo>
                    <a:pt x="0" y="1289"/>
                  </a:lnTo>
                  <a:close/>
                  <a:moveTo>
                    <a:pt x="5994" y="2008"/>
                  </a:moveTo>
                  <a:cubicBezTo>
                    <a:pt x="6453" y="1798"/>
                    <a:pt x="7049" y="1856"/>
                    <a:pt x="7404" y="2156"/>
                  </a:cubicBezTo>
                  <a:cubicBezTo>
                    <a:pt x="7771" y="2467"/>
                    <a:pt x="7762" y="2932"/>
                    <a:pt x="7387" y="3235"/>
                  </a:cubicBezTo>
                  <a:cubicBezTo>
                    <a:pt x="7313" y="3300"/>
                    <a:pt x="7226" y="3359"/>
                    <a:pt x="7123" y="3405"/>
                  </a:cubicBezTo>
                  <a:cubicBezTo>
                    <a:pt x="6605" y="3637"/>
                    <a:pt x="5928" y="3511"/>
                    <a:pt x="5619" y="3126"/>
                  </a:cubicBezTo>
                  <a:cubicBezTo>
                    <a:pt x="5309" y="2742"/>
                    <a:pt x="5480" y="2244"/>
                    <a:pt x="5994" y="2008"/>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48" name="Shape 34250">
              <a:extLst>
                <a:ext uri="{FF2B5EF4-FFF2-40B4-BE49-F238E27FC236}">
                  <a16:creationId xmlns:a16="http://schemas.microsoft.com/office/drawing/2014/main" xmlns="" id="{D2BB5AE4-78B6-4F97-80E8-8F17297B9FFB}"/>
                </a:ext>
              </a:extLst>
            </p:cNvPr>
            <p:cNvSpPr/>
            <p:nvPr/>
          </p:nvSpPr>
          <p:spPr>
            <a:xfrm>
              <a:off x="11475026" y="12061751"/>
              <a:ext cx="218222" cy="281582"/>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49" name="Shape 34251">
              <a:extLst>
                <a:ext uri="{FF2B5EF4-FFF2-40B4-BE49-F238E27FC236}">
                  <a16:creationId xmlns:a16="http://schemas.microsoft.com/office/drawing/2014/main" xmlns="" id="{18BCE85E-3438-4864-BC0F-336644CCDA8D}"/>
                </a:ext>
              </a:extLst>
            </p:cNvPr>
            <p:cNvSpPr/>
            <p:nvPr/>
          </p:nvSpPr>
          <p:spPr>
            <a:xfrm>
              <a:off x="11001064" y="12147982"/>
              <a:ext cx="241994" cy="2796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50" name="Shape 34252">
              <a:extLst>
                <a:ext uri="{FF2B5EF4-FFF2-40B4-BE49-F238E27FC236}">
                  <a16:creationId xmlns:a16="http://schemas.microsoft.com/office/drawing/2014/main" xmlns="" id="{BC79BC02-759C-453B-BAE4-A6D4A3AE61FC}"/>
                </a:ext>
              </a:extLst>
            </p:cNvPr>
            <p:cNvSpPr/>
            <p:nvPr/>
          </p:nvSpPr>
          <p:spPr>
            <a:xfrm>
              <a:off x="11499317" y="12714275"/>
              <a:ext cx="353634" cy="243124"/>
            </a:xfrm>
            <a:custGeom>
              <a:avLst/>
              <a:gdLst/>
              <a:ahLst/>
              <a:cxnLst>
                <a:cxn ang="0">
                  <a:pos x="wd2" y="hd2"/>
                </a:cxn>
                <a:cxn ang="5400000">
                  <a:pos x="wd2" y="hd2"/>
                </a:cxn>
                <a:cxn ang="10800000">
                  <a:pos x="wd2" y="hd2"/>
                </a:cxn>
                <a:cxn ang="16200000">
                  <a:pos x="wd2" y="hd2"/>
                </a:cxn>
              </a:cxnLst>
              <a:rect l="0" t="0" r="r" b="b"/>
              <a:pathLst>
                <a:path w="21600" h="21600" extrusionOk="0">
                  <a:moveTo>
                    <a:pt x="14829" y="10800"/>
                  </a:moveTo>
                  <a:lnTo>
                    <a:pt x="14850" y="5891"/>
                  </a:lnTo>
                  <a:lnTo>
                    <a:pt x="18865" y="5891"/>
                  </a:lnTo>
                  <a:lnTo>
                    <a:pt x="20250" y="10800"/>
                  </a:lnTo>
                  <a:lnTo>
                    <a:pt x="14829" y="10800"/>
                  </a:lnTo>
                  <a:close/>
                  <a:moveTo>
                    <a:pt x="20250" y="5564"/>
                  </a:moveTo>
                  <a:cubicBezTo>
                    <a:pt x="19879" y="3856"/>
                    <a:pt x="18900" y="3919"/>
                    <a:pt x="18900" y="3919"/>
                  </a:cubicBezTo>
                  <a:lnTo>
                    <a:pt x="13495" y="3919"/>
                  </a:lnTo>
                  <a:lnTo>
                    <a:pt x="13495" y="18655"/>
                  </a:lnTo>
                  <a:lnTo>
                    <a:pt x="15525" y="18655"/>
                  </a:lnTo>
                  <a:cubicBezTo>
                    <a:pt x="15527" y="14736"/>
                    <a:pt x="16734" y="14727"/>
                    <a:pt x="18225" y="14728"/>
                  </a:cubicBezTo>
                  <a:cubicBezTo>
                    <a:pt x="19716" y="14728"/>
                    <a:pt x="20918" y="14757"/>
                    <a:pt x="20924" y="18655"/>
                  </a:cubicBezTo>
                  <a:lnTo>
                    <a:pt x="21600" y="18655"/>
                  </a:lnTo>
                  <a:lnTo>
                    <a:pt x="21600" y="10817"/>
                  </a:lnTo>
                  <a:cubicBezTo>
                    <a:pt x="21600" y="10817"/>
                    <a:pt x="20621" y="7272"/>
                    <a:pt x="20250" y="5564"/>
                  </a:cubicBezTo>
                  <a:close/>
                  <a:moveTo>
                    <a:pt x="12690" y="1964"/>
                  </a:moveTo>
                  <a:lnTo>
                    <a:pt x="12690" y="18655"/>
                  </a:lnTo>
                  <a:lnTo>
                    <a:pt x="6750" y="18655"/>
                  </a:lnTo>
                  <a:cubicBezTo>
                    <a:pt x="6750" y="14728"/>
                    <a:pt x="5541" y="14728"/>
                    <a:pt x="4050" y="14728"/>
                  </a:cubicBezTo>
                  <a:cubicBezTo>
                    <a:pt x="2559" y="14728"/>
                    <a:pt x="1350" y="14728"/>
                    <a:pt x="1350" y="18655"/>
                  </a:cubicBezTo>
                  <a:lnTo>
                    <a:pt x="0" y="18655"/>
                  </a:lnTo>
                  <a:lnTo>
                    <a:pt x="0" y="1964"/>
                  </a:lnTo>
                  <a:cubicBezTo>
                    <a:pt x="0" y="1421"/>
                    <a:pt x="151" y="931"/>
                    <a:pt x="395" y="575"/>
                  </a:cubicBezTo>
                  <a:cubicBezTo>
                    <a:pt x="640" y="220"/>
                    <a:pt x="977" y="0"/>
                    <a:pt x="1350" y="0"/>
                  </a:cubicBezTo>
                  <a:lnTo>
                    <a:pt x="11340" y="0"/>
                  </a:lnTo>
                  <a:cubicBezTo>
                    <a:pt x="11713" y="0"/>
                    <a:pt x="12050" y="220"/>
                    <a:pt x="12295" y="575"/>
                  </a:cubicBezTo>
                  <a:cubicBezTo>
                    <a:pt x="12539" y="931"/>
                    <a:pt x="12690" y="1421"/>
                    <a:pt x="12690" y="1964"/>
                  </a:cubicBezTo>
                  <a:close/>
                  <a:moveTo>
                    <a:pt x="4050" y="19636"/>
                  </a:moveTo>
                  <a:cubicBezTo>
                    <a:pt x="3677" y="19636"/>
                    <a:pt x="3375" y="19197"/>
                    <a:pt x="3375" y="18655"/>
                  </a:cubicBezTo>
                  <a:cubicBezTo>
                    <a:pt x="3375" y="18112"/>
                    <a:pt x="3677" y="17673"/>
                    <a:pt x="4050" y="17673"/>
                  </a:cubicBezTo>
                  <a:cubicBezTo>
                    <a:pt x="4423" y="17673"/>
                    <a:pt x="4725" y="18112"/>
                    <a:pt x="4725" y="18655"/>
                  </a:cubicBezTo>
                  <a:cubicBezTo>
                    <a:pt x="4725" y="19197"/>
                    <a:pt x="4423" y="19636"/>
                    <a:pt x="4050" y="19636"/>
                  </a:cubicBezTo>
                  <a:close/>
                  <a:moveTo>
                    <a:pt x="4050" y="15709"/>
                  </a:moveTo>
                  <a:cubicBezTo>
                    <a:pt x="2932" y="15709"/>
                    <a:pt x="2025" y="17028"/>
                    <a:pt x="2025" y="18655"/>
                  </a:cubicBezTo>
                  <a:cubicBezTo>
                    <a:pt x="2025" y="20281"/>
                    <a:pt x="2932" y="21600"/>
                    <a:pt x="4050" y="21600"/>
                  </a:cubicBezTo>
                  <a:cubicBezTo>
                    <a:pt x="5168" y="21600"/>
                    <a:pt x="6075" y="20281"/>
                    <a:pt x="6075" y="18655"/>
                  </a:cubicBezTo>
                  <a:cubicBezTo>
                    <a:pt x="6075" y="17028"/>
                    <a:pt x="5168" y="15709"/>
                    <a:pt x="4050" y="15709"/>
                  </a:cubicBezTo>
                  <a:close/>
                  <a:moveTo>
                    <a:pt x="18225" y="19636"/>
                  </a:moveTo>
                  <a:cubicBezTo>
                    <a:pt x="17852" y="19636"/>
                    <a:pt x="17550" y="19197"/>
                    <a:pt x="17550" y="18655"/>
                  </a:cubicBezTo>
                  <a:cubicBezTo>
                    <a:pt x="17550" y="18112"/>
                    <a:pt x="17852" y="17673"/>
                    <a:pt x="18225" y="17673"/>
                  </a:cubicBezTo>
                  <a:cubicBezTo>
                    <a:pt x="18598" y="17673"/>
                    <a:pt x="18900" y="18112"/>
                    <a:pt x="18900" y="18655"/>
                  </a:cubicBezTo>
                  <a:cubicBezTo>
                    <a:pt x="18900" y="19197"/>
                    <a:pt x="18598" y="19636"/>
                    <a:pt x="18225" y="19636"/>
                  </a:cubicBezTo>
                  <a:close/>
                  <a:moveTo>
                    <a:pt x="18225" y="15709"/>
                  </a:moveTo>
                  <a:cubicBezTo>
                    <a:pt x="17107" y="15709"/>
                    <a:pt x="16200" y="17028"/>
                    <a:pt x="16200" y="18655"/>
                  </a:cubicBezTo>
                  <a:cubicBezTo>
                    <a:pt x="16200" y="20281"/>
                    <a:pt x="17107" y="21600"/>
                    <a:pt x="18225" y="21600"/>
                  </a:cubicBezTo>
                  <a:cubicBezTo>
                    <a:pt x="19343" y="21600"/>
                    <a:pt x="20250" y="20281"/>
                    <a:pt x="20250" y="18655"/>
                  </a:cubicBezTo>
                  <a:cubicBezTo>
                    <a:pt x="20250" y="17028"/>
                    <a:pt x="19343" y="15709"/>
                    <a:pt x="18225" y="15709"/>
                  </a:cubicBezTo>
                  <a:close/>
                </a:path>
              </a:pathLst>
            </a:custGeom>
            <a:grpFill/>
            <a:ln w="12700" cap="flat">
              <a:noFill/>
              <a:miter lim="400000"/>
            </a:ln>
            <a:effectLst/>
          </p:spPr>
          <p:txBody>
            <a:bodyPr wrap="square" lIns="53578" tIns="53578" rIns="53578" bIns="53578" numCol="1" anchor="b">
              <a:noAutofit/>
            </a:bodyPr>
            <a:lstStyle/>
            <a:p>
              <a:endParaRPr sz="5063" dirty="0">
                <a:latin typeface="Lato Light" panose="020F0502020204030203" pitchFamily="34" charset="0"/>
              </a:endParaRPr>
            </a:p>
          </p:txBody>
        </p:sp>
        <p:sp>
          <p:nvSpPr>
            <p:cNvPr id="851" name="Shape 34253">
              <a:extLst>
                <a:ext uri="{FF2B5EF4-FFF2-40B4-BE49-F238E27FC236}">
                  <a16:creationId xmlns:a16="http://schemas.microsoft.com/office/drawing/2014/main" xmlns="" id="{8323BDCF-BCCF-4435-A1AF-B89F867F209C}"/>
                </a:ext>
              </a:extLst>
            </p:cNvPr>
            <p:cNvSpPr/>
            <p:nvPr/>
          </p:nvSpPr>
          <p:spPr>
            <a:xfrm rot="1920000">
              <a:off x="12259440" y="12552699"/>
              <a:ext cx="459460" cy="127604"/>
            </a:xfrm>
            <a:custGeom>
              <a:avLst/>
              <a:gdLst/>
              <a:ahLst/>
              <a:cxnLst>
                <a:cxn ang="0">
                  <a:pos x="wd2" y="hd2"/>
                </a:cxn>
                <a:cxn ang="5400000">
                  <a:pos x="wd2" y="hd2"/>
                </a:cxn>
                <a:cxn ang="10800000">
                  <a:pos x="wd2" y="hd2"/>
                </a:cxn>
                <a:cxn ang="16200000">
                  <a:pos x="wd2" y="hd2"/>
                </a:cxn>
              </a:cxnLst>
              <a:rect l="0" t="0" r="r" b="b"/>
              <a:pathLst>
                <a:path w="21600" h="21600" extrusionOk="0">
                  <a:moveTo>
                    <a:pt x="21600" y="14936"/>
                  </a:moveTo>
                  <a:lnTo>
                    <a:pt x="17631" y="5428"/>
                  </a:lnTo>
                  <a:lnTo>
                    <a:pt x="17241" y="21600"/>
                  </a:lnTo>
                  <a:cubicBezTo>
                    <a:pt x="17241" y="21600"/>
                    <a:pt x="21600" y="14936"/>
                    <a:pt x="21600" y="14936"/>
                  </a:cubicBezTo>
                  <a:close/>
                  <a:moveTo>
                    <a:pt x="16506" y="21368"/>
                  </a:moveTo>
                  <a:lnTo>
                    <a:pt x="16896" y="5196"/>
                  </a:lnTo>
                  <a:lnTo>
                    <a:pt x="3794" y="1071"/>
                  </a:lnTo>
                  <a:lnTo>
                    <a:pt x="3401" y="17243"/>
                  </a:lnTo>
                  <a:cubicBezTo>
                    <a:pt x="3401" y="17243"/>
                    <a:pt x="16506" y="21368"/>
                    <a:pt x="16506" y="21368"/>
                  </a:cubicBezTo>
                  <a:close/>
                  <a:moveTo>
                    <a:pt x="2651" y="17004"/>
                  </a:moveTo>
                  <a:lnTo>
                    <a:pt x="3043" y="832"/>
                  </a:lnTo>
                  <a:lnTo>
                    <a:pt x="393" y="0"/>
                  </a:lnTo>
                  <a:lnTo>
                    <a:pt x="0" y="16172"/>
                  </a:lnTo>
                  <a:cubicBezTo>
                    <a:pt x="0" y="16172"/>
                    <a:pt x="2651" y="17004"/>
                    <a:pt x="2651" y="1700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52" name="Shape 34254">
              <a:extLst>
                <a:ext uri="{FF2B5EF4-FFF2-40B4-BE49-F238E27FC236}">
                  <a16:creationId xmlns:a16="http://schemas.microsoft.com/office/drawing/2014/main" xmlns="" id="{9FF97030-67CE-4F20-8D91-A29EA667EAA2}"/>
                </a:ext>
              </a:extLst>
            </p:cNvPr>
            <p:cNvSpPr/>
            <p:nvPr/>
          </p:nvSpPr>
          <p:spPr>
            <a:xfrm>
              <a:off x="10340903" y="5125500"/>
              <a:ext cx="609452" cy="544702"/>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53" name="Shape 34255">
              <a:extLst>
                <a:ext uri="{FF2B5EF4-FFF2-40B4-BE49-F238E27FC236}">
                  <a16:creationId xmlns:a16="http://schemas.microsoft.com/office/drawing/2014/main" xmlns="" id="{A2E4FC89-466A-4514-AED2-2800C047D5B1}"/>
                </a:ext>
              </a:extLst>
            </p:cNvPr>
            <p:cNvSpPr/>
            <p:nvPr/>
          </p:nvSpPr>
          <p:spPr>
            <a:xfrm>
              <a:off x="9854702" y="4803941"/>
              <a:ext cx="502982" cy="459644"/>
            </a:xfrm>
            <a:custGeom>
              <a:avLst/>
              <a:gdLst/>
              <a:ahLst/>
              <a:cxnLst>
                <a:cxn ang="0">
                  <a:pos x="wd2" y="hd2"/>
                </a:cxn>
                <a:cxn ang="5400000">
                  <a:pos x="wd2" y="hd2"/>
                </a:cxn>
                <a:cxn ang="10800000">
                  <a:pos x="wd2" y="hd2"/>
                </a:cxn>
                <a:cxn ang="16200000">
                  <a:pos x="wd2" y="hd2"/>
                </a:cxn>
              </a:cxnLst>
              <a:rect l="0" t="0"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54" name="Shape 34256">
              <a:extLst>
                <a:ext uri="{FF2B5EF4-FFF2-40B4-BE49-F238E27FC236}">
                  <a16:creationId xmlns:a16="http://schemas.microsoft.com/office/drawing/2014/main" xmlns="" id="{3629FA5A-A8B0-44AF-9C0C-A3F102762BF9}"/>
                </a:ext>
              </a:extLst>
            </p:cNvPr>
            <p:cNvSpPr/>
            <p:nvPr/>
          </p:nvSpPr>
          <p:spPr>
            <a:xfrm>
              <a:off x="10882778" y="5040627"/>
              <a:ext cx="347554" cy="302336"/>
            </a:xfrm>
            <a:custGeom>
              <a:avLst/>
              <a:gdLst/>
              <a:ahLst/>
              <a:cxnLst>
                <a:cxn ang="0">
                  <a:pos x="wd2" y="hd2"/>
                </a:cxn>
                <a:cxn ang="5400000">
                  <a:pos x="wd2" y="hd2"/>
                </a:cxn>
                <a:cxn ang="10800000">
                  <a:pos x="wd2" y="hd2"/>
                </a:cxn>
                <a:cxn ang="16200000">
                  <a:pos x="wd2" y="hd2"/>
                </a:cxn>
              </a:cxnLst>
              <a:rect l="0" t="0" r="r" b="b"/>
              <a:pathLst>
                <a:path w="21557" h="21600" extrusionOk="0">
                  <a:moveTo>
                    <a:pt x="0" y="307"/>
                  </a:moveTo>
                  <a:lnTo>
                    <a:pt x="120" y="8229"/>
                  </a:lnTo>
                  <a:cubicBezTo>
                    <a:pt x="120" y="8229"/>
                    <a:pt x="1074" y="9367"/>
                    <a:pt x="2052" y="8590"/>
                  </a:cubicBezTo>
                  <a:cubicBezTo>
                    <a:pt x="3133" y="7728"/>
                    <a:pt x="5865" y="7659"/>
                    <a:pt x="5855" y="10716"/>
                  </a:cubicBezTo>
                  <a:cubicBezTo>
                    <a:pt x="5845" y="13772"/>
                    <a:pt x="3624" y="13944"/>
                    <a:pt x="2389" y="13251"/>
                  </a:cubicBezTo>
                  <a:cubicBezTo>
                    <a:pt x="1272" y="12623"/>
                    <a:pt x="199" y="13432"/>
                    <a:pt x="199" y="13432"/>
                  </a:cubicBezTo>
                  <a:lnTo>
                    <a:pt x="323" y="21600"/>
                  </a:lnTo>
                  <a:lnTo>
                    <a:pt x="6451" y="21477"/>
                  </a:lnTo>
                  <a:cubicBezTo>
                    <a:pt x="6451" y="21477"/>
                    <a:pt x="6986" y="20514"/>
                    <a:pt x="6421" y="19495"/>
                  </a:cubicBezTo>
                  <a:cubicBezTo>
                    <a:pt x="5733" y="18260"/>
                    <a:pt x="5615" y="15424"/>
                    <a:pt x="8509" y="15365"/>
                  </a:cubicBezTo>
                  <a:cubicBezTo>
                    <a:pt x="11403" y="15307"/>
                    <a:pt x="11419" y="18067"/>
                    <a:pt x="10615" y="19535"/>
                  </a:cubicBezTo>
                  <a:cubicBezTo>
                    <a:pt x="10013" y="20636"/>
                    <a:pt x="10643" y="21392"/>
                    <a:pt x="10643" y="21392"/>
                  </a:cubicBezTo>
                  <a:lnTo>
                    <a:pt x="15804" y="21289"/>
                  </a:lnTo>
                  <a:cubicBezTo>
                    <a:pt x="15804" y="21289"/>
                    <a:pt x="15557" y="15444"/>
                    <a:pt x="15758" y="13903"/>
                  </a:cubicBezTo>
                  <a:cubicBezTo>
                    <a:pt x="15974" y="12251"/>
                    <a:pt x="17639" y="13349"/>
                    <a:pt x="17948" y="13520"/>
                  </a:cubicBezTo>
                  <a:cubicBezTo>
                    <a:pt x="19729" y="14509"/>
                    <a:pt x="21600" y="13423"/>
                    <a:pt x="21556" y="10521"/>
                  </a:cubicBezTo>
                  <a:cubicBezTo>
                    <a:pt x="21512" y="7619"/>
                    <a:pt x="18822" y="6942"/>
                    <a:pt x="17537" y="8101"/>
                  </a:cubicBezTo>
                  <a:cubicBezTo>
                    <a:pt x="16582" y="8962"/>
                    <a:pt x="15790" y="9114"/>
                    <a:pt x="15630" y="8309"/>
                  </a:cubicBezTo>
                  <a:cubicBezTo>
                    <a:pt x="15257" y="6427"/>
                    <a:pt x="15266" y="0"/>
                    <a:pt x="15266" y="0"/>
                  </a:cubicBezTo>
                  <a:lnTo>
                    <a:pt x="10428" y="97"/>
                  </a:lnTo>
                  <a:cubicBezTo>
                    <a:pt x="10428" y="97"/>
                    <a:pt x="9511" y="1388"/>
                    <a:pt x="10249" y="2454"/>
                  </a:cubicBezTo>
                  <a:cubicBezTo>
                    <a:pt x="11360" y="4059"/>
                    <a:pt x="10780" y="6532"/>
                    <a:pt x="8483" y="6578"/>
                  </a:cubicBezTo>
                  <a:cubicBezTo>
                    <a:pt x="6187" y="6624"/>
                    <a:pt x="5468" y="4417"/>
                    <a:pt x="6490" y="2673"/>
                  </a:cubicBezTo>
                  <a:cubicBezTo>
                    <a:pt x="7062" y="1695"/>
                    <a:pt x="6320" y="191"/>
                    <a:pt x="6320" y="191"/>
                  </a:cubicBezTo>
                  <a:cubicBezTo>
                    <a:pt x="6320" y="191"/>
                    <a:pt x="0" y="307"/>
                    <a:pt x="0" y="3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55" name="Shape 34257">
              <a:extLst>
                <a:ext uri="{FF2B5EF4-FFF2-40B4-BE49-F238E27FC236}">
                  <a16:creationId xmlns:a16="http://schemas.microsoft.com/office/drawing/2014/main" xmlns="" id="{8D1ECB44-E774-46B9-B0BE-AD2DC2231B8C}"/>
                </a:ext>
              </a:extLst>
            </p:cNvPr>
            <p:cNvSpPr/>
            <p:nvPr/>
          </p:nvSpPr>
          <p:spPr>
            <a:xfrm>
              <a:off x="10466323" y="4715507"/>
              <a:ext cx="342888" cy="302336"/>
            </a:xfrm>
            <a:custGeom>
              <a:avLst/>
              <a:gdLst/>
              <a:ahLst/>
              <a:cxnLst>
                <a:cxn ang="0">
                  <a:pos x="wd2" y="hd2"/>
                </a:cxn>
                <a:cxn ang="5400000">
                  <a:pos x="wd2" y="hd2"/>
                </a:cxn>
                <a:cxn ang="10800000">
                  <a:pos x="wd2" y="hd2"/>
                </a:cxn>
                <a:cxn ang="16200000">
                  <a:pos x="wd2" y="hd2"/>
                </a:cxn>
              </a:cxnLst>
              <a:rect l="0" t="0"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56" name="Shape 34258">
              <a:extLst>
                <a:ext uri="{FF2B5EF4-FFF2-40B4-BE49-F238E27FC236}">
                  <a16:creationId xmlns:a16="http://schemas.microsoft.com/office/drawing/2014/main" xmlns="" id="{92D64EAC-74D9-4530-A89F-651062449E4E}"/>
                </a:ext>
              </a:extLst>
            </p:cNvPr>
            <p:cNvSpPr/>
            <p:nvPr/>
          </p:nvSpPr>
          <p:spPr>
            <a:xfrm>
              <a:off x="13456598" y="7929263"/>
              <a:ext cx="368866" cy="329674"/>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57" name="Shape 34259">
              <a:extLst>
                <a:ext uri="{FF2B5EF4-FFF2-40B4-BE49-F238E27FC236}">
                  <a16:creationId xmlns:a16="http://schemas.microsoft.com/office/drawing/2014/main" xmlns="" id="{47405FF2-67B9-435F-A4BC-45DE3F285B99}"/>
                </a:ext>
              </a:extLst>
            </p:cNvPr>
            <p:cNvSpPr/>
            <p:nvPr/>
          </p:nvSpPr>
          <p:spPr>
            <a:xfrm>
              <a:off x="12160172" y="6699066"/>
              <a:ext cx="392924" cy="351174"/>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58" name="Shape 34260">
              <a:extLst>
                <a:ext uri="{FF2B5EF4-FFF2-40B4-BE49-F238E27FC236}">
                  <a16:creationId xmlns:a16="http://schemas.microsoft.com/office/drawing/2014/main" xmlns="" id="{018D0BE6-4573-45B0-8EFE-8CE349526872}"/>
                </a:ext>
              </a:extLst>
            </p:cNvPr>
            <p:cNvSpPr/>
            <p:nvPr/>
          </p:nvSpPr>
          <p:spPr>
            <a:xfrm>
              <a:off x="10867845" y="10886425"/>
              <a:ext cx="279004" cy="249360"/>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59" name="Shape 34261">
              <a:extLst>
                <a:ext uri="{FF2B5EF4-FFF2-40B4-BE49-F238E27FC236}">
                  <a16:creationId xmlns:a16="http://schemas.microsoft.com/office/drawing/2014/main" xmlns="" id="{A5F91E72-ED37-4E79-A7A3-BD60935434D1}"/>
                </a:ext>
              </a:extLst>
            </p:cNvPr>
            <p:cNvSpPr/>
            <p:nvPr/>
          </p:nvSpPr>
          <p:spPr>
            <a:xfrm>
              <a:off x="12725585" y="12289966"/>
              <a:ext cx="373054" cy="3031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60" name="Shape 34262">
              <a:extLst>
                <a:ext uri="{FF2B5EF4-FFF2-40B4-BE49-F238E27FC236}">
                  <a16:creationId xmlns:a16="http://schemas.microsoft.com/office/drawing/2014/main" xmlns="" id="{06250670-35B2-4186-A827-38B0E1F71714}"/>
                </a:ext>
              </a:extLst>
            </p:cNvPr>
            <p:cNvSpPr/>
            <p:nvPr/>
          </p:nvSpPr>
          <p:spPr>
            <a:xfrm>
              <a:off x="13639147" y="5652275"/>
              <a:ext cx="728794" cy="541076"/>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61" name="Shape 34263">
              <a:extLst>
                <a:ext uri="{FF2B5EF4-FFF2-40B4-BE49-F238E27FC236}">
                  <a16:creationId xmlns:a16="http://schemas.microsoft.com/office/drawing/2014/main" xmlns="" id="{8782675E-E05E-47CA-AD39-2F8B3BAA8958}"/>
                </a:ext>
              </a:extLst>
            </p:cNvPr>
            <p:cNvSpPr/>
            <p:nvPr/>
          </p:nvSpPr>
          <p:spPr>
            <a:xfrm>
              <a:off x="14075163" y="6302567"/>
              <a:ext cx="163854" cy="351178"/>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62" name="Shape 34264">
              <a:extLst>
                <a:ext uri="{FF2B5EF4-FFF2-40B4-BE49-F238E27FC236}">
                  <a16:creationId xmlns:a16="http://schemas.microsoft.com/office/drawing/2014/main" xmlns="" id="{A19610CF-F737-4BB1-91A8-292148CFBAAE}"/>
                </a:ext>
              </a:extLst>
            </p:cNvPr>
            <p:cNvSpPr/>
            <p:nvPr/>
          </p:nvSpPr>
          <p:spPr>
            <a:xfrm>
              <a:off x="11378351" y="9431234"/>
              <a:ext cx="527920" cy="391942"/>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63" name="Shape 34265">
              <a:extLst>
                <a:ext uri="{FF2B5EF4-FFF2-40B4-BE49-F238E27FC236}">
                  <a16:creationId xmlns:a16="http://schemas.microsoft.com/office/drawing/2014/main" xmlns="" id="{CC68CD27-EC5D-4558-B425-980C5AF53C07}"/>
                </a:ext>
              </a:extLst>
            </p:cNvPr>
            <p:cNvSpPr/>
            <p:nvPr/>
          </p:nvSpPr>
          <p:spPr>
            <a:xfrm>
              <a:off x="13182794" y="4769147"/>
              <a:ext cx="316260" cy="234800"/>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grpSp>
      <p:grpSp>
        <p:nvGrpSpPr>
          <p:cNvPr id="864" name="Group 863">
            <a:extLst>
              <a:ext uri="{FF2B5EF4-FFF2-40B4-BE49-F238E27FC236}">
                <a16:creationId xmlns:a16="http://schemas.microsoft.com/office/drawing/2014/main" xmlns="" id="{9310CAEC-6C04-450E-85C2-FCC721FF8E99}"/>
              </a:ext>
            </a:extLst>
          </p:cNvPr>
          <p:cNvGrpSpPr>
            <a:grpSpLocks noChangeAspect="1"/>
          </p:cNvGrpSpPr>
          <p:nvPr/>
        </p:nvGrpSpPr>
        <p:grpSpPr>
          <a:xfrm>
            <a:off x="8502576" y="3504138"/>
            <a:ext cx="728536" cy="1076562"/>
            <a:chOff x="8704441" y="2571694"/>
            <a:chExt cx="7028256" cy="10385705"/>
          </a:xfrm>
          <a:solidFill>
            <a:schemeClr val="tx1"/>
          </a:solidFill>
        </p:grpSpPr>
        <p:sp>
          <p:nvSpPr>
            <p:cNvPr id="865" name="Shape 34173">
              <a:extLst>
                <a:ext uri="{FF2B5EF4-FFF2-40B4-BE49-F238E27FC236}">
                  <a16:creationId xmlns:a16="http://schemas.microsoft.com/office/drawing/2014/main" xmlns="" id="{C0CFA01A-63F4-4D87-91CE-38E85A1E92ED}"/>
                </a:ext>
              </a:extLst>
            </p:cNvPr>
            <p:cNvSpPr/>
            <p:nvPr/>
          </p:nvSpPr>
          <p:spPr>
            <a:xfrm>
              <a:off x="8704441" y="4977041"/>
              <a:ext cx="795138" cy="696056"/>
            </a:xfrm>
            <a:custGeom>
              <a:avLst/>
              <a:gdLst/>
              <a:ahLst/>
              <a:cxnLst>
                <a:cxn ang="0">
                  <a:pos x="wd2" y="hd2"/>
                </a:cxn>
                <a:cxn ang="5400000">
                  <a:pos x="wd2" y="hd2"/>
                </a:cxn>
                <a:cxn ang="10800000">
                  <a:pos x="wd2" y="hd2"/>
                </a:cxn>
                <a:cxn ang="16200000">
                  <a:pos x="wd2" y="hd2"/>
                </a:cxn>
              </a:cxnLst>
              <a:rect l="0" t="0" r="r" b="b"/>
              <a:pathLst>
                <a:path w="20856" h="21029" extrusionOk="0">
                  <a:moveTo>
                    <a:pt x="20115" y="12466"/>
                  </a:moveTo>
                  <a:cubicBezTo>
                    <a:pt x="19732" y="10390"/>
                    <a:pt x="17957" y="9059"/>
                    <a:pt x="16157" y="9500"/>
                  </a:cubicBezTo>
                  <a:cubicBezTo>
                    <a:pt x="15676" y="9618"/>
                    <a:pt x="15243" y="9853"/>
                    <a:pt x="14872" y="10171"/>
                  </a:cubicBezTo>
                  <a:lnTo>
                    <a:pt x="17218" y="12800"/>
                  </a:lnTo>
                  <a:cubicBezTo>
                    <a:pt x="17383" y="12986"/>
                    <a:pt x="17387" y="13290"/>
                    <a:pt x="17227" y="13481"/>
                  </a:cubicBezTo>
                  <a:cubicBezTo>
                    <a:pt x="17066" y="13671"/>
                    <a:pt x="16803" y="13676"/>
                    <a:pt x="16637" y="13490"/>
                  </a:cubicBezTo>
                  <a:lnTo>
                    <a:pt x="14268" y="10834"/>
                  </a:lnTo>
                  <a:cubicBezTo>
                    <a:pt x="13652" y="11707"/>
                    <a:pt x="13371" y="12880"/>
                    <a:pt x="13589" y="14063"/>
                  </a:cubicBezTo>
                  <a:cubicBezTo>
                    <a:pt x="13972" y="16139"/>
                    <a:pt x="15747" y="17470"/>
                    <a:pt x="17547" y="17029"/>
                  </a:cubicBezTo>
                  <a:cubicBezTo>
                    <a:pt x="19346" y="16589"/>
                    <a:pt x="20498" y="14541"/>
                    <a:pt x="20115" y="12466"/>
                  </a:cubicBezTo>
                  <a:close/>
                  <a:moveTo>
                    <a:pt x="12445" y="7390"/>
                  </a:moveTo>
                  <a:lnTo>
                    <a:pt x="10862" y="7777"/>
                  </a:lnTo>
                  <a:cubicBezTo>
                    <a:pt x="10683" y="7821"/>
                    <a:pt x="10443" y="7721"/>
                    <a:pt x="10330" y="7554"/>
                  </a:cubicBezTo>
                  <a:lnTo>
                    <a:pt x="9382" y="6156"/>
                  </a:lnTo>
                  <a:lnTo>
                    <a:pt x="7858" y="9354"/>
                  </a:lnTo>
                  <a:cubicBezTo>
                    <a:pt x="7858" y="9354"/>
                    <a:pt x="8237" y="9436"/>
                    <a:pt x="8700" y="9536"/>
                  </a:cubicBezTo>
                  <a:lnTo>
                    <a:pt x="12662" y="8566"/>
                  </a:lnTo>
                  <a:cubicBezTo>
                    <a:pt x="12662" y="8566"/>
                    <a:pt x="12445" y="7390"/>
                    <a:pt x="12445" y="7390"/>
                  </a:cubicBezTo>
                  <a:close/>
                  <a:moveTo>
                    <a:pt x="12276" y="9645"/>
                  </a:moveTo>
                  <a:lnTo>
                    <a:pt x="10649" y="10043"/>
                  </a:lnTo>
                  <a:cubicBezTo>
                    <a:pt x="10837" y="10188"/>
                    <a:pt x="10975" y="10413"/>
                    <a:pt x="11024" y="10676"/>
                  </a:cubicBezTo>
                  <a:lnTo>
                    <a:pt x="11025" y="10675"/>
                  </a:lnTo>
                  <a:cubicBezTo>
                    <a:pt x="11025" y="10675"/>
                    <a:pt x="11166" y="11451"/>
                    <a:pt x="11342" y="12416"/>
                  </a:cubicBezTo>
                  <a:cubicBezTo>
                    <a:pt x="11342" y="12416"/>
                    <a:pt x="12276" y="9645"/>
                    <a:pt x="12276" y="9645"/>
                  </a:cubicBezTo>
                  <a:close/>
                  <a:moveTo>
                    <a:pt x="9392" y="11587"/>
                  </a:moveTo>
                  <a:cubicBezTo>
                    <a:pt x="9392" y="11587"/>
                    <a:pt x="7390" y="11287"/>
                    <a:pt x="6435" y="11138"/>
                  </a:cubicBezTo>
                  <a:lnTo>
                    <a:pt x="5956" y="12381"/>
                  </a:lnTo>
                  <a:cubicBezTo>
                    <a:pt x="6790" y="12920"/>
                    <a:pt x="7454" y="13798"/>
                    <a:pt x="7783" y="14892"/>
                  </a:cubicBezTo>
                  <a:lnTo>
                    <a:pt x="9906" y="14373"/>
                  </a:lnTo>
                  <a:cubicBezTo>
                    <a:pt x="9906" y="14373"/>
                    <a:pt x="9392" y="11587"/>
                    <a:pt x="9392" y="11587"/>
                  </a:cubicBezTo>
                  <a:close/>
                  <a:moveTo>
                    <a:pt x="7320" y="15990"/>
                  </a:moveTo>
                  <a:lnTo>
                    <a:pt x="4073" y="16785"/>
                  </a:lnTo>
                  <a:cubicBezTo>
                    <a:pt x="3848" y="16840"/>
                    <a:pt x="3626" y="16674"/>
                    <a:pt x="3578" y="16414"/>
                  </a:cubicBezTo>
                  <a:cubicBezTo>
                    <a:pt x="3557" y="16296"/>
                    <a:pt x="3576" y="16181"/>
                    <a:pt x="3622" y="16083"/>
                  </a:cubicBezTo>
                  <a:lnTo>
                    <a:pt x="3621" y="16082"/>
                  </a:lnTo>
                  <a:lnTo>
                    <a:pt x="4917" y="12711"/>
                  </a:lnTo>
                  <a:cubicBezTo>
                    <a:pt x="4410" y="12543"/>
                    <a:pt x="3861" y="12510"/>
                    <a:pt x="3309" y="12645"/>
                  </a:cubicBezTo>
                  <a:cubicBezTo>
                    <a:pt x="1510" y="13086"/>
                    <a:pt x="358" y="15133"/>
                    <a:pt x="741" y="17209"/>
                  </a:cubicBezTo>
                  <a:cubicBezTo>
                    <a:pt x="1124" y="19285"/>
                    <a:pt x="2899" y="20615"/>
                    <a:pt x="4699" y="20175"/>
                  </a:cubicBezTo>
                  <a:cubicBezTo>
                    <a:pt x="6388" y="19761"/>
                    <a:pt x="7507" y="17930"/>
                    <a:pt x="7320" y="15990"/>
                  </a:cubicBezTo>
                  <a:close/>
                  <a:moveTo>
                    <a:pt x="4700" y="15647"/>
                  </a:moveTo>
                  <a:lnTo>
                    <a:pt x="7121" y="15055"/>
                  </a:lnTo>
                  <a:cubicBezTo>
                    <a:pt x="6845" y="14210"/>
                    <a:pt x="6329" y="13528"/>
                    <a:pt x="5683" y="13093"/>
                  </a:cubicBezTo>
                  <a:cubicBezTo>
                    <a:pt x="5683" y="13093"/>
                    <a:pt x="4700" y="15647"/>
                    <a:pt x="4700" y="15647"/>
                  </a:cubicBezTo>
                  <a:close/>
                  <a:moveTo>
                    <a:pt x="20768" y="12306"/>
                  </a:moveTo>
                  <a:cubicBezTo>
                    <a:pt x="21228" y="14801"/>
                    <a:pt x="19848" y="17253"/>
                    <a:pt x="17686" y="17782"/>
                  </a:cubicBezTo>
                  <a:cubicBezTo>
                    <a:pt x="15523" y="18311"/>
                    <a:pt x="13397" y="16718"/>
                    <a:pt x="12936" y="14223"/>
                  </a:cubicBezTo>
                  <a:cubicBezTo>
                    <a:pt x="12670" y="12777"/>
                    <a:pt x="13022" y="11346"/>
                    <a:pt x="13786" y="10295"/>
                  </a:cubicBezTo>
                  <a:lnTo>
                    <a:pt x="13180" y="9616"/>
                  </a:lnTo>
                  <a:lnTo>
                    <a:pt x="11655" y="14141"/>
                  </a:lnTo>
                  <a:cubicBezTo>
                    <a:pt x="11845" y="15192"/>
                    <a:pt x="12003" y="16082"/>
                    <a:pt x="12002" y="16116"/>
                  </a:cubicBezTo>
                  <a:cubicBezTo>
                    <a:pt x="11988" y="16676"/>
                    <a:pt x="11582" y="17117"/>
                    <a:pt x="11096" y="17100"/>
                  </a:cubicBezTo>
                  <a:cubicBezTo>
                    <a:pt x="10682" y="17085"/>
                    <a:pt x="10344" y="16743"/>
                    <a:pt x="10261" y="16295"/>
                  </a:cubicBezTo>
                  <a:lnTo>
                    <a:pt x="10260" y="16295"/>
                  </a:lnTo>
                  <a:lnTo>
                    <a:pt x="10079" y="15314"/>
                  </a:lnTo>
                  <a:lnTo>
                    <a:pt x="7974" y="15829"/>
                  </a:lnTo>
                  <a:cubicBezTo>
                    <a:pt x="8237" y="18189"/>
                    <a:pt x="6891" y="20425"/>
                    <a:pt x="4838" y="20928"/>
                  </a:cubicBezTo>
                  <a:cubicBezTo>
                    <a:pt x="2675" y="21457"/>
                    <a:pt x="549" y="19863"/>
                    <a:pt x="88" y="17369"/>
                  </a:cubicBezTo>
                  <a:cubicBezTo>
                    <a:pt x="-372" y="14874"/>
                    <a:pt x="1008" y="12422"/>
                    <a:pt x="3170" y="11892"/>
                  </a:cubicBezTo>
                  <a:cubicBezTo>
                    <a:pt x="3866" y="11722"/>
                    <a:pt x="4557" y="11772"/>
                    <a:pt x="5191" y="12001"/>
                  </a:cubicBezTo>
                  <a:lnTo>
                    <a:pt x="5611" y="10908"/>
                  </a:lnTo>
                  <a:cubicBezTo>
                    <a:pt x="5188" y="10637"/>
                    <a:pt x="4908" y="10111"/>
                    <a:pt x="4924" y="9516"/>
                  </a:cubicBezTo>
                  <a:cubicBezTo>
                    <a:pt x="4931" y="9235"/>
                    <a:pt x="5004" y="8976"/>
                    <a:pt x="5123" y="8753"/>
                  </a:cubicBezTo>
                  <a:lnTo>
                    <a:pt x="5122" y="8753"/>
                  </a:lnTo>
                  <a:lnTo>
                    <a:pt x="7375" y="4249"/>
                  </a:lnTo>
                  <a:lnTo>
                    <a:pt x="7375" y="4250"/>
                  </a:lnTo>
                  <a:cubicBezTo>
                    <a:pt x="7591" y="3700"/>
                    <a:pt x="8076" y="3326"/>
                    <a:pt x="8631" y="3346"/>
                  </a:cubicBezTo>
                  <a:cubicBezTo>
                    <a:pt x="9070" y="3361"/>
                    <a:pt x="9452" y="3620"/>
                    <a:pt x="9685" y="4006"/>
                  </a:cubicBezTo>
                  <a:lnTo>
                    <a:pt x="9686" y="4006"/>
                  </a:lnTo>
                  <a:lnTo>
                    <a:pt x="11018" y="6165"/>
                  </a:lnTo>
                  <a:lnTo>
                    <a:pt x="12915" y="5701"/>
                  </a:lnTo>
                  <a:cubicBezTo>
                    <a:pt x="13275" y="5613"/>
                    <a:pt x="13630" y="5878"/>
                    <a:pt x="13706" y="6294"/>
                  </a:cubicBezTo>
                  <a:cubicBezTo>
                    <a:pt x="13778" y="6683"/>
                    <a:pt x="13580" y="7062"/>
                    <a:pt x="13259" y="7182"/>
                  </a:cubicBezTo>
                  <a:lnTo>
                    <a:pt x="13534" y="8671"/>
                  </a:lnTo>
                  <a:lnTo>
                    <a:pt x="14385" y="9625"/>
                  </a:lnTo>
                  <a:cubicBezTo>
                    <a:pt x="14850" y="9205"/>
                    <a:pt x="15402" y="8898"/>
                    <a:pt x="16018" y="8747"/>
                  </a:cubicBezTo>
                  <a:cubicBezTo>
                    <a:pt x="18181" y="8217"/>
                    <a:pt x="20307" y="9811"/>
                    <a:pt x="20768" y="12306"/>
                  </a:cubicBezTo>
                  <a:close/>
                  <a:moveTo>
                    <a:pt x="8795" y="1859"/>
                  </a:moveTo>
                  <a:cubicBezTo>
                    <a:pt x="8642" y="1027"/>
                    <a:pt x="9102" y="210"/>
                    <a:pt x="9823" y="34"/>
                  </a:cubicBezTo>
                  <a:cubicBezTo>
                    <a:pt x="10543" y="-143"/>
                    <a:pt x="11252" y="388"/>
                    <a:pt x="11406" y="1220"/>
                  </a:cubicBezTo>
                  <a:cubicBezTo>
                    <a:pt x="11559" y="2051"/>
                    <a:pt x="11099" y="2869"/>
                    <a:pt x="10378" y="3045"/>
                  </a:cubicBezTo>
                  <a:cubicBezTo>
                    <a:pt x="9658" y="3222"/>
                    <a:pt x="8949" y="2690"/>
                    <a:pt x="8795" y="1859"/>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866" name="Shape 34174">
              <a:extLst>
                <a:ext uri="{FF2B5EF4-FFF2-40B4-BE49-F238E27FC236}">
                  <a16:creationId xmlns:a16="http://schemas.microsoft.com/office/drawing/2014/main" xmlns="" id="{B08F8ECD-9E5E-4C1B-B366-E60F3E06466B}"/>
                </a:ext>
              </a:extLst>
            </p:cNvPr>
            <p:cNvSpPr/>
            <p:nvPr/>
          </p:nvSpPr>
          <p:spPr>
            <a:xfrm>
              <a:off x="13207711" y="5129396"/>
              <a:ext cx="316260" cy="632520"/>
            </a:xfrm>
            <a:custGeom>
              <a:avLst/>
              <a:gdLst/>
              <a:ahLst/>
              <a:cxnLst>
                <a:cxn ang="0">
                  <a:pos x="wd2" y="hd2"/>
                </a:cxn>
                <a:cxn ang="5400000">
                  <a:pos x="wd2" y="hd2"/>
                </a:cxn>
                <a:cxn ang="10800000">
                  <a:pos x="wd2" y="hd2"/>
                </a:cxn>
                <a:cxn ang="16200000">
                  <a:pos x="wd2" y="hd2"/>
                </a:cxn>
              </a:cxnLst>
              <a:rect l="0" t="0"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67" name="Shape 34175">
              <a:extLst>
                <a:ext uri="{FF2B5EF4-FFF2-40B4-BE49-F238E27FC236}">
                  <a16:creationId xmlns:a16="http://schemas.microsoft.com/office/drawing/2014/main" xmlns="" id="{979D26E5-6B36-4A82-A56F-21492FE53762}"/>
                </a:ext>
              </a:extLst>
            </p:cNvPr>
            <p:cNvSpPr/>
            <p:nvPr/>
          </p:nvSpPr>
          <p:spPr>
            <a:xfrm>
              <a:off x="13346915" y="6245061"/>
              <a:ext cx="528722" cy="466192"/>
            </a:xfrm>
            <a:custGeom>
              <a:avLst/>
              <a:gdLst/>
              <a:ahLst/>
              <a:cxnLst>
                <a:cxn ang="0">
                  <a:pos x="wd2" y="hd2"/>
                </a:cxn>
                <a:cxn ang="5400000">
                  <a:pos x="wd2" y="hd2"/>
                </a:cxn>
                <a:cxn ang="10800000">
                  <a:pos x="wd2" y="hd2"/>
                </a:cxn>
                <a:cxn ang="16200000">
                  <a:pos x="wd2" y="hd2"/>
                </a:cxn>
              </a:cxnLst>
              <a:rect l="0" t="0"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68" name="Shape 34176">
              <a:extLst>
                <a:ext uri="{FF2B5EF4-FFF2-40B4-BE49-F238E27FC236}">
                  <a16:creationId xmlns:a16="http://schemas.microsoft.com/office/drawing/2014/main" xmlns="" id="{69176306-FB52-4D48-9AF1-B71E7EEC8E3C}"/>
                </a:ext>
              </a:extLst>
            </p:cNvPr>
            <p:cNvSpPr/>
            <p:nvPr/>
          </p:nvSpPr>
          <p:spPr>
            <a:xfrm>
              <a:off x="10903238" y="7779831"/>
              <a:ext cx="984814" cy="885198"/>
            </a:xfrm>
            <a:custGeom>
              <a:avLst/>
              <a:gdLst/>
              <a:ahLst/>
              <a:cxnLst>
                <a:cxn ang="0">
                  <a:pos x="wd2" y="hd2"/>
                </a:cxn>
                <a:cxn ang="5400000">
                  <a:pos x="wd2" y="hd2"/>
                </a:cxn>
                <a:cxn ang="10800000">
                  <a:pos x="wd2" y="hd2"/>
                </a:cxn>
                <a:cxn ang="16200000">
                  <a:pos x="wd2" y="hd2"/>
                </a:cxn>
              </a:cxnLst>
              <a:rect l="0" t="0" r="r" b="b"/>
              <a:pathLst>
                <a:path w="21255" h="21217" extrusionOk="0">
                  <a:moveTo>
                    <a:pt x="16218" y="16859"/>
                  </a:moveTo>
                  <a:lnTo>
                    <a:pt x="3455" y="9002"/>
                  </a:lnTo>
                  <a:lnTo>
                    <a:pt x="7275" y="1347"/>
                  </a:lnTo>
                  <a:lnTo>
                    <a:pt x="20039" y="9205"/>
                  </a:lnTo>
                  <a:cubicBezTo>
                    <a:pt x="20039" y="9205"/>
                    <a:pt x="16218" y="16859"/>
                    <a:pt x="16218" y="16859"/>
                  </a:cubicBezTo>
                  <a:close/>
                  <a:moveTo>
                    <a:pt x="20627" y="8027"/>
                  </a:moveTo>
                  <a:lnTo>
                    <a:pt x="7863" y="170"/>
                  </a:lnTo>
                  <a:cubicBezTo>
                    <a:pt x="7275" y="-192"/>
                    <a:pt x="6536" y="43"/>
                    <a:pt x="6211" y="693"/>
                  </a:cubicBezTo>
                  <a:cubicBezTo>
                    <a:pt x="6211" y="693"/>
                    <a:pt x="1803" y="9525"/>
                    <a:pt x="1814" y="9531"/>
                  </a:cubicBezTo>
                  <a:lnTo>
                    <a:pt x="16683" y="18684"/>
                  </a:lnTo>
                  <a:cubicBezTo>
                    <a:pt x="16694" y="18691"/>
                    <a:pt x="21103" y="9860"/>
                    <a:pt x="21103" y="9860"/>
                  </a:cubicBezTo>
                  <a:cubicBezTo>
                    <a:pt x="21427" y="9210"/>
                    <a:pt x="21214" y="8389"/>
                    <a:pt x="20627" y="8027"/>
                  </a:cubicBezTo>
                  <a:close/>
                  <a:moveTo>
                    <a:pt x="15519" y="21047"/>
                  </a:moveTo>
                  <a:lnTo>
                    <a:pt x="628" y="11880"/>
                  </a:lnTo>
                  <a:cubicBezTo>
                    <a:pt x="40" y="11518"/>
                    <a:pt x="-173" y="10698"/>
                    <a:pt x="152" y="10047"/>
                  </a:cubicBezTo>
                  <a:lnTo>
                    <a:pt x="446" y="9459"/>
                  </a:lnTo>
                  <a:lnTo>
                    <a:pt x="7359" y="13714"/>
                  </a:lnTo>
                  <a:lnTo>
                    <a:pt x="7065" y="14303"/>
                  </a:lnTo>
                  <a:lnTo>
                    <a:pt x="10256" y="16268"/>
                  </a:lnTo>
                  <a:lnTo>
                    <a:pt x="10550" y="15679"/>
                  </a:lnTo>
                  <a:lnTo>
                    <a:pt x="17464" y="19935"/>
                  </a:lnTo>
                  <a:lnTo>
                    <a:pt x="17170" y="20524"/>
                  </a:lnTo>
                  <a:cubicBezTo>
                    <a:pt x="16846" y="21174"/>
                    <a:pt x="16106" y="21408"/>
                    <a:pt x="15519" y="21047"/>
                  </a:cubicBezTo>
                  <a:cubicBezTo>
                    <a:pt x="15519" y="21047"/>
                    <a:pt x="15519" y="21047"/>
                    <a:pt x="15519" y="2104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69" name="Shape 34177">
              <a:extLst>
                <a:ext uri="{FF2B5EF4-FFF2-40B4-BE49-F238E27FC236}">
                  <a16:creationId xmlns:a16="http://schemas.microsoft.com/office/drawing/2014/main" xmlns="" id="{AC536B81-0CF3-4AAB-A15C-9145AAD9EA69}"/>
                </a:ext>
              </a:extLst>
            </p:cNvPr>
            <p:cNvSpPr/>
            <p:nvPr/>
          </p:nvSpPr>
          <p:spPr>
            <a:xfrm>
              <a:off x="11708307" y="11472461"/>
              <a:ext cx="584792" cy="503796"/>
            </a:xfrm>
            <a:custGeom>
              <a:avLst/>
              <a:gdLst/>
              <a:ahLst/>
              <a:cxnLst>
                <a:cxn ang="0">
                  <a:pos x="wd2" y="hd2"/>
                </a:cxn>
                <a:cxn ang="5400000">
                  <a:pos x="wd2" y="hd2"/>
                </a:cxn>
                <a:cxn ang="10800000">
                  <a:pos x="wd2" y="hd2"/>
                </a:cxn>
                <a:cxn ang="16200000">
                  <a:pos x="wd2" y="hd2"/>
                </a:cxn>
              </a:cxnLst>
              <a:rect l="0" t="0"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70" name="Shape 34178">
              <a:extLst>
                <a:ext uri="{FF2B5EF4-FFF2-40B4-BE49-F238E27FC236}">
                  <a16:creationId xmlns:a16="http://schemas.microsoft.com/office/drawing/2014/main" xmlns="" id="{C79A37AE-D2E4-48F5-87B4-F7B571686910}"/>
                </a:ext>
              </a:extLst>
            </p:cNvPr>
            <p:cNvSpPr/>
            <p:nvPr/>
          </p:nvSpPr>
          <p:spPr>
            <a:xfrm>
              <a:off x="14474664" y="3452446"/>
              <a:ext cx="701272" cy="992744"/>
            </a:xfrm>
            <a:custGeom>
              <a:avLst/>
              <a:gdLst/>
              <a:ahLst/>
              <a:cxnLst>
                <a:cxn ang="0">
                  <a:pos x="wd2" y="hd2"/>
                </a:cxn>
                <a:cxn ang="5400000">
                  <a:pos x="wd2" y="hd2"/>
                </a:cxn>
                <a:cxn ang="10800000">
                  <a:pos x="wd2" y="hd2"/>
                </a:cxn>
                <a:cxn ang="16200000">
                  <a:pos x="wd2" y="hd2"/>
                </a:cxn>
              </a:cxnLst>
              <a:rect l="0" t="0" r="r" b="b"/>
              <a:pathLst>
                <a:path w="21183" h="21600" extrusionOk="0">
                  <a:moveTo>
                    <a:pt x="6837" y="0"/>
                  </a:moveTo>
                  <a:lnTo>
                    <a:pt x="6304" y="11896"/>
                  </a:lnTo>
                  <a:lnTo>
                    <a:pt x="10115" y="11984"/>
                  </a:lnTo>
                  <a:lnTo>
                    <a:pt x="10387" y="5819"/>
                  </a:lnTo>
                  <a:cubicBezTo>
                    <a:pt x="10807" y="5990"/>
                    <a:pt x="11286" y="6091"/>
                    <a:pt x="11799" y="6080"/>
                  </a:cubicBezTo>
                  <a:cubicBezTo>
                    <a:pt x="12816" y="6059"/>
                    <a:pt x="13721" y="5638"/>
                    <a:pt x="14293" y="5029"/>
                  </a:cubicBezTo>
                  <a:cubicBezTo>
                    <a:pt x="14344" y="4975"/>
                    <a:pt x="14392" y="4920"/>
                    <a:pt x="14437" y="4864"/>
                  </a:cubicBezTo>
                  <a:cubicBezTo>
                    <a:pt x="15870" y="5413"/>
                    <a:pt x="17048" y="6141"/>
                    <a:pt x="17879" y="7040"/>
                  </a:cubicBezTo>
                  <a:cubicBezTo>
                    <a:pt x="19250" y="8523"/>
                    <a:pt x="19623" y="10355"/>
                    <a:pt x="18956" y="12341"/>
                  </a:cubicBezTo>
                  <a:cubicBezTo>
                    <a:pt x="17917" y="15436"/>
                    <a:pt x="14349" y="17736"/>
                    <a:pt x="10109" y="18168"/>
                  </a:cubicBezTo>
                  <a:lnTo>
                    <a:pt x="10109" y="16337"/>
                  </a:lnTo>
                  <a:lnTo>
                    <a:pt x="12811" y="16337"/>
                  </a:lnTo>
                  <a:lnTo>
                    <a:pt x="12811" y="15424"/>
                  </a:lnTo>
                  <a:lnTo>
                    <a:pt x="2958" y="15424"/>
                  </a:lnTo>
                  <a:lnTo>
                    <a:pt x="2958" y="16337"/>
                  </a:lnTo>
                  <a:lnTo>
                    <a:pt x="5665" y="16337"/>
                  </a:lnTo>
                  <a:lnTo>
                    <a:pt x="5665" y="19312"/>
                  </a:lnTo>
                  <a:lnTo>
                    <a:pt x="0" y="19312"/>
                  </a:lnTo>
                  <a:lnTo>
                    <a:pt x="0" y="21600"/>
                  </a:lnTo>
                  <a:lnTo>
                    <a:pt x="15769" y="21600"/>
                  </a:lnTo>
                  <a:lnTo>
                    <a:pt x="15769" y="19312"/>
                  </a:lnTo>
                  <a:lnTo>
                    <a:pt x="11820" y="19312"/>
                  </a:lnTo>
                  <a:cubicBezTo>
                    <a:pt x="16159" y="18468"/>
                    <a:pt x="19703" y="15947"/>
                    <a:pt x="20805" y="12664"/>
                  </a:cubicBezTo>
                  <a:cubicBezTo>
                    <a:pt x="21600" y="10296"/>
                    <a:pt x="21135" y="8089"/>
                    <a:pt x="19462" y="6280"/>
                  </a:cubicBezTo>
                  <a:cubicBezTo>
                    <a:pt x="18352" y="5079"/>
                    <a:pt x="16769" y="4131"/>
                    <a:pt x="14820" y="3462"/>
                  </a:cubicBezTo>
                  <a:cubicBezTo>
                    <a:pt x="14558" y="2431"/>
                    <a:pt x="13305" y="1647"/>
                    <a:pt x="11799" y="1647"/>
                  </a:cubicBezTo>
                  <a:cubicBezTo>
                    <a:pt x="11359" y="1647"/>
                    <a:pt x="10947" y="1715"/>
                    <a:pt x="10568" y="1835"/>
                  </a:cubicBezTo>
                  <a:lnTo>
                    <a:pt x="10642" y="88"/>
                  </a:lnTo>
                  <a:lnTo>
                    <a:pt x="6837" y="0"/>
                  </a:lnTo>
                  <a:close/>
                  <a:moveTo>
                    <a:pt x="11799" y="3017"/>
                  </a:moveTo>
                  <a:cubicBezTo>
                    <a:pt x="12376" y="3012"/>
                    <a:pt x="12879" y="3300"/>
                    <a:pt x="12982" y="3708"/>
                  </a:cubicBezTo>
                  <a:cubicBezTo>
                    <a:pt x="13088" y="4130"/>
                    <a:pt x="12736" y="4539"/>
                    <a:pt x="12167" y="4660"/>
                  </a:cubicBezTo>
                  <a:cubicBezTo>
                    <a:pt x="12051" y="4688"/>
                    <a:pt x="11928" y="4706"/>
                    <a:pt x="11799" y="4706"/>
                  </a:cubicBezTo>
                  <a:cubicBezTo>
                    <a:pt x="11152" y="4706"/>
                    <a:pt x="10625" y="4326"/>
                    <a:pt x="10626" y="3862"/>
                  </a:cubicBezTo>
                  <a:cubicBezTo>
                    <a:pt x="10628" y="3397"/>
                    <a:pt x="11153" y="3023"/>
                    <a:pt x="11799" y="3017"/>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871" name="Shape 34179">
              <a:extLst>
                <a:ext uri="{FF2B5EF4-FFF2-40B4-BE49-F238E27FC236}">
                  <a16:creationId xmlns:a16="http://schemas.microsoft.com/office/drawing/2014/main" xmlns="" id="{FAFB7EAB-323D-42F4-B905-A19BBC55E083}"/>
                </a:ext>
              </a:extLst>
            </p:cNvPr>
            <p:cNvSpPr/>
            <p:nvPr/>
          </p:nvSpPr>
          <p:spPr>
            <a:xfrm>
              <a:off x="13573878" y="4409128"/>
              <a:ext cx="1096094" cy="1213368"/>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72" name="Shape 34180">
              <a:extLst>
                <a:ext uri="{FF2B5EF4-FFF2-40B4-BE49-F238E27FC236}">
                  <a16:creationId xmlns:a16="http://schemas.microsoft.com/office/drawing/2014/main" xmlns="" id="{F6C8545B-1494-4B3D-A351-99C5EAF936D0}"/>
                </a:ext>
              </a:extLst>
            </p:cNvPr>
            <p:cNvSpPr/>
            <p:nvPr/>
          </p:nvSpPr>
          <p:spPr>
            <a:xfrm>
              <a:off x="12366664" y="11330119"/>
              <a:ext cx="843804" cy="992744"/>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873" name="Shape 34181">
              <a:extLst>
                <a:ext uri="{FF2B5EF4-FFF2-40B4-BE49-F238E27FC236}">
                  <a16:creationId xmlns:a16="http://schemas.microsoft.com/office/drawing/2014/main" xmlns="" id="{E9771ACE-9432-4F41-9B7C-FB680C337B7B}"/>
                </a:ext>
              </a:extLst>
            </p:cNvPr>
            <p:cNvSpPr/>
            <p:nvPr/>
          </p:nvSpPr>
          <p:spPr>
            <a:xfrm>
              <a:off x="14244181" y="7303221"/>
              <a:ext cx="622050" cy="5410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97" y="15438"/>
                  </a:lnTo>
                  <a:lnTo>
                    <a:pt x="5592" y="20234"/>
                  </a:lnTo>
                  <a:cubicBezTo>
                    <a:pt x="5592" y="20234"/>
                    <a:pt x="0" y="21600"/>
                    <a:pt x="0" y="21600"/>
                  </a:cubicBezTo>
                  <a:close/>
                  <a:moveTo>
                    <a:pt x="6275" y="19576"/>
                  </a:moveTo>
                  <a:lnTo>
                    <a:pt x="2779" y="14780"/>
                  </a:lnTo>
                  <a:lnTo>
                    <a:pt x="14944" y="3046"/>
                  </a:lnTo>
                  <a:lnTo>
                    <a:pt x="18443" y="7840"/>
                  </a:lnTo>
                  <a:cubicBezTo>
                    <a:pt x="18443" y="7840"/>
                    <a:pt x="6275" y="19576"/>
                    <a:pt x="6275" y="19576"/>
                  </a:cubicBezTo>
                  <a:close/>
                  <a:moveTo>
                    <a:pt x="19138" y="7167"/>
                  </a:moveTo>
                  <a:lnTo>
                    <a:pt x="15640" y="2373"/>
                  </a:lnTo>
                  <a:lnTo>
                    <a:pt x="18101" y="0"/>
                  </a:lnTo>
                  <a:lnTo>
                    <a:pt x="21600" y="4794"/>
                  </a:lnTo>
                  <a:cubicBezTo>
                    <a:pt x="21600" y="4794"/>
                    <a:pt x="19138" y="7167"/>
                    <a:pt x="19138" y="716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74" name="Shape 34182">
              <a:extLst>
                <a:ext uri="{FF2B5EF4-FFF2-40B4-BE49-F238E27FC236}">
                  <a16:creationId xmlns:a16="http://schemas.microsoft.com/office/drawing/2014/main" xmlns="" id="{9F6BB151-8428-4A88-A579-1C86894B6E76}"/>
                </a:ext>
              </a:extLst>
            </p:cNvPr>
            <p:cNvSpPr/>
            <p:nvPr/>
          </p:nvSpPr>
          <p:spPr>
            <a:xfrm>
              <a:off x="13576635" y="6759701"/>
              <a:ext cx="580114" cy="809692"/>
            </a:xfrm>
            <a:custGeom>
              <a:avLst/>
              <a:gdLst/>
              <a:ahLst/>
              <a:cxnLst>
                <a:cxn ang="0">
                  <a:pos x="wd2" y="hd2"/>
                </a:cxn>
                <a:cxn ang="5400000">
                  <a:pos x="wd2" y="hd2"/>
                </a:cxn>
                <a:cxn ang="10800000">
                  <a:pos x="wd2" y="hd2"/>
                </a:cxn>
                <a:cxn ang="16200000">
                  <a:pos x="wd2" y="hd2"/>
                </a:cxn>
              </a:cxnLst>
              <a:rect l="0" t="0"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75" name="Shape 34183">
              <a:extLst>
                <a:ext uri="{FF2B5EF4-FFF2-40B4-BE49-F238E27FC236}">
                  <a16:creationId xmlns:a16="http://schemas.microsoft.com/office/drawing/2014/main" xmlns="" id="{EEC94690-F9BA-4D1F-B1EF-E90862CF8FAF}"/>
                </a:ext>
              </a:extLst>
            </p:cNvPr>
            <p:cNvSpPr/>
            <p:nvPr/>
          </p:nvSpPr>
          <p:spPr>
            <a:xfrm>
              <a:off x="11615391" y="7089790"/>
              <a:ext cx="617918" cy="684030"/>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76" name="Shape 34184">
              <a:extLst>
                <a:ext uri="{FF2B5EF4-FFF2-40B4-BE49-F238E27FC236}">
                  <a16:creationId xmlns:a16="http://schemas.microsoft.com/office/drawing/2014/main" xmlns="" id="{94A9EB75-8852-49EA-9E85-18B0A4C69BF7}"/>
                </a:ext>
              </a:extLst>
            </p:cNvPr>
            <p:cNvSpPr/>
            <p:nvPr/>
          </p:nvSpPr>
          <p:spPr>
            <a:xfrm>
              <a:off x="13088735" y="3291417"/>
              <a:ext cx="651942" cy="595766"/>
            </a:xfrm>
            <a:custGeom>
              <a:avLst/>
              <a:gdLst/>
              <a:ahLst/>
              <a:cxnLst>
                <a:cxn ang="0">
                  <a:pos x="wd2" y="hd2"/>
                </a:cxn>
                <a:cxn ang="5400000">
                  <a:pos x="wd2" y="hd2"/>
                </a:cxn>
                <a:cxn ang="10800000">
                  <a:pos x="wd2" y="hd2"/>
                </a:cxn>
                <a:cxn ang="16200000">
                  <a:pos x="wd2" y="hd2"/>
                </a:cxn>
              </a:cxnLst>
              <a:rect l="0" t="0"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77" name="Shape 34185">
              <a:extLst>
                <a:ext uri="{FF2B5EF4-FFF2-40B4-BE49-F238E27FC236}">
                  <a16:creationId xmlns:a16="http://schemas.microsoft.com/office/drawing/2014/main" xmlns="" id="{1A8C65A3-CC87-4A1C-BB52-8A9F2EDB31B8}"/>
                </a:ext>
              </a:extLst>
            </p:cNvPr>
            <p:cNvSpPr/>
            <p:nvPr/>
          </p:nvSpPr>
          <p:spPr>
            <a:xfrm>
              <a:off x="12303465" y="7118398"/>
              <a:ext cx="457434" cy="615446"/>
            </a:xfrm>
            <a:custGeom>
              <a:avLst/>
              <a:gdLst/>
              <a:ahLst/>
              <a:cxnLst>
                <a:cxn ang="0">
                  <a:pos x="wd2" y="hd2"/>
                </a:cxn>
                <a:cxn ang="5400000">
                  <a:pos x="wd2" y="hd2"/>
                </a:cxn>
                <a:cxn ang="10800000">
                  <a:pos x="wd2" y="hd2"/>
                </a:cxn>
                <a:cxn ang="16200000">
                  <a:pos x="wd2" y="hd2"/>
                </a:cxn>
              </a:cxnLst>
              <a:rect l="0" t="0" r="r" b="b"/>
              <a:pathLst>
                <a:path w="21600" h="21600" extrusionOk="0">
                  <a:moveTo>
                    <a:pt x="0" y="1289"/>
                  </a:moveTo>
                  <a:lnTo>
                    <a:pt x="7526" y="11318"/>
                  </a:lnTo>
                  <a:lnTo>
                    <a:pt x="10639" y="10027"/>
                  </a:lnTo>
                  <a:lnTo>
                    <a:pt x="6735" y="4831"/>
                  </a:lnTo>
                  <a:cubicBezTo>
                    <a:pt x="7186" y="4822"/>
                    <a:pt x="7638" y="4734"/>
                    <a:pt x="8042" y="4542"/>
                  </a:cubicBezTo>
                  <a:cubicBezTo>
                    <a:pt x="8843" y="4160"/>
                    <a:pt x="9286" y="3488"/>
                    <a:pt x="9338" y="2779"/>
                  </a:cubicBezTo>
                  <a:cubicBezTo>
                    <a:pt x="9343" y="2717"/>
                    <a:pt x="9344" y="2654"/>
                    <a:pt x="9343" y="2591"/>
                  </a:cubicBezTo>
                  <a:cubicBezTo>
                    <a:pt x="10859" y="2532"/>
                    <a:pt x="12290" y="2713"/>
                    <a:pt x="13557" y="3159"/>
                  </a:cubicBezTo>
                  <a:cubicBezTo>
                    <a:pt x="15647" y="3894"/>
                    <a:pt x="17171" y="5277"/>
                    <a:pt x="17964" y="7158"/>
                  </a:cubicBezTo>
                  <a:cubicBezTo>
                    <a:pt x="19200" y="10089"/>
                    <a:pt x="17878" y="13269"/>
                    <a:pt x="14770" y="15143"/>
                  </a:cubicBezTo>
                  <a:lnTo>
                    <a:pt x="13545" y="13629"/>
                  </a:lnTo>
                  <a:lnTo>
                    <a:pt x="15711" y="12662"/>
                  </a:lnTo>
                  <a:lnTo>
                    <a:pt x="15100" y="11906"/>
                  </a:lnTo>
                  <a:lnTo>
                    <a:pt x="7202" y="15433"/>
                  </a:lnTo>
                  <a:lnTo>
                    <a:pt x="7813" y="16189"/>
                  </a:lnTo>
                  <a:lnTo>
                    <a:pt x="9983" y="15220"/>
                  </a:lnTo>
                  <a:lnTo>
                    <a:pt x="11972" y="17680"/>
                  </a:lnTo>
                  <a:lnTo>
                    <a:pt x="7432" y="19708"/>
                  </a:lnTo>
                  <a:lnTo>
                    <a:pt x="8961" y="21600"/>
                  </a:lnTo>
                  <a:lnTo>
                    <a:pt x="21600" y="15956"/>
                  </a:lnTo>
                  <a:lnTo>
                    <a:pt x="20070" y="14064"/>
                  </a:lnTo>
                  <a:lnTo>
                    <a:pt x="16905" y="15477"/>
                  </a:lnTo>
                  <a:cubicBezTo>
                    <a:pt x="19819" y="13226"/>
                    <a:pt x="20973" y="9873"/>
                    <a:pt x="19662" y="6762"/>
                  </a:cubicBezTo>
                  <a:cubicBezTo>
                    <a:pt x="18716" y="4520"/>
                    <a:pt x="16868" y="2861"/>
                    <a:pt x="14317" y="1964"/>
                  </a:cubicBezTo>
                  <a:cubicBezTo>
                    <a:pt x="12625" y="1368"/>
                    <a:pt x="10722" y="1151"/>
                    <a:pt x="8713" y="1295"/>
                  </a:cubicBezTo>
                  <a:cubicBezTo>
                    <a:pt x="7813" y="536"/>
                    <a:pt x="6285" y="336"/>
                    <a:pt x="5078" y="875"/>
                  </a:cubicBezTo>
                  <a:cubicBezTo>
                    <a:pt x="4725" y="1032"/>
                    <a:pt x="4440" y="1236"/>
                    <a:pt x="4217" y="1471"/>
                  </a:cubicBezTo>
                  <a:lnTo>
                    <a:pt x="3109" y="0"/>
                  </a:lnTo>
                  <a:lnTo>
                    <a:pt x="0" y="1289"/>
                  </a:lnTo>
                  <a:close/>
                  <a:moveTo>
                    <a:pt x="5994" y="2008"/>
                  </a:moveTo>
                  <a:cubicBezTo>
                    <a:pt x="6453" y="1798"/>
                    <a:pt x="7049" y="1856"/>
                    <a:pt x="7404" y="2156"/>
                  </a:cubicBezTo>
                  <a:cubicBezTo>
                    <a:pt x="7771" y="2467"/>
                    <a:pt x="7762" y="2932"/>
                    <a:pt x="7387" y="3235"/>
                  </a:cubicBezTo>
                  <a:cubicBezTo>
                    <a:pt x="7313" y="3300"/>
                    <a:pt x="7226" y="3359"/>
                    <a:pt x="7123" y="3405"/>
                  </a:cubicBezTo>
                  <a:cubicBezTo>
                    <a:pt x="6605" y="3637"/>
                    <a:pt x="5928" y="3511"/>
                    <a:pt x="5619" y="3126"/>
                  </a:cubicBezTo>
                  <a:cubicBezTo>
                    <a:pt x="5309" y="2742"/>
                    <a:pt x="5480" y="2244"/>
                    <a:pt x="5994" y="2008"/>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78" name="Shape 34186">
              <a:extLst>
                <a:ext uri="{FF2B5EF4-FFF2-40B4-BE49-F238E27FC236}">
                  <a16:creationId xmlns:a16="http://schemas.microsoft.com/office/drawing/2014/main" xmlns="" id="{70A7D579-0299-4473-BCBF-402B0354BA27}"/>
                </a:ext>
              </a:extLst>
            </p:cNvPr>
            <p:cNvSpPr/>
            <p:nvPr/>
          </p:nvSpPr>
          <p:spPr>
            <a:xfrm>
              <a:off x="10902474" y="3745209"/>
              <a:ext cx="602468" cy="782846"/>
            </a:xfrm>
            <a:custGeom>
              <a:avLst/>
              <a:gdLst/>
              <a:ahLst/>
              <a:cxnLst>
                <a:cxn ang="0">
                  <a:pos x="wd2" y="hd2"/>
                </a:cxn>
                <a:cxn ang="5400000">
                  <a:pos x="wd2" y="hd2"/>
                </a:cxn>
                <a:cxn ang="10800000">
                  <a:pos x="wd2" y="hd2"/>
                </a:cxn>
                <a:cxn ang="16200000">
                  <a:pos x="wd2" y="hd2"/>
                </a:cxn>
              </a:cxnLst>
              <a:rect l="0" t="0" r="r" b="b"/>
              <a:pathLst>
                <a:path w="20438" h="21519" extrusionOk="0">
                  <a:moveTo>
                    <a:pt x="9842" y="0"/>
                  </a:moveTo>
                  <a:cubicBezTo>
                    <a:pt x="7324" y="0"/>
                    <a:pt x="4803" y="774"/>
                    <a:pt x="2881" y="2331"/>
                  </a:cubicBezTo>
                  <a:cubicBezTo>
                    <a:pt x="-961" y="5445"/>
                    <a:pt x="-961" y="10493"/>
                    <a:pt x="2881" y="13607"/>
                  </a:cubicBezTo>
                  <a:cubicBezTo>
                    <a:pt x="6005" y="16138"/>
                    <a:pt x="10709" y="16613"/>
                    <a:pt x="14423" y="15030"/>
                  </a:cubicBezTo>
                  <a:cubicBezTo>
                    <a:pt x="14434" y="15103"/>
                    <a:pt x="14466" y="15175"/>
                    <a:pt x="14515" y="15243"/>
                  </a:cubicBezTo>
                  <a:lnTo>
                    <a:pt x="18781" y="21235"/>
                  </a:lnTo>
                  <a:cubicBezTo>
                    <a:pt x="18974" y="21506"/>
                    <a:pt x="19402" y="21600"/>
                    <a:pt x="19736" y="21444"/>
                  </a:cubicBezTo>
                  <a:lnTo>
                    <a:pt x="20091" y="21277"/>
                  </a:lnTo>
                  <a:cubicBezTo>
                    <a:pt x="20425" y="21121"/>
                    <a:pt x="20535" y="20774"/>
                    <a:pt x="20343" y="20503"/>
                  </a:cubicBezTo>
                  <a:lnTo>
                    <a:pt x="16076" y="14515"/>
                  </a:lnTo>
                  <a:cubicBezTo>
                    <a:pt x="16007" y="14419"/>
                    <a:pt x="15903" y="14355"/>
                    <a:pt x="15790" y="14307"/>
                  </a:cubicBezTo>
                  <a:cubicBezTo>
                    <a:pt x="16138" y="14092"/>
                    <a:pt x="16479" y="13864"/>
                    <a:pt x="16797" y="13607"/>
                  </a:cubicBezTo>
                  <a:cubicBezTo>
                    <a:pt x="20639" y="10493"/>
                    <a:pt x="20639" y="5445"/>
                    <a:pt x="16797" y="2331"/>
                  </a:cubicBezTo>
                  <a:cubicBezTo>
                    <a:pt x="14875" y="774"/>
                    <a:pt x="12360" y="0"/>
                    <a:pt x="9842" y="0"/>
                  </a:cubicBezTo>
                  <a:close/>
                  <a:moveTo>
                    <a:pt x="9842" y="1251"/>
                  </a:moveTo>
                  <a:cubicBezTo>
                    <a:pt x="11963" y="1251"/>
                    <a:pt x="14085" y="1909"/>
                    <a:pt x="15704" y="3221"/>
                  </a:cubicBezTo>
                  <a:cubicBezTo>
                    <a:pt x="18942" y="5844"/>
                    <a:pt x="18942" y="10098"/>
                    <a:pt x="15704" y="12722"/>
                  </a:cubicBezTo>
                  <a:cubicBezTo>
                    <a:pt x="12467" y="15345"/>
                    <a:pt x="7217" y="15345"/>
                    <a:pt x="3980" y="12722"/>
                  </a:cubicBezTo>
                  <a:cubicBezTo>
                    <a:pt x="742" y="10098"/>
                    <a:pt x="742" y="5844"/>
                    <a:pt x="3980" y="3221"/>
                  </a:cubicBezTo>
                  <a:cubicBezTo>
                    <a:pt x="5598" y="1909"/>
                    <a:pt x="7720" y="1251"/>
                    <a:pt x="9842" y="125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79" name="Shape 34187">
              <a:extLst>
                <a:ext uri="{FF2B5EF4-FFF2-40B4-BE49-F238E27FC236}">
                  <a16:creationId xmlns:a16="http://schemas.microsoft.com/office/drawing/2014/main" xmlns="" id="{0B4E0334-DB8A-4CBE-ABF2-6FBB6C5A9CAF}"/>
                </a:ext>
              </a:extLst>
            </p:cNvPr>
            <p:cNvSpPr/>
            <p:nvPr/>
          </p:nvSpPr>
          <p:spPr>
            <a:xfrm>
              <a:off x="9646332" y="5299667"/>
              <a:ext cx="648460" cy="459644"/>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80" name="Shape 34188">
              <a:extLst>
                <a:ext uri="{FF2B5EF4-FFF2-40B4-BE49-F238E27FC236}">
                  <a16:creationId xmlns:a16="http://schemas.microsoft.com/office/drawing/2014/main" xmlns="" id="{E1BD37E9-70CD-44AC-933C-BF177C87675F}"/>
                </a:ext>
              </a:extLst>
            </p:cNvPr>
            <p:cNvSpPr/>
            <p:nvPr/>
          </p:nvSpPr>
          <p:spPr>
            <a:xfrm>
              <a:off x="14782759" y="5213711"/>
              <a:ext cx="949938" cy="458576"/>
            </a:xfrm>
            <a:custGeom>
              <a:avLst/>
              <a:gdLst/>
              <a:ahLst/>
              <a:cxnLst>
                <a:cxn ang="0">
                  <a:pos x="wd2" y="hd2"/>
                </a:cxn>
                <a:cxn ang="5400000">
                  <a:pos x="wd2" y="hd2"/>
                </a:cxn>
                <a:cxn ang="10800000">
                  <a:pos x="wd2" y="hd2"/>
                </a:cxn>
                <a:cxn ang="16200000">
                  <a:pos x="wd2" y="hd2"/>
                </a:cxn>
              </a:cxnLst>
              <a:rect l="0" t="0" r="r" b="b"/>
              <a:pathLst>
                <a:path w="21600" h="21600" extrusionOk="0">
                  <a:moveTo>
                    <a:pt x="470" y="21600"/>
                  </a:moveTo>
                  <a:cubicBezTo>
                    <a:pt x="3196" y="21301"/>
                    <a:pt x="4520" y="17446"/>
                    <a:pt x="5606" y="13579"/>
                  </a:cubicBezTo>
                  <a:cubicBezTo>
                    <a:pt x="6868" y="17109"/>
                    <a:pt x="8385" y="20522"/>
                    <a:pt x="11056" y="20229"/>
                  </a:cubicBezTo>
                  <a:cubicBezTo>
                    <a:pt x="13700" y="19938"/>
                    <a:pt x="15043" y="16273"/>
                    <a:pt x="16113" y="12527"/>
                  </a:cubicBezTo>
                  <a:cubicBezTo>
                    <a:pt x="17383" y="16099"/>
                    <a:pt x="18898" y="19587"/>
                    <a:pt x="21600" y="19290"/>
                  </a:cubicBezTo>
                  <a:lnTo>
                    <a:pt x="21545" y="16807"/>
                  </a:lnTo>
                  <a:cubicBezTo>
                    <a:pt x="19258" y="17058"/>
                    <a:pt x="18061" y="13947"/>
                    <a:pt x="16772" y="10222"/>
                  </a:cubicBezTo>
                  <a:cubicBezTo>
                    <a:pt x="17878" y="6171"/>
                    <a:pt x="18899" y="2735"/>
                    <a:pt x="21214" y="2481"/>
                  </a:cubicBezTo>
                  <a:lnTo>
                    <a:pt x="21142" y="0"/>
                  </a:lnTo>
                  <a:cubicBezTo>
                    <a:pt x="18416" y="300"/>
                    <a:pt x="17080" y="4165"/>
                    <a:pt x="15994" y="8031"/>
                  </a:cubicBezTo>
                  <a:cubicBezTo>
                    <a:pt x="14732" y="4504"/>
                    <a:pt x="13210" y="1123"/>
                    <a:pt x="10541" y="1416"/>
                  </a:cubicBezTo>
                  <a:cubicBezTo>
                    <a:pt x="7892" y="1708"/>
                    <a:pt x="6571" y="5362"/>
                    <a:pt x="5501" y="9116"/>
                  </a:cubicBezTo>
                  <a:cubicBezTo>
                    <a:pt x="4229" y="5537"/>
                    <a:pt x="2706" y="2023"/>
                    <a:pt x="0" y="2320"/>
                  </a:cubicBezTo>
                  <a:cubicBezTo>
                    <a:pt x="0" y="2320"/>
                    <a:pt x="67" y="4802"/>
                    <a:pt x="67" y="4802"/>
                  </a:cubicBezTo>
                  <a:cubicBezTo>
                    <a:pt x="2361" y="4550"/>
                    <a:pt x="3548" y="7681"/>
                    <a:pt x="4841" y="11421"/>
                  </a:cubicBezTo>
                  <a:cubicBezTo>
                    <a:pt x="3737" y="15462"/>
                    <a:pt x="2709" y="18874"/>
                    <a:pt x="399" y="19128"/>
                  </a:cubicBezTo>
                  <a:lnTo>
                    <a:pt x="470" y="21600"/>
                  </a:lnTo>
                  <a:close/>
                  <a:moveTo>
                    <a:pt x="571" y="17516"/>
                  </a:moveTo>
                  <a:cubicBezTo>
                    <a:pt x="973" y="17463"/>
                    <a:pt x="1323" y="17289"/>
                    <a:pt x="1641" y="17020"/>
                  </a:cubicBezTo>
                  <a:cubicBezTo>
                    <a:pt x="1641" y="17020"/>
                    <a:pt x="1387" y="6572"/>
                    <a:pt x="1387" y="6572"/>
                  </a:cubicBezTo>
                  <a:cubicBezTo>
                    <a:pt x="1058" y="6378"/>
                    <a:pt x="699" y="6290"/>
                    <a:pt x="296" y="6330"/>
                  </a:cubicBezTo>
                  <a:lnTo>
                    <a:pt x="571" y="17516"/>
                  </a:lnTo>
                  <a:close/>
                  <a:moveTo>
                    <a:pt x="2649" y="15637"/>
                  </a:moveTo>
                  <a:cubicBezTo>
                    <a:pt x="3008" y="15009"/>
                    <a:pt x="3317" y="14212"/>
                    <a:pt x="3611" y="13297"/>
                  </a:cubicBezTo>
                  <a:lnTo>
                    <a:pt x="3530" y="9777"/>
                  </a:lnTo>
                  <a:cubicBezTo>
                    <a:pt x="3194" y="8935"/>
                    <a:pt x="2849" y="8211"/>
                    <a:pt x="2462" y="7671"/>
                  </a:cubicBezTo>
                  <a:lnTo>
                    <a:pt x="2649" y="15637"/>
                  </a:lnTo>
                  <a:close/>
                  <a:moveTo>
                    <a:pt x="6265" y="11274"/>
                  </a:moveTo>
                  <a:cubicBezTo>
                    <a:pt x="7335" y="7383"/>
                    <a:pt x="8366" y="4144"/>
                    <a:pt x="10612" y="3897"/>
                  </a:cubicBezTo>
                  <a:cubicBezTo>
                    <a:pt x="12876" y="3648"/>
                    <a:pt x="14062" y="6687"/>
                    <a:pt x="15336" y="10361"/>
                  </a:cubicBezTo>
                  <a:cubicBezTo>
                    <a:pt x="14269" y="14240"/>
                    <a:pt x="13242" y="17500"/>
                    <a:pt x="11001" y="17746"/>
                  </a:cubicBezTo>
                  <a:cubicBezTo>
                    <a:pt x="8738" y="17995"/>
                    <a:pt x="7539" y="14948"/>
                    <a:pt x="6265" y="11274"/>
                  </a:cubicBezTo>
                  <a:close/>
                  <a:moveTo>
                    <a:pt x="8019" y="13315"/>
                  </a:moveTo>
                  <a:cubicBezTo>
                    <a:pt x="8416" y="14295"/>
                    <a:pt x="8827" y="15128"/>
                    <a:pt x="9287" y="15750"/>
                  </a:cubicBezTo>
                  <a:lnTo>
                    <a:pt x="9038" y="6172"/>
                  </a:lnTo>
                  <a:cubicBezTo>
                    <a:pt x="8613" y="6892"/>
                    <a:pt x="8251" y="7817"/>
                    <a:pt x="7906" y="8878"/>
                  </a:cubicBezTo>
                  <a:lnTo>
                    <a:pt x="8019" y="13315"/>
                  </a:lnTo>
                  <a:close/>
                  <a:moveTo>
                    <a:pt x="10389" y="16077"/>
                  </a:moveTo>
                  <a:cubicBezTo>
                    <a:pt x="10611" y="16140"/>
                    <a:pt x="10842" y="16161"/>
                    <a:pt x="11095" y="16128"/>
                  </a:cubicBezTo>
                  <a:cubicBezTo>
                    <a:pt x="11223" y="16112"/>
                    <a:pt x="11344" y="16080"/>
                    <a:pt x="11463" y="16041"/>
                  </a:cubicBezTo>
                  <a:lnTo>
                    <a:pt x="11227" y="5045"/>
                  </a:lnTo>
                  <a:cubicBezTo>
                    <a:pt x="11108" y="5036"/>
                    <a:pt x="10985" y="5039"/>
                    <a:pt x="10857" y="5056"/>
                  </a:cubicBezTo>
                  <a:cubicBezTo>
                    <a:pt x="10605" y="5088"/>
                    <a:pt x="10374" y="5166"/>
                    <a:pt x="10157" y="5285"/>
                  </a:cubicBezTo>
                  <a:lnTo>
                    <a:pt x="10389" y="16077"/>
                  </a:lnTo>
                  <a:close/>
                  <a:moveTo>
                    <a:pt x="12594" y="15655"/>
                  </a:moveTo>
                  <a:cubicBezTo>
                    <a:pt x="12999" y="15123"/>
                    <a:pt x="13343" y="14414"/>
                    <a:pt x="13661" y="13573"/>
                  </a:cubicBezTo>
                  <a:lnTo>
                    <a:pt x="13528" y="7680"/>
                  </a:lnTo>
                  <a:cubicBezTo>
                    <a:pt x="13173" y="6920"/>
                    <a:pt x="12798" y="6300"/>
                    <a:pt x="12371" y="5869"/>
                  </a:cubicBezTo>
                  <a:lnTo>
                    <a:pt x="12594" y="15655"/>
                  </a:lnTo>
                  <a:close/>
                  <a:moveTo>
                    <a:pt x="18081" y="11798"/>
                  </a:moveTo>
                  <a:cubicBezTo>
                    <a:pt x="18416" y="12578"/>
                    <a:pt x="18758" y="13235"/>
                    <a:pt x="19139" y="13718"/>
                  </a:cubicBezTo>
                  <a:lnTo>
                    <a:pt x="18884" y="6051"/>
                  </a:lnTo>
                  <a:cubicBezTo>
                    <a:pt x="18541" y="6694"/>
                    <a:pt x="18245" y="7495"/>
                    <a:pt x="17967" y="8411"/>
                  </a:cubicBezTo>
                  <a:lnTo>
                    <a:pt x="18081" y="11798"/>
                  </a:lnTo>
                  <a:close/>
                  <a:moveTo>
                    <a:pt x="20486" y="14708"/>
                  </a:moveTo>
                  <a:cubicBezTo>
                    <a:pt x="20804" y="14878"/>
                    <a:pt x="21150" y="14947"/>
                    <a:pt x="21538" y="14889"/>
                  </a:cubicBezTo>
                  <a:lnTo>
                    <a:pt x="21229" y="4150"/>
                  </a:lnTo>
                  <a:cubicBezTo>
                    <a:pt x="20842" y="4223"/>
                    <a:pt x="20502" y="4409"/>
                    <a:pt x="20197" y="4684"/>
                  </a:cubicBezTo>
                  <a:cubicBezTo>
                    <a:pt x="20197" y="4684"/>
                    <a:pt x="20486" y="14708"/>
                    <a:pt x="20486" y="14708"/>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81" name="Shape 34189">
              <a:extLst>
                <a:ext uri="{FF2B5EF4-FFF2-40B4-BE49-F238E27FC236}">
                  <a16:creationId xmlns:a16="http://schemas.microsoft.com/office/drawing/2014/main" xmlns="" id="{2A291217-E366-4341-A3B3-FA92A35FDCAA}"/>
                </a:ext>
              </a:extLst>
            </p:cNvPr>
            <p:cNvSpPr/>
            <p:nvPr/>
          </p:nvSpPr>
          <p:spPr>
            <a:xfrm>
              <a:off x="12966315" y="3935732"/>
              <a:ext cx="606684" cy="867474"/>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82" name="Shape 34190">
              <a:extLst>
                <a:ext uri="{FF2B5EF4-FFF2-40B4-BE49-F238E27FC236}">
                  <a16:creationId xmlns:a16="http://schemas.microsoft.com/office/drawing/2014/main" xmlns="" id="{8BE8F7C9-9EF4-4693-9C84-8163BC7BE8F5}"/>
                </a:ext>
              </a:extLst>
            </p:cNvPr>
            <p:cNvSpPr/>
            <p:nvPr/>
          </p:nvSpPr>
          <p:spPr>
            <a:xfrm>
              <a:off x="8736613" y="4207504"/>
              <a:ext cx="967678" cy="820704"/>
            </a:xfrm>
            <a:custGeom>
              <a:avLst/>
              <a:gdLst/>
              <a:ahLst/>
              <a:cxnLst>
                <a:cxn ang="0">
                  <a:pos x="wd2" y="hd2"/>
                </a:cxn>
                <a:cxn ang="5400000">
                  <a:pos x="wd2" y="hd2"/>
                </a:cxn>
                <a:cxn ang="10800000">
                  <a:pos x="wd2" y="hd2"/>
                </a:cxn>
                <a:cxn ang="16200000">
                  <a:pos x="wd2" y="hd2"/>
                </a:cxn>
              </a:cxnLst>
              <a:rect l="0" t="0" r="r" b="b"/>
              <a:pathLst>
                <a:path w="21275" h="21218" extrusionOk="0">
                  <a:moveTo>
                    <a:pt x="17160" y="16531"/>
                  </a:moveTo>
                  <a:lnTo>
                    <a:pt x="3281" y="10266"/>
                  </a:lnTo>
                  <a:lnTo>
                    <a:pt x="6158" y="1453"/>
                  </a:lnTo>
                  <a:lnTo>
                    <a:pt x="20037" y="7718"/>
                  </a:lnTo>
                  <a:cubicBezTo>
                    <a:pt x="20037" y="7718"/>
                    <a:pt x="17160" y="16531"/>
                    <a:pt x="17160" y="16531"/>
                  </a:cubicBezTo>
                  <a:close/>
                  <a:moveTo>
                    <a:pt x="20480" y="6363"/>
                  </a:moveTo>
                  <a:lnTo>
                    <a:pt x="6600" y="98"/>
                  </a:lnTo>
                  <a:cubicBezTo>
                    <a:pt x="5961" y="-191"/>
                    <a:pt x="5246" y="183"/>
                    <a:pt x="5001" y="931"/>
                  </a:cubicBezTo>
                  <a:cubicBezTo>
                    <a:pt x="5001" y="931"/>
                    <a:pt x="1682" y="11100"/>
                    <a:pt x="1694" y="11105"/>
                  </a:cubicBezTo>
                  <a:lnTo>
                    <a:pt x="17862" y="18403"/>
                  </a:lnTo>
                  <a:cubicBezTo>
                    <a:pt x="17874" y="18409"/>
                    <a:pt x="21194" y="8240"/>
                    <a:pt x="21194" y="8240"/>
                  </a:cubicBezTo>
                  <a:cubicBezTo>
                    <a:pt x="21438" y="7492"/>
                    <a:pt x="21118" y="6651"/>
                    <a:pt x="20480" y="6363"/>
                  </a:cubicBezTo>
                  <a:close/>
                  <a:moveTo>
                    <a:pt x="16989" y="21121"/>
                  </a:moveTo>
                  <a:lnTo>
                    <a:pt x="797" y="13812"/>
                  </a:lnTo>
                  <a:cubicBezTo>
                    <a:pt x="157" y="13523"/>
                    <a:pt x="-162" y="12683"/>
                    <a:pt x="83" y="11934"/>
                  </a:cubicBezTo>
                  <a:lnTo>
                    <a:pt x="304" y="11256"/>
                  </a:lnTo>
                  <a:lnTo>
                    <a:pt x="7822" y="14649"/>
                  </a:lnTo>
                  <a:lnTo>
                    <a:pt x="7600" y="15327"/>
                  </a:lnTo>
                  <a:lnTo>
                    <a:pt x="11070" y="16893"/>
                  </a:lnTo>
                  <a:lnTo>
                    <a:pt x="11291" y="16216"/>
                  </a:lnTo>
                  <a:lnTo>
                    <a:pt x="18810" y="19609"/>
                  </a:lnTo>
                  <a:lnTo>
                    <a:pt x="18588" y="20287"/>
                  </a:lnTo>
                  <a:cubicBezTo>
                    <a:pt x="18344" y="21036"/>
                    <a:pt x="17627" y="21409"/>
                    <a:pt x="16989" y="21121"/>
                  </a:cubicBezTo>
                  <a:cubicBezTo>
                    <a:pt x="16989" y="21121"/>
                    <a:pt x="16989" y="21121"/>
                    <a:pt x="16989" y="2112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83" name="Shape 34191">
              <a:extLst>
                <a:ext uri="{FF2B5EF4-FFF2-40B4-BE49-F238E27FC236}">
                  <a16:creationId xmlns:a16="http://schemas.microsoft.com/office/drawing/2014/main" xmlns="" id="{7FF18D77-94B8-4059-8C80-AF30044BCBCD}"/>
                </a:ext>
              </a:extLst>
            </p:cNvPr>
            <p:cNvSpPr/>
            <p:nvPr/>
          </p:nvSpPr>
          <p:spPr>
            <a:xfrm>
              <a:off x="12884222" y="7775447"/>
              <a:ext cx="606686" cy="867474"/>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84" name="Shape 34192">
              <a:extLst>
                <a:ext uri="{FF2B5EF4-FFF2-40B4-BE49-F238E27FC236}">
                  <a16:creationId xmlns:a16="http://schemas.microsoft.com/office/drawing/2014/main" xmlns="" id="{A30711AB-04C5-4CC0-821D-6A2E1D96C302}"/>
                </a:ext>
              </a:extLst>
            </p:cNvPr>
            <p:cNvSpPr/>
            <p:nvPr/>
          </p:nvSpPr>
          <p:spPr>
            <a:xfrm>
              <a:off x="9950402" y="3061775"/>
              <a:ext cx="885232" cy="1041484"/>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85" name="Shape 34193">
              <a:extLst>
                <a:ext uri="{FF2B5EF4-FFF2-40B4-BE49-F238E27FC236}">
                  <a16:creationId xmlns:a16="http://schemas.microsoft.com/office/drawing/2014/main" xmlns="" id="{F2F39A50-86A0-4489-B1D0-A2ACC748CAFA}"/>
                </a:ext>
              </a:extLst>
            </p:cNvPr>
            <p:cNvSpPr/>
            <p:nvPr/>
          </p:nvSpPr>
          <p:spPr>
            <a:xfrm>
              <a:off x="11615551" y="3334957"/>
              <a:ext cx="818520" cy="818520"/>
            </a:xfrm>
            <a:custGeom>
              <a:avLst/>
              <a:gdLst/>
              <a:ahLst/>
              <a:cxnLst>
                <a:cxn ang="0">
                  <a:pos x="wd2" y="hd2"/>
                </a:cxn>
                <a:cxn ang="5400000">
                  <a:pos x="wd2" y="hd2"/>
                </a:cxn>
                <a:cxn ang="10800000">
                  <a:pos x="wd2" y="hd2"/>
                </a:cxn>
                <a:cxn ang="16200000">
                  <a:pos x="wd2" y="hd2"/>
                </a:cxn>
              </a:cxnLst>
              <a:rect l="0" t="0" r="r" b="b"/>
              <a:pathLst>
                <a:path w="20113" h="20113" extrusionOk="0">
                  <a:moveTo>
                    <a:pt x="8483" y="125"/>
                  </a:moveTo>
                  <a:cubicBezTo>
                    <a:pt x="2996" y="994"/>
                    <a:pt x="-744" y="6142"/>
                    <a:pt x="125" y="11629"/>
                  </a:cubicBezTo>
                  <a:cubicBezTo>
                    <a:pt x="994" y="17116"/>
                    <a:pt x="6142" y="20856"/>
                    <a:pt x="11629" y="19987"/>
                  </a:cubicBezTo>
                  <a:cubicBezTo>
                    <a:pt x="17116" y="19118"/>
                    <a:pt x="20856" y="13970"/>
                    <a:pt x="19987" y="8483"/>
                  </a:cubicBezTo>
                  <a:cubicBezTo>
                    <a:pt x="19118" y="2996"/>
                    <a:pt x="13970" y="-744"/>
                    <a:pt x="8483" y="125"/>
                  </a:cubicBezTo>
                  <a:close/>
                  <a:moveTo>
                    <a:pt x="8760" y="1873"/>
                  </a:moveTo>
                  <a:cubicBezTo>
                    <a:pt x="8956" y="1842"/>
                    <a:pt x="9163" y="1878"/>
                    <a:pt x="9336" y="2004"/>
                  </a:cubicBezTo>
                  <a:cubicBezTo>
                    <a:pt x="9681" y="2255"/>
                    <a:pt x="9758" y="2741"/>
                    <a:pt x="9507" y="3087"/>
                  </a:cubicBezTo>
                  <a:cubicBezTo>
                    <a:pt x="9256" y="3432"/>
                    <a:pt x="8770" y="3509"/>
                    <a:pt x="8424" y="3258"/>
                  </a:cubicBezTo>
                  <a:cubicBezTo>
                    <a:pt x="8079" y="3007"/>
                    <a:pt x="8002" y="2521"/>
                    <a:pt x="8253" y="2175"/>
                  </a:cubicBezTo>
                  <a:cubicBezTo>
                    <a:pt x="8378" y="2002"/>
                    <a:pt x="8564" y="1904"/>
                    <a:pt x="8760" y="1873"/>
                  </a:cubicBezTo>
                  <a:close/>
                  <a:moveTo>
                    <a:pt x="9098" y="4008"/>
                  </a:moveTo>
                  <a:cubicBezTo>
                    <a:pt x="9327" y="3971"/>
                    <a:pt x="9546" y="4130"/>
                    <a:pt x="9582" y="4359"/>
                  </a:cubicBezTo>
                  <a:lnTo>
                    <a:pt x="10314" y="8984"/>
                  </a:lnTo>
                  <a:cubicBezTo>
                    <a:pt x="10465" y="9019"/>
                    <a:pt x="10626" y="8992"/>
                    <a:pt x="10759" y="9088"/>
                  </a:cubicBezTo>
                  <a:cubicBezTo>
                    <a:pt x="10893" y="9186"/>
                    <a:pt x="10931" y="9343"/>
                    <a:pt x="11011" y="9477"/>
                  </a:cubicBezTo>
                  <a:lnTo>
                    <a:pt x="14460" y="8930"/>
                  </a:lnTo>
                  <a:cubicBezTo>
                    <a:pt x="14689" y="8894"/>
                    <a:pt x="14908" y="9053"/>
                    <a:pt x="14944" y="9282"/>
                  </a:cubicBezTo>
                  <a:cubicBezTo>
                    <a:pt x="14980" y="9511"/>
                    <a:pt x="14822" y="9729"/>
                    <a:pt x="14593" y="9766"/>
                  </a:cubicBezTo>
                  <a:lnTo>
                    <a:pt x="11143" y="10312"/>
                  </a:lnTo>
                  <a:cubicBezTo>
                    <a:pt x="11108" y="10464"/>
                    <a:pt x="11121" y="10625"/>
                    <a:pt x="11024" y="10759"/>
                  </a:cubicBezTo>
                  <a:cubicBezTo>
                    <a:pt x="10636" y="11292"/>
                    <a:pt x="9886" y="11411"/>
                    <a:pt x="9353" y="11024"/>
                  </a:cubicBezTo>
                  <a:cubicBezTo>
                    <a:pt x="8820" y="10636"/>
                    <a:pt x="8701" y="9886"/>
                    <a:pt x="9088" y="9353"/>
                  </a:cubicBezTo>
                  <a:cubicBezTo>
                    <a:pt x="9188" y="9215"/>
                    <a:pt x="9357" y="9195"/>
                    <a:pt x="9495" y="9114"/>
                  </a:cubicBezTo>
                  <a:lnTo>
                    <a:pt x="8762" y="4489"/>
                  </a:lnTo>
                  <a:cubicBezTo>
                    <a:pt x="8726" y="4260"/>
                    <a:pt x="8869" y="4044"/>
                    <a:pt x="9098" y="4008"/>
                  </a:cubicBezTo>
                  <a:close/>
                  <a:moveTo>
                    <a:pt x="2495" y="10476"/>
                  </a:moveTo>
                  <a:cubicBezTo>
                    <a:pt x="2691" y="10446"/>
                    <a:pt x="2898" y="10482"/>
                    <a:pt x="3071" y="10607"/>
                  </a:cubicBezTo>
                  <a:cubicBezTo>
                    <a:pt x="3417" y="10859"/>
                    <a:pt x="3494" y="11345"/>
                    <a:pt x="3243" y="11690"/>
                  </a:cubicBezTo>
                  <a:cubicBezTo>
                    <a:pt x="2992" y="12035"/>
                    <a:pt x="2505" y="12113"/>
                    <a:pt x="2160" y="11862"/>
                  </a:cubicBezTo>
                  <a:cubicBezTo>
                    <a:pt x="1814" y="11610"/>
                    <a:pt x="1737" y="11124"/>
                    <a:pt x="1988" y="10779"/>
                  </a:cubicBezTo>
                  <a:cubicBezTo>
                    <a:pt x="2114" y="10606"/>
                    <a:pt x="2300" y="10507"/>
                    <a:pt x="2495" y="10476"/>
                  </a:cubicBezTo>
                  <a:close/>
                  <a:moveTo>
                    <a:pt x="17392" y="8117"/>
                  </a:moveTo>
                  <a:cubicBezTo>
                    <a:pt x="17587" y="8086"/>
                    <a:pt x="17779" y="8125"/>
                    <a:pt x="17952" y="8250"/>
                  </a:cubicBezTo>
                  <a:cubicBezTo>
                    <a:pt x="18298" y="8502"/>
                    <a:pt x="18375" y="8988"/>
                    <a:pt x="18124" y="9333"/>
                  </a:cubicBezTo>
                  <a:cubicBezTo>
                    <a:pt x="17872" y="9678"/>
                    <a:pt x="17402" y="9753"/>
                    <a:pt x="17056" y="9502"/>
                  </a:cubicBezTo>
                  <a:cubicBezTo>
                    <a:pt x="16711" y="9251"/>
                    <a:pt x="16634" y="8765"/>
                    <a:pt x="16885" y="8419"/>
                  </a:cubicBezTo>
                  <a:cubicBezTo>
                    <a:pt x="17010" y="8247"/>
                    <a:pt x="17196" y="8148"/>
                    <a:pt x="17392" y="8117"/>
                  </a:cubicBezTo>
                  <a:close/>
                  <a:moveTo>
                    <a:pt x="11112" y="16723"/>
                  </a:moveTo>
                  <a:cubicBezTo>
                    <a:pt x="11308" y="16692"/>
                    <a:pt x="11515" y="16728"/>
                    <a:pt x="11688" y="16854"/>
                  </a:cubicBezTo>
                  <a:cubicBezTo>
                    <a:pt x="12033" y="17105"/>
                    <a:pt x="12110" y="17591"/>
                    <a:pt x="11859" y="17937"/>
                  </a:cubicBezTo>
                  <a:cubicBezTo>
                    <a:pt x="11608" y="18282"/>
                    <a:pt x="11122" y="18359"/>
                    <a:pt x="10776" y="18108"/>
                  </a:cubicBezTo>
                  <a:cubicBezTo>
                    <a:pt x="10431" y="17857"/>
                    <a:pt x="10354" y="17371"/>
                    <a:pt x="10605" y="17025"/>
                  </a:cubicBezTo>
                  <a:cubicBezTo>
                    <a:pt x="10730" y="16853"/>
                    <a:pt x="10916" y="16754"/>
                    <a:pt x="11112" y="16723"/>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886" name="Shape 34194">
              <a:extLst>
                <a:ext uri="{FF2B5EF4-FFF2-40B4-BE49-F238E27FC236}">
                  <a16:creationId xmlns:a16="http://schemas.microsoft.com/office/drawing/2014/main" xmlns="" id="{873AC37B-326A-4541-9B0B-D43A7AA453F2}"/>
                </a:ext>
              </a:extLst>
            </p:cNvPr>
            <p:cNvSpPr/>
            <p:nvPr/>
          </p:nvSpPr>
          <p:spPr>
            <a:xfrm>
              <a:off x="14592598" y="6234099"/>
              <a:ext cx="850388" cy="976334"/>
            </a:xfrm>
            <a:custGeom>
              <a:avLst/>
              <a:gdLst/>
              <a:ahLst/>
              <a:cxnLst>
                <a:cxn ang="0">
                  <a:pos x="wd2" y="hd2"/>
                </a:cxn>
                <a:cxn ang="5400000">
                  <a:pos x="wd2" y="hd2"/>
                </a:cxn>
                <a:cxn ang="10800000">
                  <a:pos x="wd2" y="hd2"/>
                </a:cxn>
                <a:cxn ang="16200000">
                  <a:pos x="wd2" y="hd2"/>
                </a:cxn>
              </a:cxnLst>
              <a:rect l="0" t="0" r="r" b="b"/>
              <a:pathLst>
                <a:path w="21600" h="21600" extrusionOk="0">
                  <a:moveTo>
                    <a:pt x="11390" y="0"/>
                  </a:moveTo>
                  <a:lnTo>
                    <a:pt x="0" y="14168"/>
                  </a:lnTo>
                  <a:lnTo>
                    <a:pt x="12187" y="21600"/>
                  </a:lnTo>
                  <a:lnTo>
                    <a:pt x="21600" y="9890"/>
                  </a:lnTo>
                  <a:lnTo>
                    <a:pt x="20767" y="5719"/>
                  </a:lnTo>
                  <a:lnTo>
                    <a:pt x="11390" y="0"/>
                  </a:lnTo>
                  <a:close/>
                  <a:moveTo>
                    <a:pt x="12641" y="5625"/>
                  </a:moveTo>
                  <a:lnTo>
                    <a:pt x="17079" y="8332"/>
                  </a:lnTo>
                  <a:lnTo>
                    <a:pt x="16765" y="8723"/>
                  </a:lnTo>
                  <a:lnTo>
                    <a:pt x="12326" y="6016"/>
                  </a:lnTo>
                  <a:lnTo>
                    <a:pt x="12641" y="5625"/>
                  </a:lnTo>
                  <a:close/>
                  <a:moveTo>
                    <a:pt x="7323" y="8127"/>
                  </a:moveTo>
                  <a:lnTo>
                    <a:pt x="16200" y="13540"/>
                  </a:lnTo>
                  <a:lnTo>
                    <a:pt x="15894" y="13920"/>
                  </a:lnTo>
                  <a:lnTo>
                    <a:pt x="7017" y="8506"/>
                  </a:lnTo>
                  <a:lnTo>
                    <a:pt x="7323" y="8127"/>
                  </a:lnTo>
                  <a:close/>
                  <a:moveTo>
                    <a:pt x="5778" y="10048"/>
                  </a:moveTo>
                  <a:lnTo>
                    <a:pt x="14655" y="15462"/>
                  </a:lnTo>
                  <a:lnTo>
                    <a:pt x="14340" y="15853"/>
                  </a:lnTo>
                  <a:lnTo>
                    <a:pt x="5463" y="10439"/>
                  </a:lnTo>
                  <a:lnTo>
                    <a:pt x="5778" y="10048"/>
                  </a:lnTo>
                  <a:close/>
                  <a:moveTo>
                    <a:pt x="4233" y="11970"/>
                  </a:moveTo>
                  <a:lnTo>
                    <a:pt x="8671" y="14677"/>
                  </a:lnTo>
                  <a:lnTo>
                    <a:pt x="8357" y="15068"/>
                  </a:lnTo>
                  <a:lnTo>
                    <a:pt x="3918" y="12361"/>
                  </a:lnTo>
                  <a:lnTo>
                    <a:pt x="4233" y="11970"/>
                  </a:ln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87" name="Shape 34195">
              <a:extLst>
                <a:ext uri="{FF2B5EF4-FFF2-40B4-BE49-F238E27FC236}">
                  <a16:creationId xmlns:a16="http://schemas.microsoft.com/office/drawing/2014/main" xmlns="" id="{466291FD-86BD-45E4-8092-34F21DC009A4}"/>
                </a:ext>
              </a:extLst>
            </p:cNvPr>
            <p:cNvSpPr/>
            <p:nvPr/>
          </p:nvSpPr>
          <p:spPr>
            <a:xfrm>
              <a:off x="13429434" y="7344882"/>
              <a:ext cx="433382" cy="479750"/>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88" name="Shape 34196">
              <a:extLst>
                <a:ext uri="{FF2B5EF4-FFF2-40B4-BE49-F238E27FC236}">
                  <a16:creationId xmlns:a16="http://schemas.microsoft.com/office/drawing/2014/main" xmlns="" id="{3B2D19D2-2DBF-49E2-8D73-E63858F353E2}"/>
                </a:ext>
              </a:extLst>
            </p:cNvPr>
            <p:cNvSpPr/>
            <p:nvPr/>
          </p:nvSpPr>
          <p:spPr>
            <a:xfrm>
              <a:off x="12395982" y="2571694"/>
              <a:ext cx="1203272" cy="672004"/>
            </a:xfrm>
            <a:custGeom>
              <a:avLst/>
              <a:gdLst/>
              <a:ahLst/>
              <a:cxnLst>
                <a:cxn ang="0">
                  <a:pos x="wd2" y="hd2"/>
                </a:cxn>
                <a:cxn ang="5400000">
                  <a:pos x="wd2" y="hd2"/>
                </a:cxn>
                <a:cxn ang="10800000">
                  <a:pos x="wd2" y="hd2"/>
                </a:cxn>
                <a:cxn ang="16200000">
                  <a:pos x="wd2" y="hd2"/>
                </a:cxn>
              </a:cxnLst>
              <a:rect l="0" t="0" r="r" b="b"/>
              <a:pathLst>
                <a:path w="21600" h="21600" extrusionOk="0">
                  <a:moveTo>
                    <a:pt x="0" y="15895"/>
                  </a:moveTo>
                  <a:cubicBezTo>
                    <a:pt x="2602" y="16630"/>
                    <a:pt x="4225" y="13961"/>
                    <a:pt x="5624" y="11197"/>
                  </a:cubicBezTo>
                  <a:cubicBezTo>
                    <a:pt x="6473" y="14530"/>
                    <a:pt x="7574" y="17859"/>
                    <a:pt x="10123" y="18579"/>
                  </a:cubicBezTo>
                  <a:cubicBezTo>
                    <a:pt x="12646" y="19291"/>
                    <a:pt x="14269" y="16784"/>
                    <a:pt x="15641" y="14112"/>
                  </a:cubicBezTo>
                  <a:cubicBezTo>
                    <a:pt x="16494" y="17483"/>
                    <a:pt x="17585" y="20872"/>
                    <a:pt x="20164" y="21600"/>
                  </a:cubicBezTo>
                  <a:lnTo>
                    <a:pt x="20353" y="19555"/>
                  </a:lnTo>
                  <a:cubicBezTo>
                    <a:pt x="18170" y="18939"/>
                    <a:pt x="17341" y="15971"/>
                    <a:pt x="16486" y="12469"/>
                  </a:cubicBezTo>
                  <a:cubicBezTo>
                    <a:pt x="17922" y="9562"/>
                    <a:pt x="19218" y="7126"/>
                    <a:pt x="21427" y="7750"/>
                  </a:cubicBezTo>
                  <a:lnTo>
                    <a:pt x="21600" y="5701"/>
                  </a:lnTo>
                  <a:cubicBezTo>
                    <a:pt x="18998" y="4966"/>
                    <a:pt x="17363" y="7639"/>
                    <a:pt x="15964" y="10403"/>
                  </a:cubicBezTo>
                  <a:cubicBezTo>
                    <a:pt x="15115" y="7072"/>
                    <a:pt x="14006" y="3768"/>
                    <a:pt x="11458" y="3048"/>
                  </a:cubicBezTo>
                  <a:cubicBezTo>
                    <a:pt x="8930" y="2335"/>
                    <a:pt x="7330" y="4841"/>
                    <a:pt x="5956" y="7519"/>
                  </a:cubicBezTo>
                  <a:cubicBezTo>
                    <a:pt x="5103" y="4143"/>
                    <a:pt x="4006" y="730"/>
                    <a:pt x="1424" y="0"/>
                  </a:cubicBezTo>
                  <a:cubicBezTo>
                    <a:pt x="1424" y="0"/>
                    <a:pt x="1247" y="2048"/>
                    <a:pt x="1247" y="2048"/>
                  </a:cubicBezTo>
                  <a:cubicBezTo>
                    <a:pt x="3436" y="2666"/>
                    <a:pt x="4253" y="5647"/>
                    <a:pt x="5111" y="9162"/>
                  </a:cubicBezTo>
                  <a:cubicBezTo>
                    <a:pt x="3678" y="12062"/>
                    <a:pt x="2378" y="14476"/>
                    <a:pt x="172" y="13853"/>
                  </a:cubicBezTo>
                  <a:lnTo>
                    <a:pt x="0" y="15895"/>
                  </a:lnTo>
                  <a:close/>
                  <a:moveTo>
                    <a:pt x="491" y="12600"/>
                  </a:moveTo>
                  <a:cubicBezTo>
                    <a:pt x="875" y="12701"/>
                    <a:pt x="1223" y="12685"/>
                    <a:pt x="1549" y="12580"/>
                  </a:cubicBezTo>
                  <a:cubicBezTo>
                    <a:pt x="1549" y="12580"/>
                    <a:pt x="2321" y="3967"/>
                    <a:pt x="2321" y="3967"/>
                  </a:cubicBezTo>
                  <a:cubicBezTo>
                    <a:pt x="2030" y="3690"/>
                    <a:pt x="1699" y="3489"/>
                    <a:pt x="1315" y="3377"/>
                  </a:cubicBezTo>
                  <a:lnTo>
                    <a:pt x="491" y="12600"/>
                  </a:lnTo>
                  <a:close/>
                  <a:moveTo>
                    <a:pt x="2634" y="11814"/>
                  </a:moveTo>
                  <a:cubicBezTo>
                    <a:pt x="3034" y="11431"/>
                    <a:pt x="3403" y="10892"/>
                    <a:pt x="3769" y="10250"/>
                  </a:cubicBezTo>
                  <a:lnTo>
                    <a:pt x="4033" y="7350"/>
                  </a:lnTo>
                  <a:cubicBezTo>
                    <a:pt x="3797" y="6543"/>
                    <a:pt x="3542" y="5828"/>
                    <a:pt x="3229" y="5249"/>
                  </a:cubicBezTo>
                  <a:lnTo>
                    <a:pt x="2634" y="11814"/>
                  </a:lnTo>
                  <a:close/>
                  <a:moveTo>
                    <a:pt x="6469" y="9554"/>
                  </a:moveTo>
                  <a:cubicBezTo>
                    <a:pt x="7855" y="6764"/>
                    <a:pt x="9142" y="4492"/>
                    <a:pt x="11285" y="5097"/>
                  </a:cubicBezTo>
                  <a:cubicBezTo>
                    <a:pt x="13446" y="5708"/>
                    <a:pt x="14271" y="8612"/>
                    <a:pt x="15117" y="12067"/>
                  </a:cubicBezTo>
                  <a:cubicBezTo>
                    <a:pt x="13735" y="14848"/>
                    <a:pt x="12450" y="17138"/>
                    <a:pt x="10312" y="16534"/>
                  </a:cubicBezTo>
                  <a:cubicBezTo>
                    <a:pt x="8151" y="15924"/>
                    <a:pt x="7315" y="13008"/>
                    <a:pt x="6469" y="9554"/>
                  </a:cubicBezTo>
                  <a:close/>
                  <a:moveTo>
                    <a:pt x="7926" y="11848"/>
                  </a:moveTo>
                  <a:cubicBezTo>
                    <a:pt x="8206" y="12791"/>
                    <a:pt x="8514" y="13618"/>
                    <a:pt x="8887" y="14290"/>
                  </a:cubicBezTo>
                  <a:lnTo>
                    <a:pt x="9579" y="6388"/>
                  </a:lnTo>
                  <a:cubicBezTo>
                    <a:pt x="9109" y="6822"/>
                    <a:pt x="8677" y="7447"/>
                    <a:pt x="8249" y="8189"/>
                  </a:cubicBezTo>
                  <a:lnTo>
                    <a:pt x="7926" y="11848"/>
                  </a:lnTo>
                  <a:close/>
                  <a:moveTo>
                    <a:pt x="9896" y="14953"/>
                  </a:moveTo>
                  <a:cubicBezTo>
                    <a:pt x="10099" y="15084"/>
                    <a:pt x="10315" y="15184"/>
                    <a:pt x="10557" y="15248"/>
                  </a:cubicBezTo>
                  <a:cubicBezTo>
                    <a:pt x="10679" y="15281"/>
                    <a:pt x="10797" y="15298"/>
                    <a:pt x="10912" y="15309"/>
                  </a:cubicBezTo>
                  <a:lnTo>
                    <a:pt x="11755" y="6255"/>
                  </a:lnTo>
                  <a:cubicBezTo>
                    <a:pt x="11643" y="6205"/>
                    <a:pt x="11527" y="6163"/>
                    <a:pt x="11404" y="6131"/>
                  </a:cubicBezTo>
                  <a:cubicBezTo>
                    <a:pt x="11163" y="6066"/>
                    <a:pt x="10938" y="6048"/>
                    <a:pt x="10721" y="6066"/>
                  </a:cubicBezTo>
                  <a:lnTo>
                    <a:pt x="9896" y="14953"/>
                  </a:lnTo>
                  <a:close/>
                  <a:moveTo>
                    <a:pt x="12018" y="15401"/>
                  </a:moveTo>
                  <a:cubicBezTo>
                    <a:pt x="12451" y="15112"/>
                    <a:pt x="12844" y="14657"/>
                    <a:pt x="13226" y="14085"/>
                  </a:cubicBezTo>
                  <a:lnTo>
                    <a:pt x="13671" y="9231"/>
                  </a:lnTo>
                  <a:cubicBezTo>
                    <a:pt x="13409" y="8483"/>
                    <a:pt x="13115" y="7842"/>
                    <a:pt x="12755" y="7338"/>
                  </a:cubicBezTo>
                  <a:lnTo>
                    <a:pt x="12018" y="15401"/>
                  </a:lnTo>
                  <a:close/>
                  <a:moveTo>
                    <a:pt x="17569" y="14225"/>
                  </a:moveTo>
                  <a:cubicBezTo>
                    <a:pt x="17809" y="14981"/>
                    <a:pt x="18068" y="15640"/>
                    <a:pt x="18381" y="16171"/>
                  </a:cubicBezTo>
                  <a:lnTo>
                    <a:pt x="18883" y="9826"/>
                  </a:lnTo>
                  <a:cubicBezTo>
                    <a:pt x="18496" y="10227"/>
                    <a:pt x="18140" y="10774"/>
                    <a:pt x="17789" y="11421"/>
                  </a:cubicBezTo>
                  <a:lnTo>
                    <a:pt x="17569" y="14225"/>
                  </a:lnTo>
                  <a:close/>
                  <a:moveTo>
                    <a:pt x="19556" y="17463"/>
                  </a:moveTo>
                  <a:cubicBezTo>
                    <a:pt x="19840" y="17716"/>
                    <a:pt x="20160" y="17896"/>
                    <a:pt x="20532" y="17987"/>
                  </a:cubicBezTo>
                  <a:lnTo>
                    <a:pt x="21280" y="9117"/>
                  </a:lnTo>
                  <a:cubicBezTo>
                    <a:pt x="20907" y="9037"/>
                    <a:pt x="20569" y="9067"/>
                    <a:pt x="20254" y="9182"/>
                  </a:cubicBezTo>
                  <a:cubicBezTo>
                    <a:pt x="20254" y="9182"/>
                    <a:pt x="19556" y="17463"/>
                    <a:pt x="19556" y="17463"/>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889" name="Shape 34197">
              <a:extLst>
                <a:ext uri="{FF2B5EF4-FFF2-40B4-BE49-F238E27FC236}">
                  <a16:creationId xmlns:a16="http://schemas.microsoft.com/office/drawing/2014/main" xmlns="" id="{0EF6B54A-C2CB-428C-B982-2A1876FFFBD1}"/>
                </a:ext>
              </a:extLst>
            </p:cNvPr>
            <p:cNvSpPr/>
            <p:nvPr/>
          </p:nvSpPr>
          <p:spPr>
            <a:xfrm>
              <a:off x="13886540" y="2993820"/>
              <a:ext cx="578410" cy="610580"/>
            </a:xfrm>
            <a:custGeom>
              <a:avLst/>
              <a:gdLst/>
              <a:ahLst/>
              <a:cxnLst>
                <a:cxn ang="0">
                  <a:pos x="wd2" y="hd2"/>
                </a:cxn>
                <a:cxn ang="5400000">
                  <a:pos x="wd2" y="hd2"/>
                </a:cxn>
                <a:cxn ang="10800000">
                  <a:pos x="wd2" y="hd2"/>
                </a:cxn>
                <a:cxn ang="16200000">
                  <a:pos x="wd2" y="hd2"/>
                </a:cxn>
              </a:cxnLst>
              <a:rect l="0" t="0" r="r" b="b"/>
              <a:pathLst>
                <a:path w="21272" h="21285" extrusionOk="0">
                  <a:moveTo>
                    <a:pt x="7646" y="529"/>
                  </a:moveTo>
                  <a:cubicBezTo>
                    <a:pt x="7990" y="7"/>
                    <a:pt x="8716" y="-158"/>
                    <a:pt x="9266" y="168"/>
                  </a:cubicBezTo>
                  <a:lnTo>
                    <a:pt x="20724" y="6954"/>
                  </a:lnTo>
                  <a:cubicBezTo>
                    <a:pt x="21274" y="7280"/>
                    <a:pt x="21435" y="7971"/>
                    <a:pt x="21091" y="8493"/>
                  </a:cubicBezTo>
                  <a:lnTo>
                    <a:pt x="13003" y="20763"/>
                  </a:lnTo>
                  <a:cubicBezTo>
                    <a:pt x="12659" y="21284"/>
                    <a:pt x="11938" y="21442"/>
                    <a:pt x="11388" y="21116"/>
                  </a:cubicBezTo>
                  <a:lnTo>
                    <a:pt x="8398" y="19345"/>
                  </a:lnTo>
                  <a:lnTo>
                    <a:pt x="10574" y="16044"/>
                  </a:lnTo>
                  <a:cubicBezTo>
                    <a:pt x="10918" y="15523"/>
                    <a:pt x="10752" y="14839"/>
                    <a:pt x="10202" y="14513"/>
                  </a:cubicBezTo>
                  <a:lnTo>
                    <a:pt x="8206" y="13331"/>
                  </a:lnTo>
                  <a:cubicBezTo>
                    <a:pt x="7656" y="13006"/>
                    <a:pt x="6935" y="13163"/>
                    <a:pt x="6591" y="13685"/>
                  </a:cubicBezTo>
                  <a:lnTo>
                    <a:pt x="4415" y="16986"/>
                  </a:lnTo>
                  <a:lnTo>
                    <a:pt x="1926" y="15512"/>
                  </a:lnTo>
                  <a:cubicBezTo>
                    <a:pt x="1376" y="15186"/>
                    <a:pt x="1202" y="14498"/>
                    <a:pt x="1545" y="13976"/>
                  </a:cubicBezTo>
                  <a:lnTo>
                    <a:pt x="552" y="13387"/>
                  </a:lnTo>
                  <a:cubicBezTo>
                    <a:pt x="2" y="13062"/>
                    <a:pt x="-165" y="12378"/>
                    <a:pt x="179" y="11857"/>
                  </a:cubicBezTo>
                  <a:lnTo>
                    <a:pt x="7646" y="529"/>
                  </a:lnTo>
                  <a:close/>
                  <a:moveTo>
                    <a:pt x="8332" y="1585"/>
                  </a:moveTo>
                  <a:lnTo>
                    <a:pt x="1799" y="11496"/>
                  </a:lnTo>
                  <a:cubicBezTo>
                    <a:pt x="1799" y="11496"/>
                    <a:pt x="1170" y="12444"/>
                    <a:pt x="2166" y="13034"/>
                  </a:cubicBezTo>
                  <a:lnTo>
                    <a:pt x="9326" y="2173"/>
                  </a:lnTo>
                  <a:cubicBezTo>
                    <a:pt x="9498" y="1913"/>
                    <a:pt x="9416" y="1577"/>
                    <a:pt x="9141" y="1414"/>
                  </a:cubicBezTo>
                  <a:cubicBezTo>
                    <a:pt x="8866" y="1251"/>
                    <a:pt x="8504" y="1324"/>
                    <a:pt x="8332" y="1585"/>
                  </a:cubicBezTo>
                  <a:close/>
                  <a:moveTo>
                    <a:pt x="6784" y="14449"/>
                  </a:moveTo>
                  <a:cubicBezTo>
                    <a:pt x="7128" y="13927"/>
                    <a:pt x="7849" y="13769"/>
                    <a:pt x="8399" y="14095"/>
                  </a:cubicBezTo>
                  <a:lnTo>
                    <a:pt x="9393" y="14684"/>
                  </a:lnTo>
                  <a:cubicBezTo>
                    <a:pt x="9943" y="15010"/>
                    <a:pt x="10109" y="15693"/>
                    <a:pt x="9766" y="16215"/>
                  </a:cubicBezTo>
                  <a:lnTo>
                    <a:pt x="7897" y="19049"/>
                  </a:lnTo>
                  <a:cubicBezTo>
                    <a:pt x="7554" y="19570"/>
                    <a:pt x="6827" y="19735"/>
                    <a:pt x="6277" y="19410"/>
                  </a:cubicBezTo>
                  <a:lnTo>
                    <a:pt x="5284" y="18821"/>
                  </a:lnTo>
                  <a:cubicBezTo>
                    <a:pt x="4733" y="18495"/>
                    <a:pt x="4572" y="17804"/>
                    <a:pt x="4916" y="17283"/>
                  </a:cubicBezTo>
                  <a:lnTo>
                    <a:pt x="6784" y="14449"/>
                  </a:lnTo>
                  <a:close/>
                  <a:moveTo>
                    <a:pt x="7465" y="15512"/>
                  </a:moveTo>
                  <a:cubicBezTo>
                    <a:pt x="7293" y="15773"/>
                    <a:pt x="7369" y="16116"/>
                    <a:pt x="7645" y="16279"/>
                  </a:cubicBezTo>
                  <a:cubicBezTo>
                    <a:pt x="7920" y="16442"/>
                    <a:pt x="8287" y="16362"/>
                    <a:pt x="8459" y="16101"/>
                  </a:cubicBezTo>
                  <a:cubicBezTo>
                    <a:pt x="8630" y="15840"/>
                    <a:pt x="8546" y="15492"/>
                    <a:pt x="8271" y="15329"/>
                  </a:cubicBezTo>
                  <a:cubicBezTo>
                    <a:pt x="7995" y="15166"/>
                    <a:pt x="7637" y="15251"/>
                    <a:pt x="7465" y="1551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90" name="Shape 34198">
              <a:extLst>
                <a:ext uri="{FF2B5EF4-FFF2-40B4-BE49-F238E27FC236}">
                  <a16:creationId xmlns:a16="http://schemas.microsoft.com/office/drawing/2014/main" xmlns="" id="{B27B5498-E453-47B8-9D77-3774E51397B9}"/>
                </a:ext>
              </a:extLst>
            </p:cNvPr>
            <p:cNvSpPr/>
            <p:nvPr/>
          </p:nvSpPr>
          <p:spPr>
            <a:xfrm>
              <a:off x="10894630" y="2650276"/>
              <a:ext cx="621486" cy="960340"/>
            </a:xfrm>
            <a:custGeom>
              <a:avLst/>
              <a:gdLst/>
              <a:ahLst/>
              <a:cxnLst>
                <a:cxn ang="0">
                  <a:pos x="wd2" y="hd2"/>
                </a:cxn>
                <a:cxn ang="5400000">
                  <a:pos x="wd2" y="hd2"/>
                </a:cxn>
                <a:cxn ang="10800000">
                  <a:pos x="wd2" y="hd2"/>
                </a:cxn>
                <a:cxn ang="16200000">
                  <a:pos x="wd2" y="hd2"/>
                </a:cxn>
              </a:cxnLst>
              <a:rect l="0" t="0" r="r" b="b"/>
              <a:pathLst>
                <a:path w="21220" h="21353" extrusionOk="0">
                  <a:moveTo>
                    <a:pt x="15021" y="3564"/>
                  </a:moveTo>
                  <a:lnTo>
                    <a:pt x="1858" y="5543"/>
                  </a:lnTo>
                  <a:lnTo>
                    <a:pt x="6199" y="17788"/>
                  </a:lnTo>
                  <a:lnTo>
                    <a:pt x="19362" y="15809"/>
                  </a:lnTo>
                  <a:cubicBezTo>
                    <a:pt x="19362" y="15809"/>
                    <a:pt x="15021" y="3564"/>
                    <a:pt x="15021" y="3564"/>
                  </a:cubicBezTo>
                  <a:close/>
                  <a:moveTo>
                    <a:pt x="10139" y="2364"/>
                  </a:moveTo>
                  <a:lnTo>
                    <a:pt x="5438" y="3070"/>
                  </a:lnTo>
                  <a:cubicBezTo>
                    <a:pt x="5178" y="3109"/>
                    <a:pt x="5016" y="3278"/>
                    <a:pt x="5076" y="3447"/>
                  </a:cubicBezTo>
                  <a:cubicBezTo>
                    <a:pt x="5136" y="3616"/>
                    <a:pt x="5395" y="3722"/>
                    <a:pt x="5655" y="3683"/>
                  </a:cubicBezTo>
                  <a:lnTo>
                    <a:pt x="10356" y="2976"/>
                  </a:lnTo>
                  <a:cubicBezTo>
                    <a:pt x="10615" y="2937"/>
                    <a:pt x="10777" y="2768"/>
                    <a:pt x="10717" y="2599"/>
                  </a:cubicBezTo>
                  <a:cubicBezTo>
                    <a:pt x="10657" y="2430"/>
                    <a:pt x="10398" y="2325"/>
                    <a:pt x="10139" y="2364"/>
                  </a:cubicBezTo>
                  <a:close/>
                  <a:moveTo>
                    <a:pt x="14119" y="19177"/>
                  </a:moveTo>
                  <a:cubicBezTo>
                    <a:pt x="14897" y="19060"/>
                    <a:pt x="15383" y="18554"/>
                    <a:pt x="15204" y="18046"/>
                  </a:cubicBezTo>
                  <a:cubicBezTo>
                    <a:pt x="15024" y="17539"/>
                    <a:pt x="14246" y="17223"/>
                    <a:pt x="13468" y="17340"/>
                  </a:cubicBezTo>
                  <a:cubicBezTo>
                    <a:pt x="12689" y="17457"/>
                    <a:pt x="12203" y="17963"/>
                    <a:pt x="12383" y="18470"/>
                  </a:cubicBezTo>
                  <a:cubicBezTo>
                    <a:pt x="12563" y="18978"/>
                    <a:pt x="13340" y="19294"/>
                    <a:pt x="14119" y="19177"/>
                  </a:cubicBezTo>
                  <a:close/>
                  <a:moveTo>
                    <a:pt x="19724" y="19624"/>
                  </a:moveTo>
                  <a:lnTo>
                    <a:pt x="8442" y="21320"/>
                  </a:lnTo>
                  <a:cubicBezTo>
                    <a:pt x="7403" y="21476"/>
                    <a:pt x="6367" y="21054"/>
                    <a:pt x="6127" y="20378"/>
                  </a:cubicBezTo>
                  <a:lnTo>
                    <a:pt x="50" y="3235"/>
                  </a:lnTo>
                  <a:cubicBezTo>
                    <a:pt x="-190" y="2559"/>
                    <a:pt x="458" y="1884"/>
                    <a:pt x="1496" y="1728"/>
                  </a:cubicBezTo>
                  <a:lnTo>
                    <a:pt x="12778" y="32"/>
                  </a:lnTo>
                  <a:cubicBezTo>
                    <a:pt x="13817" y="-124"/>
                    <a:pt x="14853" y="298"/>
                    <a:pt x="15093" y="974"/>
                  </a:cubicBezTo>
                  <a:lnTo>
                    <a:pt x="21170" y="18117"/>
                  </a:lnTo>
                  <a:cubicBezTo>
                    <a:pt x="21410" y="18793"/>
                    <a:pt x="20762" y="19468"/>
                    <a:pt x="19724" y="1962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91" name="Shape 34199">
              <a:extLst>
                <a:ext uri="{FF2B5EF4-FFF2-40B4-BE49-F238E27FC236}">
                  <a16:creationId xmlns:a16="http://schemas.microsoft.com/office/drawing/2014/main" xmlns="" id="{D6F904BC-241F-46FB-B0EC-2BBD6D02773E}"/>
                </a:ext>
              </a:extLst>
            </p:cNvPr>
            <p:cNvSpPr/>
            <p:nvPr/>
          </p:nvSpPr>
          <p:spPr>
            <a:xfrm>
              <a:off x="11662409" y="2578131"/>
              <a:ext cx="539930" cy="685716"/>
            </a:xfrm>
            <a:custGeom>
              <a:avLst/>
              <a:gdLst/>
              <a:ahLst/>
              <a:cxnLst>
                <a:cxn ang="0">
                  <a:pos x="wd2" y="hd2"/>
                </a:cxn>
                <a:cxn ang="5400000">
                  <a:pos x="wd2" y="hd2"/>
                </a:cxn>
                <a:cxn ang="10800000">
                  <a:pos x="wd2" y="hd2"/>
                </a:cxn>
                <a:cxn ang="16200000">
                  <a:pos x="wd2" y="hd2"/>
                </a:cxn>
              </a:cxnLst>
              <a:rect l="0" t="0" r="r" b="b"/>
              <a:pathLst>
                <a:path w="21600" h="21600" extrusionOk="0">
                  <a:moveTo>
                    <a:pt x="0" y="837"/>
                  </a:moveTo>
                  <a:lnTo>
                    <a:pt x="1844" y="21600"/>
                  </a:lnTo>
                  <a:lnTo>
                    <a:pt x="21600" y="20512"/>
                  </a:lnTo>
                  <a:lnTo>
                    <a:pt x="20076" y="3352"/>
                  </a:lnTo>
                  <a:lnTo>
                    <a:pt x="15202" y="0"/>
                  </a:lnTo>
                  <a:lnTo>
                    <a:pt x="0" y="837"/>
                  </a:lnTo>
                  <a:close/>
                  <a:moveTo>
                    <a:pt x="6705" y="5273"/>
                  </a:moveTo>
                  <a:lnTo>
                    <a:pt x="13900" y="4876"/>
                  </a:lnTo>
                  <a:lnTo>
                    <a:pt x="13951" y="5450"/>
                  </a:lnTo>
                  <a:lnTo>
                    <a:pt x="6756" y="5846"/>
                  </a:lnTo>
                  <a:lnTo>
                    <a:pt x="6705" y="5273"/>
                  </a:lnTo>
                  <a:close/>
                  <a:moveTo>
                    <a:pt x="3609" y="11120"/>
                  </a:moveTo>
                  <a:lnTo>
                    <a:pt x="18000" y="10328"/>
                  </a:lnTo>
                  <a:lnTo>
                    <a:pt x="18049" y="10884"/>
                  </a:lnTo>
                  <a:lnTo>
                    <a:pt x="3658" y="11677"/>
                  </a:lnTo>
                  <a:lnTo>
                    <a:pt x="3609" y="11120"/>
                  </a:lnTo>
                  <a:close/>
                  <a:moveTo>
                    <a:pt x="3859" y="13936"/>
                  </a:moveTo>
                  <a:lnTo>
                    <a:pt x="18250" y="13144"/>
                  </a:lnTo>
                  <a:lnTo>
                    <a:pt x="18301" y="13717"/>
                  </a:lnTo>
                  <a:lnTo>
                    <a:pt x="3910" y="14509"/>
                  </a:lnTo>
                  <a:lnTo>
                    <a:pt x="3859" y="13936"/>
                  </a:lnTo>
                  <a:close/>
                  <a:moveTo>
                    <a:pt x="4109" y="16753"/>
                  </a:moveTo>
                  <a:lnTo>
                    <a:pt x="11305" y="16357"/>
                  </a:lnTo>
                  <a:lnTo>
                    <a:pt x="11356" y="16930"/>
                  </a:lnTo>
                  <a:lnTo>
                    <a:pt x="4160" y="17326"/>
                  </a:lnTo>
                  <a:lnTo>
                    <a:pt x="4109" y="16753"/>
                  </a:ln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92" name="Shape 34200">
              <a:extLst>
                <a:ext uri="{FF2B5EF4-FFF2-40B4-BE49-F238E27FC236}">
                  <a16:creationId xmlns:a16="http://schemas.microsoft.com/office/drawing/2014/main" xmlns="" id="{193C39E7-FAF1-4BFB-8AA4-5F5D35D2F995}"/>
                </a:ext>
              </a:extLst>
            </p:cNvPr>
            <p:cNvSpPr/>
            <p:nvPr/>
          </p:nvSpPr>
          <p:spPr>
            <a:xfrm>
              <a:off x="12531620" y="6289836"/>
              <a:ext cx="641868" cy="650244"/>
            </a:xfrm>
            <a:custGeom>
              <a:avLst/>
              <a:gdLst/>
              <a:ahLst/>
              <a:cxnLst>
                <a:cxn ang="0">
                  <a:pos x="wd2" y="hd2"/>
                </a:cxn>
                <a:cxn ang="5400000">
                  <a:pos x="wd2" y="hd2"/>
                </a:cxn>
                <a:cxn ang="10800000">
                  <a:pos x="wd2" y="hd2"/>
                </a:cxn>
                <a:cxn ang="16200000">
                  <a:pos x="wd2" y="hd2"/>
                </a:cxn>
              </a:cxnLst>
              <a:rect l="0" t="0" r="r" b="b"/>
              <a:pathLst>
                <a:path w="21273" h="21600" extrusionOk="0">
                  <a:moveTo>
                    <a:pt x="0" y="8656"/>
                  </a:moveTo>
                  <a:lnTo>
                    <a:pt x="3891" y="13472"/>
                  </a:lnTo>
                  <a:cubicBezTo>
                    <a:pt x="3891" y="13472"/>
                    <a:pt x="5113" y="13644"/>
                    <a:pt x="5432" y="12623"/>
                  </a:cubicBezTo>
                  <a:cubicBezTo>
                    <a:pt x="5784" y="11492"/>
                    <a:pt x="7687" y="9934"/>
                    <a:pt x="9148" y="11824"/>
                  </a:cubicBezTo>
                  <a:cubicBezTo>
                    <a:pt x="10609" y="13713"/>
                    <a:pt x="9118" y="15051"/>
                    <a:pt x="7911" y="15308"/>
                  </a:cubicBezTo>
                  <a:cubicBezTo>
                    <a:pt x="6818" y="15541"/>
                    <a:pt x="6446" y="16635"/>
                    <a:pt x="6446" y="16635"/>
                  </a:cubicBezTo>
                  <a:lnTo>
                    <a:pt x="10458" y="21600"/>
                  </a:lnTo>
                  <a:lnTo>
                    <a:pt x="14739" y="18125"/>
                  </a:lnTo>
                  <a:cubicBezTo>
                    <a:pt x="14739" y="18125"/>
                    <a:pt x="14656" y="17235"/>
                    <a:pt x="13766" y="16921"/>
                  </a:cubicBezTo>
                  <a:cubicBezTo>
                    <a:pt x="12685" y="16541"/>
                    <a:pt x="11239" y="14858"/>
                    <a:pt x="13261" y="13217"/>
                  </a:cubicBezTo>
                  <a:cubicBezTo>
                    <a:pt x="15282" y="11577"/>
                    <a:pt x="16620" y="13268"/>
                    <a:pt x="16756" y="14619"/>
                  </a:cubicBezTo>
                  <a:cubicBezTo>
                    <a:pt x="16858" y="15631"/>
                    <a:pt x="17668" y="15748"/>
                    <a:pt x="17668" y="15748"/>
                  </a:cubicBezTo>
                  <a:lnTo>
                    <a:pt x="21273" y="12822"/>
                  </a:lnTo>
                  <a:cubicBezTo>
                    <a:pt x="21273" y="12822"/>
                    <a:pt x="18291" y="9357"/>
                    <a:pt x="17693" y="8295"/>
                  </a:cubicBezTo>
                  <a:cubicBezTo>
                    <a:pt x="17052" y="7158"/>
                    <a:pt x="18759" y="6911"/>
                    <a:pt x="19060" y="6845"/>
                  </a:cubicBezTo>
                  <a:cubicBezTo>
                    <a:pt x="20796" y="6467"/>
                    <a:pt x="21600" y="4760"/>
                    <a:pt x="20175" y="2996"/>
                  </a:cubicBezTo>
                  <a:cubicBezTo>
                    <a:pt x="18749" y="1232"/>
                    <a:pt x="16519" y="2306"/>
                    <a:pt x="16165" y="3733"/>
                  </a:cubicBezTo>
                  <a:cubicBezTo>
                    <a:pt x="15902" y="4793"/>
                    <a:pt x="15415" y="5326"/>
                    <a:pt x="14915" y="4919"/>
                  </a:cubicBezTo>
                  <a:cubicBezTo>
                    <a:pt x="13746" y="3966"/>
                    <a:pt x="10665" y="0"/>
                    <a:pt x="10665" y="0"/>
                  </a:cubicBezTo>
                  <a:lnTo>
                    <a:pt x="7285" y="2743"/>
                  </a:lnTo>
                  <a:cubicBezTo>
                    <a:pt x="7285" y="2743"/>
                    <a:pt x="7256" y="4048"/>
                    <a:pt x="8291" y="4295"/>
                  </a:cubicBezTo>
                  <a:cubicBezTo>
                    <a:pt x="9849" y="4668"/>
                    <a:pt x="10626" y="6514"/>
                    <a:pt x="9021" y="7816"/>
                  </a:cubicBezTo>
                  <a:cubicBezTo>
                    <a:pt x="7417" y="9118"/>
                    <a:pt x="5847" y="8156"/>
                    <a:pt x="5733" y="6515"/>
                  </a:cubicBezTo>
                  <a:cubicBezTo>
                    <a:pt x="5669" y="5595"/>
                    <a:pt x="4421" y="5079"/>
                    <a:pt x="4421" y="5079"/>
                  </a:cubicBezTo>
                  <a:cubicBezTo>
                    <a:pt x="4421" y="5079"/>
                    <a:pt x="0" y="8656"/>
                    <a:pt x="0" y="8656"/>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93" name="Shape 34201">
              <a:extLst>
                <a:ext uri="{FF2B5EF4-FFF2-40B4-BE49-F238E27FC236}">
                  <a16:creationId xmlns:a16="http://schemas.microsoft.com/office/drawing/2014/main" xmlns="" id="{E02EC2F4-2A50-4E22-AEF1-E7E54965431C}"/>
                </a:ext>
              </a:extLst>
            </p:cNvPr>
            <p:cNvSpPr/>
            <p:nvPr/>
          </p:nvSpPr>
          <p:spPr>
            <a:xfrm>
              <a:off x="11981887" y="4201963"/>
              <a:ext cx="441404" cy="383974"/>
            </a:xfrm>
            <a:custGeom>
              <a:avLst/>
              <a:gdLst/>
              <a:ahLst/>
              <a:cxnLst>
                <a:cxn ang="0">
                  <a:pos x="wd2" y="hd2"/>
                </a:cxn>
                <a:cxn ang="5400000">
                  <a:pos x="wd2" y="hd2"/>
                </a:cxn>
                <a:cxn ang="10800000">
                  <a:pos x="wd2" y="hd2"/>
                </a:cxn>
                <a:cxn ang="16200000">
                  <a:pos x="wd2" y="hd2"/>
                </a:cxn>
              </a:cxnLst>
              <a:rect l="0" t="0" r="r" b="b"/>
              <a:pathLst>
                <a:path w="21557" h="21600" extrusionOk="0">
                  <a:moveTo>
                    <a:pt x="0" y="307"/>
                  </a:moveTo>
                  <a:lnTo>
                    <a:pt x="120" y="8229"/>
                  </a:lnTo>
                  <a:cubicBezTo>
                    <a:pt x="120" y="8229"/>
                    <a:pt x="1074" y="9367"/>
                    <a:pt x="2052" y="8590"/>
                  </a:cubicBezTo>
                  <a:cubicBezTo>
                    <a:pt x="3133" y="7728"/>
                    <a:pt x="5865" y="7659"/>
                    <a:pt x="5855" y="10716"/>
                  </a:cubicBezTo>
                  <a:cubicBezTo>
                    <a:pt x="5845" y="13772"/>
                    <a:pt x="3624" y="13944"/>
                    <a:pt x="2389" y="13251"/>
                  </a:cubicBezTo>
                  <a:cubicBezTo>
                    <a:pt x="1272" y="12623"/>
                    <a:pt x="199" y="13432"/>
                    <a:pt x="199" y="13432"/>
                  </a:cubicBezTo>
                  <a:lnTo>
                    <a:pt x="323" y="21600"/>
                  </a:lnTo>
                  <a:lnTo>
                    <a:pt x="6451" y="21477"/>
                  </a:lnTo>
                  <a:cubicBezTo>
                    <a:pt x="6451" y="21477"/>
                    <a:pt x="6986" y="20514"/>
                    <a:pt x="6421" y="19495"/>
                  </a:cubicBezTo>
                  <a:cubicBezTo>
                    <a:pt x="5733" y="18260"/>
                    <a:pt x="5615" y="15424"/>
                    <a:pt x="8509" y="15365"/>
                  </a:cubicBezTo>
                  <a:cubicBezTo>
                    <a:pt x="11403" y="15307"/>
                    <a:pt x="11419" y="18067"/>
                    <a:pt x="10615" y="19535"/>
                  </a:cubicBezTo>
                  <a:cubicBezTo>
                    <a:pt x="10013" y="20636"/>
                    <a:pt x="10643" y="21392"/>
                    <a:pt x="10643" y="21392"/>
                  </a:cubicBezTo>
                  <a:lnTo>
                    <a:pt x="15804" y="21289"/>
                  </a:lnTo>
                  <a:cubicBezTo>
                    <a:pt x="15804" y="21289"/>
                    <a:pt x="15557" y="15444"/>
                    <a:pt x="15758" y="13903"/>
                  </a:cubicBezTo>
                  <a:cubicBezTo>
                    <a:pt x="15974" y="12251"/>
                    <a:pt x="17639" y="13349"/>
                    <a:pt x="17948" y="13520"/>
                  </a:cubicBezTo>
                  <a:cubicBezTo>
                    <a:pt x="19729" y="14509"/>
                    <a:pt x="21600" y="13423"/>
                    <a:pt x="21556" y="10521"/>
                  </a:cubicBezTo>
                  <a:cubicBezTo>
                    <a:pt x="21512" y="7619"/>
                    <a:pt x="18822" y="6942"/>
                    <a:pt x="17537" y="8101"/>
                  </a:cubicBezTo>
                  <a:cubicBezTo>
                    <a:pt x="16582" y="8962"/>
                    <a:pt x="15790" y="9114"/>
                    <a:pt x="15630" y="8309"/>
                  </a:cubicBezTo>
                  <a:cubicBezTo>
                    <a:pt x="15257" y="6427"/>
                    <a:pt x="15266" y="0"/>
                    <a:pt x="15266" y="0"/>
                  </a:cubicBezTo>
                  <a:lnTo>
                    <a:pt x="10428" y="97"/>
                  </a:lnTo>
                  <a:cubicBezTo>
                    <a:pt x="10428" y="97"/>
                    <a:pt x="9511" y="1388"/>
                    <a:pt x="10249" y="2454"/>
                  </a:cubicBezTo>
                  <a:cubicBezTo>
                    <a:pt x="11360" y="4059"/>
                    <a:pt x="10780" y="6532"/>
                    <a:pt x="8483" y="6578"/>
                  </a:cubicBezTo>
                  <a:cubicBezTo>
                    <a:pt x="6187" y="6624"/>
                    <a:pt x="5468" y="4417"/>
                    <a:pt x="6490" y="2673"/>
                  </a:cubicBezTo>
                  <a:cubicBezTo>
                    <a:pt x="7062" y="1695"/>
                    <a:pt x="6320" y="191"/>
                    <a:pt x="6320" y="191"/>
                  </a:cubicBezTo>
                  <a:cubicBezTo>
                    <a:pt x="6320" y="191"/>
                    <a:pt x="0" y="307"/>
                    <a:pt x="0" y="3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94" name="Shape 34202">
              <a:extLst>
                <a:ext uri="{FF2B5EF4-FFF2-40B4-BE49-F238E27FC236}">
                  <a16:creationId xmlns:a16="http://schemas.microsoft.com/office/drawing/2014/main" xmlns="" id="{F2E9BD46-DBB9-469D-8C65-0ABBE457DAF0}"/>
                </a:ext>
              </a:extLst>
            </p:cNvPr>
            <p:cNvSpPr/>
            <p:nvPr/>
          </p:nvSpPr>
          <p:spPr>
            <a:xfrm>
              <a:off x="11678186" y="10413681"/>
              <a:ext cx="681752" cy="446008"/>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95" name="Shape 34203">
              <a:extLst>
                <a:ext uri="{FF2B5EF4-FFF2-40B4-BE49-F238E27FC236}">
                  <a16:creationId xmlns:a16="http://schemas.microsoft.com/office/drawing/2014/main" xmlns="" id="{7C49B7A5-DD1A-4AFE-AF17-D9F6CBE99E57}"/>
                </a:ext>
              </a:extLst>
            </p:cNvPr>
            <p:cNvSpPr/>
            <p:nvPr/>
          </p:nvSpPr>
          <p:spPr>
            <a:xfrm>
              <a:off x="13517964" y="3878275"/>
              <a:ext cx="745620" cy="528512"/>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96" name="Shape 34204">
              <a:extLst>
                <a:ext uri="{FF2B5EF4-FFF2-40B4-BE49-F238E27FC236}">
                  <a16:creationId xmlns:a16="http://schemas.microsoft.com/office/drawing/2014/main" xmlns="" id="{252AB08C-95B1-4D20-A78E-D56D47356BAB}"/>
                </a:ext>
              </a:extLst>
            </p:cNvPr>
            <p:cNvSpPr/>
            <p:nvPr/>
          </p:nvSpPr>
          <p:spPr>
            <a:xfrm>
              <a:off x="10622816" y="11265327"/>
              <a:ext cx="446006" cy="446008"/>
            </a:xfrm>
            <a:custGeom>
              <a:avLst/>
              <a:gdLst/>
              <a:ahLst/>
              <a:cxnLst>
                <a:cxn ang="0">
                  <a:pos x="wd2" y="hd2"/>
                </a:cxn>
                <a:cxn ang="5400000">
                  <a:pos x="wd2" y="hd2"/>
                </a:cxn>
                <a:cxn ang="10800000">
                  <a:pos x="wd2" y="hd2"/>
                </a:cxn>
                <a:cxn ang="16200000">
                  <a:pos x="wd2" y="hd2"/>
                </a:cxn>
              </a:cxnLst>
              <a:rect l="0" t="0" r="r" b="b"/>
              <a:pathLst>
                <a:path w="18957" h="18957" extrusionOk="0">
                  <a:moveTo>
                    <a:pt x="5474" y="890"/>
                  </a:moveTo>
                  <a:cubicBezTo>
                    <a:pt x="729" y="3103"/>
                    <a:pt x="-1322" y="8738"/>
                    <a:pt x="890" y="13482"/>
                  </a:cubicBezTo>
                  <a:cubicBezTo>
                    <a:pt x="3103" y="18227"/>
                    <a:pt x="8738" y="20278"/>
                    <a:pt x="13482" y="18066"/>
                  </a:cubicBezTo>
                  <a:cubicBezTo>
                    <a:pt x="18227" y="15853"/>
                    <a:pt x="20278" y="10218"/>
                    <a:pt x="18066" y="5474"/>
                  </a:cubicBezTo>
                  <a:cubicBezTo>
                    <a:pt x="15853" y="729"/>
                    <a:pt x="10218" y="-1322"/>
                    <a:pt x="5474" y="890"/>
                  </a:cubicBezTo>
                  <a:close/>
                  <a:moveTo>
                    <a:pt x="6178" y="2402"/>
                  </a:moveTo>
                  <a:cubicBezTo>
                    <a:pt x="6348" y="2323"/>
                    <a:pt x="6545" y="2302"/>
                    <a:pt x="6734" y="2371"/>
                  </a:cubicBezTo>
                  <a:cubicBezTo>
                    <a:pt x="7112" y="2509"/>
                    <a:pt x="7308" y="2929"/>
                    <a:pt x="7170" y="3307"/>
                  </a:cubicBezTo>
                  <a:cubicBezTo>
                    <a:pt x="7033" y="3685"/>
                    <a:pt x="6612" y="3882"/>
                    <a:pt x="6234" y="3744"/>
                  </a:cubicBezTo>
                  <a:cubicBezTo>
                    <a:pt x="5856" y="3606"/>
                    <a:pt x="5660" y="3186"/>
                    <a:pt x="5798" y="2808"/>
                  </a:cubicBezTo>
                  <a:cubicBezTo>
                    <a:pt x="5866" y="2618"/>
                    <a:pt x="6009" y="2481"/>
                    <a:pt x="6178" y="2402"/>
                  </a:cubicBezTo>
                  <a:close/>
                  <a:moveTo>
                    <a:pt x="7039" y="4248"/>
                  </a:moveTo>
                  <a:cubicBezTo>
                    <a:pt x="7237" y="4156"/>
                    <a:pt x="7476" y="4242"/>
                    <a:pt x="7569" y="4441"/>
                  </a:cubicBezTo>
                  <a:lnTo>
                    <a:pt x="9434" y="8440"/>
                  </a:lnTo>
                  <a:cubicBezTo>
                    <a:pt x="9580" y="8433"/>
                    <a:pt x="9718" y="8366"/>
                    <a:pt x="9863" y="8419"/>
                  </a:cubicBezTo>
                  <a:cubicBezTo>
                    <a:pt x="10010" y="8472"/>
                    <a:pt x="10085" y="8605"/>
                    <a:pt x="10192" y="8705"/>
                  </a:cubicBezTo>
                  <a:lnTo>
                    <a:pt x="13175" y="7314"/>
                  </a:lnTo>
                  <a:cubicBezTo>
                    <a:pt x="13373" y="7222"/>
                    <a:pt x="13612" y="7309"/>
                    <a:pt x="13705" y="7507"/>
                  </a:cubicBezTo>
                  <a:cubicBezTo>
                    <a:pt x="13797" y="7705"/>
                    <a:pt x="13710" y="7944"/>
                    <a:pt x="13512" y="8037"/>
                  </a:cubicBezTo>
                  <a:lnTo>
                    <a:pt x="10529" y="9427"/>
                  </a:lnTo>
                  <a:cubicBezTo>
                    <a:pt x="10537" y="9574"/>
                    <a:pt x="10591" y="9717"/>
                    <a:pt x="10537" y="9863"/>
                  </a:cubicBezTo>
                  <a:cubicBezTo>
                    <a:pt x="10325" y="10447"/>
                    <a:pt x="9676" y="10750"/>
                    <a:pt x="9092" y="10537"/>
                  </a:cubicBezTo>
                  <a:cubicBezTo>
                    <a:pt x="8509" y="10325"/>
                    <a:pt x="8206" y="9676"/>
                    <a:pt x="8419" y="9092"/>
                  </a:cubicBezTo>
                  <a:cubicBezTo>
                    <a:pt x="8474" y="8942"/>
                    <a:pt x="8621" y="8880"/>
                    <a:pt x="8725" y="8771"/>
                  </a:cubicBezTo>
                  <a:lnTo>
                    <a:pt x="6860" y="4771"/>
                  </a:lnTo>
                  <a:cubicBezTo>
                    <a:pt x="6767" y="4573"/>
                    <a:pt x="6841" y="4340"/>
                    <a:pt x="7039" y="4248"/>
                  </a:cubicBezTo>
                  <a:close/>
                  <a:moveTo>
                    <a:pt x="2738" y="11823"/>
                  </a:moveTo>
                  <a:cubicBezTo>
                    <a:pt x="2908" y="11744"/>
                    <a:pt x="3105" y="11723"/>
                    <a:pt x="3294" y="11792"/>
                  </a:cubicBezTo>
                  <a:cubicBezTo>
                    <a:pt x="3672" y="11930"/>
                    <a:pt x="3868" y="12350"/>
                    <a:pt x="3730" y="12728"/>
                  </a:cubicBezTo>
                  <a:cubicBezTo>
                    <a:pt x="3593" y="13106"/>
                    <a:pt x="3172" y="13302"/>
                    <a:pt x="2794" y="13165"/>
                  </a:cubicBezTo>
                  <a:cubicBezTo>
                    <a:pt x="2416" y="13027"/>
                    <a:pt x="2220" y="12607"/>
                    <a:pt x="2358" y="12228"/>
                  </a:cubicBezTo>
                  <a:cubicBezTo>
                    <a:pt x="2426" y="12039"/>
                    <a:pt x="2569" y="11902"/>
                    <a:pt x="2738" y="11823"/>
                  </a:cubicBezTo>
                  <a:close/>
                  <a:moveTo>
                    <a:pt x="15620" y="5816"/>
                  </a:moveTo>
                  <a:cubicBezTo>
                    <a:pt x="15789" y="5737"/>
                    <a:pt x="15973" y="5722"/>
                    <a:pt x="16162" y="5791"/>
                  </a:cubicBezTo>
                  <a:cubicBezTo>
                    <a:pt x="16540" y="5929"/>
                    <a:pt x="16736" y="6349"/>
                    <a:pt x="16598" y="6728"/>
                  </a:cubicBezTo>
                  <a:cubicBezTo>
                    <a:pt x="16461" y="7106"/>
                    <a:pt x="16054" y="7296"/>
                    <a:pt x="15675" y="7158"/>
                  </a:cubicBezTo>
                  <a:cubicBezTo>
                    <a:pt x="15297" y="7020"/>
                    <a:pt x="15101" y="6600"/>
                    <a:pt x="15239" y="6222"/>
                  </a:cubicBezTo>
                  <a:cubicBezTo>
                    <a:pt x="15308" y="6033"/>
                    <a:pt x="15451" y="5895"/>
                    <a:pt x="15620" y="5816"/>
                  </a:cubicBezTo>
                  <a:close/>
                  <a:moveTo>
                    <a:pt x="12166" y="15243"/>
                  </a:moveTo>
                  <a:cubicBezTo>
                    <a:pt x="12335" y="15164"/>
                    <a:pt x="12533" y="15143"/>
                    <a:pt x="12722" y="15212"/>
                  </a:cubicBezTo>
                  <a:cubicBezTo>
                    <a:pt x="13100" y="15350"/>
                    <a:pt x="13296" y="15770"/>
                    <a:pt x="13158" y="16148"/>
                  </a:cubicBezTo>
                  <a:cubicBezTo>
                    <a:pt x="13021" y="16526"/>
                    <a:pt x="12600" y="16723"/>
                    <a:pt x="12222" y="16585"/>
                  </a:cubicBezTo>
                  <a:cubicBezTo>
                    <a:pt x="11844" y="16447"/>
                    <a:pt x="11648" y="16027"/>
                    <a:pt x="11785" y="15649"/>
                  </a:cubicBezTo>
                  <a:cubicBezTo>
                    <a:pt x="11854" y="15460"/>
                    <a:pt x="11997" y="15322"/>
                    <a:pt x="12166" y="15243"/>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97" name="Shape 34205">
              <a:extLst>
                <a:ext uri="{FF2B5EF4-FFF2-40B4-BE49-F238E27FC236}">
                  <a16:creationId xmlns:a16="http://schemas.microsoft.com/office/drawing/2014/main" xmlns="" id="{09633588-AF62-4CF1-B7BB-3FDDB7FA7F8B}"/>
                </a:ext>
              </a:extLst>
            </p:cNvPr>
            <p:cNvSpPr/>
            <p:nvPr/>
          </p:nvSpPr>
          <p:spPr>
            <a:xfrm>
              <a:off x="11074336" y="12293991"/>
              <a:ext cx="529370" cy="550146"/>
            </a:xfrm>
            <a:custGeom>
              <a:avLst/>
              <a:gdLst/>
              <a:ahLst/>
              <a:cxnLst>
                <a:cxn ang="0">
                  <a:pos x="wd2" y="hd2"/>
                </a:cxn>
                <a:cxn ang="5400000">
                  <a:pos x="wd2" y="hd2"/>
                </a:cxn>
                <a:cxn ang="10800000">
                  <a:pos x="wd2" y="hd2"/>
                </a:cxn>
                <a:cxn ang="16200000">
                  <a:pos x="wd2" y="hd2"/>
                </a:cxn>
              </a:cxnLst>
              <a:rect l="0" t="0"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898" name="Shape 34206">
              <a:extLst>
                <a:ext uri="{FF2B5EF4-FFF2-40B4-BE49-F238E27FC236}">
                  <a16:creationId xmlns:a16="http://schemas.microsoft.com/office/drawing/2014/main" xmlns="" id="{2EC984B3-4C97-4B31-9401-136625AF259B}"/>
                </a:ext>
              </a:extLst>
            </p:cNvPr>
            <p:cNvSpPr/>
            <p:nvPr/>
          </p:nvSpPr>
          <p:spPr>
            <a:xfrm>
              <a:off x="10836598" y="8678073"/>
              <a:ext cx="776072" cy="459642"/>
            </a:xfrm>
            <a:custGeom>
              <a:avLst/>
              <a:gdLst/>
              <a:ahLst/>
              <a:cxnLst>
                <a:cxn ang="0">
                  <a:pos x="wd2" y="hd2"/>
                </a:cxn>
                <a:cxn ang="5400000">
                  <a:pos x="wd2" y="hd2"/>
                </a:cxn>
                <a:cxn ang="10800000">
                  <a:pos x="wd2" y="hd2"/>
                </a:cxn>
                <a:cxn ang="16200000">
                  <a:pos x="wd2" y="hd2"/>
                </a:cxn>
              </a:cxnLst>
              <a:rect l="0" t="0" r="r" b="b"/>
              <a:pathLst>
                <a:path w="21428" h="21311" extrusionOk="0">
                  <a:moveTo>
                    <a:pt x="3736" y="4687"/>
                  </a:moveTo>
                  <a:lnTo>
                    <a:pt x="4986" y="19624"/>
                  </a:lnTo>
                  <a:lnTo>
                    <a:pt x="17693" y="16625"/>
                  </a:lnTo>
                  <a:lnTo>
                    <a:pt x="16443" y="1688"/>
                  </a:lnTo>
                  <a:cubicBezTo>
                    <a:pt x="16443" y="1688"/>
                    <a:pt x="3736" y="4687"/>
                    <a:pt x="3736" y="4687"/>
                  </a:cubicBezTo>
                  <a:close/>
                  <a:moveTo>
                    <a:pt x="2231" y="9938"/>
                  </a:moveTo>
                  <a:lnTo>
                    <a:pt x="2678" y="15273"/>
                  </a:lnTo>
                  <a:cubicBezTo>
                    <a:pt x="2702" y="15567"/>
                    <a:pt x="2864" y="15772"/>
                    <a:pt x="3040" y="15731"/>
                  </a:cubicBezTo>
                  <a:cubicBezTo>
                    <a:pt x="3215" y="15690"/>
                    <a:pt x="3338" y="15417"/>
                    <a:pt x="3313" y="15123"/>
                  </a:cubicBezTo>
                  <a:lnTo>
                    <a:pt x="2867" y="9788"/>
                  </a:lnTo>
                  <a:cubicBezTo>
                    <a:pt x="2842" y="9494"/>
                    <a:pt x="2680" y="9288"/>
                    <a:pt x="2504" y="9330"/>
                  </a:cubicBezTo>
                  <a:cubicBezTo>
                    <a:pt x="2329" y="9371"/>
                    <a:pt x="2207" y="9644"/>
                    <a:pt x="2231" y="9938"/>
                  </a:cubicBezTo>
                  <a:close/>
                  <a:moveTo>
                    <a:pt x="19564" y="8023"/>
                  </a:moveTo>
                  <a:cubicBezTo>
                    <a:pt x="19490" y="7140"/>
                    <a:pt x="19004" y="6524"/>
                    <a:pt x="18477" y="6648"/>
                  </a:cubicBezTo>
                  <a:cubicBezTo>
                    <a:pt x="17951" y="6772"/>
                    <a:pt x="17584" y="7590"/>
                    <a:pt x="17658" y="8473"/>
                  </a:cubicBezTo>
                  <a:cubicBezTo>
                    <a:pt x="17732" y="9357"/>
                    <a:pt x="18219" y="9973"/>
                    <a:pt x="18745" y="9849"/>
                  </a:cubicBezTo>
                  <a:cubicBezTo>
                    <a:pt x="19272" y="9724"/>
                    <a:pt x="19638" y="8907"/>
                    <a:pt x="19564" y="8023"/>
                  </a:cubicBezTo>
                  <a:close/>
                  <a:moveTo>
                    <a:pt x="20344" y="1856"/>
                  </a:moveTo>
                  <a:lnTo>
                    <a:pt x="21415" y="14658"/>
                  </a:lnTo>
                  <a:cubicBezTo>
                    <a:pt x="21514" y="15837"/>
                    <a:pt x="21025" y="16926"/>
                    <a:pt x="20323" y="17092"/>
                  </a:cubicBezTo>
                  <a:lnTo>
                    <a:pt x="2533" y="21290"/>
                  </a:lnTo>
                  <a:cubicBezTo>
                    <a:pt x="1832" y="21456"/>
                    <a:pt x="1183" y="20635"/>
                    <a:pt x="1084" y="19456"/>
                  </a:cubicBezTo>
                  <a:lnTo>
                    <a:pt x="13" y="6654"/>
                  </a:lnTo>
                  <a:cubicBezTo>
                    <a:pt x="-86" y="5475"/>
                    <a:pt x="403" y="4386"/>
                    <a:pt x="1105" y="4220"/>
                  </a:cubicBezTo>
                  <a:lnTo>
                    <a:pt x="18895" y="22"/>
                  </a:lnTo>
                  <a:cubicBezTo>
                    <a:pt x="19596" y="-144"/>
                    <a:pt x="20245" y="677"/>
                    <a:pt x="20344" y="1856"/>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899" name="Shape 34207">
              <a:extLst>
                <a:ext uri="{FF2B5EF4-FFF2-40B4-BE49-F238E27FC236}">
                  <a16:creationId xmlns:a16="http://schemas.microsoft.com/office/drawing/2014/main" xmlns="" id="{81769450-C006-4473-94B9-39079D1575E5}"/>
                </a:ext>
              </a:extLst>
            </p:cNvPr>
            <p:cNvSpPr/>
            <p:nvPr/>
          </p:nvSpPr>
          <p:spPr>
            <a:xfrm>
              <a:off x="12300451" y="8958670"/>
              <a:ext cx="694132" cy="637746"/>
            </a:xfrm>
            <a:custGeom>
              <a:avLst/>
              <a:gdLst/>
              <a:ahLst/>
              <a:cxnLst>
                <a:cxn ang="0">
                  <a:pos x="wd2" y="hd2"/>
                </a:cxn>
                <a:cxn ang="5400000">
                  <a:pos x="wd2" y="hd2"/>
                </a:cxn>
                <a:cxn ang="10800000">
                  <a:pos x="wd2" y="hd2"/>
                </a:cxn>
                <a:cxn ang="16200000">
                  <a:pos x="wd2" y="hd2"/>
                </a:cxn>
              </a:cxnLst>
              <a:rect l="0" t="0"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00" name="Shape 34208">
              <a:extLst>
                <a:ext uri="{FF2B5EF4-FFF2-40B4-BE49-F238E27FC236}">
                  <a16:creationId xmlns:a16="http://schemas.microsoft.com/office/drawing/2014/main" xmlns="" id="{647AFB63-CEA7-4B91-AA11-1765D3762ECE}"/>
                </a:ext>
              </a:extLst>
            </p:cNvPr>
            <p:cNvSpPr/>
            <p:nvPr/>
          </p:nvSpPr>
          <p:spPr>
            <a:xfrm>
              <a:off x="11569660" y="9038623"/>
              <a:ext cx="297614" cy="329456"/>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01" name="Shape 34209">
              <a:extLst>
                <a:ext uri="{FF2B5EF4-FFF2-40B4-BE49-F238E27FC236}">
                  <a16:creationId xmlns:a16="http://schemas.microsoft.com/office/drawing/2014/main" xmlns="" id="{B6DFED36-22C2-405A-AF05-2C842B17E0AC}"/>
                </a:ext>
              </a:extLst>
            </p:cNvPr>
            <p:cNvSpPr/>
            <p:nvPr/>
          </p:nvSpPr>
          <p:spPr>
            <a:xfrm>
              <a:off x="13028438" y="8411802"/>
              <a:ext cx="415194" cy="4797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02" name="Shape 34210">
              <a:extLst>
                <a:ext uri="{FF2B5EF4-FFF2-40B4-BE49-F238E27FC236}">
                  <a16:creationId xmlns:a16="http://schemas.microsoft.com/office/drawing/2014/main" xmlns="" id="{031FBC7C-7460-471A-97C4-8DEF33AE5B86}"/>
                </a:ext>
              </a:extLst>
            </p:cNvPr>
            <p:cNvSpPr/>
            <p:nvPr/>
          </p:nvSpPr>
          <p:spPr>
            <a:xfrm>
              <a:off x="9694005" y="5957329"/>
              <a:ext cx="377264" cy="351174"/>
            </a:xfrm>
            <a:custGeom>
              <a:avLst/>
              <a:gdLst/>
              <a:ahLst/>
              <a:cxnLst>
                <a:cxn ang="0">
                  <a:pos x="wd2" y="hd2"/>
                </a:cxn>
                <a:cxn ang="5400000">
                  <a:pos x="wd2" y="hd2"/>
                </a:cxn>
                <a:cxn ang="10800000">
                  <a:pos x="wd2" y="hd2"/>
                </a:cxn>
                <a:cxn ang="16200000">
                  <a:pos x="wd2" y="hd2"/>
                </a:cxn>
              </a:cxnLst>
              <a:rect l="0" t="0"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03" name="Shape 34211">
              <a:extLst>
                <a:ext uri="{FF2B5EF4-FFF2-40B4-BE49-F238E27FC236}">
                  <a16:creationId xmlns:a16="http://schemas.microsoft.com/office/drawing/2014/main" xmlns="" id="{2F4DB909-1A45-4C29-A43D-48F0725E2177}"/>
                </a:ext>
              </a:extLst>
            </p:cNvPr>
            <p:cNvSpPr/>
            <p:nvPr/>
          </p:nvSpPr>
          <p:spPr>
            <a:xfrm>
              <a:off x="10312910" y="3971892"/>
              <a:ext cx="478390" cy="684028"/>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04" name="Shape 34212">
              <a:extLst>
                <a:ext uri="{FF2B5EF4-FFF2-40B4-BE49-F238E27FC236}">
                  <a16:creationId xmlns:a16="http://schemas.microsoft.com/office/drawing/2014/main" xmlns="" id="{76F20C49-A572-4E24-9354-45AAB10E92F0}"/>
                </a:ext>
              </a:extLst>
            </p:cNvPr>
            <p:cNvSpPr/>
            <p:nvPr/>
          </p:nvSpPr>
          <p:spPr>
            <a:xfrm>
              <a:off x="9175496" y="3615262"/>
              <a:ext cx="674788" cy="478306"/>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905" name="Shape 34213">
              <a:extLst>
                <a:ext uri="{FF2B5EF4-FFF2-40B4-BE49-F238E27FC236}">
                  <a16:creationId xmlns:a16="http://schemas.microsoft.com/office/drawing/2014/main" xmlns="" id="{2D90B175-0C46-4DAA-BF7B-163820A8A972}"/>
                </a:ext>
              </a:extLst>
            </p:cNvPr>
            <p:cNvSpPr/>
            <p:nvPr/>
          </p:nvSpPr>
          <p:spPr>
            <a:xfrm>
              <a:off x="14822081" y="4439957"/>
              <a:ext cx="756136" cy="659706"/>
            </a:xfrm>
            <a:custGeom>
              <a:avLst/>
              <a:gdLst/>
              <a:ahLst/>
              <a:cxnLst>
                <a:cxn ang="0">
                  <a:pos x="wd2" y="hd2"/>
                </a:cxn>
                <a:cxn ang="5400000">
                  <a:pos x="wd2" y="hd2"/>
                </a:cxn>
                <a:cxn ang="10800000">
                  <a:pos x="wd2" y="hd2"/>
                </a:cxn>
                <a:cxn ang="16200000">
                  <a:pos x="wd2" y="hd2"/>
                </a:cxn>
              </a:cxnLst>
              <a:rect l="0" t="0" r="r" b="b"/>
              <a:pathLst>
                <a:path w="21600" h="21600" extrusionOk="0">
                  <a:moveTo>
                    <a:pt x="6294" y="3457"/>
                  </a:moveTo>
                  <a:lnTo>
                    <a:pt x="148" y="16086"/>
                  </a:lnTo>
                  <a:lnTo>
                    <a:pt x="0" y="16165"/>
                  </a:lnTo>
                  <a:lnTo>
                    <a:pt x="1008" y="21600"/>
                  </a:lnTo>
                  <a:lnTo>
                    <a:pt x="10415" y="19280"/>
                  </a:lnTo>
                  <a:lnTo>
                    <a:pt x="10816" y="21443"/>
                  </a:lnTo>
                  <a:lnTo>
                    <a:pt x="12402" y="20369"/>
                  </a:lnTo>
                  <a:lnTo>
                    <a:pt x="14220" y="20613"/>
                  </a:lnTo>
                  <a:lnTo>
                    <a:pt x="13819" y="18450"/>
                  </a:lnTo>
                  <a:lnTo>
                    <a:pt x="17113" y="17634"/>
                  </a:lnTo>
                  <a:lnTo>
                    <a:pt x="17471" y="17546"/>
                  </a:lnTo>
                  <a:lnTo>
                    <a:pt x="21600" y="5952"/>
                  </a:lnTo>
                  <a:lnTo>
                    <a:pt x="20486" y="14"/>
                  </a:lnTo>
                  <a:cubicBezTo>
                    <a:pt x="20486" y="14"/>
                    <a:pt x="20484" y="0"/>
                    <a:pt x="20484" y="0"/>
                  </a:cubicBezTo>
                  <a:lnTo>
                    <a:pt x="6294" y="3457"/>
                  </a:lnTo>
                  <a:close/>
                  <a:moveTo>
                    <a:pt x="19860" y="1754"/>
                  </a:moveTo>
                  <a:cubicBezTo>
                    <a:pt x="19941" y="2188"/>
                    <a:pt x="20020" y="2621"/>
                    <a:pt x="20101" y="3055"/>
                  </a:cubicBezTo>
                  <a:cubicBezTo>
                    <a:pt x="20278" y="3996"/>
                    <a:pt x="20448" y="4934"/>
                    <a:pt x="20624" y="5875"/>
                  </a:cubicBezTo>
                  <a:lnTo>
                    <a:pt x="16762" y="16617"/>
                  </a:lnTo>
                  <a:lnTo>
                    <a:pt x="13623" y="17396"/>
                  </a:lnTo>
                  <a:lnTo>
                    <a:pt x="13219" y="15220"/>
                  </a:lnTo>
                  <a:cubicBezTo>
                    <a:pt x="13219" y="15220"/>
                    <a:pt x="9815" y="16049"/>
                    <a:pt x="9815" y="16049"/>
                  </a:cubicBezTo>
                  <a:lnTo>
                    <a:pt x="10222" y="18239"/>
                  </a:lnTo>
                  <a:lnTo>
                    <a:pt x="1723" y="20338"/>
                  </a:lnTo>
                  <a:lnTo>
                    <a:pt x="908" y="15944"/>
                  </a:lnTo>
                  <a:lnTo>
                    <a:pt x="16076" y="12248"/>
                  </a:lnTo>
                  <a:cubicBezTo>
                    <a:pt x="16076" y="12249"/>
                    <a:pt x="18931" y="4332"/>
                    <a:pt x="19860" y="175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06" name="Shape 34214">
              <a:extLst>
                <a:ext uri="{FF2B5EF4-FFF2-40B4-BE49-F238E27FC236}">
                  <a16:creationId xmlns:a16="http://schemas.microsoft.com/office/drawing/2014/main" xmlns="" id="{3FAB280F-8DC5-4255-9769-1C8187EECADE}"/>
                </a:ext>
              </a:extLst>
            </p:cNvPr>
            <p:cNvSpPr/>
            <p:nvPr/>
          </p:nvSpPr>
          <p:spPr>
            <a:xfrm>
              <a:off x="12406836" y="10620127"/>
              <a:ext cx="516758" cy="572046"/>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grp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907" name="Shape 34215">
              <a:extLst>
                <a:ext uri="{FF2B5EF4-FFF2-40B4-BE49-F238E27FC236}">
                  <a16:creationId xmlns:a16="http://schemas.microsoft.com/office/drawing/2014/main" xmlns="" id="{4C43E36A-8694-4460-922C-C70FA4C4E662}"/>
                </a:ext>
              </a:extLst>
            </p:cNvPr>
            <p:cNvSpPr/>
            <p:nvPr/>
          </p:nvSpPr>
          <p:spPr>
            <a:xfrm>
              <a:off x="15192453" y="5780593"/>
              <a:ext cx="475406" cy="475406"/>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grpFill/>
            <a:ln w="12700" cap="flat">
              <a:noFill/>
              <a:miter lim="400000"/>
            </a:ln>
            <a:effectLst/>
          </p:spPr>
          <p:txBody>
            <a:bodyPr wrap="square" lIns="53578" tIns="53578" rIns="53578" bIns="53578" numCol="1" anchor="ctr">
              <a:noAutofit/>
            </a:bodyPr>
            <a:lstStyle/>
            <a:p>
              <a:endParaRPr sz="5063" dirty="0">
                <a:latin typeface="Lato Light" panose="020F0502020204030203" pitchFamily="34" charset="0"/>
              </a:endParaRPr>
            </a:p>
          </p:txBody>
        </p:sp>
        <p:sp>
          <p:nvSpPr>
            <p:cNvPr id="908" name="Shape 34216">
              <a:extLst>
                <a:ext uri="{FF2B5EF4-FFF2-40B4-BE49-F238E27FC236}">
                  <a16:creationId xmlns:a16="http://schemas.microsoft.com/office/drawing/2014/main" xmlns="" id="{4A406BB7-BAD3-426E-9E5E-A6B8225C1C40}"/>
                </a:ext>
              </a:extLst>
            </p:cNvPr>
            <p:cNvSpPr/>
            <p:nvPr/>
          </p:nvSpPr>
          <p:spPr>
            <a:xfrm>
              <a:off x="11916931" y="8191128"/>
              <a:ext cx="792292" cy="544702"/>
            </a:xfrm>
            <a:custGeom>
              <a:avLst/>
              <a:gdLst/>
              <a:ahLst/>
              <a:cxnLst>
                <a:cxn ang="0">
                  <a:pos x="wd2" y="hd2"/>
                </a:cxn>
                <a:cxn ang="5400000">
                  <a:pos x="wd2" y="hd2"/>
                </a:cxn>
                <a:cxn ang="10800000">
                  <a:pos x="wd2" y="hd2"/>
                </a:cxn>
                <a:cxn ang="16200000">
                  <a:pos x="wd2" y="hd2"/>
                </a:cxn>
              </a:cxnLst>
              <a:rect l="0" t="0" r="r" b="b"/>
              <a:pathLst>
                <a:path w="21600" h="21600" extrusionOk="0">
                  <a:moveTo>
                    <a:pt x="14829" y="10800"/>
                  </a:moveTo>
                  <a:lnTo>
                    <a:pt x="14850" y="5891"/>
                  </a:lnTo>
                  <a:lnTo>
                    <a:pt x="18865" y="5891"/>
                  </a:lnTo>
                  <a:lnTo>
                    <a:pt x="20250" y="10800"/>
                  </a:lnTo>
                  <a:lnTo>
                    <a:pt x="14829" y="10800"/>
                  </a:lnTo>
                  <a:close/>
                  <a:moveTo>
                    <a:pt x="20250" y="5564"/>
                  </a:moveTo>
                  <a:cubicBezTo>
                    <a:pt x="19879" y="3856"/>
                    <a:pt x="18900" y="3919"/>
                    <a:pt x="18900" y="3919"/>
                  </a:cubicBezTo>
                  <a:lnTo>
                    <a:pt x="13495" y="3919"/>
                  </a:lnTo>
                  <a:lnTo>
                    <a:pt x="13495" y="18655"/>
                  </a:lnTo>
                  <a:lnTo>
                    <a:pt x="15525" y="18655"/>
                  </a:lnTo>
                  <a:cubicBezTo>
                    <a:pt x="15527" y="14736"/>
                    <a:pt x="16734" y="14727"/>
                    <a:pt x="18225" y="14728"/>
                  </a:cubicBezTo>
                  <a:cubicBezTo>
                    <a:pt x="19716" y="14728"/>
                    <a:pt x="20918" y="14757"/>
                    <a:pt x="20924" y="18655"/>
                  </a:cubicBezTo>
                  <a:lnTo>
                    <a:pt x="21600" y="18655"/>
                  </a:lnTo>
                  <a:lnTo>
                    <a:pt x="21600" y="10817"/>
                  </a:lnTo>
                  <a:cubicBezTo>
                    <a:pt x="21600" y="10817"/>
                    <a:pt x="20621" y="7272"/>
                    <a:pt x="20250" y="5564"/>
                  </a:cubicBezTo>
                  <a:close/>
                  <a:moveTo>
                    <a:pt x="12690" y="1964"/>
                  </a:moveTo>
                  <a:lnTo>
                    <a:pt x="12690" y="18655"/>
                  </a:lnTo>
                  <a:lnTo>
                    <a:pt x="6750" y="18655"/>
                  </a:lnTo>
                  <a:cubicBezTo>
                    <a:pt x="6750" y="14728"/>
                    <a:pt x="5541" y="14728"/>
                    <a:pt x="4050" y="14728"/>
                  </a:cubicBezTo>
                  <a:cubicBezTo>
                    <a:pt x="2559" y="14728"/>
                    <a:pt x="1350" y="14728"/>
                    <a:pt x="1350" y="18655"/>
                  </a:cubicBezTo>
                  <a:lnTo>
                    <a:pt x="0" y="18655"/>
                  </a:lnTo>
                  <a:lnTo>
                    <a:pt x="0" y="1964"/>
                  </a:lnTo>
                  <a:cubicBezTo>
                    <a:pt x="0" y="1421"/>
                    <a:pt x="151" y="931"/>
                    <a:pt x="395" y="575"/>
                  </a:cubicBezTo>
                  <a:cubicBezTo>
                    <a:pt x="640" y="220"/>
                    <a:pt x="977" y="0"/>
                    <a:pt x="1350" y="0"/>
                  </a:cubicBezTo>
                  <a:lnTo>
                    <a:pt x="11340" y="0"/>
                  </a:lnTo>
                  <a:cubicBezTo>
                    <a:pt x="11713" y="0"/>
                    <a:pt x="12050" y="220"/>
                    <a:pt x="12295" y="575"/>
                  </a:cubicBezTo>
                  <a:cubicBezTo>
                    <a:pt x="12539" y="931"/>
                    <a:pt x="12690" y="1421"/>
                    <a:pt x="12690" y="1964"/>
                  </a:cubicBezTo>
                  <a:close/>
                  <a:moveTo>
                    <a:pt x="4050" y="19636"/>
                  </a:moveTo>
                  <a:cubicBezTo>
                    <a:pt x="3677" y="19636"/>
                    <a:pt x="3375" y="19197"/>
                    <a:pt x="3375" y="18655"/>
                  </a:cubicBezTo>
                  <a:cubicBezTo>
                    <a:pt x="3375" y="18112"/>
                    <a:pt x="3677" y="17673"/>
                    <a:pt x="4050" y="17673"/>
                  </a:cubicBezTo>
                  <a:cubicBezTo>
                    <a:pt x="4423" y="17673"/>
                    <a:pt x="4725" y="18112"/>
                    <a:pt x="4725" y="18655"/>
                  </a:cubicBezTo>
                  <a:cubicBezTo>
                    <a:pt x="4725" y="19197"/>
                    <a:pt x="4423" y="19636"/>
                    <a:pt x="4050" y="19636"/>
                  </a:cubicBezTo>
                  <a:close/>
                  <a:moveTo>
                    <a:pt x="4050" y="15709"/>
                  </a:moveTo>
                  <a:cubicBezTo>
                    <a:pt x="2932" y="15709"/>
                    <a:pt x="2025" y="17028"/>
                    <a:pt x="2025" y="18655"/>
                  </a:cubicBezTo>
                  <a:cubicBezTo>
                    <a:pt x="2025" y="20281"/>
                    <a:pt x="2932" y="21600"/>
                    <a:pt x="4050" y="21600"/>
                  </a:cubicBezTo>
                  <a:cubicBezTo>
                    <a:pt x="5168" y="21600"/>
                    <a:pt x="6075" y="20281"/>
                    <a:pt x="6075" y="18655"/>
                  </a:cubicBezTo>
                  <a:cubicBezTo>
                    <a:pt x="6075" y="17028"/>
                    <a:pt x="5168" y="15709"/>
                    <a:pt x="4050" y="15709"/>
                  </a:cubicBezTo>
                  <a:close/>
                  <a:moveTo>
                    <a:pt x="18225" y="19636"/>
                  </a:moveTo>
                  <a:cubicBezTo>
                    <a:pt x="17852" y="19636"/>
                    <a:pt x="17550" y="19197"/>
                    <a:pt x="17550" y="18655"/>
                  </a:cubicBezTo>
                  <a:cubicBezTo>
                    <a:pt x="17550" y="18112"/>
                    <a:pt x="17852" y="17673"/>
                    <a:pt x="18225" y="17673"/>
                  </a:cubicBezTo>
                  <a:cubicBezTo>
                    <a:pt x="18598" y="17673"/>
                    <a:pt x="18900" y="18112"/>
                    <a:pt x="18900" y="18655"/>
                  </a:cubicBezTo>
                  <a:cubicBezTo>
                    <a:pt x="18900" y="19197"/>
                    <a:pt x="18598" y="19636"/>
                    <a:pt x="18225" y="19636"/>
                  </a:cubicBezTo>
                  <a:close/>
                  <a:moveTo>
                    <a:pt x="18225" y="15709"/>
                  </a:moveTo>
                  <a:cubicBezTo>
                    <a:pt x="17107" y="15709"/>
                    <a:pt x="16200" y="17028"/>
                    <a:pt x="16200" y="18655"/>
                  </a:cubicBezTo>
                  <a:cubicBezTo>
                    <a:pt x="16200" y="20281"/>
                    <a:pt x="17107" y="21600"/>
                    <a:pt x="18225" y="21600"/>
                  </a:cubicBezTo>
                  <a:cubicBezTo>
                    <a:pt x="19343" y="21600"/>
                    <a:pt x="20250" y="20281"/>
                    <a:pt x="20250" y="18655"/>
                  </a:cubicBezTo>
                  <a:cubicBezTo>
                    <a:pt x="20250" y="17028"/>
                    <a:pt x="19343" y="15709"/>
                    <a:pt x="18225" y="15709"/>
                  </a:cubicBezTo>
                  <a:close/>
                </a:path>
              </a:pathLst>
            </a:custGeom>
            <a:grpFill/>
            <a:ln w="12700" cap="flat">
              <a:noFill/>
              <a:miter lim="400000"/>
            </a:ln>
            <a:effectLst/>
          </p:spPr>
          <p:txBody>
            <a:bodyPr wrap="square" lIns="53578" tIns="53578" rIns="53578" bIns="53578" numCol="1" anchor="b">
              <a:noAutofit/>
            </a:bodyPr>
            <a:lstStyle/>
            <a:p>
              <a:endParaRPr sz="5063" dirty="0">
                <a:latin typeface="Lato Light" panose="020F0502020204030203" pitchFamily="34" charset="0"/>
              </a:endParaRPr>
            </a:p>
          </p:txBody>
        </p:sp>
        <p:sp>
          <p:nvSpPr>
            <p:cNvPr id="909" name="Shape 34217">
              <a:extLst>
                <a:ext uri="{FF2B5EF4-FFF2-40B4-BE49-F238E27FC236}">
                  <a16:creationId xmlns:a16="http://schemas.microsoft.com/office/drawing/2014/main" xmlns="" id="{C9EFACE4-6DB5-42FA-B133-6EEBE4C74AC0}"/>
                </a:ext>
              </a:extLst>
            </p:cNvPr>
            <p:cNvSpPr/>
            <p:nvPr/>
          </p:nvSpPr>
          <p:spPr>
            <a:xfrm>
              <a:off x="12395335" y="3740451"/>
              <a:ext cx="693544" cy="915782"/>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910" name="Shape 34218">
              <a:extLst>
                <a:ext uri="{FF2B5EF4-FFF2-40B4-BE49-F238E27FC236}">
                  <a16:creationId xmlns:a16="http://schemas.microsoft.com/office/drawing/2014/main" xmlns="" id="{D094DC26-1ED2-404A-855C-6C84A3902A9E}"/>
                </a:ext>
              </a:extLst>
            </p:cNvPr>
            <p:cNvSpPr/>
            <p:nvPr/>
          </p:nvSpPr>
          <p:spPr>
            <a:xfrm>
              <a:off x="11932702" y="12638103"/>
              <a:ext cx="408708" cy="303434"/>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837" y="8637"/>
                  </a:lnTo>
                  <a:lnTo>
                    <a:pt x="17837" y="12781"/>
                  </a:lnTo>
                  <a:cubicBezTo>
                    <a:pt x="17837" y="13798"/>
                    <a:pt x="17539" y="14723"/>
                    <a:pt x="17049" y="15392"/>
                  </a:cubicBezTo>
                  <a:cubicBezTo>
                    <a:pt x="16550" y="16075"/>
                    <a:pt x="15855" y="16492"/>
                    <a:pt x="15079" y="16478"/>
                  </a:cubicBezTo>
                  <a:lnTo>
                    <a:pt x="9158" y="16478"/>
                  </a:lnTo>
                  <a:lnTo>
                    <a:pt x="9158" y="17810"/>
                  </a:lnTo>
                  <a:cubicBezTo>
                    <a:pt x="9158" y="18368"/>
                    <a:pt x="9328" y="18874"/>
                    <a:pt x="9602" y="19240"/>
                  </a:cubicBezTo>
                  <a:cubicBezTo>
                    <a:pt x="9876" y="19606"/>
                    <a:pt x="10255" y="19832"/>
                    <a:pt x="10673" y="19832"/>
                  </a:cubicBezTo>
                  <a:lnTo>
                    <a:pt x="16728" y="19832"/>
                  </a:lnTo>
                  <a:lnTo>
                    <a:pt x="19181" y="21600"/>
                  </a:lnTo>
                  <a:lnTo>
                    <a:pt x="19181" y="19832"/>
                  </a:lnTo>
                  <a:lnTo>
                    <a:pt x="20085" y="19832"/>
                  </a:lnTo>
                  <a:cubicBezTo>
                    <a:pt x="20503" y="19832"/>
                    <a:pt x="20882" y="19606"/>
                    <a:pt x="21156" y="19240"/>
                  </a:cubicBezTo>
                  <a:cubicBezTo>
                    <a:pt x="21430" y="18874"/>
                    <a:pt x="21600" y="18368"/>
                    <a:pt x="21600" y="17810"/>
                  </a:cubicBezTo>
                  <a:lnTo>
                    <a:pt x="21600" y="10554"/>
                  </a:lnTo>
                  <a:cubicBezTo>
                    <a:pt x="21600" y="9996"/>
                    <a:pt x="21430" y="9490"/>
                    <a:pt x="21156" y="9125"/>
                  </a:cubicBezTo>
                  <a:cubicBezTo>
                    <a:pt x="20882" y="8759"/>
                    <a:pt x="20503" y="8532"/>
                    <a:pt x="20085" y="8532"/>
                  </a:cubicBezTo>
                  <a:close/>
                  <a:moveTo>
                    <a:pt x="6912" y="15450"/>
                  </a:moveTo>
                  <a:lnTo>
                    <a:pt x="6689" y="15450"/>
                  </a:lnTo>
                  <a:lnTo>
                    <a:pt x="2592" y="18372"/>
                  </a:lnTo>
                  <a:lnTo>
                    <a:pt x="2592" y="15450"/>
                  </a:lnTo>
                  <a:lnTo>
                    <a:pt x="2074" y="15450"/>
                  </a:lnTo>
                  <a:cubicBezTo>
                    <a:pt x="1501" y="15450"/>
                    <a:pt x="983" y="15141"/>
                    <a:pt x="607" y="14640"/>
                  </a:cubicBezTo>
                  <a:cubicBezTo>
                    <a:pt x="232" y="14139"/>
                    <a:pt x="0" y="13447"/>
                    <a:pt x="0" y="12683"/>
                  </a:cubicBezTo>
                  <a:lnTo>
                    <a:pt x="0" y="2767"/>
                  </a:lnTo>
                  <a:cubicBezTo>
                    <a:pt x="0" y="2003"/>
                    <a:pt x="232" y="1311"/>
                    <a:pt x="607" y="811"/>
                  </a:cubicBezTo>
                  <a:cubicBezTo>
                    <a:pt x="983" y="310"/>
                    <a:pt x="1501" y="0"/>
                    <a:pt x="2074" y="0"/>
                  </a:cubicBezTo>
                  <a:lnTo>
                    <a:pt x="15034" y="0"/>
                  </a:lnTo>
                  <a:cubicBezTo>
                    <a:pt x="15606" y="0"/>
                    <a:pt x="16125" y="310"/>
                    <a:pt x="16500" y="811"/>
                  </a:cubicBezTo>
                  <a:cubicBezTo>
                    <a:pt x="16875" y="1311"/>
                    <a:pt x="17107" y="2003"/>
                    <a:pt x="17107" y="2767"/>
                  </a:cubicBezTo>
                  <a:lnTo>
                    <a:pt x="17107" y="4381"/>
                  </a:lnTo>
                  <a:lnTo>
                    <a:pt x="17107" y="8532"/>
                  </a:lnTo>
                  <a:lnTo>
                    <a:pt x="17107" y="12676"/>
                  </a:lnTo>
                  <a:cubicBezTo>
                    <a:pt x="17107" y="13441"/>
                    <a:pt x="16886" y="14134"/>
                    <a:pt x="16522" y="14637"/>
                  </a:cubicBezTo>
                  <a:cubicBezTo>
                    <a:pt x="16159" y="15139"/>
                    <a:pt x="15651" y="15450"/>
                    <a:pt x="15079" y="15450"/>
                  </a:cubicBezTo>
                  <a:lnTo>
                    <a:pt x="9158" y="15450"/>
                  </a:lnTo>
                  <a:lnTo>
                    <a:pt x="6912" y="15450"/>
                  </a:ln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911" name="Shape 34219">
              <a:extLst>
                <a:ext uri="{FF2B5EF4-FFF2-40B4-BE49-F238E27FC236}">
                  <a16:creationId xmlns:a16="http://schemas.microsoft.com/office/drawing/2014/main" xmlns="" id="{EA1E95F8-176C-4946-96AA-64CBDF70BDF6}"/>
                </a:ext>
              </a:extLst>
            </p:cNvPr>
            <p:cNvSpPr/>
            <p:nvPr/>
          </p:nvSpPr>
          <p:spPr>
            <a:xfrm>
              <a:off x="11196245" y="10659511"/>
              <a:ext cx="389798" cy="479750"/>
            </a:xfrm>
            <a:custGeom>
              <a:avLst/>
              <a:gdLst/>
              <a:ahLst/>
              <a:cxnLst>
                <a:cxn ang="0">
                  <a:pos x="wd2" y="hd2"/>
                </a:cxn>
                <a:cxn ang="5400000">
                  <a:pos x="wd2" y="hd2"/>
                </a:cxn>
                <a:cxn ang="10800000">
                  <a:pos x="wd2" y="hd2"/>
                </a:cxn>
                <a:cxn ang="16200000">
                  <a:pos x="wd2" y="hd2"/>
                </a:cxn>
              </a:cxnLst>
              <a:rect l="0" t="0" r="r" b="b"/>
              <a:pathLst>
                <a:path w="21600" h="21600" extrusionOk="0">
                  <a:moveTo>
                    <a:pt x="831" y="0"/>
                  </a:moveTo>
                  <a:cubicBezTo>
                    <a:pt x="372" y="0"/>
                    <a:pt x="0" y="302"/>
                    <a:pt x="0" y="675"/>
                  </a:cubicBezTo>
                  <a:cubicBezTo>
                    <a:pt x="0" y="1048"/>
                    <a:pt x="372" y="1350"/>
                    <a:pt x="831" y="1350"/>
                  </a:cubicBezTo>
                  <a:lnTo>
                    <a:pt x="20769" y="1350"/>
                  </a:lnTo>
                  <a:cubicBezTo>
                    <a:pt x="21228" y="1350"/>
                    <a:pt x="21600" y="1048"/>
                    <a:pt x="21600" y="675"/>
                  </a:cubicBezTo>
                  <a:cubicBezTo>
                    <a:pt x="21600" y="302"/>
                    <a:pt x="21228" y="0"/>
                    <a:pt x="20769" y="0"/>
                  </a:cubicBezTo>
                  <a:lnTo>
                    <a:pt x="831" y="0"/>
                  </a:lnTo>
                  <a:close/>
                  <a:moveTo>
                    <a:pt x="831" y="2025"/>
                  </a:moveTo>
                  <a:lnTo>
                    <a:pt x="831" y="15525"/>
                  </a:lnTo>
                  <a:cubicBezTo>
                    <a:pt x="831" y="15525"/>
                    <a:pt x="20769" y="15525"/>
                    <a:pt x="20769" y="15525"/>
                  </a:cubicBezTo>
                  <a:lnTo>
                    <a:pt x="20769" y="2025"/>
                  </a:lnTo>
                  <a:lnTo>
                    <a:pt x="831" y="2025"/>
                  </a:lnTo>
                  <a:close/>
                  <a:moveTo>
                    <a:pt x="15785" y="4050"/>
                  </a:moveTo>
                  <a:lnTo>
                    <a:pt x="18277" y="4050"/>
                  </a:lnTo>
                  <a:cubicBezTo>
                    <a:pt x="18277" y="4050"/>
                    <a:pt x="18277" y="13500"/>
                    <a:pt x="18277" y="13500"/>
                  </a:cubicBezTo>
                  <a:lnTo>
                    <a:pt x="15785" y="13500"/>
                  </a:lnTo>
                  <a:lnTo>
                    <a:pt x="15785" y="4050"/>
                  </a:lnTo>
                  <a:close/>
                  <a:moveTo>
                    <a:pt x="7477" y="6750"/>
                  </a:moveTo>
                  <a:lnTo>
                    <a:pt x="9969" y="6750"/>
                  </a:lnTo>
                  <a:cubicBezTo>
                    <a:pt x="9969" y="6750"/>
                    <a:pt x="9969" y="13500"/>
                    <a:pt x="9969" y="13500"/>
                  </a:cubicBezTo>
                  <a:lnTo>
                    <a:pt x="7477" y="13500"/>
                  </a:lnTo>
                  <a:lnTo>
                    <a:pt x="7477" y="6750"/>
                  </a:lnTo>
                  <a:close/>
                  <a:moveTo>
                    <a:pt x="11631" y="8775"/>
                  </a:moveTo>
                  <a:lnTo>
                    <a:pt x="14123" y="8775"/>
                  </a:lnTo>
                  <a:cubicBezTo>
                    <a:pt x="14123" y="8775"/>
                    <a:pt x="14123" y="13500"/>
                    <a:pt x="14123" y="13500"/>
                  </a:cubicBezTo>
                  <a:lnTo>
                    <a:pt x="11631" y="13500"/>
                  </a:lnTo>
                  <a:lnTo>
                    <a:pt x="11631" y="8775"/>
                  </a:lnTo>
                  <a:close/>
                  <a:moveTo>
                    <a:pt x="3323" y="10800"/>
                  </a:moveTo>
                  <a:lnTo>
                    <a:pt x="5815" y="10800"/>
                  </a:lnTo>
                  <a:cubicBezTo>
                    <a:pt x="5815" y="10800"/>
                    <a:pt x="5815" y="13500"/>
                    <a:pt x="5815" y="13500"/>
                  </a:cubicBezTo>
                  <a:lnTo>
                    <a:pt x="3323" y="13500"/>
                  </a:lnTo>
                  <a:lnTo>
                    <a:pt x="3323" y="10800"/>
                  </a:lnTo>
                  <a:close/>
                  <a:moveTo>
                    <a:pt x="3323" y="16200"/>
                  </a:moveTo>
                  <a:lnTo>
                    <a:pt x="1662" y="21600"/>
                  </a:lnTo>
                  <a:lnTo>
                    <a:pt x="3323" y="21600"/>
                  </a:lnTo>
                  <a:lnTo>
                    <a:pt x="4985" y="16200"/>
                  </a:lnTo>
                  <a:cubicBezTo>
                    <a:pt x="4985" y="16200"/>
                    <a:pt x="3323" y="16200"/>
                    <a:pt x="3323" y="16200"/>
                  </a:cubicBezTo>
                  <a:close/>
                  <a:moveTo>
                    <a:pt x="9969" y="16200"/>
                  </a:moveTo>
                  <a:lnTo>
                    <a:pt x="9969" y="21600"/>
                  </a:lnTo>
                  <a:lnTo>
                    <a:pt x="11615" y="21600"/>
                  </a:lnTo>
                  <a:cubicBezTo>
                    <a:pt x="11615" y="21600"/>
                    <a:pt x="11631" y="16200"/>
                    <a:pt x="11631" y="16200"/>
                  </a:cubicBezTo>
                  <a:lnTo>
                    <a:pt x="9969" y="16200"/>
                  </a:lnTo>
                  <a:close/>
                  <a:moveTo>
                    <a:pt x="16615" y="16200"/>
                  </a:moveTo>
                  <a:lnTo>
                    <a:pt x="18277" y="21600"/>
                  </a:lnTo>
                  <a:lnTo>
                    <a:pt x="19938" y="21600"/>
                  </a:lnTo>
                  <a:cubicBezTo>
                    <a:pt x="19938" y="21600"/>
                    <a:pt x="18277" y="16200"/>
                    <a:pt x="18277" y="16200"/>
                  </a:cubicBezTo>
                  <a:lnTo>
                    <a:pt x="16615" y="16200"/>
                  </a:ln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12" name="Shape 34220">
              <a:extLst>
                <a:ext uri="{FF2B5EF4-FFF2-40B4-BE49-F238E27FC236}">
                  <a16:creationId xmlns:a16="http://schemas.microsoft.com/office/drawing/2014/main" xmlns="" id="{601A2DCD-9FAC-4888-976F-603372DD906F}"/>
                </a:ext>
              </a:extLst>
            </p:cNvPr>
            <p:cNvSpPr/>
            <p:nvPr/>
          </p:nvSpPr>
          <p:spPr>
            <a:xfrm>
              <a:off x="12966575" y="6806559"/>
              <a:ext cx="589416" cy="778290"/>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913" name="Shape 34221">
              <a:extLst>
                <a:ext uri="{FF2B5EF4-FFF2-40B4-BE49-F238E27FC236}">
                  <a16:creationId xmlns:a16="http://schemas.microsoft.com/office/drawing/2014/main" xmlns="" id="{F531E65E-606C-4125-A7CD-559A17A091CD}"/>
                </a:ext>
              </a:extLst>
            </p:cNvPr>
            <p:cNvSpPr/>
            <p:nvPr/>
          </p:nvSpPr>
          <p:spPr>
            <a:xfrm>
              <a:off x="11922329" y="9268053"/>
              <a:ext cx="476450" cy="629124"/>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914" name="Shape 34222">
              <a:extLst>
                <a:ext uri="{FF2B5EF4-FFF2-40B4-BE49-F238E27FC236}">
                  <a16:creationId xmlns:a16="http://schemas.microsoft.com/office/drawing/2014/main" xmlns="" id="{6FA09CE3-ED3C-4F31-92E8-DBC9F7C9F9E4}"/>
                </a:ext>
              </a:extLst>
            </p:cNvPr>
            <p:cNvSpPr/>
            <p:nvPr/>
          </p:nvSpPr>
          <p:spPr>
            <a:xfrm>
              <a:off x="11993787" y="10946019"/>
              <a:ext cx="447534" cy="447468"/>
            </a:xfrm>
            <a:custGeom>
              <a:avLst/>
              <a:gdLst/>
              <a:ahLst/>
              <a:cxnLst>
                <a:cxn ang="0">
                  <a:pos x="wd2" y="hd2"/>
                </a:cxn>
                <a:cxn ang="5400000">
                  <a:pos x="wd2" y="hd2"/>
                </a:cxn>
                <a:cxn ang="10800000">
                  <a:pos x="wd2" y="hd2"/>
                </a:cxn>
                <a:cxn ang="16200000">
                  <a:pos x="wd2" y="hd2"/>
                </a:cxn>
              </a:cxnLst>
              <a:rect l="0" t="0" r="r" b="b"/>
              <a:pathLst>
                <a:path w="21317" h="21317" extrusionOk="0">
                  <a:moveTo>
                    <a:pt x="7792" y="27"/>
                  </a:moveTo>
                  <a:cubicBezTo>
                    <a:pt x="7372" y="141"/>
                    <a:pt x="7122" y="573"/>
                    <a:pt x="7234" y="993"/>
                  </a:cubicBezTo>
                  <a:lnTo>
                    <a:pt x="7836" y="3244"/>
                  </a:lnTo>
                  <a:cubicBezTo>
                    <a:pt x="8357" y="3022"/>
                    <a:pt x="8864" y="2878"/>
                    <a:pt x="9346" y="2789"/>
                  </a:cubicBezTo>
                  <a:lnTo>
                    <a:pt x="8758" y="585"/>
                  </a:lnTo>
                  <a:cubicBezTo>
                    <a:pt x="8645" y="164"/>
                    <a:pt x="8213" y="-85"/>
                    <a:pt x="7792" y="27"/>
                  </a:cubicBezTo>
                  <a:close/>
                  <a:moveTo>
                    <a:pt x="13442" y="41"/>
                  </a:moveTo>
                  <a:cubicBezTo>
                    <a:pt x="13020" y="-71"/>
                    <a:pt x="12588" y="179"/>
                    <a:pt x="12475" y="600"/>
                  </a:cubicBezTo>
                  <a:lnTo>
                    <a:pt x="11888" y="2784"/>
                  </a:lnTo>
                  <a:cubicBezTo>
                    <a:pt x="12441" y="2878"/>
                    <a:pt x="12949" y="3027"/>
                    <a:pt x="13408" y="3203"/>
                  </a:cubicBezTo>
                  <a:lnTo>
                    <a:pt x="13998" y="1007"/>
                  </a:lnTo>
                  <a:cubicBezTo>
                    <a:pt x="14110" y="585"/>
                    <a:pt x="13862" y="154"/>
                    <a:pt x="13442" y="41"/>
                  </a:cubicBezTo>
                  <a:close/>
                  <a:moveTo>
                    <a:pt x="585" y="12411"/>
                  </a:moveTo>
                  <a:cubicBezTo>
                    <a:pt x="164" y="12524"/>
                    <a:pt x="-86" y="12956"/>
                    <a:pt x="27" y="13377"/>
                  </a:cubicBezTo>
                  <a:cubicBezTo>
                    <a:pt x="139" y="13798"/>
                    <a:pt x="571" y="14047"/>
                    <a:pt x="992" y="13934"/>
                  </a:cubicBezTo>
                  <a:lnTo>
                    <a:pt x="3181" y="13347"/>
                  </a:lnTo>
                  <a:cubicBezTo>
                    <a:pt x="3009" y="12885"/>
                    <a:pt x="2865" y="12376"/>
                    <a:pt x="2775" y="11823"/>
                  </a:cubicBezTo>
                  <a:cubicBezTo>
                    <a:pt x="2775" y="11823"/>
                    <a:pt x="585" y="12411"/>
                    <a:pt x="585" y="12411"/>
                  </a:cubicBezTo>
                  <a:close/>
                  <a:moveTo>
                    <a:pt x="1013" y="7169"/>
                  </a:moveTo>
                  <a:cubicBezTo>
                    <a:pt x="592" y="7056"/>
                    <a:pt x="160" y="7306"/>
                    <a:pt x="47" y="7727"/>
                  </a:cubicBezTo>
                  <a:cubicBezTo>
                    <a:pt x="-66" y="8148"/>
                    <a:pt x="184" y="8580"/>
                    <a:pt x="604" y="8692"/>
                  </a:cubicBezTo>
                  <a:lnTo>
                    <a:pt x="2805" y="9281"/>
                  </a:lnTo>
                  <a:cubicBezTo>
                    <a:pt x="2896" y="8799"/>
                    <a:pt x="3046" y="8293"/>
                    <a:pt x="3273" y="7773"/>
                  </a:cubicBezTo>
                  <a:cubicBezTo>
                    <a:pt x="3273" y="7773"/>
                    <a:pt x="1013" y="7169"/>
                    <a:pt x="1013" y="7169"/>
                  </a:cubicBezTo>
                  <a:close/>
                  <a:moveTo>
                    <a:pt x="2889" y="2841"/>
                  </a:moveTo>
                  <a:cubicBezTo>
                    <a:pt x="2581" y="3148"/>
                    <a:pt x="2580" y="3648"/>
                    <a:pt x="2888" y="3956"/>
                  </a:cubicBezTo>
                  <a:lnTo>
                    <a:pt x="4607" y="5675"/>
                  </a:lnTo>
                  <a:cubicBezTo>
                    <a:pt x="4732" y="5529"/>
                    <a:pt x="5572" y="4695"/>
                    <a:pt x="5727" y="4563"/>
                  </a:cubicBezTo>
                  <a:lnTo>
                    <a:pt x="4004" y="2840"/>
                  </a:lnTo>
                  <a:cubicBezTo>
                    <a:pt x="3696" y="2532"/>
                    <a:pt x="3197" y="2533"/>
                    <a:pt x="2889" y="2841"/>
                  </a:cubicBezTo>
                  <a:close/>
                  <a:moveTo>
                    <a:pt x="15285" y="5439"/>
                  </a:moveTo>
                  <a:cubicBezTo>
                    <a:pt x="13524" y="3930"/>
                    <a:pt x="9472" y="2164"/>
                    <a:pt x="5822" y="5814"/>
                  </a:cubicBezTo>
                  <a:cubicBezTo>
                    <a:pt x="5821" y="5815"/>
                    <a:pt x="5821" y="5815"/>
                    <a:pt x="5821" y="5816"/>
                  </a:cubicBezTo>
                  <a:cubicBezTo>
                    <a:pt x="5820" y="5816"/>
                    <a:pt x="5819" y="5817"/>
                    <a:pt x="5819" y="5817"/>
                  </a:cubicBezTo>
                  <a:cubicBezTo>
                    <a:pt x="5819" y="5818"/>
                    <a:pt x="5818" y="5818"/>
                    <a:pt x="5818" y="5819"/>
                  </a:cubicBezTo>
                  <a:cubicBezTo>
                    <a:pt x="5817" y="5819"/>
                    <a:pt x="5817" y="5820"/>
                    <a:pt x="5816" y="5820"/>
                  </a:cubicBezTo>
                  <a:cubicBezTo>
                    <a:pt x="2166" y="9471"/>
                    <a:pt x="3932" y="13524"/>
                    <a:pt x="5440" y="15285"/>
                  </a:cubicBezTo>
                  <a:cubicBezTo>
                    <a:pt x="6807" y="16868"/>
                    <a:pt x="9202" y="17222"/>
                    <a:pt x="9535" y="17322"/>
                  </a:cubicBezTo>
                  <a:cubicBezTo>
                    <a:pt x="10076" y="17484"/>
                    <a:pt x="12612" y="17632"/>
                    <a:pt x="13467" y="18402"/>
                  </a:cubicBezTo>
                  <a:cubicBezTo>
                    <a:pt x="14644" y="19461"/>
                    <a:pt x="14810" y="19354"/>
                    <a:pt x="15487" y="18942"/>
                  </a:cubicBezTo>
                  <a:cubicBezTo>
                    <a:pt x="16178" y="18522"/>
                    <a:pt x="18522" y="16178"/>
                    <a:pt x="18942" y="15487"/>
                  </a:cubicBezTo>
                  <a:cubicBezTo>
                    <a:pt x="19354" y="14810"/>
                    <a:pt x="19461" y="14644"/>
                    <a:pt x="18401" y="13467"/>
                  </a:cubicBezTo>
                  <a:cubicBezTo>
                    <a:pt x="17632" y="12612"/>
                    <a:pt x="17484" y="10075"/>
                    <a:pt x="17321" y="9534"/>
                  </a:cubicBezTo>
                  <a:cubicBezTo>
                    <a:pt x="17222" y="9201"/>
                    <a:pt x="16868" y="6805"/>
                    <a:pt x="15285" y="5439"/>
                  </a:cubicBezTo>
                  <a:close/>
                  <a:moveTo>
                    <a:pt x="20706" y="16780"/>
                  </a:moveTo>
                  <a:cubicBezTo>
                    <a:pt x="20530" y="16603"/>
                    <a:pt x="20243" y="16603"/>
                    <a:pt x="20066" y="16780"/>
                  </a:cubicBezTo>
                  <a:lnTo>
                    <a:pt x="16780" y="20067"/>
                  </a:lnTo>
                  <a:cubicBezTo>
                    <a:pt x="16603" y="20244"/>
                    <a:pt x="16603" y="20531"/>
                    <a:pt x="16780" y="20707"/>
                  </a:cubicBezTo>
                  <a:lnTo>
                    <a:pt x="16780" y="20707"/>
                  </a:lnTo>
                  <a:cubicBezTo>
                    <a:pt x="16956" y="20884"/>
                    <a:pt x="17243" y="20884"/>
                    <a:pt x="17419" y="20707"/>
                  </a:cubicBezTo>
                  <a:lnTo>
                    <a:pt x="20706" y="17420"/>
                  </a:lnTo>
                  <a:cubicBezTo>
                    <a:pt x="20883" y="17243"/>
                    <a:pt x="20883" y="16956"/>
                    <a:pt x="20706" y="16780"/>
                  </a:cubicBezTo>
                  <a:cubicBezTo>
                    <a:pt x="20706" y="16780"/>
                    <a:pt x="20706" y="16780"/>
                    <a:pt x="20706" y="16780"/>
                  </a:cubicBezTo>
                  <a:close/>
                  <a:moveTo>
                    <a:pt x="19833" y="15906"/>
                  </a:moveTo>
                  <a:cubicBezTo>
                    <a:pt x="19656" y="15729"/>
                    <a:pt x="19370" y="15730"/>
                    <a:pt x="19193" y="15906"/>
                  </a:cubicBezTo>
                  <a:lnTo>
                    <a:pt x="15906" y="19194"/>
                  </a:lnTo>
                  <a:cubicBezTo>
                    <a:pt x="15729" y="19370"/>
                    <a:pt x="15729" y="19657"/>
                    <a:pt x="15906" y="19833"/>
                  </a:cubicBezTo>
                  <a:lnTo>
                    <a:pt x="15906" y="19833"/>
                  </a:lnTo>
                  <a:cubicBezTo>
                    <a:pt x="16082" y="20010"/>
                    <a:pt x="16369" y="20010"/>
                    <a:pt x="16546" y="19833"/>
                  </a:cubicBezTo>
                  <a:lnTo>
                    <a:pt x="19833" y="16546"/>
                  </a:lnTo>
                  <a:cubicBezTo>
                    <a:pt x="20009" y="16369"/>
                    <a:pt x="20009" y="16083"/>
                    <a:pt x="19833" y="15906"/>
                  </a:cubicBezTo>
                  <a:cubicBezTo>
                    <a:pt x="19833" y="15906"/>
                    <a:pt x="19833" y="15906"/>
                    <a:pt x="19833" y="15906"/>
                  </a:cubicBezTo>
                  <a:close/>
                  <a:moveTo>
                    <a:pt x="17867" y="20727"/>
                  </a:moveTo>
                  <a:lnTo>
                    <a:pt x="20726" y="17867"/>
                  </a:lnTo>
                  <a:cubicBezTo>
                    <a:pt x="21514" y="18656"/>
                    <a:pt x="21513" y="19935"/>
                    <a:pt x="20724" y="20724"/>
                  </a:cubicBezTo>
                  <a:cubicBezTo>
                    <a:pt x="19934" y="21514"/>
                    <a:pt x="18655" y="21515"/>
                    <a:pt x="17867" y="20727"/>
                  </a:cubicBezTo>
                  <a:close/>
                </a:path>
              </a:pathLst>
            </a:custGeom>
            <a:grpFill/>
            <a:ln w="12700" cap="flat">
              <a:noFill/>
              <a:miter lim="400000"/>
            </a:ln>
            <a:effectLst/>
          </p:spPr>
          <p:txBody>
            <a:bodyPr wrap="square" lIns="0" tIns="0" rIns="0" bIns="0" numCol="1" anchor="b">
              <a:noAutofit/>
            </a:bodyPr>
            <a:lstStyle/>
            <a:p>
              <a:endParaRPr sz="5063" dirty="0">
                <a:latin typeface="Lato Light" panose="020F0502020204030203" pitchFamily="34" charset="0"/>
              </a:endParaRPr>
            </a:p>
          </p:txBody>
        </p:sp>
        <p:sp>
          <p:nvSpPr>
            <p:cNvPr id="915" name="Shape 34223">
              <a:extLst>
                <a:ext uri="{FF2B5EF4-FFF2-40B4-BE49-F238E27FC236}">
                  <a16:creationId xmlns:a16="http://schemas.microsoft.com/office/drawing/2014/main" xmlns="" id="{E3B6FB01-15E0-4327-A920-2718FD096312}"/>
                </a:ext>
              </a:extLst>
            </p:cNvPr>
            <p:cNvSpPr/>
            <p:nvPr/>
          </p:nvSpPr>
          <p:spPr>
            <a:xfrm>
              <a:off x="11828592" y="12064076"/>
              <a:ext cx="446404" cy="410140"/>
            </a:xfrm>
            <a:custGeom>
              <a:avLst/>
              <a:gdLst/>
              <a:ahLst/>
              <a:cxnLst>
                <a:cxn ang="0">
                  <a:pos x="wd2" y="hd2"/>
                </a:cxn>
                <a:cxn ang="5400000">
                  <a:pos x="wd2" y="hd2"/>
                </a:cxn>
                <a:cxn ang="10800000">
                  <a:pos x="wd2" y="hd2"/>
                </a:cxn>
                <a:cxn ang="16200000">
                  <a:pos x="wd2" y="hd2"/>
                </a:cxn>
              </a:cxnLst>
              <a:rect l="0" t="0"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16" name="Shape 34224">
              <a:extLst>
                <a:ext uri="{FF2B5EF4-FFF2-40B4-BE49-F238E27FC236}">
                  <a16:creationId xmlns:a16="http://schemas.microsoft.com/office/drawing/2014/main" xmlns="" id="{2D5F519F-AABE-4710-A97A-294BE247A67C}"/>
                </a:ext>
              </a:extLst>
            </p:cNvPr>
            <p:cNvSpPr/>
            <p:nvPr/>
          </p:nvSpPr>
          <p:spPr>
            <a:xfrm>
              <a:off x="11467012" y="10972393"/>
              <a:ext cx="358632" cy="692850"/>
            </a:xfrm>
            <a:custGeom>
              <a:avLst/>
              <a:gdLst/>
              <a:ahLst/>
              <a:cxnLst>
                <a:cxn ang="0">
                  <a:pos x="wd2" y="hd2"/>
                </a:cxn>
                <a:cxn ang="5400000">
                  <a:pos x="wd2" y="hd2"/>
                </a:cxn>
                <a:cxn ang="10800000">
                  <a:pos x="wd2" y="hd2"/>
                </a:cxn>
                <a:cxn ang="16200000">
                  <a:pos x="wd2" y="hd2"/>
                </a:cxn>
              </a:cxnLst>
              <a:rect l="0" t="0" r="r" b="b"/>
              <a:pathLst>
                <a:path w="21436" h="21532" extrusionOk="0">
                  <a:moveTo>
                    <a:pt x="17698" y="0"/>
                  </a:moveTo>
                  <a:lnTo>
                    <a:pt x="16138" y="1685"/>
                  </a:lnTo>
                  <a:cubicBezTo>
                    <a:pt x="16052" y="1663"/>
                    <a:pt x="15626" y="1553"/>
                    <a:pt x="15626" y="1553"/>
                  </a:cubicBezTo>
                  <a:lnTo>
                    <a:pt x="14403" y="2878"/>
                  </a:lnTo>
                  <a:lnTo>
                    <a:pt x="14914" y="3010"/>
                  </a:lnTo>
                  <a:lnTo>
                    <a:pt x="14546" y="3408"/>
                  </a:lnTo>
                  <a:lnTo>
                    <a:pt x="2184" y="16751"/>
                  </a:lnTo>
                  <a:cubicBezTo>
                    <a:pt x="1744" y="17225"/>
                    <a:pt x="202" y="19746"/>
                    <a:pt x="516" y="20547"/>
                  </a:cubicBezTo>
                  <a:cubicBezTo>
                    <a:pt x="560" y="20662"/>
                    <a:pt x="644" y="20742"/>
                    <a:pt x="773" y="20775"/>
                  </a:cubicBezTo>
                  <a:cubicBezTo>
                    <a:pt x="1807" y="21040"/>
                    <a:pt x="5426" y="18252"/>
                    <a:pt x="5928" y="17710"/>
                  </a:cubicBezTo>
                  <a:lnTo>
                    <a:pt x="18283" y="4367"/>
                  </a:lnTo>
                  <a:lnTo>
                    <a:pt x="18652" y="3969"/>
                  </a:lnTo>
                  <a:lnTo>
                    <a:pt x="19186" y="4106"/>
                  </a:lnTo>
                  <a:lnTo>
                    <a:pt x="14380" y="9291"/>
                  </a:lnTo>
                  <a:lnTo>
                    <a:pt x="15147" y="9488"/>
                  </a:lnTo>
                  <a:lnTo>
                    <a:pt x="21176" y="2979"/>
                  </a:lnTo>
                  <a:cubicBezTo>
                    <a:pt x="21176" y="2979"/>
                    <a:pt x="20341" y="2767"/>
                    <a:pt x="19876" y="2647"/>
                  </a:cubicBezTo>
                  <a:lnTo>
                    <a:pt x="21436" y="963"/>
                  </a:lnTo>
                  <a:cubicBezTo>
                    <a:pt x="21436" y="963"/>
                    <a:pt x="17698" y="0"/>
                    <a:pt x="17698" y="0"/>
                  </a:cubicBezTo>
                  <a:close/>
                  <a:moveTo>
                    <a:pt x="516" y="20547"/>
                  </a:moveTo>
                  <a:cubicBezTo>
                    <a:pt x="504" y="20509"/>
                    <a:pt x="483" y="20481"/>
                    <a:pt x="479" y="20436"/>
                  </a:cubicBezTo>
                  <a:lnTo>
                    <a:pt x="223" y="20708"/>
                  </a:lnTo>
                  <a:cubicBezTo>
                    <a:pt x="120" y="20820"/>
                    <a:pt x="-164" y="21449"/>
                    <a:pt x="129" y="21525"/>
                  </a:cubicBezTo>
                  <a:cubicBezTo>
                    <a:pt x="423" y="21600"/>
                    <a:pt x="1188" y="21095"/>
                    <a:pt x="1291" y="20984"/>
                  </a:cubicBezTo>
                  <a:lnTo>
                    <a:pt x="1546" y="20707"/>
                  </a:lnTo>
                  <a:cubicBezTo>
                    <a:pt x="1228" y="20825"/>
                    <a:pt x="959" y="20878"/>
                    <a:pt x="774" y="20830"/>
                  </a:cubicBezTo>
                  <a:cubicBezTo>
                    <a:pt x="630" y="20793"/>
                    <a:pt x="555" y="20685"/>
                    <a:pt x="516" y="2054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17" name="Shape 34225">
              <a:extLst>
                <a:ext uri="{FF2B5EF4-FFF2-40B4-BE49-F238E27FC236}">
                  <a16:creationId xmlns:a16="http://schemas.microsoft.com/office/drawing/2014/main" xmlns="" id="{4F27EDBE-98C3-4DD7-83EF-A426E769EAE4}"/>
                </a:ext>
              </a:extLst>
            </p:cNvPr>
            <p:cNvSpPr/>
            <p:nvPr/>
          </p:nvSpPr>
          <p:spPr>
            <a:xfrm>
              <a:off x="12788908" y="11202698"/>
              <a:ext cx="425116" cy="118066"/>
            </a:xfrm>
            <a:custGeom>
              <a:avLst/>
              <a:gdLst/>
              <a:ahLst/>
              <a:cxnLst>
                <a:cxn ang="0">
                  <a:pos x="wd2" y="hd2"/>
                </a:cxn>
                <a:cxn ang="5400000">
                  <a:pos x="wd2" y="hd2"/>
                </a:cxn>
                <a:cxn ang="10800000">
                  <a:pos x="wd2" y="hd2"/>
                </a:cxn>
                <a:cxn ang="16200000">
                  <a:pos x="wd2" y="hd2"/>
                </a:cxn>
              </a:cxnLst>
              <a:rect l="0" t="0" r="r" b="b"/>
              <a:pathLst>
                <a:path w="21600" h="21600" extrusionOk="0">
                  <a:moveTo>
                    <a:pt x="21600" y="14936"/>
                  </a:moveTo>
                  <a:lnTo>
                    <a:pt x="17631" y="5428"/>
                  </a:lnTo>
                  <a:lnTo>
                    <a:pt x="17241" y="21600"/>
                  </a:lnTo>
                  <a:cubicBezTo>
                    <a:pt x="17241" y="21600"/>
                    <a:pt x="21600" y="14936"/>
                    <a:pt x="21600" y="14936"/>
                  </a:cubicBezTo>
                  <a:close/>
                  <a:moveTo>
                    <a:pt x="16506" y="21368"/>
                  </a:moveTo>
                  <a:lnTo>
                    <a:pt x="16896" y="5196"/>
                  </a:lnTo>
                  <a:lnTo>
                    <a:pt x="3794" y="1071"/>
                  </a:lnTo>
                  <a:lnTo>
                    <a:pt x="3401" y="17243"/>
                  </a:lnTo>
                  <a:cubicBezTo>
                    <a:pt x="3401" y="17243"/>
                    <a:pt x="16506" y="21368"/>
                    <a:pt x="16506" y="21368"/>
                  </a:cubicBezTo>
                  <a:close/>
                  <a:moveTo>
                    <a:pt x="2651" y="17004"/>
                  </a:moveTo>
                  <a:lnTo>
                    <a:pt x="3043" y="832"/>
                  </a:lnTo>
                  <a:lnTo>
                    <a:pt x="393" y="0"/>
                  </a:lnTo>
                  <a:lnTo>
                    <a:pt x="0" y="16172"/>
                  </a:lnTo>
                  <a:cubicBezTo>
                    <a:pt x="0" y="16172"/>
                    <a:pt x="2651" y="17004"/>
                    <a:pt x="2651" y="1700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18" name="Shape 34226">
              <a:extLst>
                <a:ext uri="{FF2B5EF4-FFF2-40B4-BE49-F238E27FC236}">
                  <a16:creationId xmlns:a16="http://schemas.microsoft.com/office/drawing/2014/main" xmlns="" id="{EAC9F884-24D0-48D3-8CAA-6144F2C38A43}"/>
                </a:ext>
              </a:extLst>
            </p:cNvPr>
            <p:cNvSpPr/>
            <p:nvPr/>
          </p:nvSpPr>
          <p:spPr>
            <a:xfrm>
              <a:off x="12691600" y="7661988"/>
              <a:ext cx="463732" cy="545588"/>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19" name="Shape 34227">
              <a:extLst>
                <a:ext uri="{FF2B5EF4-FFF2-40B4-BE49-F238E27FC236}">
                  <a16:creationId xmlns:a16="http://schemas.microsoft.com/office/drawing/2014/main" xmlns="" id="{5794D003-8E9B-49CB-957C-E0E59AA923DA}"/>
                </a:ext>
              </a:extLst>
            </p:cNvPr>
            <p:cNvSpPr/>
            <p:nvPr/>
          </p:nvSpPr>
          <p:spPr>
            <a:xfrm>
              <a:off x="11861838" y="8796062"/>
              <a:ext cx="359648" cy="359648"/>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grpFill/>
            <a:ln w="12700" cap="flat">
              <a:noFill/>
              <a:miter lim="400000"/>
            </a:ln>
            <a:effectLst/>
          </p:spPr>
          <p:txBody>
            <a:bodyPr wrap="square" lIns="53578" tIns="53578" rIns="53578" bIns="53578" numCol="1" anchor="ctr">
              <a:noAutofit/>
            </a:bodyPr>
            <a:lstStyle/>
            <a:p>
              <a:endParaRPr sz="5063" dirty="0">
                <a:latin typeface="Lato Light" panose="020F0502020204030203" pitchFamily="34" charset="0"/>
              </a:endParaRPr>
            </a:p>
          </p:txBody>
        </p:sp>
        <p:sp>
          <p:nvSpPr>
            <p:cNvPr id="920" name="Shape 34228">
              <a:extLst>
                <a:ext uri="{FF2B5EF4-FFF2-40B4-BE49-F238E27FC236}">
                  <a16:creationId xmlns:a16="http://schemas.microsoft.com/office/drawing/2014/main" xmlns="" id="{AE4DD138-01DD-4053-B33A-2206E93DE07B}"/>
                </a:ext>
              </a:extLst>
            </p:cNvPr>
            <p:cNvSpPr/>
            <p:nvPr/>
          </p:nvSpPr>
          <p:spPr>
            <a:xfrm>
              <a:off x="9057539" y="5652197"/>
              <a:ext cx="565072" cy="648758"/>
            </a:xfrm>
            <a:custGeom>
              <a:avLst/>
              <a:gdLst/>
              <a:ahLst/>
              <a:cxnLst>
                <a:cxn ang="0">
                  <a:pos x="wd2" y="hd2"/>
                </a:cxn>
                <a:cxn ang="5400000">
                  <a:pos x="wd2" y="hd2"/>
                </a:cxn>
                <a:cxn ang="10800000">
                  <a:pos x="wd2" y="hd2"/>
                </a:cxn>
                <a:cxn ang="16200000">
                  <a:pos x="wd2" y="hd2"/>
                </a:cxn>
              </a:cxnLst>
              <a:rect l="0" t="0" r="r" b="b"/>
              <a:pathLst>
                <a:path w="21600" h="21600" extrusionOk="0">
                  <a:moveTo>
                    <a:pt x="11390" y="0"/>
                  </a:moveTo>
                  <a:lnTo>
                    <a:pt x="0" y="14168"/>
                  </a:lnTo>
                  <a:lnTo>
                    <a:pt x="12187" y="21600"/>
                  </a:lnTo>
                  <a:lnTo>
                    <a:pt x="21600" y="9890"/>
                  </a:lnTo>
                  <a:lnTo>
                    <a:pt x="20767" y="5719"/>
                  </a:lnTo>
                  <a:lnTo>
                    <a:pt x="11390" y="0"/>
                  </a:lnTo>
                  <a:close/>
                  <a:moveTo>
                    <a:pt x="12641" y="5625"/>
                  </a:moveTo>
                  <a:lnTo>
                    <a:pt x="17079" y="8332"/>
                  </a:lnTo>
                  <a:lnTo>
                    <a:pt x="16765" y="8723"/>
                  </a:lnTo>
                  <a:lnTo>
                    <a:pt x="12326" y="6016"/>
                  </a:lnTo>
                  <a:lnTo>
                    <a:pt x="12641" y="5625"/>
                  </a:lnTo>
                  <a:close/>
                  <a:moveTo>
                    <a:pt x="7323" y="8127"/>
                  </a:moveTo>
                  <a:lnTo>
                    <a:pt x="16200" y="13540"/>
                  </a:lnTo>
                  <a:lnTo>
                    <a:pt x="15894" y="13920"/>
                  </a:lnTo>
                  <a:lnTo>
                    <a:pt x="7017" y="8506"/>
                  </a:lnTo>
                  <a:lnTo>
                    <a:pt x="7323" y="8127"/>
                  </a:lnTo>
                  <a:close/>
                  <a:moveTo>
                    <a:pt x="5778" y="10048"/>
                  </a:moveTo>
                  <a:lnTo>
                    <a:pt x="14655" y="15462"/>
                  </a:lnTo>
                  <a:lnTo>
                    <a:pt x="14340" y="15853"/>
                  </a:lnTo>
                  <a:lnTo>
                    <a:pt x="5463" y="10439"/>
                  </a:lnTo>
                  <a:lnTo>
                    <a:pt x="5778" y="10048"/>
                  </a:lnTo>
                  <a:close/>
                  <a:moveTo>
                    <a:pt x="4233" y="11970"/>
                  </a:moveTo>
                  <a:lnTo>
                    <a:pt x="8671" y="14677"/>
                  </a:lnTo>
                  <a:lnTo>
                    <a:pt x="8357" y="15068"/>
                  </a:lnTo>
                  <a:lnTo>
                    <a:pt x="3918" y="12361"/>
                  </a:lnTo>
                  <a:lnTo>
                    <a:pt x="4233" y="11970"/>
                  </a:ln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21" name="Shape 34229">
              <a:extLst>
                <a:ext uri="{FF2B5EF4-FFF2-40B4-BE49-F238E27FC236}">
                  <a16:creationId xmlns:a16="http://schemas.microsoft.com/office/drawing/2014/main" xmlns="" id="{376E6DEE-5C3E-4848-857E-C2A8BF5D8857}"/>
                </a:ext>
              </a:extLst>
            </p:cNvPr>
            <p:cNvSpPr/>
            <p:nvPr/>
          </p:nvSpPr>
          <p:spPr>
            <a:xfrm>
              <a:off x="14430703" y="5653180"/>
              <a:ext cx="678286" cy="609678"/>
            </a:xfrm>
            <a:custGeom>
              <a:avLst/>
              <a:gdLst/>
              <a:ahLst/>
              <a:cxnLst>
                <a:cxn ang="0">
                  <a:pos x="wd2" y="hd2"/>
                </a:cxn>
                <a:cxn ang="5400000">
                  <a:pos x="wd2" y="hd2"/>
                </a:cxn>
                <a:cxn ang="10800000">
                  <a:pos x="wd2" y="hd2"/>
                </a:cxn>
                <a:cxn ang="16200000">
                  <a:pos x="wd2" y="hd2"/>
                </a:cxn>
              </a:cxnLst>
              <a:rect l="0" t="0" r="r" b="b"/>
              <a:pathLst>
                <a:path w="21255" h="21217" extrusionOk="0">
                  <a:moveTo>
                    <a:pt x="16218" y="16859"/>
                  </a:moveTo>
                  <a:lnTo>
                    <a:pt x="3455" y="9002"/>
                  </a:lnTo>
                  <a:lnTo>
                    <a:pt x="7275" y="1347"/>
                  </a:lnTo>
                  <a:lnTo>
                    <a:pt x="20039" y="9205"/>
                  </a:lnTo>
                  <a:cubicBezTo>
                    <a:pt x="20039" y="9205"/>
                    <a:pt x="16218" y="16859"/>
                    <a:pt x="16218" y="16859"/>
                  </a:cubicBezTo>
                  <a:close/>
                  <a:moveTo>
                    <a:pt x="20627" y="8027"/>
                  </a:moveTo>
                  <a:lnTo>
                    <a:pt x="7863" y="170"/>
                  </a:lnTo>
                  <a:cubicBezTo>
                    <a:pt x="7275" y="-192"/>
                    <a:pt x="6536" y="43"/>
                    <a:pt x="6211" y="693"/>
                  </a:cubicBezTo>
                  <a:cubicBezTo>
                    <a:pt x="6211" y="693"/>
                    <a:pt x="1803" y="9525"/>
                    <a:pt x="1814" y="9531"/>
                  </a:cubicBezTo>
                  <a:lnTo>
                    <a:pt x="16683" y="18684"/>
                  </a:lnTo>
                  <a:cubicBezTo>
                    <a:pt x="16694" y="18691"/>
                    <a:pt x="21103" y="9860"/>
                    <a:pt x="21103" y="9860"/>
                  </a:cubicBezTo>
                  <a:cubicBezTo>
                    <a:pt x="21427" y="9210"/>
                    <a:pt x="21214" y="8389"/>
                    <a:pt x="20627" y="8027"/>
                  </a:cubicBezTo>
                  <a:close/>
                  <a:moveTo>
                    <a:pt x="15519" y="21047"/>
                  </a:moveTo>
                  <a:lnTo>
                    <a:pt x="628" y="11880"/>
                  </a:lnTo>
                  <a:cubicBezTo>
                    <a:pt x="40" y="11518"/>
                    <a:pt x="-173" y="10698"/>
                    <a:pt x="152" y="10047"/>
                  </a:cubicBezTo>
                  <a:lnTo>
                    <a:pt x="446" y="9459"/>
                  </a:lnTo>
                  <a:lnTo>
                    <a:pt x="7359" y="13714"/>
                  </a:lnTo>
                  <a:lnTo>
                    <a:pt x="7065" y="14303"/>
                  </a:lnTo>
                  <a:lnTo>
                    <a:pt x="10256" y="16268"/>
                  </a:lnTo>
                  <a:lnTo>
                    <a:pt x="10550" y="15679"/>
                  </a:lnTo>
                  <a:lnTo>
                    <a:pt x="17464" y="19935"/>
                  </a:lnTo>
                  <a:lnTo>
                    <a:pt x="17170" y="20524"/>
                  </a:lnTo>
                  <a:cubicBezTo>
                    <a:pt x="16846" y="21174"/>
                    <a:pt x="16106" y="21408"/>
                    <a:pt x="15519" y="21047"/>
                  </a:cubicBezTo>
                  <a:cubicBezTo>
                    <a:pt x="15519" y="21047"/>
                    <a:pt x="15519" y="21047"/>
                    <a:pt x="15519" y="2104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22" name="Shape 34230">
              <a:extLst>
                <a:ext uri="{FF2B5EF4-FFF2-40B4-BE49-F238E27FC236}">
                  <a16:creationId xmlns:a16="http://schemas.microsoft.com/office/drawing/2014/main" xmlns="" id="{9A6888E6-7C36-4386-849A-E86B5C087F60}"/>
                </a:ext>
              </a:extLst>
            </p:cNvPr>
            <p:cNvSpPr/>
            <p:nvPr/>
          </p:nvSpPr>
          <p:spPr>
            <a:xfrm>
              <a:off x="14217720" y="6775957"/>
              <a:ext cx="333440" cy="666878"/>
            </a:xfrm>
            <a:custGeom>
              <a:avLst/>
              <a:gdLst/>
              <a:ahLst/>
              <a:cxnLst>
                <a:cxn ang="0">
                  <a:pos x="wd2" y="hd2"/>
                </a:cxn>
                <a:cxn ang="5400000">
                  <a:pos x="wd2" y="hd2"/>
                </a:cxn>
                <a:cxn ang="10800000">
                  <a:pos x="wd2" y="hd2"/>
                </a:cxn>
                <a:cxn ang="16200000">
                  <a:pos x="wd2" y="hd2"/>
                </a:cxn>
              </a:cxnLst>
              <a:rect l="0" t="0"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23" name="Shape 34231">
              <a:extLst>
                <a:ext uri="{FF2B5EF4-FFF2-40B4-BE49-F238E27FC236}">
                  <a16:creationId xmlns:a16="http://schemas.microsoft.com/office/drawing/2014/main" xmlns="" id="{6DC82B30-0395-4902-887E-057590AF11DD}"/>
                </a:ext>
              </a:extLst>
            </p:cNvPr>
            <p:cNvSpPr/>
            <p:nvPr/>
          </p:nvSpPr>
          <p:spPr>
            <a:xfrm>
              <a:off x="12484545" y="3228311"/>
              <a:ext cx="428100" cy="347868"/>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24" name="Shape 34232">
              <a:extLst>
                <a:ext uri="{FF2B5EF4-FFF2-40B4-BE49-F238E27FC236}">
                  <a16:creationId xmlns:a16="http://schemas.microsoft.com/office/drawing/2014/main" xmlns="" id="{9E7D2D20-FF5C-41D6-8CCB-AC52D60143FB}"/>
                </a:ext>
              </a:extLst>
            </p:cNvPr>
            <p:cNvSpPr/>
            <p:nvPr/>
          </p:nvSpPr>
          <p:spPr>
            <a:xfrm>
              <a:off x="11791096" y="11232556"/>
              <a:ext cx="130464" cy="279620"/>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25" name="Shape 34233">
              <a:extLst>
                <a:ext uri="{FF2B5EF4-FFF2-40B4-BE49-F238E27FC236}">
                  <a16:creationId xmlns:a16="http://schemas.microsoft.com/office/drawing/2014/main" xmlns="" id="{21D5EEDD-7BAE-4376-87C9-3BFFE7DBAD88}"/>
                </a:ext>
              </a:extLst>
            </p:cNvPr>
            <p:cNvSpPr/>
            <p:nvPr/>
          </p:nvSpPr>
          <p:spPr>
            <a:xfrm>
              <a:off x="11084739" y="4570184"/>
              <a:ext cx="304442" cy="392838"/>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26" name="Shape 34234">
              <a:extLst>
                <a:ext uri="{FF2B5EF4-FFF2-40B4-BE49-F238E27FC236}">
                  <a16:creationId xmlns:a16="http://schemas.microsoft.com/office/drawing/2014/main" xmlns="" id="{E0ED74D8-1FAC-4192-99C2-19446BAC9AD4}"/>
                </a:ext>
              </a:extLst>
            </p:cNvPr>
            <p:cNvSpPr/>
            <p:nvPr/>
          </p:nvSpPr>
          <p:spPr>
            <a:xfrm>
              <a:off x="10710090" y="4258444"/>
              <a:ext cx="419088" cy="392838"/>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27" name="Shape 34235">
              <a:extLst>
                <a:ext uri="{FF2B5EF4-FFF2-40B4-BE49-F238E27FC236}">
                  <a16:creationId xmlns:a16="http://schemas.microsoft.com/office/drawing/2014/main" xmlns="" id="{EF9CB483-B3F6-46E6-B49B-4AC7BC864985}"/>
                </a:ext>
              </a:extLst>
            </p:cNvPr>
            <p:cNvSpPr/>
            <p:nvPr/>
          </p:nvSpPr>
          <p:spPr>
            <a:xfrm>
              <a:off x="9790862" y="4363012"/>
              <a:ext cx="428100" cy="347868"/>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28" name="Shape 34236">
              <a:extLst>
                <a:ext uri="{FF2B5EF4-FFF2-40B4-BE49-F238E27FC236}">
                  <a16:creationId xmlns:a16="http://schemas.microsoft.com/office/drawing/2014/main" xmlns="" id="{EF9E5C84-79B6-490A-9016-3BEF402ABC6A}"/>
                </a:ext>
              </a:extLst>
            </p:cNvPr>
            <p:cNvSpPr/>
            <p:nvPr/>
          </p:nvSpPr>
          <p:spPr>
            <a:xfrm>
              <a:off x="12210021" y="7840631"/>
              <a:ext cx="346528" cy="281582"/>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29" name="Shape 34237">
              <a:extLst>
                <a:ext uri="{FF2B5EF4-FFF2-40B4-BE49-F238E27FC236}">
                  <a16:creationId xmlns:a16="http://schemas.microsoft.com/office/drawing/2014/main" xmlns="" id="{21BAFF4D-ADFE-4F35-AD25-CF8CB120B456}"/>
                </a:ext>
              </a:extLst>
            </p:cNvPr>
            <p:cNvSpPr/>
            <p:nvPr/>
          </p:nvSpPr>
          <p:spPr>
            <a:xfrm>
              <a:off x="11135547" y="9214788"/>
              <a:ext cx="163854" cy="351174"/>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30" name="Shape 34238">
              <a:extLst>
                <a:ext uri="{FF2B5EF4-FFF2-40B4-BE49-F238E27FC236}">
                  <a16:creationId xmlns:a16="http://schemas.microsoft.com/office/drawing/2014/main" xmlns="" id="{E5B8E1F8-AB5A-4478-9C1F-5938381E734F}"/>
                </a:ext>
              </a:extLst>
            </p:cNvPr>
            <p:cNvSpPr/>
            <p:nvPr/>
          </p:nvSpPr>
          <p:spPr>
            <a:xfrm>
              <a:off x="13971261" y="7721068"/>
              <a:ext cx="163854" cy="351174"/>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31" name="Shape 34239">
              <a:extLst>
                <a:ext uri="{FF2B5EF4-FFF2-40B4-BE49-F238E27FC236}">
                  <a16:creationId xmlns:a16="http://schemas.microsoft.com/office/drawing/2014/main" xmlns="" id="{520AF647-1514-4CA6-A82D-8E3A69348149}"/>
                </a:ext>
              </a:extLst>
            </p:cNvPr>
            <p:cNvSpPr/>
            <p:nvPr/>
          </p:nvSpPr>
          <p:spPr>
            <a:xfrm>
              <a:off x="13086555" y="5888971"/>
              <a:ext cx="304442" cy="392840"/>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32" name="Shape 34240">
              <a:extLst>
                <a:ext uri="{FF2B5EF4-FFF2-40B4-BE49-F238E27FC236}">
                  <a16:creationId xmlns:a16="http://schemas.microsoft.com/office/drawing/2014/main" xmlns="" id="{5095FEE5-2805-4AB6-AB4E-F8E6C9EC3637}"/>
                </a:ext>
              </a:extLst>
            </p:cNvPr>
            <p:cNvSpPr/>
            <p:nvPr/>
          </p:nvSpPr>
          <p:spPr>
            <a:xfrm>
              <a:off x="12718729" y="8725244"/>
              <a:ext cx="218222" cy="281582"/>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33" name="Shape 34241">
              <a:extLst>
                <a:ext uri="{FF2B5EF4-FFF2-40B4-BE49-F238E27FC236}">
                  <a16:creationId xmlns:a16="http://schemas.microsoft.com/office/drawing/2014/main" xmlns="" id="{98036260-1B04-41A4-BD31-8D22BFEFD83A}"/>
                </a:ext>
              </a:extLst>
            </p:cNvPr>
            <p:cNvSpPr/>
            <p:nvPr/>
          </p:nvSpPr>
          <p:spPr>
            <a:xfrm>
              <a:off x="11342014" y="7513407"/>
              <a:ext cx="272208" cy="366146"/>
            </a:xfrm>
            <a:custGeom>
              <a:avLst/>
              <a:gdLst/>
              <a:ahLst/>
              <a:cxnLst>
                <a:cxn ang="0">
                  <a:pos x="wd2" y="hd2"/>
                </a:cxn>
                <a:cxn ang="5400000">
                  <a:pos x="wd2" y="hd2"/>
                </a:cxn>
                <a:cxn ang="10800000">
                  <a:pos x="wd2" y="hd2"/>
                </a:cxn>
                <a:cxn ang="16200000">
                  <a:pos x="wd2" y="hd2"/>
                </a:cxn>
              </a:cxnLst>
              <a:rect l="0" t="0" r="r" b="b"/>
              <a:pathLst>
                <a:path w="19711" h="20821" extrusionOk="0">
                  <a:moveTo>
                    <a:pt x="12499" y="13303"/>
                  </a:moveTo>
                  <a:cubicBezTo>
                    <a:pt x="13474" y="15282"/>
                    <a:pt x="14406" y="17194"/>
                    <a:pt x="14461" y="19063"/>
                  </a:cubicBezTo>
                  <a:cubicBezTo>
                    <a:pt x="14479" y="19633"/>
                    <a:pt x="14582" y="20311"/>
                    <a:pt x="14210" y="20821"/>
                  </a:cubicBezTo>
                  <a:cubicBezTo>
                    <a:pt x="10525" y="17927"/>
                    <a:pt x="9838" y="14212"/>
                    <a:pt x="8115" y="11051"/>
                  </a:cubicBezTo>
                  <a:cubicBezTo>
                    <a:pt x="6053" y="10122"/>
                    <a:pt x="4570" y="7480"/>
                    <a:pt x="6196" y="6231"/>
                  </a:cubicBezTo>
                  <a:cubicBezTo>
                    <a:pt x="8553" y="4419"/>
                    <a:pt x="10035" y="7345"/>
                    <a:pt x="10598" y="8773"/>
                  </a:cubicBezTo>
                  <a:cubicBezTo>
                    <a:pt x="10906" y="9555"/>
                    <a:pt x="10989" y="10416"/>
                    <a:pt x="11671" y="11094"/>
                  </a:cubicBezTo>
                  <a:cubicBezTo>
                    <a:pt x="13112" y="12518"/>
                    <a:pt x="15601" y="11340"/>
                    <a:pt x="16169" y="9915"/>
                  </a:cubicBezTo>
                  <a:cubicBezTo>
                    <a:pt x="16983" y="7871"/>
                    <a:pt x="15656" y="5461"/>
                    <a:pt x="13976" y="3794"/>
                  </a:cubicBezTo>
                  <a:cubicBezTo>
                    <a:pt x="11415" y="1258"/>
                    <a:pt x="6416" y="1969"/>
                    <a:pt x="3932" y="4842"/>
                  </a:cubicBezTo>
                  <a:cubicBezTo>
                    <a:pt x="2652" y="6323"/>
                    <a:pt x="2147" y="8434"/>
                    <a:pt x="3515" y="10418"/>
                  </a:cubicBezTo>
                  <a:cubicBezTo>
                    <a:pt x="4236" y="11464"/>
                    <a:pt x="5170" y="12108"/>
                    <a:pt x="6136" y="12400"/>
                  </a:cubicBezTo>
                  <a:cubicBezTo>
                    <a:pt x="6282" y="12445"/>
                    <a:pt x="6666" y="12458"/>
                    <a:pt x="6895" y="12661"/>
                  </a:cubicBezTo>
                  <a:cubicBezTo>
                    <a:pt x="7361" y="13074"/>
                    <a:pt x="7439" y="13745"/>
                    <a:pt x="7417" y="14249"/>
                  </a:cubicBezTo>
                  <a:cubicBezTo>
                    <a:pt x="5334" y="14777"/>
                    <a:pt x="3377" y="14023"/>
                    <a:pt x="1894" y="12542"/>
                  </a:cubicBezTo>
                  <a:cubicBezTo>
                    <a:pt x="-1478" y="9170"/>
                    <a:pt x="-94" y="4513"/>
                    <a:pt x="4049" y="1953"/>
                  </a:cubicBezTo>
                  <a:cubicBezTo>
                    <a:pt x="8469" y="-779"/>
                    <a:pt x="13971" y="-622"/>
                    <a:pt x="16956" y="2276"/>
                  </a:cubicBezTo>
                  <a:cubicBezTo>
                    <a:pt x="19176" y="4430"/>
                    <a:pt x="20122" y="7281"/>
                    <a:pt x="19546" y="9389"/>
                  </a:cubicBezTo>
                  <a:cubicBezTo>
                    <a:pt x="19112" y="10973"/>
                    <a:pt x="17273" y="13272"/>
                    <a:pt x="14367" y="13517"/>
                  </a:cubicBezTo>
                  <a:cubicBezTo>
                    <a:pt x="13720" y="13571"/>
                    <a:pt x="13303" y="13441"/>
                    <a:pt x="12499" y="13303"/>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34" name="Shape 34242">
              <a:extLst>
                <a:ext uri="{FF2B5EF4-FFF2-40B4-BE49-F238E27FC236}">
                  <a16:creationId xmlns:a16="http://schemas.microsoft.com/office/drawing/2014/main" xmlns="" id="{8AE878C7-48DA-49F3-8045-1CC5CF870FBA}"/>
                </a:ext>
              </a:extLst>
            </p:cNvPr>
            <p:cNvSpPr/>
            <p:nvPr/>
          </p:nvSpPr>
          <p:spPr>
            <a:xfrm>
              <a:off x="14349166" y="3565132"/>
              <a:ext cx="272152" cy="351174"/>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35" name="Shape 34243">
              <a:extLst>
                <a:ext uri="{FF2B5EF4-FFF2-40B4-BE49-F238E27FC236}">
                  <a16:creationId xmlns:a16="http://schemas.microsoft.com/office/drawing/2014/main" xmlns="" id="{A49AAF44-A6C0-4C64-B9E0-02F9232FDAF9}"/>
                </a:ext>
              </a:extLst>
            </p:cNvPr>
            <p:cNvSpPr/>
            <p:nvPr/>
          </p:nvSpPr>
          <p:spPr>
            <a:xfrm>
              <a:off x="10163109" y="5879849"/>
              <a:ext cx="373972" cy="350548"/>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36" name="Shape 34244">
              <a:extLst>
                <a:ext uri="{FF2B5EF4-FFF2-40B4-BE49-F238E27FC236}">
                  <a16:creationId xmlns:a16="http://schemas.microsoft.com/office/drawing/2014/main" xmlns="" id="{D6B88C50-A1D8-4789-9C86-D824191ED10A}"/>
                </a:ext>
              </a:extLst>
            </p:cNvPr>
            <p:cNvSpPr/>
            <p:nvPr/>
          </p:nvSpPr>
          <p:spPr>
            <a:xfrm>
              <a:off x="14467934" y="6264695"/>
              <a:ext cx="347528" cy="3257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37" name="Shape 34245">
              <a:extLst>
                <a:ext uri="{FF2B5EF4-FFF2-40B4-BE49-F238E27FC236}">
                  <a16:creationId xmlns:a16="http://schemas.microsoft.com/office/drawing/2014/main" xmlns="" id="{AC450A1A-E0DA-4A85-A05F-E89FBD73EC6E}"/>
                </a:ext>
              </a:extLst>
            </p:cNvPr>
            <p:cNvSpPr/>
            <p:nvPr/>
          </p:nvSpPr>
          <p:spPr>
            <a:xfrm>
              <a:off x="12353445" y="9604415"/>
              <a:ext cx="266020" cy="2493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38" name="Shape 34246">
              <a:extLst>
                <a:ext uri="{FF2B5EF4-FFF2-40B4-BE49-F238E27FC236}">
                  <a16:creationId xmlns:a16="http://schemas.microsoft.com/office/drawing/2014/main" xmlns="" id="{0553CA9A-6299-4771-A971-3EFA6F2A022C}"/>
                </a:ext>
              </a:extLst>
            </p:cNvPr>
            <p:cNvSpPr/>
            <p:nvPr/>
          </p:nvSpPr>
          <p:spPr>
            <a:xfrm>
              <a:off x="11817349" y="7826120"/>
              <a:ext cx="266022" cy="2493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39" name="Shape 34247">
              <a:extLst>
                <a:ext uri="{FF2B5EF4-FFF2-40B4-BE49-F238E27FC236}">
                  <a16:creationId xmlns:a16="http://schemas.microsoft.com/office/drawing/2014/main" xmlns="" id="{61F85AE1-4F1A-4DAF-ADA4-755FACC399A9}"/>
                </a:ext>
              </a:extLst>
            </p:cNvPr>
            <p:cNvSpPr/>
            <p:nvPr/>
          </p:nvSpPr>
          <p:spPr>
            <a:xfrm>
              <a:off x="10728159" y="11858687"/>
              <a:ext cx="359648" cy="359648"/>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grpFill/>
            <a:ln w="12700" cap="flat">
              <a:noFill/>
              <a:miter lim="400000"/>
            </a:ln>
            <a:effectLst/>
          </p:spPr>
          <p:txBody>
            <a:bodyPr wrap="square" lIns="53578" tIns="53578" rIns="53578" bIns="53578" numCol="1" anchor="ctr">
              <a:noAutofit/>
            </a:bodyPr>
            <a:lstStyle/>
            <a:p>
              <a:endParaRPr sz="5063" dirty="0">
                <a:latin typeface="Lato Light" panose="020F0502020204030203" pitchFamily="34" charset="0"/>
              </a:endParaRPr>
            </a:p>
          </p:txBody>
        </p:sp>
        <p:sp>
          <p:nvSpPr>
            <p:cNvPr id="940" name="Shape 34248">
              <a:extLst>
                <a:ext uri="{FF2B5EF4-FFF2-40B4-BE49-F238E27FC236}">
                  <a16:creationId xmlns:a16="http://schemas.microsoft.com/office/drawing/2014/main" xmlns="" id="{1983C812-4149-4180-9C0F-A75A58AE673D}"/>
                </a:ext>
              </a:extLst>
            </p:cNvPr>
            <p:cNvSpPr/>
            <p:nvPr/>
          </p:nvSpPr>
          <p:spPr>
            <a:xfrm>
              <a:off x="11187068" y="11262359"/>
              <a:ext cx="266020" cy="2493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41" name="Shape 34249">
              <a:extLst>
                <a:ext uri="{FF2B5EF4-FFF2-40B4-BE49-F238E27FC236}">
                  <a16:creationId xmlns:a16="http://schemas.microsoft.com/office/drawing/2014/main" xmlns="" id="{4F705AB8-96BB-44BA-BEA8-D9FF0A750AC7}"/>
                </a:ext>
              </a:extLst>
            </p:cNvPr>
            <p:cNvSpPr/>
            <p:nvPr/>
          </p:nvSpPr>
          <p:spPr>
            <a:xfrm>
              <a:off x="11097651" y="11556529"/>
              <a:ext cx="363722" cy="489364"/>
            </a:xfrm>
            <a:custGeom>
              <a:avLst/>
              <a:gdLst/>
              <a:ahLst/>
              <a:cxnLst>
                <a:cxn ang="0">
                  <a:pos x="wd2" y="hd2"/>
                </a:cxn>
                <a:cxn ang="5400000">
                  <a:pos x="wd2" y="hd2"/>
                </a:cxn>
                <a:cxn ang="10800000">
                  <a:pos x="wd2" y="hd2"/>
                </a:cxn>
                <a:cxn ang="16200000">
                  <a:pos x="wd2" y="hd2"/>
                </a:cxn>
              </a:cxnLst>
              <a:rect l="0" t="0" r="r" b="b"/>
              <a:pathLst>
                <a:path w="21600" h="21600" extrusionOk="0">
                  <a:moveTo>
                    <a:pt x="0" y="1289"/>
                  </a:moveTo>
                  <a:lnTo>
                    <a:pt x="7526" y="11318"/>
                  </a:lnTo>
                  <a:lnTo>
                    <a:pt x="10639" y="10027"/>
                  </a:lnTo>
                  <a:lnTo>
                    <a:pt x="6735" y="4831"/>
                  </a:lnTo>
                  <a:cubicBezTo>
                    <a:pt x="7186" y="4822"/>
                    <a:pt x="7638" y="4734"/>
                    <a:pt x="8042" y="4542"/>
                  </a:cubicBezTo>
                  <a:cubicBezTo>
                    <a:pt x="8843" y="4160"/>
                    <a:pt x="9286" y="3488"/>
                    <a:pt x="9338" y="2779"/>
                  </a:cubicBezTo>
                  <a:cubicBezTo>
                    <a:pt x="9343" y="2717"/>
                    <a:pt x="9344" y="2654"/>
                    <a:pt x="9343" y="2591"/>
                  </a:cubicBezTo>
                  <a:cubicBezTo>
                    <a:pt x="10859" y="2532"/>
                    <a:pt x="12290" y="2713"/>
                    <a:pt x="13557" y="3159"/>
                  </a:cubicBezTo>
                  <a:cubicBezTo>
                    <a:pt x="15647" y="3894"/>
                    <a:pt x="17171" y="5277"/>
                    <a:pt x="17964" y="7158"/>
                  </a:cubicBezTo>
                  <a:cubicBezTo>
                    <a:pt x="19200" y="10089"/>
                    <a:pt x="17878" y="13269"/>
                    <a:pt x="14770" y="15143"/>
                  </a:cubicBezTo>
                  <a:lnTo>
                    <a:pt x="13545" y="13629"/>
                  </a:lnTo>
                  <a:lnTo>
                    <a:pt x="15711" y="12662"/>
                  </a:lnTo>
                  <a:lnTo>
                    <a:pt x="15100" y="11906"/>
                  </a:lnTo>
                  <a:lnTo>
                    <a:pt x="7202" y="15433"/>
                  </a:lnTo>
                  <a:lnTo>
                    <a:pt x="7813" y="16189"/>
                  </a:lnTo>
                  <a:lnTo>
                    <a:pt x="9983" y="15220"/>
                  </a:lnTo>
                  <a:lnTo>
                    <a:pt x="11972" y="17680"/>
                  </a:lnTo>
                  <a:lnTo>
                    <a:pt x="7432" y="19708"/>
                  </a:lnTo>
                  <a:lnTo>
                    <a:pt x="8961" y="21600"/>
                  </a:lnTo>
                  <a:lnTo>
                    <a:pt x="21600" y="15956"/>
                  </a:lnTo>
                  <a:lnTo>
                    <a:pt x="20070" y="14064"/>
                  </a:lnTo>
                  <a:lnTo>
                    <a:pt x="16905" y="15477"/>
                  </a:lnTo>
                  <a:cubicBezTo>
                    <a:pt x="19819" y="13226"/>
                    <a:pt x="20973" y="9873"/>
                    <a:pt x="19662" y="6762"/>
                  </a:cubicBezTo>
                  <a:cubicBezTo>
                    <a:pt x="18716" y="4520"/>
                    <a:pt x="16868" y="2861"/>
                    <a:pt x="14317" y="1964"/>
                  </a:cubicBezTo>
                  <a:cubicBezTo>
                    <a:pt x="12625" y="1368"/>
                    <a:pt x="10722" y="1151"/>
                    <a:pt x="8713" y="1295"/>
                  </a:cubicBezTo>
                  <a:cubicBezTo>
                    <a:pt x="7813" y="536"/>
                    <a:pt x="6285" y="336"/>
                    <a:pt x="5078" y="875"/>
                  </a:cubicBezTo>
                  <a:cubicBezTo>
                    <a:pt x="4725" y="1032"/>
                    <a:pt x="4440" y="1236"/>
                    <a:pt x="4217" y="1471"/>
                  </a:cubicBezTo>
                  <a:lnTo>
                    <a:pt x="3109" y="0"/>
                  </a:lnTo>
                  <a:lnTo>
                    <a:pt x="0" y="1289"/>
                  </a:lnTo>
                  <a:close/>
                  <a:moveTo>
                    <a:pt x="5994" y="2008"/>
                  </a:moveTo>
                  <a:cubicBezTo>
                    <a:pt x="6453" y="1798"/>
                    <a:pt x="7049" y="1856"/>
                    <a:pt x="7404" y="2156"/>
                  </a:cubicBezTo>
                  <a:cubicBezTo>
                    <a:pt x="7771" y="2467"/>
                    <a:pt x="7762" y="2932"/>
                    <a:pt x="7387" y="3235"/>
                  </a:cubicBezTo>
                  <a:cubicBezTo>
                    <a:pt x="7313" y="3300"/>
                    <a:pt x="7226" y="3359"/>
                    <a:pt x="7123" y="3405"/>
                  </a:cubicBezTo>
                  <a:cubicBezTo>
                    <a:pt x="6605" y="3637"/>
                    <a:pt x="5928" y="3511"/>
                    <a:pt x="5619" y="3126"/>
                  </a:cubicBezTo>
                  <a:cubicBezTo>
                    <a:pt x="5309" y="2742"/>
                    <a:pt x="5480" y="2244"/>
                    <a:pt x="5994" y="2008"/>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42" name="Shape 34250">
              <a:extLst>
                <a:ext uri="{FF2B5EF4-FFF2-40B4-BE49-F238E27FC236}">
                  <a16:creationId xmlns:a16="http://schemas.microsoft.com/office/drawing/2014/main" xmlns="" id="{47C29E43-3E0E-441C-B9A1-93A157C75F49}"/>
                </a:ext>
              </a:extLst>
            </p:cNvPr>
            <p:cNvSpPr/>
            <p:nvPr/>
          </p:nvSpPr>
          <p:spPr>
            <a:xfrm>
              <a:off x="11475026" y="12061751"/>
              <a:ext cx="218222" cy="281582"/>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43" name="Shape 34251">
              <a:extLst>
                <a:ext uri="{FF2B5EF4-FFF2-40B4-BE49-F238E27FC236}">
                  <a16:creationId xmlns:a16="http://schemas.microsoft.com/office/drawing/2014/main" xmlns="" id="{7A5430C2-22EB-4DDB-8C5F-AD71600A60D2}"/>
                </a:ext>
              </a:extLst>
            </p:cNvPr>
            <p:cNvSpPr/>
            <p:nvPr/>
          </p:nvSpPr>
          <p:spPr>
            <a:xfrm>
              <a:off x="11001064" y="12147982"/>
              <a:ext cx="241994" cy="2796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44" name="Shape 34252">
              <a:extLst>
                <a:ext uri="{FF2B5EF4-FFF2-40B4-BE49-F238E27FC236}">
                  <a16:creationId xmlns:a16="http://schemas.microsoft.com/office/drawing/2014/main" xmlns="" id="{E1B9F7AD-A3EA-47C8-8ED4-899769896B93}"/>
                </a:ext>
              </a:extLst>
            </p:cNvPr>
            <p:cNvSpPr/>
            <p:nvPr/>
          </p:nvSpPr>
          <p:spPr>
            <a:xfrm>
              <a:off x="11499317" y="12714275"/>
              <a:ext cx="353634" cy="243124"/>
            </a:xfrm>
            <a:custGeom>
              <a:avLst/>
              <a:gdLst/>
              <a:ahLst/>
              <a:cxnLst>
                <a:cxn ang="0">
                  <a:pos x="wd2" y="hd2"/>
                </a:cxn>
                <a:cxn ang="5400000">
                  <a:pos x="wd2" y="hd2"/>
                </a:cxn>
                <a:cxn ang="10800000">
                  <a:pos x="wd2" y="hd2"/>
                </a:cxn>
                <a:cxn ang="16200000">
                  <a:pos x="wd2" y="hd2"/>
                </a:cxn>
              </a:cxnLst>
              <a:rect l="0" t="0" r="r" b="b"/>
              <a:pathLst>
                <a:path w="21600" h="21600" extrusionOk="0">
                  <a:moveTo>
                    <a:pt x="14829" y="10800"/>
                  </a:moveTo>
                  <a:lnTo>
                    <a:pt x="14850" y="5891"/>
                  </a:lnTo>
                  <a:lnTo>
                    <a:pt x="18865" y="5891"/>
                  </a:lnTo>
                  <a:lnTo>
                    <a:pt x="20250" y="10800"/>
                  </a:lnTo>
                  <a:lnTo>
                    <a:pt x="14829" y="10800"/>
                  </a:lnTo>
                  <a:close/>
                  <a:moveTo>
                    <a:pt x="20250" y="5564"/>
                  </a:moveTo>
                  <a:cubicBezTo>
                    <a:pt x="19879" y="3856"/>
                    <a:pt x="18900" y="3919"/>
                    <a:pt x="18900" y="3919"/>
                  </a:cubicBezTo>
                  <a:lnTo>
                    <a:pt x="13495" y="3919"/>
                  </a:lnTo>
                  <a:lnTo>
                    <a:pt x="13495" y="18655"/>
                  </a:lnTo>
                  <a:lnTo>
                    <a:pt x="15525" y="18655"/>
                  </a:lnTo>
                  <a:cubicBezTo>
                    <a:pt x="15527" y="14736"/>
                    <a:pt x="16734" y="14727"/>
                    <a:pt x="18225" y="14728"/>
                  </a:cubicBezTo>
                  <a:cubicBezTo>
                    <a:pt x="19716" y="14728"/>
                    <a:pt x="20918" y="14757"/>
                    <a:pt x="20924" y="18655"/>
                  </a:cubicBezTo>
                  <a:lnTo>
                    <a:pt x="21600" y="18655"/>
                  </a:lnTo>
                  <a:lnTo>
                    <a:pt x="21600" y="10817"/>
                  </a:lnTo>
                  <a:cubicBezTo>
                    <a:pt x="21600" y="10817"/>
                    <a:pt x="20621" y="7272"/>
                    <a:pt x="20250" y="5564"/>
                  </a:cubicBezTo>
                  <a:close/>
                  <a:moveTo>
                    <a:pt x="12690" y="1964"/>
                  </a:moveTo>
                  <a:lnTo>
                    <a:pt x="12690" y="18655"/>
                  </a:lnTo>
                  <a:lnTo>
                    <a:pt x="6750" y="18655"/>
                  </a:lnTo>
                  <a:cubicBezTo>
                    <a:pt x="6750" y="14728"/>
                    <a:pt x="5541" y="14728"/>
                    <a:pt x="4050" y="14728"/>
                  </a:cubicBezTo>
                  <a:cubicBezTo>
                    <a:pt x="2559" y="14728"/>
                    <a:pt x="1350" y="14728"/>
                    <a:pt x="1350" y="18655"/>
                  </a:cubicBezTo>
                  <a:lnTo>
                    <a:pt x="0" y="18655"/>
                  </a:lnTo>
                  <a:lnTo>
                    <a:pt x="0" y="1964"/>
                  </a:lnTo>
                  <a:cubicBezTo>
                    <a:pt x="0" y="1421"/>
                    <a:pt x="151" y="931"/>
                    <a:pt x="395" y="575"/>
                  </a:cubicBezTo>
                  <a:cubicBezTo>
                    <a:pt x="640" y="220"/>
                    <a:pt x="977" y="0"/>
                    <a:pt x="1350" y="0"/>
                  </a:cubicBezTo>
                  <a:lnTo>
                    <a:pt x="11340" y="0"/>
                  </a:lnTo>
                  <a:cubicBezTo>
                    <a:pt x="11713" y="0"/>
                    <a:pt x="12050" y="220"/>
                    <a:pt x="12295" y="575"/>
                  </a:cubicBezTo>
                  <a:cubicBezTo>
                    <a:pt x="12539" y="931"/>
                    <a:pt x="12690" y="1421"/>
                    <a:pt x="12690" y="1964"/>
                  </a:cubicBezTo>
                  <a:close/>
                  <a:moveTo>
                    <a:pt x="4050" y="19636"/>
                  </a:moveTo>
                  <a:cubicBezTo>
                    <a:pt x="3677" y="19636"/>
                    <a:pt x="3375" y="19197"/>
                    <a:pt x="3375" y="18655"/>
                  </a:cubicBezTo>
                  <a:cubicBezTo>
                    <a:pt x="3375" y="18112"/>
                    <a:pt x="3677" y="17673"/>
                    <a:pt x="4050" y="17673"/>
                  </a:cubicBezTo>
                  <a:cubicBezTo>
                    <a:pt x="4423" y="17673"/>
                    <a:pt x="4725" y="18112"/>
                    <a:pt x="4725" y="18655"/>
                  </a:cubicBezTo>
                  <a:cubicBezTo>
                    <a:pt x="4725" y="19197"/>
                    <a:pt x="4423" y="19636"/>
                    <a:pt x="4050" y="19636"/>
                  </a:cubicBezTo>
                  <a:close/>
                  <a:moveTo>
                    <a:pt x="4050" y="15709"/>
                  </a:moveTo>
                  <a:cubicBezTo>
                    <a:pt x="2932" y="15709"/>
                    <a:pt x="2025" y="17028"/>
                    <a:pt x="2025" y="18655"/>
                  </a:cubicBezTo>
                  <a:cubicBezTo>
                    <a:pt x="2025" y="20281"/>
                    <a:pt x="2932" y="21600"/>
                    <a:pt x="4050" y="21600"/>
                  </a:cubicBezTo>
                  <a:cubicBezTo>
                    <a:pt x="5168" y="21600"/>
                    <a:pt x="6075" y="20281"/>
                    <a:pt x="6075" y="18655"/>
                  </a:cubicBezTo>
                  <a:cubicBezTo>
                    <a:pt x="6075" y="17028"/>
                    <a:pt x="5168" y="15709"/>
                    <a:pt x="4050" y="15709"/>
                  </a:cubicBezTo>
                  <a:close/>
                  <a:moveTo>
                    <a:pt x="18225" y="19636"/>
                  </a:moveTo>
                  <a:cubicBezTo>
                    <a:pt x="17852" y="19636"/>
                    <a:pt x="17550" y="19197"/>
                    <a:pt x="17550" y="18655"/>
                  </a:cubicBezTo>
                  <a:cubicBezTo>
                    <a:pt x="17550" y="18112"/>
                    <a:pt x="17852" y="17673"/>
                    <a:pt x="18225" y="17673"/>
                  </a:cubicBezTo>
                  <a:cubicBezTo>
                    <a:pt x="18598" y="17673"/>
                    <a:pt x="18900" y="18112"/>
                    <a:pt x="18900" y="18655"/>
                  </a:cubicBezTo>
                  <a:cubicBezTo>
                    <a:pt x="18900" y="19197"/>
                    <a:pt x="18598" y="19636"/>
                    <a:pt x="18225" y="19636"/>
                  </a:cubicBezTo>
                  <a:close/>
                  <a:moveTo>
                    <a:pt x="18225" y="15709"/>
                  </a:moveTo>
                  <a:cubicBezTo>
                    <a:pt x="17107" y="15709"/>
                    <a:pt x="16200" y="17028"/>
                    <a:pt x="16200" y="18655"/>
                  </a:cubicBezTo>
                  <a:cubicBezTo>
                    <a:pt x="16200" y="20281"/>
                    <a:pt x="17107" y="21600"/>
                    <a:pt x="18225" y="21600"/>
                  </a:cubicBezTo>
                  <a:cubicBezTo>
                    <a:pt x="19343" y="21600"/>
                    <a:pt x="20250" y="20281"/>
                    <a:pt x="20250" y="18655"/>
                  </a:cubicBezTo>
                  <a:cubicBezTo>
                    <a:pt x="20250" y="17028"/>
                    <a:pt x="19343" y="15709"/>
                    <a:pt x="18225" y="15709"/>
                  </a:cubicBezTo>
                  <a:close/>
                </a:path>
              </a:pathLst>
            </a:custGeom>
            <a:grpFill/>
            <a:ln w="12700" cap="flat">
              <a:noFill/>
              <a:miter lim="400000"/>
            </a:ln>
            <a:effectLst/>
          </p:spPr>
          <p:txBody>
            <a:bodyPr wrap="square" lIns="53578" tIns="53578" rIns="53578" bIns="53578" numCol="1" anchor="b">
              <a:noAutofit/>
            </a:bodyPr>
            <a:lstStyle/>
            <a:p>
              <a:endParaRPr sz="5063" dirty="0">
                <a:latin typeface="Lato Light" panose="020F0502020204030203" pitchFamily="34" charset="0"/>
              </a:endParaRPr>
            </a:p>
          </p:txBody>
        </p:sp>
        <p:sp>
          <p:nvSpPr>
            <p:cNvPr id="945" name="Shape 34253">
              <a:extLst>
                <a:ext uri="{FF2B5EF4-FFF2-40B4-BE49-F238E27FC236}">
                  <a16:creationId xmlns:a16="http://schemas.microsoft.com/office/drawing/2014/main" xmlns="" id="{B66F204D-1740-4751-A10E-23975BA5020F}"/>
                </a:ext>
              </a:extLst>
            </p:cNvPr>
            <p:cNvSpPr/>
            <p:nvPr/>
          </p:nvSpPr>
          <p:spPr>
            <a:xfrm rot="1920000">
              <a:off x="12259440" y="12552699"/>
              <a:ext cx="459460" cy="127604"/>
            </a:xfrm>
            <a:custGeom>
              <a:avLst/>
              <a:gdLst/>
              <a:ahLst/>
              <a:cxnLst>
                <a:cxn ang="0">
                  <a:pos x="wd2" y="hd2"/>
                </a:cxn>
                <a:cxn ang="5400000">
                  <a:pos x="wd2" y="hd2"/>
                </a:cxn>
                <a:cxn ang="10800000">
                  <a:pos x="wd2" y="hd2"/>
                </a:cxn>
                <a:cxn ang="16200000">
                  <a:pos x="wd2" y="hd2"/>
                </a:cxn>
              </a:cxnLst>
              <a:rect l="0" t="0" r="r" b="b"/>
              <a:pathLst>
                <a:path w="21600" h="21600" extrusionOk="0">
                  <a:moveTo>
                    <a:pt x="21600" y="14936"/>
                  </a:moveTo>
                  <a:lnTo>
                    <a:pt x="17631" y="5428"/>
                  </a:lnTo>
                  <a:lnTo>
                    <a:pt x="17241" y="21600"/>
                  </a:lnTo>
                  <a:cubicBezTo>
                    <a:pt x="17241" y="21600"/>
                    <a:pt x="21600" y="14936"/>
                    <a:pt x="21600" y="14936"/>
                  </a:cubicBezTo>
                  <a:close/>
                  <a:moveTo>
                    <a:pt x="16506" y="21368"/>
                  </a:moveTo>
                  <a:lnTo>
                    <a:pt x="16896" y="5196"/>
                  </a:lnTo>
                  <a:lnTo>
                    <a:pt x="3794" y="1071"/>
                  </a:lnTo>
                  <a:lnTo>
                    <a:pt x="3401" y="17243"/>
                  </a:lnTo>
                  <a:cubicBezTo>
                    <a:pt x="3401" y="17243"/>
                    <a:pt x="16506" y="21368"/>
                    <a:pt x="16506" y="21368"/>
                  </a:cubicBezTo>
                  <a:close/>
                  <a:moveTo>
                    <a:pt x="2651" y="17004"/>
                  </a:moveTo>
                  <a:lnTo>
                    <a:pt x="3043" y="832"/>
                  </a:lnTo>
                  <a:lnTo>
                    <a:pt x="393" y="0"/>
                  </a:lnTo>
                  <a:lnTo>
                    <a:pt x="0" y="16172"/>
                  </a:lnTo>
                  <a:cubicBezTo>
                    <a:pt x="0" y="16172"/>
                    <a:pt x="2651" y="17004"/>
                    <a:pt x="2651" y="17004"/>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46" name="Shape 34254">
              <a:extLst>
                <a:ext uri="{FF2B5EF4-FFF2-40B4-BE49-F238E27FC236}">
                  <a16:creationId xmlns:a16="http://schemas.microsoft.com/office/drawing/2014/main" xmlns="" id="{99BE1859-3F4C-4C2A-A4AC-748FCE8B850B}"/>
                </a:ext>
              </a:extLst>
            </p:cNvPr>
            <p:cNvSpPr/>
            <p:nvPr/>
          </p:nvSpPr>
          <p:spPr>
            <a:xfrm>
              <a:off x="10340903" y="5125500"/>
              <a:ext cx="609452" cy="544702"/>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47" name="Shape 34255">
              <a:extLst>
                <a:ext uri="{FF2B5EF4-FFF2-40B4-BE49-F238E27FC236}">
                  <a16:creationId xmlns:a16="http://schemas.microsoft.com/office/drawing/2014/main" xmlns="" id="{607B0A87-FA0A-41B3-AF11-7F5704B3B365}"/>
                </a:ext>
              </a:extLst>
            </p:cNvPr>
            <p:cNvSpPr/>
            <p:nvPr/>
          </p:nvSpPr>
          <p:spPr>
            <a:xfrm>
              <a:off x="9854702" y="4803941"/>
              <a:ext cx="502982" cy="459644"/>
            </a:xfrm>
            <a:custGeom>
              <a:avLst/>
              <a:gdLst/>
              <a:ahLst/>
              <a:cxnLst>
                <a:cxn ang="0">
                  <a:pos x="wd2" y="hd2"/>
                </a:cxn>
                <a:cxn ang="5400000">
                  <a:pos x="wd2" y="hd2"/>
                </a:cxn>
                <a:cxn ang="10800000">
                  <a:pos x="wd2" y="hd2"/>
                </a:cxn>
                <a:cxn ang="16200000">
                  <a:pos x="wd2" y="hd2"/>
                </a:cxn>
              </a:cxnLst>
              <a:rect l="0" t="0"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48" name="Shape 34256">
              <a:extLst>
                <a:ext uri="{FF2B5EF4-FFF2-40B4-BE49-F238E27FC236}">
                  <a16:creationId xmlns:a16="http://schemas.microsoft.com/office/drawing/2014/main" xmlns="" id="{CABC5F0D-DF7B-4BF6-8D60-404E384223B8}"/>
                </a:ext>
              </a:extLst>
            </p:cNvPr>
            <p:cNvSpPr/>
            <p:nvPr/>
          </p:nvSpPr>
          <p:spPr>
            <a:xfrm>
              <a:off x="10882778" y="5040627"/>
              <a:ext cx="347554" cy="302336"/>
            </a:xfrm>
            <a:custGeom>
              <a:avLst/>
              <a:gdLst/>
              <a:ahLst/>
              <a:cxnLst>
                <a:cxn ang="0">
                  <a:pos x="wd2" y="hd2"/>
                </a:cxn>
                <a:cxn ang="5400000">
                  <a:pos x="wd2" y="hd2"/>
                </a:cxn>
                <a:cxn ang="10800000">
                  <a:pos x="wd2" y="hd2"/>
                </a:cxn>
                <a:cxn ang="16200000">
                  <a:pos x="wd2" y="hd2"/>
                </a:cxn>
              </a:cxnLst>
              <a:rect l="0" t="0" r="r" b="b"/>
              <a:pathLst>
                <a:path w="21557" h="21600" extrusionOk="0">
                  <a:moveTo>
                    <a:pt x="0" y="307"/>
                  </a:moveTo>
                  <a:lnTo>
                    <a:pt x="120" y="8229"/>
                  </a:lnTo>
                  <a:cubicBezTo>
                    <a:pt x="120" y="8229"/>
                    <a:pt x="1074" y="9367"/>
                    <a:pt x="2052" y="8590"/>
                  </a:cubicBezTo>
                  <a:cubicBezTo>
                    <a:pt x="3133" y="7728"/>
                    <a:pt x="5865" y="7659"/>
                    <a:pt x="5855" y="10716"/>
                  </a:cubicBezTo>
                  <a:cubicBezTo>
                    <a:pt x="5845" y="13772"/>
                    <a:pt x="3624" y="13944"/>
                    <a:pt x="2389" y="13251"/>
                  </a:cubicBezTo>
                  <a:cubicBezTo>
                    <a:pt x="1272" y="12623"/>
                    <a:pt x="199" y="13432"/>
                    <a:pt x="199" y="13432"/>
                  </a:cubicBezTo>
                  <a:lnTo>
                    <a:pt x="323" y="21600"/>
                  </a:lnTo>
                  <a:lnTo>
                    <a:pt x="6451" y="21477"/>
                  </a:lnTo>
                  <a:cubicBezTo>
                    <a:pt x="6451" y="21477"/>
                    <a:pt x="6986" y="20514"/>
                    <a:pt x="6421" y="19495"/>
                  </a:cubicBezTo>
                  <a:cubicBezTo>
                    <a:pt x="5733" y="18260"/>
                    <a:pt x="5615" y="15424"/>
                    <a:pt x="8509" y="15365"/>
                  </a:cubicBezTo>
                  <a:cubicBezTo>
                    <a:pt x="11403" y="15307"/>
                    <a:pt x="11419" y="18067"/>
                    <a:pt x="10615" y="19535"/>
                  </a:cubicBezTo>
                  <a:cubicBezTo>
                    <a:pt x="10013" y="20636"/>
                    <a:pt x="10643" y="21392"/>
                    <a:pt x="10643" y="21392"/>
                  </a:cubicBezTo>
                  <a:lnTo>
                    <a:pt x="15804" y="21289"/>
                  </a:lnTo>
                  <a:cubicBezTo>
                    <a:pt x="15804" y="21289"/>
                    <a:pt x="15557" y="15444"/>
                    <a:pt x="15758" y="13903"/>
                  </a:cubicBezTo>
                  <a:cubicBezTo>
                    <a:pt x="15974" y="12251"/>
                    <a:pt x="17639" y="13349"/>
                    <a:pt x="17948" y="13520"/>
                  </a:cubicBezTo>
                  <a:cubicBezTo>
                    <a:pt x="19729" y="14509"/>
                    <a:pt x="21600" y="13423"/>
                    <a:pt x="21556" y="10521"/>
                  </a:cubicBezTo>
                  <a:cubicBezTo>
                    <a:pt x="21512" y="7619"/>
                    <a:pt x="18822" y="6942"/>
                    <a:pt x="17537" y="8101"/>
                  </a:cubicBezTo>
                  <a:cubicBezTo>
                    <a:pt x="16582" y="8962"/>
                    <a:pt x="15790" y="9114"/>
                    <a:pt x="15630" y="8309"/>
                  </a:cubicBezTo>
                  <a:cubicBezTo>
                    <a:pt x="15257" y="6427"/>
                    <a:pt x="15266" y="0"/>
                    <a:pt x="15266" y="0"/>
                  </a:cubicBezTo>
                  <a:lnTo>
                    <a:pt x="10428" y="97"/>
                  </a:lnTo>
                  <a:cubicBezTo>
                    <a:pt x="10428" y="97"/>
                    <a:pt x="9511" y="1388"/>
                    <a:pt x="10249" y="2454"/>
                  </a:cubicBezTo>
                  <a:cubicBezTo>
                    <a:pt x="11360" y="4059"/>
                    <a:pt x="10780" y="6532"/>
                    <a:pt x="8483" y="6578"/>
                  </a:cubicBezTo>
                  <a:cubicBezTo>
                    <a:pt x="6187" y="6624"/>
                    <a:pt x="5468" y="4417"/>
                    <a:pt x="6490" y="2673"/>
                  </a:cubicBezTo>
                  <a:cubicBezTo>
                    <a:pt x="7062" y="1695"/>
                    <a:pt x="6320" y="191"/>
                    <a:pt x="6320" y="191"/>
                  </a:cubicBezTo>
                  <a:cubicBezTo>
                    <a:pt x="6320" y="191"/>
                    <a:pt x="0" y="307"/>
                    <a:pt x="0" y="307"/>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49" name="Shape 34257">
              <a:extLst>
                <a:ext uri="{FF2B5EF4-FFF2-40B4-BE49-F238E27FC236}">
                  <a16:creationId xmlns:a16="http://schemas.microsoft.com/office/drawing/2014/main" xmlns="" id="{D4BC9307-11F3-432D-A3ED-D00ED4774832}"/>
                </a:ext>
              </a:extLst>
            </p:cNvPr>
            <p:cNvSpPr/>
            <p:nvPr/>
          </p:nvSpPr>
          <p:spPr>
            <a:xfrm>
              <a:off x="10466323" y="4715507"/>
              <a:ext cx="342888" cy="302336"/>
            </a:xfrm>
            <a:custGeom>
              <a:avLst/>
              <a:gdLst/>
              <a:ahLst/>
              <a:cxnLst>
                <a:cxn ang="0">
                  <a:pos x="wd2" y="hd2"/>
                </a:cxn>
                <a:cxn ang="5400000">
                  <a:pos x="wd2" y="hd2"/>
                </a:cxn>
                <a:cxn ang="10800000">
                  <a:pos x="wd2" y="hd2"/>
                </a:cxn>
                <a:cxn ang="16200000">
                  <a:pos x="wd2" y="hd2"/>
                </a:cxn>
              </a:cxnLst>
              <a:rect l="0" t="0"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50" name="Shape 34258">
              <a:extLst>
                <a:ext uri="{FF2B5EF4-FFF2-40B4-BE49-F238E27FC236}">
                  <a16:creationId xmlns:a16="http://schemas.microsoft.com/office/drawing/2014/main" xmlns="" id="{5E6D6285-6C71-4649-9567-5276E342F72E}"/>
                </a:ext>
              </a:extLst>
            </p:cNvPr>
            <p:cNvSpPr/>
            <p:nvPr/>
          </p:nvSpPr>
          <p:spPr>
            <a:xfrm>
              <a:off x="13456598" y="7929263"/>
              <a:ext cx="368866" cy="329674"/>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51" name="Shape 34259">
              <a:extLst>
                <a:ext uri="{FF2B5EF4-FFF2-40B4-BE49-F238E27FC236}">
                  <a16:creationId xmlns:a16="http://schemas.microsoft.com/office/drawing/2014/main" xmlns="" id="{8D29C6EE-9583-451D-A26E-18CBD6748DD0}"/>
                </a:ext>
              </a:extLst>
            </p:cNvPr>
            <p:cNvSpPr/>
            <p:nvPr/>
          </p:nvSpPr>
          <p:spPr>
            <a:xfrm>
              <a:off x="12160172" y="6699066"/>
              <a:ext cx="392924" cy="351174"/>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52" name="Shape 34260">
              <a:extLst>
                <a:ext uri="{FF2B5EF4-FFF2-40B4-BE49-F238E27FC236}">
                  <a16:creationId xmlns:a16="http://schemas.microsoft.com/office/drawing/2014/main" xmlns="" id="{DC27F5F9-0901-49F3-994A-EF1ED78D6159}"/>
                </a:ext>
              </a:extLst>
            </p:cNvPr>
            <p:cNvSpPr/>
            <p:nvPr/>
          </p:nvSpPr>
          <p:spPr>
            <a:xfrm>
              <a:off x="10867845" y="10886425"/>
              <a:ext cx="279004" cy="249360"/>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53" name="Shape 34261">
              <a:extLst>
                <a:ext uri="{FF2B5EF4-FFF2-40B4-BE49-F238E27FC236}">
                  <a16:creationId xmlns:a16="http://schemas.microsoft.com/office/drawing/2014/main" xmlns="" id="{EA58A33B-6E5C-4BC2-88FB-5B601C67790E}"/>
                </a:ext>
              </a:extLst>
            </p:cNvPr>
            <p:cNvSpPr/>
            <p:nvPr/>
          </p:nvSpPr>
          <p:spPr>
            <a:xfrm>
              <a:off x="12725585" y="12289966"/>
              <a:ext cx="373054" cy="3031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54" name="Shape 34262">
              <a:extLst>
                <a:ext uri="{FF2B5EF4-FFF2-40B4-BE49-F238E27FC236}">
                  <a16:creationId xmlns:a16="http://schemas.microsoft.com/office/drawing/2014/main" xmlns="" id="{710A1C81-0887-430E-89E2-3BEC3FC03524}"/>
                </a:ext>
              </a:extLst>
            </p:cNvPr>
            <p:cNvSpPr/>
            <p:nvPr/>
          </p:nvSpPr>
          <p:spPr>
            <a:xfrm>
              <a:off x="13639147" y="5652275"/>
              <a:ext cx="728794" cy="541076"/>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55" name="Shape 34263">
              <a:extLst>
                <a:ext uri="{FF2B5EF4-FFF2-40B4-BE49-F238E27FC236}">
                  <a16:creationId xmlns:a16="http://schemas.microsoft.com/office/drawing/2014/main" xmlns="" id="{2E870A9D-3054-4F9D-8F9E-FAFE5B2E9146}"/>
                </a:ext>
              </a:extLst>
            </p:cNvPr>
            <p:cNvSpPr/>
            <p:nvPr/>
          </p:nvSpPr>
          <p:spPr>
            <a:xfrm>
              <a:off x="14075163" y="6302567"/>
              <a:ext cx="163854" cy="351178"/>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56" name="Shape 34264">
              <a:extLst>
                <a:ext uri="{FF2B5EF4-FFF2-40B4-BE49-F238E27FC236}">
                  <a16:creationId xmlns:a16="http://schemas.microsoft.com/office/drawing/2014/main" xmlns="" id="{7773B1FC-C589-46DF-A5BF-B41C2644907E}"/>
                </a:ext>
              </a:extLst>
            </p:cNvPr>
            <p:cNvSpPr/>
            <p:nvPr/>
          </p:nvSpPr>
          <p:spPr>
            <a:xfrm>
              <a:off x="11378351" y="9431234"/>
              <a:ext cx="527920" cy="391942"/>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957" name="Shape 34265">
              <a:extLst>
                <a:ext uri="{FF2B5EF4-FFF2-40B4-BE49-F238E27FC236}">
                  <a16:creationId xmlns:a16="http://schemas.microsoft.com/office/drawing/2014/main" xmlns="" id="{FA160B7A-BA93-4B03-91D2-B098420BE208}"/>
                </a:ext>
              </a:extLst>
            </p:cNvPr>
            <p:cNvSpPr/>
            <p:nvPr/>
          </p:nvSpPr>
          <p:spPr>
            <a:xfrm>
              <a:off x="13182794" y="4769147"/>
              <a:ext cx="316260" cy="234800"/>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a:grp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grpSp>
    </p:spTree>
    <p:extLst>
      <p:ext uri="{BB962C8B-B14F-4D97-AF65-F5344CB8AC3E}">
        <p14:creationId xmlns:p14="http://schemas.microsoft.com/office/powerpoint/2010/main" val="4097352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6EBCF181-488B-384C-B126-5F7E46B34DE9}"/>
              </a:ext>
            </a:extLst>
          </p:cNvPr>
          <p:cNvSpPr/>
          <p:nvPr/>
        </p:nvSpPr>
        <p:spPr>
          <a:xfrm>
            <a:off x="2186507" y="2464600"/>
            <a:ext cx="7818985" cy="1928799"/>
          </a:xfrm>
          <a:prstGeom prst="rect">
            <a:avLst/>
          </a:prstGeom>
          <a:solidFill>
            <a:schemeClr val="bg1">
              <a:alpha val="50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400" b="0" i="0" u="none" strike="noStrike" kern="0" cap="none" spc="0" normalizeH="0" baseline="0" noProof="0" dirty="0" err="1">
              <a:ln>
                <a:noFill/>
              </a:ln>
              <a:solidFill>
                <a:srgbClr val="FFFFFF"/>
              </a:solidFill>
              <a:effectLst/>
              <a:uLnTx/>
              <a:uFillTx/>
              <a:latin typeface="Work Sans"/>
              <a:ea typeface="+mn-ea"/>
              <a:cs typeface="+mn-cs"/>
            </a:endParaRPr>
          </a:p>
        </p:txBody>
      </p:sp>
      <p:sp>
        <p:nvSpPr>
          <p:cNvPr id="5" name="Rectángulo 4">
            <a:extLst>
              <a:ext uri="{FF2B5EF4-FFF2-40B4-BE49-F238E27FC236}">
                <a16:creationId xmlns:a16="http://schemas.microsoft.com/office/drawing/2014/main" xmlns="" id="{DC2EB922-D004-9445-BFFE-83CD0FE1FEFF}"/>
              </a:ext>
            </a:extLst>
          </p:cNvPr>
          <p:cNvSpPr/>
          <p:nvPr/>
        </p:nvSpPr>
        <p:spPr>
          <a:xfrm>
            <a:off x="2626417" y="2921167"/>
            <a:ext cx="6939164" cy="1015663"/>
          </a:xfrm>
          <a:prstGeom prst="rect">
            <a:avLst/>
          </a:prstGeom>
        </p:spPr>
        <p:txBody>
          <a:bodyPr wrap="square">
            <a:spAutoFit/>
          </a:bodyPr>
          <a:lstStyle/>
          <a:p>
            <a:pPr algn="ctr">
              <a:spcBef>
                <a:spcPct val="0"/>
              </a:spcBef>
            </a:pPr>
            <a:r>
              <a:rPr lang="es-ES_tradnl" altLang="en-US" sz="6000" dirty="0">
                <a:solidFill>
                  <a:srgbClr val="FFFFFF"/>
                </a:solidFill>
                <a:latin typeface="GothamHTF-Book" pitchFamily="2" charset="77"/>
                <a:ea typeface="Gotham Bold" charset="0"/>
                <a:cs typeface="Gotham Medium" pitchFamily="50" charset="0"/>
              </a:rPr>
              <a:t>GN 2349-“15” </a:t>
            </a:r>
          </a:p>
        </p:txBody>
      </p:sp>
    </p:spTree>
    <p:extLst>
      <p:ext uri="{BB962C8B-B14F-4D97-AF65-F5344CB8AC3E}">
        <p14:creationId xmlns:p14="http://schemas.microsoft.com/office/powerpoint/2010/main" val="4127801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a:extLst>
              <a:ext uri="{FF2B5EF4-FFF2-40B4-BE49-F238E27FC236}">
                <a16:creationId xmlns:a16="http://schemas.microsoft.com/office/drawing/2014/main" xmlns="" id="{D77BD1AE-45FF-E145-AB5A-1C9374E12510}"/>
              </a:ext>
            </a:extLst>
          </p:cNvPr>
          <p:cNvGrpSpPr/>
          <p:nvPr/>
        </p:nvGrpSpPr>
        <p:grpSpPr>
          <a:xfrm>
            <a:off x="4156549" y="2540610"/>
            <a:ext cx="3878893" cy="1776779"/>
            <a:chOff x="4026069" y="993606"/>
            <a:chExt cx="4987495" cy="2284589"/>
          </a:xfrm>
        </p:grpSpPr>
        <p:pic>
          <p:nvPicPr>
            <p:cNvPr id="18" name="Imagen 17">
              <a:extLst>
                <a:ext uri="{FF2B5EF4-FFF2-40B4-BE49-F238E27FC236}">
                  <a16:creationId xmlns:a16="http://schemas.microsoft.com/office/drawing/2014/main" xmlns="" id="{1A02D133-534C-BF42-8131-4175CAA0F388}"/>
                </a:ext>
              </a:extLst>
            </p:cNvPr>
            <p:cNvPicPr>
              <a:picLocks noChangeAspect="1"/>
            </p:cNvPicPr>
            <p:nvPr/>
          </p:nvPicPr>
          <p:blipFill>
            <a:blip r:embed="rId3"/>
            <a:stretch>
              <a:fillRect/>
            </a:stretch>
          </p:blipFill>
          <p:spPr>
            <a:xfrm>
              <a:off x="4026069" y="993606"/>
              <a:ext cx="4139851" cy="1527540"/>
            </a:xfrm>
            <a:prstGeom prst="rect">
              <a:avLst/>
            </a:prstGeom>
          </p:spPr>
        </p:pic>
        <p:sp>
          <p:nvSpPr>
            <p:cNvPr id="19" name="CuadroTexto 18">
              <a:extLst>
                <a:ext uri="{FF2B5EF4-FFF2-40B4-BE49-F238E27FC236}">
                  <a16:creationId xmlns:a16="http://schemas.microsoft.com/office/drawing/2014/main" xmlns="" id="{AF427188-B29A-1E4C-BB12-88C44E4A965D}"/>
                </a:ext>
              </a:extLst>
            </p:cNvPr>
            <p:cNvSpPr txBox="1"/>
            <p:nvPr/>
          </p:nvSpPr>
          <p:spPr>
            <a:xfrm>
              <a:off x="5843106" y="2427353"/>
              <a:ext cx="3170458" cy="850842"/>
            </a:xfrm>
            <a:prstGeom prst="rect">
              <a:avLst/>
            </a:prstGeom>
            <a:noFill/>
          </p:spPr>
          <p:txBody>
            <a:bodyPr wrap="none" rtlCol="0" anchor="ctr">
              <a:spAutoFit/>
            </a:bodyPr>
            <a:lstStyle/>
            <a:p>
              <a:pPr>
                <a:spcBef>
                  <a:spcPts val="600"/>
                </a:spcBef>
              </a:pPr>
              <a:r>
                <a:rPr lang="es-ES_tradnl" sz="1600" dirty="0">
                  <a:solidFill>
                    <a:srgbClr val="FFFFFF"/>
                  </a:solidFill>
                  <a:latin typeface="Gotham HTF Light" pitchFamily="2" charset="77"/>
                </a:rPr>
                <a:t>Banco Interamericano </a:t>
              </a:r>
            </a:p>
            <a:p>
              <a:pPr>
                <a:spcBef>
                  <a:spcPts val="600"/>
                </a:spcBef>
              </a:pPr>
              <a:r>
                <a:rPr lang="es-ES_tradnl" sz="1600" dirty="0">
                  <a:solidFill>
                    <a:srgbClr val="FFFFFF"/>
                  </a:solidFill>
                  <a:latin typeface="Gotham HTF Light" pitchFamily="2" charset="77"/>
                </a:rPr>
                <a:t>de desarrollo</a:t>
              </a:r>
            </a:p>
          </p:txBody>
        </p:sp>
      </p:grpSp>
      <p:sp>
        <p:nvSpPr>
          <p:cNvPr id="21" name="Rectángulo 20">
            <a:extLst>
              <a:ext uri="{FF2B5EF4-FFF2-40B4-BE49-F238E27FC236}">
                <a16:creationId xmlns:a16="http://schemas.microsoft.com/office/drawing/2014/main" xmlns="" id="{5B0B5245-8CB9-5E49-BACC-E4EDDEC90300}"/>
              </a:ext>
            </a:extLst>
          </p:cNvPr>
          <p:cNvSpPr/>
          <p:nvPr/>
        </p:nvSpPr>
        <p:spPr>
          <a:xfrm>
            <a:off x="445736" y="298053"/>
            <a:ext cx="1786066" cy="584775"/>
          </a:xfrm>
          <a:prstGeom prst="rect">
            <a:avLst/>
          </a:prstGeom>
        </p:spPr>
        <p:txBody>
          <a:bodyPr wrap="none">
            <a:spAutoFit/>
          </a:bodyPr>
          <a:lstStyle/>
          <a:p>
            <a:r>
              <a:rPr lang="es-ES_tradnl" sz="3200" dirty="0">
                <a:latin typeface="Gotham HTF Light" pitchFamily="2" charset="77"/>
              </a:rPr>
              <a:t>Gracias!</a:t>
            </a:r>
          </a:p>
        </p:txBody>
      </p:sp>
      <p:cxnSp>
        <p:nvCxnSpPr>
          <p:cNvPr id="23" name="Conector recto 22">
            <a:extLst>
              <a:ext uri="{FF2B5EF4-FFF2-40B4-BE49-F238E27FC236}">
                <a16:creationId xmlns:a16="http://schemas.microsoft.com/office/drawing/2014/main" xmlns="" id="{A259B664-D4E6-3645-AC10-EA5941F61CA0}"/>
              </a:ext>
            </a:extLst>
          </p:cNvPr>
          <p:cNvCxnSpPr>
            <a:cxnSpLocks/>
          </p:cNvCxnSpPr>
          <p:nvPr/>
        </p:nvCxnSpPr>
        <p:spPr>
          <a:xfrm flipV="1">
            <a:off x="562708" y="6434699"/>
            <a:ext cx="11066584" cy="20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xmlns="" id="{29995155-0C62-F942-9FAB-61F5ED4B9594}"/>
              </a:ext>
            </a:extLst>
          </p:cNvPr>
          <p:cNvCxnSpPr>
            <a:cxnSpLocks/>
          </p:cNvCxnSpPr>
          <p:nvPr/>
        </p:nvCxnSpPr>
        <p:spPr>
          <a:xfrm>
            <a:off x="2302446" y="423301"/>
            <a:ext cx="93385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xmlns="" id="{717524F2-EAD5-4341-BF4D-1CF43D23144A}"/>
              </a:ext>
            </a:extLst>
          </p:cNvPr>
          <p:cNvCxnSpPr>
            <a:cxnSpLocks/>
          </p:cNvCxnSpPr>
          <p:nvPr/>
        </p:nvCxnSpPr>
        <p:spPr>
          <a:xfrm>
            <a:off x="562708" y="882828"/>
            <a:ext cx="0" cy="5566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xmlns="" id="{199B9A96-D3B4-DD4B-860E-7BB70CE9CDE2}"/>
              </a:ext>
            </a:extLst>
          </p:cNvPr>
          <p:cNvCxnSpPr>
            <a:cxnSpLocks/>
          </p:cNvCxnSpPr>
          <p:nvPr/>
        </p:nvCxnSpPr>
        <p:spPr>
          <a:xfrm>
            <a:off x="11641015" y="423301"/>
            <a:ext cx="0" cy="60262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480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ángulo 40">
            <a:extLst>
              <a:ext uri="{FF2B5EF4-FFF2-40B4-BE49-F238E27FC236}">
                <a16:creationId xmlns:a16="http://schemas.microsoft.com/office/drawing/2014/main" xmlns="" id="{DC329236-7760-AD4B-B401-29C850AD8E84}"/>
              </a:ext>
            </a:extLst>
          </p:cNvPr>
          <p:cNvSpPr/>
          <p:nvPr/>
        </p:nvSpPr>
        <p:spPr>
          <a:xfrm>
            <a:off x="3270232" y="3338749"/>
            <a:ext cx="6971047" cy="954107"/>
          </a:xfrm>
          <a:prstGeom prst="rect">
            <a:avLst/>
          </a:prstGeom>
        </p:spPr>
        <p:txBody>
          <a:bodyPr wrap="square">
            <a:spAutoFit/>
          </a:bodyPr>
          <a:lstStyle/>
          <a:p>
            <a:pPr algn="ctr"/>
            <a:r>
              <a:rPr lang="es-MX" sz="1400" dirty="0">
                <a:solidFill>
                  <a:srgbClr val="FFFFFF"/>
                </a:solidFill>
                <a:latin typeface="Gotham HTF Light" pitchFamily="2" charset="0"/>
              </a:rPr>
              <a:t>DDL que debe utilizarse cuando el prestatario puede </a:t>
            </a:r>
            <a:r>
              <a:rPr lang="es-MX" sz="1400" dirty="0">
                <a:solidFill>
                  <a:schemeClr val="accent2"/>
                </a:solidFill>
                <a:latin typeface="Gotham HTF Light" pitchFamily="2" charset="0"/>
              </a:rPr>
              <a:t>especificar en detalle la totalidad de los requisitos</a:t>
            </a:r>
            <a:r>
              <a:rPr lang="es-MX" sz="1400" dirty="0">
                <a:solidFill>
                  <a:srgbClr val="FFFFFF"/>
                </a:solidFill>
                <a:latin typeface="Gotham HTF Light" pitchFamily="2" charset="0"/>
              </a:rPr>
              <a:t>, lo que permite que las firmas presenten ofertas que cumplan los requisitos establecidos.  Los criterios suelen expresarse en </a:t>
            </a:r>
            <a:r>
              <a:rPr lang="es-MX" sz="1400" dirty="0">
                <a:solidFill>
                  <a:schemeClr val="accent2"/>
                </a:solidFill>
                <a:latin typeface="Gotham HTF Light" pitchFamily="2" charset="0"/>
              </a:rPr>
              <a:t>términos monetarios</a:t>
            </a:r>
            <a:r>
              <a:rPr lang="es-MX" sz="1400" dirty="0">
                <a:solidFill>
                  <a:srgbClr val="FFFFFF"/>
                </a:solidFill>
                <a:latin typeface="Gotham HTF Light" pitchFamily="2" charset="0"/>
              </a:rPr>
              <a:t>.</a:t>
            </a:r>
            <a:endParaRPr lang="es-MX" sz="1400" dirty="0">
              <a:solidFill>
                <a:schemeClr val="accent2"/>
              </a:solidFill>
              <a:latin typeface="Gotham HTF Light" pitchFamily="2" charset="0"/>
            </a:endParaRPr>
          </a:p>
        </p:txBody>
      </p:sp>
      <p:sp>
        <p:nvSpPr>
          <p:cNvPr id="43" name="Rectángulo 42">
            <a:extLst>
              <a:ext uri="{FF2B5EF4-FFF2-40B4-BE49-F238E27FC236}">
                <a16:creationId xmlns:a16="http://schemas.microsoft.com/office/drawing/2014/main" xmlns="" id="{BAEFCB24-414E-9540-BAE9-1C582E7AEC0A}"/>
              </a:ext>
            </a:extLst>
          </p:cNvPr>
          <p:cNvSpPr/>
          <p:nvPr/>
        </p:nvSpPr>
        <p:spPr>
          <a:xfrm>
            <a:off x="1156297" y="2069814"/>
            <a:ext cx="1909631" cy="954093"/>
          </a:xfrm>
          <a:prstGeom prst="rect">
            <a:avLst/>
          </a:prstGeom>
          <a:solidFill>
            <a:schemeClr val="accent2">
              <a:alpha val="75000"/>
            </a:schemeClr>
          </a:solidFill>
          <a:ln w="6350" cap="flat" cmpd="sng" algn="ctr">
            <a:noFill/>
            <a:prstDash val="solid"/>
            <a:miter lim="800000"/>
          </a:ln>
          <a:effectLst/>
        </p:spPr>
        <p:txBody>
          <a:bodyPr rtlCol="0" anchor="ctr"/>
          <a:lstStyle/>
          <a:p>
            <a:pPr algn="ctr"/>
            <a:r>
              <a:rPr lang="es-ES_tradnl" altLang="en-US" kern="0" dirty="0">
                <a:solidFill>
                  <a:srgbClr val="FFFFFF"/>
                </a:solidFill>
                <a:effectLst>
                  <a:outerShdw blurRad="38100" dist="38100" dir="2700000" algn="tl">
                    <a:srgbClr val="000000">
                      <a:alpha val="43137"/>
                    </a:srgbClr>
                  </a:outerShdw>
                </a:effectLst>
                <a:latin typeface="Gotham HTF Light" pitchFamily="2" charset="0"/>
                <a:cs typeface="Gotham Book" pitchFamily="50" charset="0"/>
              </a:rPr>
              <a:t>Oferta más ventajosa</a:t>
            </a:r>
          </a:p>
        </p:txBody>
      </p:sp>
      <p:sp>
        <p:nvSpPr>
          <p:cNvPr id="45" name="Rectángulo 44">
            <a:extLst>
              <a:ext uri="{FF2B5EF4-FFF2-40B4-BE49-F238E27FC236}">
                <a16:creationId xmlns:a16="http://schemas.microsoft.com/office/drawing/2014/main" xmlns="" id="{7E9D6E76-DAD2-D843-AD6D-40090C721EE4}"/>
              </a:ext>
            </a:extLst>
          </p:cNvPr>
          <p:cNvSpPr/>
          <p:nvPr/>
        </p:nvSpPr>
        <p:spPr>
          <a:xfrm>
            <a:off x="3270233" y="2069814"/>
            <a:ext cx="3399508" cy="954092"/>
          </a:xfrm>
          <a:prstGeom prst="rect">
            <a:avLst/>
          </a:prstGeom>
          <a:noFill/>
        </p:spPr>
        <p:txBody>
          <a:bodyPr wrap="square" anchor="ctr" anchorCtr="1">
            <a:noAutofit/>
          </a:bodyPr>
          <a:lstStyle/>
          <a:p>
            <a:pPr algn="ctr"/>
            <a:r>
              <a:rPr lang="es-MX" sz="1400" dirty="0">
                <a:solidFill>
                  <a:srgbClr val="FFFFFF"/>
                </a:solidFill>
                <a:latin typeface="Gotham HTF Light" pitchFamily="2" charset="0"/>
              </a:rPr>
              <a:t>Se sustituye la noción de “oferta evaluada como la </a:t>
            </a:r>
            <a:r>
              <a:rPr lang="es-MX" sz="1400" dirty="0">
                <a:solidFill>
                  <a:schemeClr val="accent2"/>
                </a:solidFill>
                <a:latin typeface="Gotham HTF Light" pitchFamily="2" charset="0"/>
              </a:rPr>
              <a:t>más baja</a:t>
            </a:r>
            <a:r>
              <a:rPr lang="es-MX" sz="1400" dirty="0">
                <a:solidFill>
                  <a:srgbClr val="FFFFFF"/>
                </a:solidFill>
                <a:latin typeface="Gotham HTF Light" pitchFamily="2" charset="0"/>
              </a:rPr>
              <a:t>” por la de “oferta </a:t>
            </a:r>
            <a:r>
              <a:rPr lang="es-MX" sz="1400" dirty="0">
                <a:solidFill>
                  <a:schemeClr val="accent2"/>
                </a:solidFill>
                <a:latin typeface="Gotham HTF Light" pitchFamily="2" charset="0"/>
              </a:rPr>
              <a:t>más ventajosa</a:t>
            </a:r>
            <a:r>
              <a:rPr lang="es-MX" sz="1400" dirty="0">
                <a:solidFill>
                  <a:srgbClr val="FFFFFF"/>
                </a:solidFill>
                <a:latin typeface="Gotham HTF Light" pitchFamily="2" charset="0"/>
              </a:rPr>
              <a:t>”.</a:t>
            </a:r>
          </a:p>
        </p:txBody>
      </p:sp>
      <p:pic>
        <p:nvPicPr>
          <p:cNvPr id="16" name="Imagen 15">
            <a:extLst>
              <a:ext uri="{FF2B5EF4-FFF2-40B4-BE49-F238E27FC236}">
                <a16:creationId xmlns:a16="http://schemas.microsoft.com/office/drawing/2014/main" xmlns="" id="{F8D7E941-C355-784F-9C95-FC8618A997F6}"/>
              </a:ext>
            </a:extLst>
          </p:cNvPr>
          <p:cNvPicPr>
            <a:picLocks noChangeAspect="1"/>
          </p:cNvPicPr>
          <p:nvPr/>
        </p:nvPicPr>
        <p:blipFill>
          <a:blip r:embed="rId2">
            <a:alphaModFix/>
          </a:blip>
          <a:stretch>
            <a:fillRect/>
          </a:stretch>
        </p:blipFill>
        <p:spPr>
          <a:xfrm>
            <a:off x="9167581" y="613639"/>
            <a:ext cx="1868165" cy="1884996"/>
          </a:xfrm>
          <a:prstGeom prst="rect">
            <a:avLst/>
          </a:prstGeom>
        </p:spPr>
      </p:pic>
      <p:sp>
        <p:nvSpPr>
          <p:cNvPr id="17" name="Rectángulo 11">
            <a:extLst>
              <a:ext uri="{FF2B5EF4-FFF2-40B4-BE49-F238E27FC236}">
                <a16:creationId xmlns:a16="http://schemas.microsoft.com/office/drawing/2014/main" xmlns="" id="{5AE94DF6-47EB-44A0-9FEB-BBB1A9F87CDA}"/>
              </a:ext>
            </a:extLst>
          </p:cNvPr>
          <p:cNvSpPr/>
          <p:nvPr/>
        </p:nvSpPr>
        <p:spPr>
          <a:xfrm>
            <a:off x="2090336" y="382807"/>
            <a:ext cx="6103169" cy="461665"/>
          </a:xfrm>
          <a:prstGeom prst="rect">
            <a:avLst/>
          </a:prstGeom>
        </p:spPr>
        <p:txBody>
          <a:bodyPr wrap="square">
            <a:spAutoFit/>
          </a:bodyPr>
          <a:lstStyle/>
          <a:p>
            <a:pPr>
              <a:spcBef>
                <a:spcPct val="0"/>
              </a:spcBef>
            </a:pPr>
            <a:r>
              <a:rPr lang="es-ES_tradnl" altLang="en-US" sz="2400" dirty="0">
                <a:solidFill>
                  <a:srgbClr val="FFFFFF"/>
                </a:solidFill>
                <a:latin typeface="GothamHTF-Book" pitchFamily="2" charset="77"/>
                <a:ea typeface="Gotham Bold" charset="0"/>
                <a:cs typeface="Gotham Medium" pitchFamily="50" charset="0"/>
              </a:rPr>
              <a:t>Definiciones</a:t>
            </a:r>
            <a:endParaRPr lang="es-ES_tradnl" altLang="en-US" sz="2400" dirty="0">
              <a:solidFill>
                <a:srgbClr val="FFFFFF"/>
              </a:solidFill>
              <a:latin typeface="GothamHTF-Book" pitchFamily="2" charset="77"/>
              <a:cs typeface="Gotham Medium" pitchFamily="50" charset="0"/>
            </a:endParaRPr>
          </a:p>
        </p:txBody>
      </p:sp>
      <p:cxnSp>
        <p:nvCxnSpPr>
          <p:cNvPr id="18" name="Conector recto 12">
            <a:extLst>
              <a:ext uri="{FF2B5EF4-FFF2-40B4-BE49-F238E27FC236}">
                <a16:creationId xmlns:a16="http://schemas.microsoft.com/office/drawing/2014/main" xmlns="" id="{226C43CC-CBBC-403C-BAE7-E9FF3B75DC5D}"/>
              </a:ext>
            </a:extLst>
          </p:cNvPr>
          <p:cNvCxnSpPr>
            <a:cxnSpLocks/>
          </p:cNvCxnSpPr>
          <p:nvPr/>
        </p:nvCxnSpPr>
        <p:spPr>
          <a:xfrm flipH="1">
            <a:off x="1" y="647475"/>
            <a:ext cx="1909631" cy="0"/>
          </a:xfrm>
          <a:prstGeom prst="line">
            <a:avLst/>
          </a:prstGeom>
          <a:noFill/>
          <a:ln w="6350" cap="flat" cmpd="sng" algn="ctr">
            <a:solidFill>
              <a:srgbClr val="FFFFFF"/>
            </a:solidFill>
            <a:prstDash val="solid"/>
            <a:miter lim="800000"/>
          </a:ln>
          <a:effectLst/>
        </p:spPr>
      </p:cxnSp>
      <p:sp>
        <p:nvSpPr>
          <p:cNvPr id="22" name="Rectángulo 40">
            <a:extLst>
              <a:ext uri="{FF2B5EF4-FFF2-40B4-BE49-F238E27FC236}">
                <a16:creationId xmlns:a16="http://schemas.microsoft.com/office/drawing/2014/main" xmlns="" id="{C7057A37-2A56-4030-B462-CFCF8D75EAC7}"/>
              </a:ext>
            </a:extLst>
          </p:cNvPr>
          <p:cNvSpPr/>
          <p:nvPr/>
        </p:nvSpPr>
        <p:spPr>
          <a:xfrm>
            <a:off x="3270233" y="4579745"/>
            <a:ext cx="6971047" cy="954107"/>
          </a:xfrm>
          <a:prstGeom prst="rect">
            <a:avLst/>
          </a:prstGeom>
        </p:spPr>
        <p:txBody>
          <a:bodyPr wrap="square">
            <a:spAutoFit/>
          </a:bodyPr>
          <a:lstStyle/>
          <a:p>
            <a:pPr algn="ctr"/>
            <a:r>
              <a:rPr lang="es-MX" sz="1400" dirty="0">
                <a:solidFill>
                  <a:srgbClr val="FFFFFF"/>
                </a:solidFill>
                <a:latin typeface="Gotham HTF Light" pitchFamily="2" charset="0"/>
              </a:rPr>
              <a:t>DDL que debe utilizarse cuando el prestatario </a:t>
            </a:r>
            <a:r>
              <a:rPr lang="es-MX" sz="1400" dirty="0">
                <a:solidFill>
                  <a:schemeClr val="accent2"/>
                </a:solidFill>
                <a:latin typeface="Gotham HTF Light" pitchFamily="2" charset="0"/>
              </a:rPr>
              <a:t>no puede especificar claramente los requisitos</a:t>
            </a:r>
            <a:r>
              <a:rPr lang="es-MX" sz="1400" dirty="0">
                <a:solidFill>
                  <a:srgbClr val="FFFFFF"/>
                </a:solidFill>
                <a:latin typeface="Gotham HTF Light" pitchFamily="2" charset="0"/>
              </a:rPr>
              <a:t>, lo que permite que las firmas presenten ofertas que varíen en el grado de cumplimiento de los requisitos.  Los criterios de evaluación suelen expresarse en criterios de </a:t>
            </a:r>
            <a:r>
              <a:rPr lang="es-MX" sz="1400" dirty="0">
                <a:solidFill>
                  <a:schemeClr val="accent2"/>
                </a:solidFill>
                <a:latin typeface="Gotham HTF Light" pitchFamily="2" charset="0"/>
              </a:rPr>
              <a:t>calificación por puntaje</a:t>
            </a:r>
            <a:r>
              <a:rPr lang="es-MX" sz="1400" dirty="0">
                <a:solidFill>
                  <a:srgbClr val="FFFFFF"/>
                </a:solidFill>
                <a:latin typeface="Gotham HTF Light" pitchFamily="2" charset="0"/>
              </a:rPr>
              <a:t>.</a:t>
            </a:r>
            <a:endParaRPr lang="es-MX" sz="1400" dirty="0">
              <a:solidFill>
                <a:schemeClr val="accent2"/>
              </a:solidFill>
              <a:latin typeface="Gotham HTF Light" pitchFamily="2" charset="0"/>
            </a:endParaRPr>
          </a:p>
        </p:txBody>
      </p:sp>
      <p:sp>
        <p:nvSpPr>
          <p:cNvPr id="5" name="Rectangle 4">
            <a:extLst>
              <a:ext uri="{FF2B5EF4-FFF2-40B4-BE49-F238E27FC236}">
                <a16:creationId xmlns:a16="http://schemas.microsoft.com/office/drawing/2014/main" xmlns="" id="{9704BC73-67BA-453F-9931-D92B7BCABD6A}"/>
              </a:ext>
            </a:extLst>
          </p:cNvPr>
          <p:cNvSpPr/>
          <p:nvPr/>
        </p:nvSpPr>
        <p:spPr>
          <a:xfrm>
            <a:off x="1156297" y="3357866"/>
            <a:ext cx="1909631" cy="926633"/>
          </a:xfrm>
          <a:prstGeom prst="rect">
            <a:avLst/>
          </a:prstGeom>
          <a:solidFill>
            <a:schemeClr val="bg1">
              <a:alpha val="50000"/>
            </a:schemeClr>
          </a:solidFill>
          <a:ln w="6350" cap="flat" cmpd="sng" algn="ctr">
            <a:noFill/>
            <a:prstDash val="solid"/>
            <a:miter lim="800000"/>
          </a:ln>
          <a:effectLst/>
        </p:spPr>
        <p:txBody>
          <a:bodyPr rtlCol="0" anchor="ctr"/>
          <a:lstStyle/>
          <a:p>
            <a:pPr algn="ctr"/>
            <a:r>
              <a:rPr lang="es-ES_tradnl" altLang="en-US" kern="0" dirty="0">
                <a:solidFill>
                  <a:srgbClr val="FFFFFF"/>
                </a:solidFill>
                <a:effectLst>
                  <a:outerShdw blurRad="38100" dist="38100" dir="2700000" algn="tl">
                    <a:srgbClr val="000000">
                      <a:alpha val="43137"/>
                    </a:srgbClr>
                  </a:outerShdw>
                </a:effectLst>
                <a:latin typeface="Gotham HTF Light" pitchFamily="2" charset="0"/>
                <a:cs typeface="Gotham Book" pitchFamily="50" charset="0"/>
              </a:rPr>
              <a:t>Solicitud de </a:t>
            </a:r>
            <a:r>
              <a:rPr lang="es-ES_tradnl" altLang="en-US" kern="0" dirty="0">
                <a:solidFill>
                  <a:schemeClr val="accent2"/>
                </a:solidFill>
                <a:effectLst>
                  <a:outerShdw blurRad="38100" dist="38100" dir="2700000" algn="tl">
                    <a:srgbClr val="000000">
                      <a:alpha val="43137"/>
                    </a:srgbClr>
                  </a:outerShdw>
                </a:effectLst>
                <a:latin typeface="Gotham HTF Light" pitchFamily="2" charset="0"/>
                <a:cs typeface="Gotham Book" pitchFamily="50" charset="0"/>
              </a:rPr>
              <a:t>Ofertas</a:t>
            </a:r>
          </a:p>
        </p:txBody>
      </p:sp>
      <p:sp>
        <p:nvSpPr>
          <p:cNvPr id="25" name="Rectangle 24">
            <a:extLst>
              <a:ext uri="{FF2B5EF4-FFF2-40B4-BE49-F238E27FC236}">
                <a16:creationId xmlns:a16="http://schemas.microsoft.com/office/drawing/2014/main" xmlns="" id="{637475E7-5AE7-4972-9EAB-60DB936F4DC1}"/>
              </a:ext>
            </a:extLst>
          </p:cNvPr>
          <p:cNvSpPr/>
          <p:nvPr/>
        </p:nvSpPr>
        <p:spPr>
          <a:xfrm>
            <a:off x="1156295" y="4618457"/>
            <a:ext cx="1909631" cy="926633"/>
          </a:xfrm>
          <a:prstGeom prst="rect">
            <a:avLst/>
          </a:prstGeom>
          <a:solidFill>
            <a:schemeClr val="bg1">
              <a:alpha val="50000"/>
            </a:schemeClr>
          </a:solidFill>
          <a:ln w="6350" cap="flat" cmpd="sng" algn="ctr">
            <a:noFill/>
            <a:prstDash val="solid"/>
            <a:miter lim="800000"/>
          </a:ln>
          <a:effectLst/>
        </p:spPr>
        <p:txBody>
          <a:bodyPr rtlCol="0" anchor="ctr"/>
          <a:lstStyle/>
          <a:p>
            <a:pPr algn="ctr"/>
            <a:r>
              <a:rPr lang="es-ES_tradnl" altLang="en-US" kern="0" dirty="0">
                <a:solidFill>
                  <a:srgbClr val="FFFFFF"/>
                </a:solidFill>
                <a:effectLst>
                  <a:outerShdw blurRad="38100" dist="38100" dir="2700000" algn="tl">
                    <a:srgbClr val="000000">
                      <a:alpha val="43137"/>
                    </a:srgbClr>
                  </a:outerShdw>
                </a:effectLst>
                <a:latin typeface="Gotham HTF Light" pitchFamily="2" charset="0"/>
                <a:cs typeface="Gotham Book" pitchFamily="50" charset="0"/>
              </a:rPr>
              <a:t>Solicitud de </a:t>
            </a:r>
            <a:r>
              <a:rPr lang="es-ES_tradnl" altLang="en-US" kern="0" dirty="0">
                <a:solidFill>
                  <a:schemeClr val="accent2"/>
                </a:solidFill>
                <a:effectLst>
                  <a:outerShdw blurRad="38100" dist="38100" dir="2700000" algn="tl">
                    <a:srgbClr val="000000">
                      <a:alpha val="43137"/>
                    </a:srgbClr>
                  </a:outerShdw>
                </a:effectLst>
                <a:latin typeface="Gotham HTF Light" pitchFamily="2" charset="0"/>
                <a:cs typeface="Gotham Book" pitchFamily="50" charset="0"/>
              </a:rPr>
              <a:t>Propuestas</a:t>
            </a:r>
          </a:p>
        </p:txBody>
      </p:sp>
    </p:spTree>
    <p:extLst>
      <p:ext uri="{BB962C8B-B14F-4D97-AF65-F5344CB8AC3E}">
        <p14:creationId xmlns:p14="http://schemas.microsoft.com/office/powerpoint/2010/main" val="1161429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xmlns="" id="{3ED947F6-4844-CF4B-8CD8-34220E2474E2}"/>
              </a:ext>
            </a:extLst>
          </p:cNvPr>
          <p:cNvSpPr/>
          <p:nvPr/>
        </p:nvSpPr>
        <p:spPr>
          <a:xfrm>
            <a:off x="1956634" y="2074297"/>
            <a:ext cx="8462712" cy="1061163"/>
          </a:xfrm>
          <a:prstGeom prst="rect">
            <a:avLst/>
          </a:prstGeom>
          <a:solidFill>
            <a:schemeClr val="bg1">
              <a:alpha val="50000"/>
            </a:schemeClr>
          </a:solidFill>
        </p:spPr>
        <p:txBody>
          <a:bodyPr wrap="square" anchor="ctr" anchorCtr="1">
            <a:noAutofit/>
          </a:bodyPr>
          <a:lstStyle/>
          <a:p>
            <a:pPr>
              <a:spcBef>
                <a:spcPct val="0"/>
              </a:spcBef>
            </a:pPr>
            <a:r>
              <a:rPr lang="es-ES_tradnl" altLang="en-US" sz="2800" dirty="0">
                <a:solidFill>
                  <a:srgbClr val="FFFFFF"/>
                </a:solidFill>
                <a:effectLst>
                  <a:outerShdw blurRad="38100" dist="38100" dir="2700000" algn="tl">
                    <a:srgbClr val="000000">
                      <a:alpha val="43137"/>
                    </a:srgbClr>
                  </a:outerShdw>
                </a:effectLst>
                <a:latin typeface="GothamHTF-Book" pitchFamily="2" charset="77"/>
                <a:ea typeface="Gotham Bold" charset="0"/>
                <a:cs typeface="Gotham Medium" pitchFamily="50" charset="0"/>
              </a:rPr>
              <a:t>Actualización en la Sección I - Introducción</a:t>
            </a:r>
            <a:endParaRPr lang="es-ES_tradnl" altLang="en-US" sz="2800" dirty="0">
              <a:solidFill>
                <a:srgbClr val="FFFFFF"/>
              </a:solidFill>
              <a:effectLst>
                <a:outerShdw blurRad="38100" dist="38100" dir="2700000" algn="tl">
                  <a:srgbClr val="000000">
                    <a:alpha val="43137"/>
                  </a:srgbClr>
                </a:outerShdw>
              </a:effectLst>
              <a:latin typeface="Gotham HTF Light" pitchFamily="2" charset="77"/>
              <a:ea typeface="Gotham Bold" charset="0"/>
              <a:cs typeface="Gotham Medium" pitchFamily="50" charset="0"/>
            </a:endParaRPr>
          </a:p>
        </p:txBody>
      </p:sp>
      <p:cxnSp>
        <p:nvCxnSpPr>
          <p:cNvPr id="15" name="Conector recto 14">
            <a:extLst>
              <a:ext uri="{FF2B5EF4-FFF2-40B4-BE49-F238E27FC236}">
                <a16:creationId xmlns:a16="http://schemas.microsoft.com/office/drawing/2014/main" xmlns="" id="{DBEA9F6E-5B7A-764F-85C7-53D8B1BD932C}"/>
              </a:ext>
            </a:extLst>
          </p:cNvPr>
          <p:cNvCxnSpPr>
            <a:cxnSpLocks/>
          </p:cNvCxnSpPr>
          <p:nvPr/>
        </p:nvCxnSpPr>
        <p:spPr>
          <a:xfrm flipH="1">
            <a:off x="1" y="2098202"/>
            <a:ext cx="1909631" cy="0"/>
          </a:xfrm>
          <a:prstGeom prst="line">
            <a:avLst/>
          </a:prstGeom>
          <a:noFill/>
          <a:ln w="6350" cap="flat" cmpd="sng" algn="ctr">
            <a:solidFill>
              <a:srgbClr val="FFFFFF"/>
            </a:solidFill>
            <a:prstDash val="solid"/>
            <a:miter lim="800000"/>
          </a:ln>
          <a:effectLst/>
        </p:spPr>
      </p:cxnSp>
      <p:sp>
        <p:nvSpPr>
          <p:cNvPr id="16" name="Rectángulo 15">
            <a:extLst>
              <a:ext uri="{FF2B5EF4-FFF2-40B4-BE49-F238E27FC236}">
                <a16:creationId xmlns:a16="http://schemas.microsoft.com/office/drawing/2014/main" xmlns="" id="{4EBC50DA-60A4-7444-8E6F-65DFAC781969}"/>
              </a:ext>
            </a:extLst>
          </p:cNvPr>
          <p:cNvSpPr/>
          <p:nvPr/>
        </p:nvSpPr>
        <p:spPr>
          <a:xfrm>
            <a:off x="1966908" y="3398219"/>
            <a:ext cx="7542368" cy="892552"/>
          </a:xfrm>
          <a:prstGeom prst="rect">
            <a:avLst/>
          </a:prstGeom>
        </p:spPr>
        <p:txBody>
          <a:bodyPr wrap="square">
            <a:spAutoFit/>
          </a:bodyPr>
          <a:lstStyle/>
          <a:p>
            <a:pPr marL="457200" indent="-457200">
              <a:spcAft>
                <a:spcPts val="600"/>
              </a:spcAft>
              <a:buFont typeface="Arial" panose="020B0604020202020204" pitchFamily="34" charset="0"/>
              <a:buChar char="•"/>
            </a:pPr>
            <a:r>
              <a:rPr lang="es-ES_tradnl" altLang="en-US" sz="1400" dirty="0">
                <a:solidFill>
                  <a:srgbClr val="FFFFFF"/>
                </a:solidFill>
                <a:latin typeface="Gotham HTF Light" pitchFamily="2" charset="77"/>
                <a:ea typeface="Gotham Bold" charset="0"/>
                <a:cs typeface="Gotham Medium" pitchFamily="50" charset="0"/>
              </a:rPr>
              <a:t>Consideraciones Generales</a:t>
            </a:r>
          </a:p>
          <a:p>
            <a:pPr marL="457200" indent="-457200">
              <a:spcAft>
                <a:spcPts val="600"/>
              </a:spcAft>
              <a:buFont typeface="Arial" panose="020B0604020202020204" pitchFamily="34" charset="0"/>
              <a:buChar char="•"/>
            </a:pPr>
            <a:r>
              <a:rPr lang="es-ES_tradnl" altLang="en-US" sz="1400" dirty="0">
                <a:solidFill>
                  <a:srgbClr val="FFFFFF"/>
                </a:solidFill>
                <a:latin typeface="Gotham HTF Light" pitchFamily="2" charset="77"/>
                <a:ea typeface="Gotham Bold" charset="0"/>
                <a:cs typeface="Gotham Medium" pitchFamily="50" charset="0"/>
              </a:rPr>
              <a:t>Arreglos Alternativos para las Adquisiciones</a:t>
            </a:r>
          </a:p>
          <a:p>
            <a:pPr marL="457200" indent="-457200">
              <a:spcAft>
                <a:spcPts val="600"/>
              </a:spcAft>
              <a:buFont typeface="Arial" panose="020B0604020202020204" pitchFamily="34" charset="0"/>
              <a:buChar char="•"/>
            </a:pPr>
            <a:r>
              <a:rPr lang="es-ES_tradnl" altLang="en-US" sz="1400" dirty="0">
                <a:solidFill>
                  <a:srgbClr val="FFFFFF"/>
                </a:solidFill>
                <a:latin typeface="Gotham HTF Light" pitchFamily="2" charset="77"/>
                <a:ea typeface="Gotham Bold" charset="0"/>
                <a:cs typeface="Gotham Medium" pitchFamily="50" charset="0"/>
              </a:rPr>
              <a:t>Adquisiciones Sostenibles</a:t>
            </a:r>
          </a:p>
        </p:txBody>
      </p:sp>
    </p:spTree>
    <p:extLst>
      <p:ext uri="{BB962C8B-B14F-4D97-AF65-F5344CB8AC3E}">
        <p14:creationId xmlns:p14="http://schemas.microsoft.com/office/powerpoint/2010/main" val="2855129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xmlns="" id="{77CC19AC-AE4D-A34D-8E2A-AD9901E16E17}"/>
              </a:ext>
            </a:extLst>
          </p:cNvPr>
          <p:cNvSpPr/>
          <p:nvPr/>
        </p:nvSpPr>
        <p:spPr>
          <a:xfrm>
            <a:off x="2079578" y="400625"/>
            <a:ext cx="7860488" cy="830997"/>
          </a:xfrm>
          <a:prstGeom prst="rect">
            <a:avLst/>
          </a:prstGeom>
        </p:spPr>
        <p:txBody>
          <a:bodyPr wrap="square">
            <a:spAutoFit/>
          </a:bodyPr>
          <a:lstStyle/>
          <a:p>
            <a:pPr>
              <a:spcBef>
                <a:spcPct val="0"/>
              </a:spcBef>
            </a:pPr>
            <a:r>
              <a:rPr lang="es-ES_tradnl" altLang="en-US" sz="2400" dirty="0">
                <a:solidFill>
                  <a:srgbClr val="FFFFFF"/>
                </a:solidFill>
                <a:latin typeface="GothamHTF-Book" pitchFamily="2" charset="77"/>
                <a:ea typeface="Gotham Bold" charset="0"/>
                <a:cs typeface="Gotham Medium" pitchFamily="50" charset="0"/>
              </a:rPr>
              <a:t>Redefinición y actualización del alcance de los </a:t>
            </a:r>
            <a:r>
              <a:rPr lang="es-ES_tradnl" altLang="en-US" sz="2400" dirty="0">
                <a:solidFill>
                  <a:schemeClr val="accent2"/>
                </a:solidFill>
                <a:latin typeface="GothamHTF-Book" pitchFamily="2" charset="77"/>
                <a:ea typeface="Gotham Bold" charset="0"/>
                <a:cs typeface="Gotham Medium" pitchFamily="50" charset="0"/>
              </a:rPr>
              <a:t>Principios Básicos de las Adquisiciones </a:t>
            </a:r>
            <a:r>
              <a:rPr lang="es-ES_tradnl" altLang="en-US" sz="2000" dirty="0">
                <a:solidFill>
                  <a:schemeClr val="accent2"/>
                </a:solidFill>
                <a:latin typeface="GothamHTF-Book" pitchFamily="2" charset="77"/>
                <a:ea typeface="Gotham Bold" charset="0"/>
                <a:cs typeface="Gotham Medium" pitchFamily="50" charset="0"/>
              </a:rPr>
              <a:t>(1.2)</a:t>
            </a:r>
            <a:r>
              <a:rPr lang="es-ES_tradnl" altLang="en-US" sz="2400" dirty="0">
                <a:solidFill>
                  <a:schemeClr val="accent2"/>
                </a:solidFill>
                <a:latin typeface="GothamHTF-Book" pitchFamily="2" charset="77"/>
                <a:ea typeface="Gotham Bold" charset="0"/>
                <a:cs typeface="Gotham Medium" pitchFamily="50" charset="0"/>
              </a:rPr>
              <a:t>:</a:t>
            </a:r>
          </a:p>
        </p:txBody>
      </p:sp>
      <p:cxnSp>
        <p:nvCxnSpPr>
          <p:cNvPr id="11" name="Conector recto 10">
            <a:extLst>
              <a:ext uri="{FF2B5EF4-FFF2-40B4-BE49-F238E27FC236}">
                <a16:creationId xmlns:a16="http://schemas.microsoft.com/office/drawing/2014/main" xmlns="" id="{1024FC11-F2E1-EC4E-BDFD-ABE2DA66299B}"/>
              </a:ext>
            </a:extLst>
          </p:cNvPr>
          <p:cNvCxnSpPr>
            <a:cxnSpLocks/>
          </p:cNvCxnSpPr>
          <p:nvPr/>
        </p:nvCxnSpPr>
        <p:spPr>
          <a:xfrm flipH="1">
            <a:off x="1" y="831961"/>
            <a:ext cx="1909631" cy="0"/>
          </a:xfrm>
          <a:prstGeom prst="line">
            <a:avLst/>
          </a:prstGeom>
          <a:noFill/>
          <a:ln w="6350" cap="flat" cmpd="sng" algn="ctr">
            <a:solidFill>
              <a:srgbClr val="FFFFFF"/>
            </a:solidFill>
            <a:prstDash val="solid"/>
            <a:miter lim="800000"/>
          </a:ln>
          <a:effectLst/>
        </p:spPr>
      </p:cxnSp>
      <p:sp>
        <p:nvSpPr>
          <p:cNvPr id="26" name="Rectángulo 25">
            <a:extLst>
              <a:ext uri="{FF2B5EF4-FFF2-40B4-BE49-F238E27FC236}">
                <a16:creationId xmlns:a16="http://schemas.microsoft.com/office/drawing/2014/main" xmlns="" id="{A0069D4F-58FC-A244-93F6-78BD451DB309}"/>
              </a:ext>
            </a:extLst>
          </p:cNvPr>
          <p:cNvSpPr/>
          <p:nvPr/>
        </p:nvSpPr>
        <p:spPr>
          <a:xfrm>
            <a:off x="148491" y="3217020"/>
            <a:ext cx="2247092" cy="2345078"/>
          </a:xfrm>
          <a:prstGeom prst="rect">
            <a:avLst/>
          </a:prstGeom>
          <a:noFill/>
          <a:ln w="6350" cap="flat" cmpd="sng" algn="ctr">
            <a:noFill/>
            <a:prstDash val="solid"/>
            <a:miter lim="800000"/>
          </a:ln>
          <a:effectLst/>
        </p:spPr>
        <p:txBody>
          <a:bodyPr lIns="180000" rIns="180000" rtlCol="0" anchor="ctr" anchorCtr="1"/>
          <a:lstStyle/>
          <a:p>
            <a:pPr algn="ctr"/>
            <a:r>
              <a:rPr lang="es-ES_tradnl" sz="1200" kern="0" dirty="0">
                <a:solidFill>
                  <a:srgbClr val="FFFFFF"/>
                </a:solidFill>
                <a:latin typeface="Gotham HTF Light" pitchFamily="2" charset="0"/>
              </a:rPr>
              <a:t>Compra de insumos de calidad apropiada al precio adecuado. </a:t>
            </a:r>
            <a:r>
              <a:rPr lang="es-ES_tradnl" sz="1200" kern="0" dirty="0">
                <a:solidFill>
                  <a:schemeClr val="accent2"/>
                </a:solidFill>
                <a:latin typeface="Gotham HTF Light" pitchFamily="2" charset="0"/>
              </a:rPr>
              <a:t>Tiene en cuenta factores relacionados con el precio y no relacionados con el precio</a:t>
            </a:r>
            <a:r>
              <a:rPr lang="es-ES_tradnl" sz="1200" kern="0" dirty="0">
                <a:solidFill>
                  <a:srgbClr val="FFFFFF"/>
                </a:solidFill>
                <a:latin typeface="Gotham HTF Light" pitchFamily="2" charset="0"/>
              </a:rPr>
              <a:t>, como la calidad, la sostenibilidad y los costos del ciclo de vida, según corresponda.</a:t>
            </a:r>
          </a:p>
        </p:txBody>
      </p:sp>
      <p:sp>
        <p:nvSpPr>
          <p:cNvPr id="28" name="Rectángulo 27">
            <a:extLst>
              <a:ext uri="{FF2B5EF4-FFF2-40B4-BE49-F238E27FC236}">
                <a16:creationId xmlns:a16="http://schemas.microsoft.com/office/drawing/2014/main" xmlns="" id="{E90A7D1F-9CA9-C641-82EB-C84E1DE67EB9}"/>
              </a:ext>
            </a:extLst>
          </p:cNvPr>
          <p:cNvSpPr/>
          <p:nvPr/>
        </p:nvSpPr>
        <p:spPr>
          <a:xfrm>
            <a:off x="2588255" y="3217021"/>
            <a:ext cx="2247093" cy="2345078"/>
          </a:xfrm>
          <a:prstGeom prst="rect">
            <a:avLst/>
          </a:prstGeom>
          <a:noFill/>
          <a:ln w="6350" cap="flat" cmpd="sng" algn="ctr">
            <a:noFill/>
            <a:prstDash val="solid"/>
            <a:miter lim="800000"/>
          </a:ln>
          <a:effectLst/>
        </p:spPr>
        <p:txBody>
          <a:bodyPr lIns="180000" rIns="180000" rtlCol="0" anchor="ctr" anchorCtr="1"/>
          <a:lstStyle/>
          <a:p>
            <a:pPr algn="ctr"/>
            <a:r>
              <a:rPr lang="es-ES_tradnl" sz="1200" kern="0" dirty="0">
                <a:solidFill>
                  <a:srgbClr val="FFFFFF"/>
                </a:solidFill>
                <a:latin typeface="Gotham HTF Light" pitchFamily="2" charset="0"/>
              </a:rPr>
              <a:t>Requiere que los </a:t>
            </a:r>
            <a:r>
              <a:rPr lang="es-ES_tradnl" sz="1200" kern="0" dirty="0">
                <a:solidFill>
                  <a:schemeClr val="accent2"/>
                </a:solidFill>
                <a:latin typeface="Gotham HTF Light" pitchFamily="2" charset="0"/>
              </a:rPr>
              <a:t>procesos de adquisiciones sean proporcionales al valor y los riesgos de las actividades del proyecto </a:t>
            </a:r>
            <a:r>
              <a:rPr lang="es-ES_tradnl" sz="1200" kern="0" dirty="0">
                <a:solidFill>
                  <a:srgbClr val="FFFFFF"/>
                </a:solidFill>
                <a:latin typeface="Gotham HTF Light" pitchFamily="2" charset="0"/>
              </a:rPr>
              <a:t>subyacentes.</a:t>
            </a:r>
          </a:p>
        </p:txBody>
      </p:sp>
      <p:sp>
        <p:nvSpPr>
          <p:cNvPr id="13" name="Rectángulo 12">
            <a:extLst>
              <a:ext uri="{FF2B5EF4-FFF2-40B4-BE49-F238E27FC236}">
                <a16:creationId xmlns:a16="http://schemas.microsoft.com/office/drawing/2014/main" xmlns="" id="{8D184FD2-8BB1-4936-B920-52D405CBE4CB}"/>
              </a:ext>
            </a:extLst>
          </p:cNvPr>
          <p:cNvSpPr/>
          <p:nvPr/>
        </p:nvSpPr>
        <p:spPr>
          <a:xfrm>
            <a:off x="148489" y="2140692"/>
            <a:ext cx="2247093" cy="868024"/>
          </a:xfrm>
          <a:prstGeom prst="rect">
            <a:avLst/>
          </a:prstGeom>
          <a:solidFill>
            <a:schemeClr val="bg1">
              <a:alpha val="50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20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Gotham Book" pitchFamily="50" charset="0"/>
                <a:cs typeface="Gotham Book" pitchFamily="50" charset="0"/>
              </a:rPr>
              <a:t>Economía </a:t>
            </a:r>
          </a:p>
        </p:txBody>
      </p:sp>
      <p:sp>
        <p:nvSpPr>
          <p:cNvPr id="14" name="Rectángulo 14">
            <a:extLst>
              <a:ext uri="{FF2B5EF4-FFF2-40B4-BE49-F238E27FC236}">
                <a16:creationId xmlns:a16="http://schemas.microsoft.com/office/drawing/2014/main" xmlns="" id="{D59CE626-64CF-4276-AFBF-64D6F1C19C96}"/>
              </a:ext>
            </a:extLst>
          </p:cNvPr>
          <p:cNvSpPr/>
          <p:nvPr/>
        </p:nvSpPr>
        <p:spPr>
          <a:xfrm>
            <a:off x="2588255" y="2140692"/>
            <a:ext cx="2247093" cy="868024"/>
          </a:xfrm>
          <a:prstGeom prst="rect">
            <a:avLst/>
          </a:prstGeom>
          <a:solidFill>
            <a:schemeClr val="bg1">
              <a:alpha val="80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20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Gotham Book" pitchFamily="50" charset="0"/>
                <a:cs typeface="Gotham Book" pitchFamily="50" charset="0"/>
              </a:rPr>
              <a:t>Eficiencia</a:t>
            </a:r>
          </a:p>
        </p:txBody>
      </p:sp>
      <p:sp>
        <p:nvSpPr>
          <p:cNvPr id="15" name="Rectángulo 11">
            <a:extLst>
              <a:ext uri="{FF2B5EF4-FFF2-40B4-BE49-F238E27FC236}">
                <a16:creationId xmlns:a16="http://schemas.microsoft.com/office/drawing/2014/main" xmlns="" id="{F1C3C079-F5E5-49BC-A613-E48EFF809E2B}"/>
              </a:ext>
            </a:extLst>
          </p:cNvPr>
          <p:cNvSpPr/>
          <p:nvPr/>
        </p:nvSpPr>
        <p:spPr>
          <a:xfrm>
            <a:off x="4956753" y="3303361"/>
            <a:ext cx="2249424" cy="2258737"/>
          </a:xfrm>
          <a:prstGeom prst="rect">
            <a:avLst/>
          </a:prstGeom>
          <a:noFill/>
          <a:ln w="6350" cap="flat" cmpd="sng" algn="ctr">
            <a:noFill/>
            <a:prstDash val="solid"/>
            <a:miter lim="800000"/>
          </a:ln>
          <a:effectLst/>
        </p:spPr>
        <p:txBody>
          <a:bodyPr lIns="180000" rIns="18000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200" b="0" i="0" u="none" strike="noStrike" kern="0" cap="none" spc="0" normalizeH="0" baseline="0" noProof="0" dirty="0">
                <a:ln>
                  <a:noFill/>
                </a:ln>
                <a:solidFill>
                  <a:srgbClr val="FFFFFF"/>
                </a:solidFill>
                <a:uLnTx/>
                <a:uFillTx/>
                <a:latin typeface="GothamHTF-Book" pitchFamily="2" charset="77"/>
                <a:ea typeface="+mn-ea"/>
                <a:cs typeface="+mn-cs"/>
              </a:rPr>
              <a:t>Requiere que la </a:t>
            </a:r>
            <a:r>
              <a:rPr kumimoji="0" lang="es-ES_tradnl" sz="1200" b="0" i="0" u="none" strike="noStrike" kern="0" cap="none" spc="0" normalizeH="0" baseline="0" noProof="0" dirty="0">
                <a:ln>
                  <a:noFill/>
                </a:ln>
                <a:solidFill>
                  <a:schemeClr val="accent2"/>
                </a:solidFill>
                <a:uLnTx/>
                <a:uFillTx/>
                <a:latin typeface="GothamHTF-Book" pitchFamily="2" charset="77"/>
                <a:ea typeface="+mn-ea"/>
                <a:cs typeface="+mn-cs"/>
              </a:rPr>
              <a:t>información pertinente sobre adquisiciones se ponga a disposición de todas las partes interesadas de manera oportuna</a:t>
            </a:r>
            <a:r>
              <a:rPr kumimoji="0" lang="es-ES_tradnl" sz="1200" b="0" i="0" u="none" strike="noStrike" kern="0" cap="none" spc="0" normalizeH="0" baseline="0" noProof="0" dirty="0">
                <a:ln>
                  <a:noFill/>
                </a:ln>
                <a:solidFill>
                  <a:srgbClr val="FFFFFF"/>
                </a:solidFill>
                <a:uLnTx/>
                <a:uFillTx/>
                <a:latin typeface="GothamHTF-Book" pitchFamily="2" charset="77"/>
                <a:ea typeface="+mn-ea"/>
                <a:cs typeface="+mn-cs"/>
              </a:rPr>
              <a:t>, a través de fuentes fácilmente accesibles.</a:t>
            </a:r>
          </a:p>
        </p:txBody>
      </p:sp>
      <p:sp>
        <p:nvSpPr>
          <p:cNvPr id="16" name="Rectángulo 12">
            <a:extLst>
              <a:ext uri="{FF2B5EF4-FFF2-40B4-BE49-F238E27FC236}">
                <a16:creationId xmlns:a16="http://schemas.microsoft.com/office/drawing/2014/main" xmlns="" id="{DF0501FA-DF0A-420E-8C04-3A71609129F7}"/>
              </a:ext>
            </a:extLst>
          </p:cNvPr>
          <p:cNvSpPr/>
          <p:nvPr/>
        </p:nvSpPr>
        <p:spPr>
          <a:xfrm>
            <a:off x="4956753" y="2140692"/>
            <a:ext cx="2249424" cy="868024"/>
          </a:xfrm>
          <a:prstGeom prst="rect">
            <a:avLst/>
          </a:prstGeom>
          <a:solidFill>
            <a:schemeClr val="bg1">
              <a:alpha val="50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20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Gotham Book" pitchFamily="50" charset="0"/>
                <a:cs typeface="Gotham Book" pitchFamily="50" charset="0"/>
              </a:rPr>
              <a:t>Transparencia</a:t>
            </a:r>
          </a:p>
        </p:txBody>
      </p:sp>
      <p:sp>
        <p:nvSpPr>
          <p:cNvPr id="17" name="Rectángulo 13">
            <a:extLst>
              <a:ext uri="{FF2B5EF4-FFF2-40B4-BE49-F238E27FC236}">
                <a16:creationId xmlns:a16="http://schemas.microsoft.com/office/drawing/2014/main" xmlns="" id="{D0BE7714-71E9-4FA5-97E1-A6C369B7F4F2}"/>
              </a:ext>
            </a:extLst>
          </p:cNvPr>
          <p:cNvSpPr/>
          <p:nvPr/>
        </p:nvSpPr>
        <p:spPr>
          <a:xfrm>
            <a:off x="7358867" y="3303361"/>
            <a:ext cx="2249424" cy="2258737"/>
          </a:xfrm>
          <a:prstGeom prst="rect">
            <a:avLst/>
          </a:prstGeom>
          <a:noFill/>
          <a:ln w="6350" cap="flat" cmpd="sng" algn="ctr">
            <a:noFill/>
            <a:prstDash val="solid"/>
            <a:miter lim="800000"/>
          </a:ln>
          <a:effectLst/>
        </p:spPr>
        <p:txBody>
          <a:bodyPr lIns="180000" rIns="18000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200" b="0" i="0" u="none" strike="noStrike" kern="0" cap="none" spc="0" normalizeH="0" baseline="0" noProof="0" dirty="0">
                <a:ln>
                  <a:noFill/>
                </a:ln>
                <a:solidFill>
                  <a:srgbClr val="FFFFFF"/>
                </a:solidFill>
                <a:uLnTx/>
                <a:uFillTx/>
                <a:latin typeface="GothamHTF-Book" pitchFamily="2" charset="77"/>
                <a:ea typeface="+mn-ea"/>
                <a:cs typeface="+mn-cs"/>
              </a:rPr>
              <a:t>Uso del </a:t>
            </a:r>
            <a:r>
              <a:rPr kumimoji="0" lang="es-ES_tradnl" sz="1200" b="0" i="0" u="none" strike="noStrike" kern="0" cap="none" spc="0" normalizeH="0" baseline="0" noProof="0" dirty="0">
                <a:ln>
                  <a:noFill/>
                </a:ln>
                <a:solidFill>
                  <a:schemeClr val="accent2"/>
                </a:solidFill>
                <a:uLnTx/>
                <a:uFillTx/>
                <a:latin typeface="GothamHTF-Book" pitchFamily="2" charset="77"/>
                <a:ea typeface="+mn-ea"/>
                <a:cs typeface="+mn-cs"/>
              </a:rPr>
              <a:t>financiamiento del Banco según los fines previstos </a:t>
            </a:r>
            <a:r>
              <a:rPr kumimoji="0" lang="es-ES_tradnl" sz="1200" b="0" i="0" u="none" strike="noStrike" kern="0" cap="none" spc="0" normalizeH="0" baseline="0" noProof="0" dirty="0">
                <a:ln>
                  <a:noFill/>
                </a:ln>
                <a:solidFill>
                  <a:srgbClr val="FFFFFF"/>
                </a:solidFill>
                <a:uLnTx/>
                <a:uFillTx/>
                <a:latin typeface="GothamHTF-Book" pitchFamily="2" charset="77"/>
                <a:ea typeface="+mn-ea"/>
                <a:cs typeface="+mn-cs"/>
              </a:rPr>
              <a:t>y las prácticas de buena gobernanza. </a:t>
            </a:r>
          </a:p>
          <a:p>
            <a:pPr marL="0" marR="0" lvl="0" indent="0" algn="ctr" defTabSz="914400" eaLnBrk="1" fontAlgn="auto" latinLnBrk="0" hangingPunct="1">
              <a:lnSpc>
                <a:spcPct val="100000"/>
              </a:lnSpc>
              <a:spcBef>
                <a:spcPts val="0"/>
              </a:spcBef>
              <a:spcAft>
                <a:spcPts val="0"/>
              </a:spcAft>
              <a:buClrTx/>
              <a:buSzTx/>
              <a:buFontTx/>
              <a:buNone/>
              <a:tabLst/>
              <a:defRPr/>
            </a:pPr>
            <a:endParaRPr lang="es-ES_tradnl" sz="1200" kern="0" dirty="0">
              <a:solidFill>
                <a:srgbClr val="FFFFFF"/>
              </a:solidFill>
              <a:latin typeface="GothamHTF-Book" pitchFamily="2" charset="77"/>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200" b="0" i="0" u="none" strike="noStrike" kern="0" cap="none" spc="0" normalizeH="0" baseline="0" noProof="0" dirty="0">
                <a:ln>
                  <a:noFill/>
                </a:ln>
                <a:solidFill>
                  <a:srgbClr val="FFFFFF"/>
                </a:solidFill>
                <a:uLnTx/>
                <a:uFillTx/>
                <a:latin typeface="GothamHTF-Book" pitchFamily="2" charset="77"/>
                <a:ea typeface="+mn-ea"/>
                <a:cs typeface="+mn-cs"/>
              </a:rPr>
              <a:t>Las partes deben ceñirse a los máximos estándares de ética y abstenerse de Prácticas Prohibidas.</a:t>
            </a:r>
          </a:p>
        </p:txBody>
      </p:sp>
      <p:sp>
        <p:nvSpPr>
          <p:cNvPr id="18" name="Rectángulo 14">
            <a:extLst>
              <a:ext uri="{FF2B5EF4-FFF2-40B4-BE49-F238E27FC236}">
                <a16:creationId xmlns:a16="http://schemas.microsoft.com/office/drawing/2014/main" xmlns="" id="{04DC0311-2C0F-4799-93D1-694CBE5E12E2}"/>
              </a:ext>
            </a:extLst>
          </p:cNvPr>
          <p:cNvSpPr/>
          <p:nvPr/>
        </p:nvSpPr>
        <p:spPr>
          <a:xfrm>
            <a:off x="7358868" y="2140692"/>
            <a:ext cx="2249424" cy="868024"/>
          </a:xfrm>
          <a:prstGeom prst="rect">
            <a:avLst/>
          </a:prstGeom>
          <a:solidFill>
            <a:schemeClr val="bg1">
              <a:alpha val="80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20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Gotham Book" pitchFamily="50" charset="0"/>
                <a:cs typeface="Gotham Book" pitchFamily="50" charset="0"/>
              </a:rPr>
              <a:t>Integridad</a:t>
            </a:r>
          </a:p>
        </p:txBody>
      </p:sp>
      <p:sp>
        <p:nvSpPr>
          <p:cNvPr id="19" name="Rectángulo 15">
            <a:extLst>
              <a:ext uri="{FF2B5EF4-FFF2-40B4-BE49-F238E27FC236}">
                <a16:creationId xmlns:a16="http://schemas.microsoft.com/office/drawing/2014/main" xmlns="" id="{A738C229-9E35-4265-AE3B-73DCF73BA0E1}"/>
              </a:ext>
            </a:extLst>
          </p:cNvPr>
          <p:cNvSpPr/>
          <p:nvPr/>
        </p:nvSpPr>
        <p:spPr>
          <a:xfrm>
            <a:off x="9760981" y="3303361"/>
            <a:ext cx="2249424" cy="2258737"/>
          </a:xfrm>
          <a:prstGeom prst="rect">
            <a:avLst/>
          </a:prstGeom>
          <a:noFill/>
          <a:ln w="6350" cap="flat" cmpd="sng" algn="ctr">
            <a:noFill/>
            <a:prstDash val="solid"/>
            <a:miter lim="800000"/>
          </a:ln>
          <a:effectLst/>
        </p:spPr>
        <p:txBody>
          <a:bodyPr lIns="180000" rIns="18000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200" b="0" i="0" u="none" strike="noStrike" kern="0" cap="none" spc="0" normalizeH="0" baseline="0" noProof="0" dirty="0">
                <a:ln>
                  <a:noFill/>
                </a:ln>
                <a:solidFill>
                  <a:srgbClr val="FFFFFF"/>
                </a:solidFill>
                <a:uLnTx/>
                <a:uFillTx/>
                <a:latin typeface="GothamHTF-Book" pitchFamily="2" charset="77"/>
                <a:ea typeface="+mn-ea"/>
                <a:cs typeface="+mn-cs"/>
              </a:rPr>
              <a:t>Dar a todos los oferentes elegibles, la </a:t>
            </a:r>
            <a:r>
              <a:rPr kumimoji="0" lang="es-ES_tradnl" sz="1200" b="0" i="0" u="none" strike="noStrike" kern="0" cap="none" spc="0" normalizeH="0" baseline="0" noProof="0" dirty="0">
                <a:ln>
                  <a:noFill/>
                </a:ln>
                <a:solidFill>
                  <a:schemeClr val="accent2"/>
                </a:solidFill>
                <a:uLnTx/>
                <a:uFillTx/>
                <a:latin typeface="GothamHTF-Book" pitchFamily="2" charset="77"/>
                <a:ea typeface="+mn-ea"/>
                <a:cs typeface="+mn-cs"/>
              </a:rPr>
              <a:t>misma información e igual oportunidad </a:t>
            </a:r>
            <a:r>
              <a:rPr kumimoji="0" lang="es-ES_tradnl" sz="1200" b="0" i="0" u="none" strike="noStrike" kern="0" cap="none" spc="0" normalizeH="0" baseline="0" noProof="0" dirty="0">
                <a:ln>
                  <a:noFill/>
                </a:ln>
                <a:solidFill>
                  <a:srgbClr val="FFFFFF"/>
                </a:solidFill>
                <a:uLnTx/>
                <a:uFillTx/>
                <a:latin typeface="GothamHTF-Book" pitchFamily="2" charset="77"/>
                <a:ea typeface="+mn-ea"/>
                <a:cs typeface="+mn-cs"/>
              </a:rPr>
              <a:t>de competir en el suministro de bienes y la ejecución de obras.</a:t>
            </a:r>
          </a:p>
        </p:txBody>
      </p:sp>
      <p:sp>
        <p:nvSpPr>
          <p:cNvPr id="20" name="Rectángulo 16">
            <a:extLst>
              <a:ext uri="{FF2B5EF4-FFF2-40B4-BE49-F238E27FC236}">
                <a16:creationId xmlns:a16="http://schemas.microsoft.com/office/drawing/2014/main" xmlns="" id="{9ECFC10A-6589-4DCF-AA0C-1AB1BE418B84}"/>
              </a:ext>
            </a:extLst>
          </p:cNvPr>
          <p:cNvSpPr/>
          <p:nvPr/>
        </p:nvSpPr>
        <p:spPr>
          <a:xfrm>
            <a:off x="9760983" y="2140692"/>
            <a:ext cx="2249424" cy="868024"/>
          </a:xfrm>
          <a:prstGeom prst="rect">
            <a:avLst/>
          </a:prstGeom>
          <a:solidFill>
            <a:schemeClr val="bg1">
              <a:alpha val="90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20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Gotham Book" pitchFamily="50" charset="0"/>
                <a:cs typeface="Gotham Book" pitchFamily="50" charset="0"/>
              </a:rPr>
              <a:t> Igualdad</a:t>
            </a:r>
          </a:p>
        </p:txBody>
      </p:sp>
      <p:pic>
        <p:nvPicPr>
          <p:cNvPr id="21" name="Imagen 11">
            <a:extLst>
              <a:ext uri="{FF2B5EF4-FFF2-40B4-BE49-F238E27FC236}">
                <a16:creationId xmlns:a16="http://schemas.microsoft.com/office/drawing/2014/main" xmlns="" id="{32A473A7-6935-4E42-98BF-89E602F8AFDB}"/>
              </a:ext>
            </a:extLst>
          </p:cNvPr>
          <p:cNvPicPr>
            <a:picLocks noChangeAspect="1"/>
          </p:cNvPicPr>
          <p:nvPr/>
        </p:nvPicPr>
        <p:blipFill>
          <a:blip r:embed="rId3"/>
          <a:stretch>
            <a:fillRect/>
          </a:stretch>
        </p:blipFill>
        <p:spPr>
          <a:xfrm>
            <a:off x="10578302" y="364087"/>
            <a:ext cx="1008010" cy="1238759"/>
          </a:xfrm>
          <a:prstGeom prst="rect">
            <a:avLst/>
          </a:prstGeom>
        </p:spPr>
      </p:pic>
    </p:spTree>
    <p:extLst>
      <p:ext uri="{BB962C8B-B14F-4D97-AF65-F5344CB8AC3E}">
        <p14:creationId xmlns:p14="http://schemas.microsoft.com/office/powerpoint/2010/main" val="3938994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xmlns="" id="{8FCFE5B0-CA8F-144D-8A42-FD66E3914B27}"/>
              </a:ext>
            </a:extLst>
          </p:cNvPr>
          <p:cNvSpPr/>
          <p:nvPr/>
        </p:nvSpPr>
        <p:spPr>
          <a:xfrm>
            <a:off x="2028825" y="394981"/>
            <a:ext cx="3801820" cy="523220"/>
          </a:xfrm>
          <a:prstGeom prst="rect">
            <a:avLst/>
          </a:prstGeom>
        </p:spPr>
        <p:txBody>
          <a:bodyPr wrap="square">
            <a:spAutoFit/>
          </a:bodyPr>
          <a:lstStyle/>
          <a:p>
            <a:pPr>
              <a:spcBef>
                <a:spcPct val="0"/>
              </a:spcBef>
            </a:pPr>
            <a:r>
              <a:rPr lang="es-ES_tradnl" altLang="en-US" sz="2800" dirty="0">
                <a:solidFill>
                  <a:srgbClr val="FFFFFF"/>
                </a:solidFill>
                <a:latin typeface="GothamHTF-Book" pitchFamily="2" charset="77"/>
                <a:ea typeface="Gotham Bold" charset="0"/>
                <a:cs typeface="Gotham Medium" pitchFamily="50" charset="0"/>
              </a:rPr>
              <a:t>Valor por Dinero</a:t>
            </a:r>
          </a:p>
        </p:txBody>
      </p:sp>
      <p:sp>
        <p:nvSpPr>
          <p:cNvPr id="13" name="Rectángulo 12">
            <a:extLst>
              <a:ext uri="{FF2B5EF4-FFF2-40B4-BE49-F238E27FC236}">
                <a16:creationId xmlns:a16="http://schemas.microsoft.com/office/drawing/2014/main" xmlns="" id="{31A60C77-9A37-354F-92C0-28BE73B47E07}"/>
              </a:ext>
            </a:extLst>
          </p:cNvPr>
          <p:cNvSpPr/>
          <p:nvPr/>
        </p:nvSpPr>
        <p:spPr>
          <a:xfrm>
            <a:off x="7245740" y="1196422"/>
            <a:ext cx="4356846" cy="338554"/>
          </a:xfrm>
          <a:prstGeom prst="rect">
            <a:avLst/>
          </a:prstGeom>
        </p:spPr>
        <p:txBody>
          <a:bodyPr wrap="square">
            <a:spAutoFit/>
          </a:bodyPr>
          <a:lstStyle/>
          <a:p>
            <a:pPr algn="ctr"/>
            <a:r>
              <a:rPr lang="es-ES_tradnl" altLang="en-US" sz="1600" dirty="0">
                <a:solidFill>
                  <a:srgbClr val="FFFFFF"/>
                </a:solidFill>
                <a:effectLst>
                  <a:outerShdw blurRad="38100" dist="38100" dir="2700000" algn="tl">
                    <a:srgbClr val="000000">
                      <a:alpha val="43137"/>
                    </a:srgbClr>
                  </a:outerShdw>
                </a:effectLst>
                <a:latin typeface="Gotham Book" pitchFamily="50" charset="0"/>
                <a:ea typeface="Gotham Bold" charset="0"/>
                <a:cs typeface="Gotham Book" pitchFamily="50" charset="0"/>
              </a:rPr>
              <a:t>El </a:t>
            </a:r>
            <a:r>
              <a:rPr lang="es-ES_tradnl" altLang="en-US" sz="1600" dirty="0" err="1">
                <a:solidFill>
                  <a:srgbClr val="FFFFFF"/>
                </a:solidFill>
                <a:effectLst>
                  <a:outerShdw blurRad="38100" dist="38100" dir="2700000" algn="tl">
                    <a:srgbClr val="000000">
                      <a:alpha val="43137"/>
                    </a:srgbClr>
                  </a:outerShdw>
                </a:effectLst>
                <a:latin typeface="Gotham Book" pitchFamily="50" charset="0"/>
                <a:ea typeface="Gotham Bold" charset="0"/>
                <a:cs typeface="Gotham Book" pitchFamily="50" charset="0"/>
              </a:rPr>
              <a:t>VpD</a:t>
            </a:r>
            <a:r>
              <a:rPr lang="es-ES_tradnl" altLang="en-US" sz="1600" dirty="0">
                <a:solidFill>
                  <a:srgbClr val="FFFFFF"/>
                </a:solidFill>
                <a:effectLst>
                  <a:outerShdw blurRad="38100" dist="38100" dir="2700000" algn="tl">
                    <a:srgbClr val="000000">
                      <a:alpha val="43137"/>
                    </a:srgbClr>
                  </a:outerShdw>
                </a:effectLst>
                <a:latin typeface="Gotham Book" pitchFamily="50" charset="0"/>
                <a:ea typeface="Gotham Bold" charset="0"/>
                <a:cs typeface="Gotham Book" pitchFamily="50" charset="0"/>
              </a:rPr>
              <a:t> en las adquisiciones supone:</a:t>
            </a:r>
          </a:p>
        </p:txBody>
      </p:sp>
      <p:cxnSp>
        <p:nvCxnSpPr>
          <p:cNvPr id="14" name="Conector recto 13">
            <a:extLst>
              <a:ext uri="{FF2B5EF4-FFF2-40B4-BE49-F238E27FC236}">
                <a16:creationId xmlns:a16="http://schemas.microsoft.com/office/drawing/2014/main" xmlns="" id="{EA551B3A-09C8-9740-9857-22DA18F010AD}"/>
              </a:ext>
            </a:extLst>
          </p:cNvPr>
          <p:cNvCxnSpPr>
            <a:cxnSpLocks/>
          </p:cNvCxnSpPr>
          <p:nvPr/>
        </p:nvCxnSpPr>
        <p:spPr>
          <a:xfrm flipH="1">
            <a:off x="1" y="657809"/>
            <a:ext cx="1909631" cy="0"/>
          </a:xfrm>
          <a:prstGeom prst="line">
            <a:avLst/>
          </a:prstGeom>
          <a:noFill/>
          <a:ln w="6350" cap="flat" cmpd="sng" algn="ctr">
            <a:solidFill>
              <a:srgbClr val="FFFFFF"/>
            </a:solidFill>
            <a:prstDash val="solid"/>
            <a:miter lim="800000"/>
          </a:ln>
          <a:effectLst/>
        </p:spPr>
      </p:cxnSp>
      <p:sp>
        <p:nvSpPr>
          <p:cNvPr id="15" name="Rectángulo 14">
            <a:extLst>
              <a:ext uri="{FF2B5EF4-FFF2-40B4-BE49-F238E27FC236}">
                <a16:creationId xmlns:a16="http://schemas.microsoft.com/office/drawing/2014/main" xmlns="" id="{15666FB3-5EFE-4641-A42C-ED89D4A705CF}"/>
              </a:ext>
            </a:extLst>
          </p:cNvPr>
          <p:cNvSpPr/>
          <p:nvPr/>
        </p:nvSpPr>
        <p:spPr>
          <a:xfrm>
            <a:off x="7245740" y="1839983"/>
            <a:ext cx="4356846" cy="3816429"/>
          </a:xfrm>
          <a:prstGeom prst="rect">
            <a:avLst/>
          </a:prstGeom>
        </p:spPr>
        <p:txBody>
          <a:bodyPr wrap="square">
            <a:spAutoFit/>
          </a:bodyPr>
          <a:lstStyle/>
          <a:p>
            <a:pPr marL="457200" indent="-457200">
              <a:spcAft>
                <a:spcPts val="1200"/>
              </a:spcAft>
              <a:buFont typeface="Arial" panose="020B0604020202020204" pitchFamily="34" charset="0"/>
              <a:buChar char="•"/>
            </a:pPr>
            <a:r>
              <a:rPr lang="es-ES_tradnl" altLang="en-US" sz="1400" dirty="0">
                <a:solidFill>
                  <a:srgbClr val="FFFFFF"/>
                </a:solidFill>
                <a:latin typeface="Gotham HTF Light" pitchFamily="2" charset="77"/>
                <a:ea typeface="Gotham Bold" charset="0"/>
                <a:cs typeface="Gotham Medium" pitchFamily="50" charset="0"/>
              </a:rPr>
              <a:t>Asegurar la </a:t>
            </a:r>
            <a:r>
              <a:rPr lang="es-ES_tradnl" altLang="en-US" sz="1400" dirty="0">
                <a:solidFill>
                  <a:schemeClr val="accent2"/>
                </a:solidFill>
                <a:latin typeface="Gotham HTF Light" pitchFamily="2" charset="77"/>
                <a:ea typeface="Gotham Bold" charset="0"/>
                <a:cs typeface="Gotham Medium" pitchFamily="50" charset="0"/>
              </a:rPr>
              <a:t>integridad</a:t>
            </a:r>
            <a:r>
              <a:rPr lang="es-ES_tradnl" altLang="en-US" sz="1400" dirty="0">
                <a:solidFill>
                  <a:srgbClr val="FFFFFF"/>
                </a:solidFill>
                <a:latin typeface="Gotham HTF Light" pitchFamily="2" charset="77"/>
                <a:ea typeface="Gotham Bold" charset="0"/>
                <a:cs typeface="Gotham Medium" pitchFamily="50" charset="0"/>
              </a:rPr>
              <a:t> a través de todo el proceso de adquisiciones,</a:t>
            </a:r>
          </a:p>
          <a:p>
            <a:pPr marL="457200" indent="-457200">
              <a:spcAft>
                <a:spcPts val="1200"/>
              </a:spcAft>
              <a:buFont typeface="Arial" panose="020B0604020202020204" pitchFamily="34" charset="0"/>
              <a:buChar char="•"/>
            </a:pPr>
            <a:r>
              <a:rPr lang="es-ES_tradnl" altLang="en-US" sz="1400" dirty="0">
                <a:solidFill>
                  <a:srgbClr val="FFFFFF"/>
                </a:solidFill>
                <a:latin typeface="Gotham HTF Light" pitchFamily="2" charset="77"/>
                <a:ea typeface="Gotham Bold" charset="0"/>
                <a:cs typeface="Gotham Medium" pitchFamily="50" charset="0"/>
              </a:rPr>
              <a:t>Clara definición de las </a:t>
            </a:r>
            <a:r>
              <a:rPr lang="es-ES_tradnl" altLang="en-US" sz="1400" dirty="0">
                <a:solidFill>
                  <a:schemeClr val="accent2"/>
                </a:solidFill>
                <a:latin typeface="Gotham HTF Light" pitchFamily="2" charset="77"/>
                <a:ea typeface="Gotham Bold" charset="0"/>
                <a:cs typeface="Gotham Medium" pitchFamily="50" charset="0"/>
              </a:rPr>
              <a:t>necesidades y objetivos </a:t>
            </a:r>
            <a:r>
              <a:rPr lang="es-ES_tradnl" altLang="en-US" sz="1400" dirty="0">
                <a:solidFill>
                  <a:srgbClr val="FFFFFF"/>
                </a:solidFill>
                <a:latin typeface="Gotham HTF Light" pitchFamily="2" charset="77"/>
                <a:ea typeface="Gotham Bold" charset="0"/>
                <a:cs typeface="Gotham Medium" pitchFamily="50" charset="0"/>
              </a:rPr>
              <a:t>de las adquisiciones,</a:t>
            </a:r>
          </a:p>
          <a:p>
            <a:pPr marL="457200" indent="-457200">
              <a:spcAft>
                <a:spcPts val="1200"/>
              </a:spcAft>
              <a:buFont typeface="Arial" panose="020B0604020202020204" pitchFamily="34" charset="0"/>
              <a:buChar char="•"/>
            </a:pPr>
            <a:r>
              <a:rPr lang="es-ES_tradnl" altLang="en-US" sz="1400" dirty="0">
                <a:solidFill>
                  <a:srgbClr val="FFFFFF"/>
                </a:solidFill>
                <a:latin typeface="Gotham HTF Light" pitchFamily="2" charset="77"/>
                <a:ea typeface="Gotham Bold" charset="0"/>
                <a:cs typeface="Gotham Medium" pitchFamily="50" charset="0"/>
              </a:rPr>
              <a:t>Enfoque </a:t>
            </a:r>
            <a:r>
              <a:rPr lang="es-ES_tradnl" altLang="en-US" sz="1400" dirty="0">
                <a:solidFill>
                  <a:schemeClr val="accent2"/>
                </a:solidFill>
                <a:latin typeface="Gotham HTF Light" pitchFamily="2" charset="77"/>
                <a:ea typeface="Gotham Bold" charset="0"/>
                <a:cs typeface="Gotham Medium" pitchFamily="50" charset="0"/>
              </a:rPr>
              <a:t>proporcional al riesgo</a:t>
            </a:r>
            <a:r>
              <a:rPr lang="es-ES_tradnl" altLang="en-US" sz="1400" dirty="0">
                <a:solidFill>
                  <a:srgbClr val="FFFFFF"/>
                </a:solidFill>
                <a:latin typeface="Gotham HTF Light" pitchFamily="2" charset="77"/>
                <a:ea typeface="Gotham Bold" charset="0"/>
                <a:cs typeface="Gotham Medium" pitchFamily="50" charset="0"/>
              </a:rPr>
              <a:t>, valor, contexto y complejidad de la adquisición,</a:t>
            </a:r>
          </a:p>
          <a:p>
            <a:pPr marL="457200" indent="-457200">
              <a:spcAft>
                <a:spcPts val="1200"/>
              </a:spcAft>
              <a:buFont typeface="Arial" panose="020B0604020202020204" pitchFamily="34" charset="0"/>
              <a:buChar char="•"/>
            </a:pPr>
            <a:r>
              <a:rPr lang="es-ES_tradnl" altLang="en-US" sz="1400" dirty="0">
                <a:solidFill>
                  <a:srgbClr val="FFFFFF"/>
                </a:solidFill>
                <a:latin typeface="Gotham HTF Light" pitchFamily="2" charset="77"/>
                <a:ea typeface="Gotham Bold" charset="0"/>
                <a:cs typeface="Gotham Medium" pitchFamily="50" charset="0"/>
              </a:rPr>
              <a:t>Clara especificación de las </a:t>
            </a:r>
            <a:r>
              <a:rPr lang="es-ES_tradnl" altLang="en-US" sz="1400" dirty="0">
                <a:solidFill>
                  <a:schemeClr val="accent2"/>
                </a:solidFill>
                <a:latin typeface="Gotham HTF Light" pitchFamily="2" charset="77"/>
                <a:ea typeface="Gotham Bold" charset="0"/>
                <a:cs typeface="Gotham Medium" pitchFamily="50" charset="0"/>
              </a:rPr>
              <a:t>condiciones y los requerimientos </a:t>
            </a:r>
            <a:r>
              <a:rPr lang="es-ES_tradnl" altLang="en-US" sz="1400" dirty="0">
                <a:solidFill>
                  <a:srgbClr val="FFFFFF"/>
                </a:solidFill>
                <a:latin typeface="Gotham HTF Light" pitchFamily="2" charset="77"/>
                <a:ea typeface="Gotham Bold" charset="0"/>
                <a:cs typeface="Gotham Medium" pitchFamily="50" charset="0"/>
              </a:rPr>
              <a:t>técnicos y funcionales,</a:t>
            </a:r>
          </a:p>
          <a:p>
            <a:pPr marL="457200" indent="-457200">
              <a:spcAft>
                <a:spcPts val="1200"/>
              </a:spcAft>
              <a:buFont typeface="Arial" panose="020B0604020202020204" pitchFamily="34" charset="0"/>
              <a:buChar char="•"/>
            </a:pPr>
            <a:r>
              <a:rPr lang="es-ES_tradnl" altLang="en-US" sz="1400" dirty="0">
                <a:solidFill>
                  <a:srgbClr val="FFFFFF"/>
                </a:solidFill>
                <a:latin typeface="Gotham HTF Light" pitchFamily="2" charset="77"/>
                <a:ea typeface="Gotham Bold" charset="0"/>
                <a:cs typeface="Gotham Medium" pitchFamily="50" charset="0"/>
              </a:rPr>
              <a:t>La selección de los </a:t>
            </a:r>
            <a:r>
              <a:rPr lang="es-ES_tradnl" altLang="en-US" sz="1400" dirty="0">
                <a:solidFill>
                  <a:schemeClr val="accent2"/>
                </a:solidFill>
                <a:latin typeface="Gotham HTF Light" pitchFamily="2" charset="77"/>
                <a:ea typeface="Gotham Bold" charset="0"/>
                <a:cs typeface="Gotham Medium" pitchFamily="50" charset="0"/>
              </a:rPr>
              <a:t>arreglos contractuales </a:t>
            </a:r>
            <a:r>
              <a:rPr lang="es-ES_tradnl" altLang="en-US" sz="1400" dirty="0">
                <a:solidFill>
                  <a:srgbClr val="FFFFFF"/>
                </a:solidFill>
                <a:latin typeface="Gotham HTF Light" pitchFamily="2" charset="77"/>
                <a:ea typeface="Gotham Bold" charset="0"/>
                <a:cs typeface="Gotham Medium" pitchFamily="50" charset="0"/>
              </a:rPr>
              <a:t>y método de contratación apropiados,</a:t>
            </a:r>
          </a:p>
          <a:p>
            <a:pPr marL="457200" indent="-457200">
              <a:spcAft>
                <a:spcPts val="1200"/>
              </a:spcAft>
              <a:buFont typeface="Arial" panose="020B0604020202020204" pitchFamily="34" charset="0"/>
              <a:buChar char="•"/>
            </a:pPr>
            <a:r>
              <a:rPr lang="es-ES_tradnl" altLang="en-US" sz="1400" dirty="0">
                <a:solidFill>
                  <a:schemeClr val="accent2"/>
                </a:solidFill>
                <a:latin typeface="Gotham HTF Light" pitchFamily="2" charset="77"/>
                <a:ea typeface="Gotham Bold" charset="0"/>
                <a:cs typeface="Gotham Medium" pitchFamily="50" charset="0"/>
              </a:rPr>
              <a:t>Criterios de evaluación </a:t>
            </a:r>
            <a:r>
              <a:rPr lang="es-ES_tradnl" altLang="en-US" sz="1400" dirty="0">
                <a:solidFill>
                  <a:srgbClr val="FFFFFF"/>
                </a:solidFill>
                <a:latin typeface="Gotham HTF Light" pitchFamily="2" charset="77"/>
                <a:ea typeface="Gotham Bold" charset="0"/>
                <a:cs typeface="Gotham Medium" pitchFamily="50" charset="0"/>
              </a:rPr>
              <a:t>pertinentes</a:t>
            </a:r>
          </a:p>
          <a:p>
            <a:pPr marL="457200" indent="-457200">
              <a:spcAft>
                <a:spcPts val="1200"/>
              </a:spcAft>
              <a:buFont typeface="Arial" panose="020B0604020202020204" pitchFamily="34" charset="0"/>
              <a:buChar char="•"/>
            </a:pPr>
            <a:r>
              <a:rPr lang="es-ES_tradnl" altLang="en-US" sz="1400" dirty="0">
                <a:solidFill>
                  <a:srgbClr val="FFFFFF"/>
                </a:solidFill>
                <a:latin typeface="Gotham HTF Light" pitchFamily="2" charset="77"/>
                <a:ea typeface="Gotham Bold" charset="0"/>
                <a:cs typeface="Gotham Medium" pitchFamily="50" charset="0"/>
              </a:rPr>
              <a:t>Un concepto </a:t>
            </a:r>
            <a:r>
              <a:rPr lang="es-ES_tradnl" altLang="en-US" sz="1400" dirty="0">
                <a:solidFill>
                  <a:schemeClr val="accent2"/>
                </a:solidFill>
                <a:latin typeface="Gotham HTF Light" pitchFamily="2" charset="77"/>
                <a:ea typeface="Gotham Bold" charset="0"/>
                <a:cs typeface="Gotham Medium" pitchFamily="50" charset="0"/>
              </a:rPr>
              <a:t>para comparar ofertas </a:t>
            </a:r>
            <a:r>
              <a:rPr lang="es-ES_tradnl" altLang="en-US" sz="1400" dirty="0">
                <a:solidFill>
                  <a:srgbClr val="FFFFFF"/>
                </a:solidFill>
                <a:latin typeface="Gotham HTF Light" pitchFamily="2" charset="77"/>
                <a:ea typeface="Gotham Bold" charset="0"/>
                <a:cs typeface="Gotham Medium" pitchFamily="50" charset="0"/>
              </a:rPr>
              <a:t>(no un criterio de evaluación)</a:t>
            </a:r>
          </a:p>
        </p:txBody>
      </p:sp>
      <p:sp>
        <p:nvSpPr>
          <p:cNvPr id="16" name="Rectángulo 15">
            <a:extLst>
              <a:ext uri="{FF2B5EF4-FFF2-40B4-BE49-F238E27FC236}">
                <a16:creationId xmlns:a16="http://schemas.microsoft.com/office/drawing/2014/main" xmlns="" id="{E0DA666E-8102-F54C-9F70-E3250F077371}"/>
              </a:ext>
            </a:extLst>
          </p:cNvPr>
          <p:cNvSpPr/>
          <p:nvPr/>
        </p:nvSpPr>
        <p:spPr>
          <a:xfrm>
            <a:off x="1" y="1190928"/>
            <a:ext cx="5830644" cy="5197841"/>
          </a:xfrm>
          <a:prstGeom prst="rect">
            <a:avLst/>
          </a:prstGeom>
          <a:solidFill>
            <a:srgbClr val="1D283A"/>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400" b="1" i="0" u="none" strike="noStrike" kern="0" cap="none" spc="0" normalizeH="0" baseline="0" noProof="0" dirty="0" err="1">
              <a:ln>
                <a:noFill/>
              </a:ln>
              <a:solidFill>
                <a:srgbClr val="FFFFFF"/>
              </a:solidFill>
              <a:effectLst/>
              <a:uLnTx/>
              <a:uFillTx/>
              <a:latin typeface="Work Sans"/>
              <a:ea typeface="+mn-ea"/>
              <a:cs typeface="+mn-cs"/>
            </a:endParaRPr>
          </a:p>
        </p:txBody>
      </p:sp>
      <p:sp>
        <p:nvSpPr>
          <p:cNvPr id="17" name="Rectángulo 16">
            <a:extLst>
              <a:ext uri="{FF2B5EF4-FFF2-40B4-BE49-F238E27FC236}">
                <a16:creationId xmlns:a16="http://schemas.microsoft.com/office/drawing/2014/main" xmlns="" id="{01421D2F-BC6D-8F42-A1FA-20D6B61D844F}"/>
              </a:ext>
            </a:extLst>
          </p:cNvPr>
          <p:cNvSpPr/>
          <p:nvPr/>
        </p:nvSpPr>
        <p:spPr>
          <a:xfrm>
            <a:off x="651020" y="3832970"/>
            <a:ext cx="4528603" cy="1323439"/>
          </a:xfrm>
          <a:prstGeom prst="rect">
            <a:avLst/>
          </a:prstGeom>
        </p:spPr>
        <p:txBody>
          <a:bodyPr wrap="square">
            <a:spAutoFit/>
          </a:bodyPr>
          <a:lstStyle/>
          <a:p>
            <a:pPr algn="ctr"/>
            <a:r>
              <a:rPr lang="es-ES_tradnl" sz="1600" dirty="0">
                <a:effectLst>
                  <a:outerShdw blurRad="38100" dist="38100" dir="2700000" algn="tl">
                    <a:srgbClr val="000000">
                      <a:alpha val="43137"/>
                    </a:srgbClr>
                  </a:outerShdw>
                </a:effectLst>
                <a:latin typeface="Gotham HTF Light" pitchFamily="2" charset="0"/>
              </a:rPr>
              <a:t>El precio en sí mismo no siempre es un indicador suficiente del VpD, </a:t>
            </a:r>
            <a:r>
              <a:rPr lang="es-ES_tradnl" sz="1600" dirty="0">
                <a:solidFill>
                  <a:schemeClr val="accent2"/>
                </a:solidFill>
                <a:effectLst>
                  <a:outerShdw blurRad="38100" dist="38100" dir="2700000" algn="tl">
                    <a:srgbClr val="000000">
                      <a:alpha val="43137"/>
                    </a:srgbClr>
                  </a:outerShdw>
                </a:effectLst>
                <a:latin typeface="Gotham HTF Light" pitchFamily="2" charset="0"/>
              </a:rPr>
              <a:t>la calidad, la sostenibilidad, la innovación y los costos del ciclo de vida </a:t>
            </a:r>
            <a:r>
              <a:rPr lang="es-ES_tradnl" sz="1600" dirty="0">
                <a:effectLst>
                  <a:outerShdw blurRad="38100" dist="38100" dir="2700000" algn="tl">
                    <a:srgbClr val="000000">
                      <a:alpha val="43137"/>
                    </a:srgbClr>
                  </a:outerShdw>
                </a:effectLst>
                <a:latin typeface="Gotham HTF Light" pitchFamily="2" charset="0"/>
              </a:rPr>
              <a:t>son dimensiones relevantes para el éxito de la adquisición. </a:t>
            </a:r>
          </a:p>
        </p:txBody>
      </p:sp>
      <p:pic>
        <p:nvPicPr>
          <p:cNvPr id="18" name="Imagen 17">
            <a:extLst>
              <a:ext uri="{FF2B5EF4-FFF2-40B4-BE49-F238E27FC236}">
                <a16:creationId xmlns:a16="http://schemas.microsoft.com/office/drawing/2014/main" xmlns="" id="{C40EEDC8-3AB7-E047-9DD8-6187EBC542F5}"/>
              </a:ext>
            </a:extLst>
          </p:cNvPr>
          <p:cNvPicPr>
            <a:picLocks noChangeAspect="1"/>
          </p:cNvPicPr>
          <p:nvPr/>
        </p:nvPicPr>
        <p:blipFill>
          <a:blip r:embed="rId2"/>
          <a:stretch>
            <a:fillRect/>
          </a:stretch>
        </p:blipFill>
        <p:spPr>
          <a:xfrm rot="20258030">
            <a:off x="5575351" y="343165"/>
            <a:ext cx="1296149" cy="1819675"/>
          </a:xfrm>
          <a:prstGeom prst="rect">
            <a:avLst/>
          </a:prstGeom>
        </p:spPr>
      </p:pic>
      <p:sp>
        <p:nvSpPr>
          <p:cNvPr id="19" name="Rectángulo 18">
            <a:extLst>
              <a:ext uri="{FF2B5EF4-FFF2-40B4-BE49-F238E27FC236}">
                <a16:creationId xmlns:a16="http://schemas.microsoft.com/office/drawing/2014/main" xmlns="" id="{0067725E-B5AC-224F-89C6-2F89007BE502}"/>
              </a:ext>
            </a:extLst>
          </p:cNvPr>
          <p:cNvSpPr/>
          <p:nvPr/>
        </p:nvSpPr>
        <p:spPr>
          <a:xfrm>
            <a:off x="0" y="5689527"/>
            <a:ext cx="5830644" cy="730765"/>
          </a:xfrm>
          <a:prstGeom prst="rect">
            <a:avLst/>
          </a:prstGeom>
          <a:pattFill prst="wdUpDiag">
            <a:fgClr>
              <a:srgbClr val="1D283A"/>
            </a:fgClr>
            <a:bgClr>
              <a:srgbClr val="1D5273"/>
            </a:bgClr>
          </a:patt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400" b="0" i="0" u="none" strike="noStrike" kern="0" cap="none" spc="0" normalizeH="0" baseline="0" noProof="0" dirty="0" err="1">
              <a:ln>
                <a:noFill/>
              </a:ln>
              <a:solidFill>
                <a:srgbClr val="FFFFFF"/>
              </a:solidFill>
              <a:effectLst/>
              <a:uLnTx/>
              <a:uFillTx/>
              <a:latin typeface="Work Sans"/>
              <a:ea typeface="+mn-ea"/>
              <a:cs typeface="+mn-cs"/>
            </a:endParaRPr>
          </a:p>
        </p:txBody>
      </p:sp>
      <p:sp>
        <p:nvSpPr>
          <p:cNvPr id="10" name="Rectángulo 23">
            <a:extLst>
              <a:ext uri="{FF2B5EF4-FFF2-40B4-BE49-F238E27FC236}">
                <a16:creationId xmlns:a16="http://schemas.microsoft.com/office/drawing/2014/main" xmlns="" id="{60D265E7-0280-427A-B836-83131B1E74C4}"/>
              </a:ext>
            </a:extLst>
          </p:cNvPr>
          <p:cNvSpPr/>
          <p:nvPr/>
        </p:nvSpPr>
        <p:spPr>
          <a:xfrm>
            <a:off x="678064" y="1597921"/>
            <a:ext cx="4599826" cy="1864353"/>
          </a:xfrm>
          <a:prstGeom prst="rect">
            <a:avLst/>
          </a:prstGeom>
          <a:noFill/>
          <a:ln w="6350" cap="flat" cmpd="sng" algn="ctr">
            <a:noFill/>
            <a:prstDash val="solid"/>
            <a:miter lim="800000"/>
          </a:ln>
          <a:effectLst/>
        </p:spPr>
        <p:txBody>
          <a:bodyPr lIns="180000" rIns="18000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600" b="0" i="0" u="none" strike="noStrike" kern="0" cap="none" spc="0" normalizeH="0" baseline="0" noProof="0" dirty="0">
                <a:ln>
                  <a:noFill/>
                </a:ln>
                <a:solidFill>
                  <a:srgbClr val="FFFFFF"/>
                </a:solidFill>
                <a:effectLst/>
                <a:uLnTx/>
                <a:uFillTx/>
                <a:latin typeface="Gotham HTF Light" pitchFamily="2" charset="0"/>
              </a:rPr>
              <a:t>Uso efectivo, eficiente y económico de los recursos, lo que </a:t>
            </a:r>
            <a:r>
              <a:rPr kumimoji="0" lang="es-ES_tradnl" b="0" i="0" u="none" strike="noStrike" kern="0" cap="none" spc="0" normalizeH="0" baseline="0" noProof="0" dirty="0">
                <a:ln>
                  <a:noFill/>
                </a:ln>
                <a:solidFill>
                  <a:srgbClr val="FFFFFF"/>
                </a:solidFill>
                <a:effectLst/>
                <a:uLnTx/>
                <a:uFillTx/>
                <a:latin typeface="Gotham HTF Light" pitchFamily="2" charset="0"/>
              </a:rPr>
              <a:t>requiere</a:t>
            </a:r>
            <a:r>
              <a:rPr kumimoji="0" lang="es-ES_tradnl" sz="1600" b="0" i="0" u="none" strike="noStrike" kern="0" cap="none" spc="0" normalizeH="0" baseline="0" noProof="0" dirty="0">
                <a:ln>
                  <a:noFill/>
                </a:ln>
                <a:solidFill>
                  <a:srgbClr val="FFFFFF"/>
                </a:solidFill>
                <a:effectLst/>
                <a:uLnTx/>
                <a:uFillTx/>
                <a:latin typeface="Gotham HTF Light" pitchFamily="2" charset="0"/>
              </a:rPr>
              <a:t> la </a:t>
            </a:r>
            <a:r>
              <a:rPr kumimoji="0" lang="es-ES_tradnl" sz="1600" b="0" i="0" u="none" strike="noStrike" kern="0" cap="none" spc="0" normalizeH="0" baseline="0" noProof="0" dirty="0">
                <a:ln>
                  <a:noFill/>
                </a:ln>
                <a:solidFill>
                  <a:schemeClr val="accent2"/>
                </a:solidFill>
                <a:effectLst/>
                <a:uLnTx/>
                <a:uFillTx/>
                <a:latin typeface="Gotham HTF Light" pitchFamily="2" charset="0"/>
              </a:rPr>
              <a:t>evaluación de los costos y beneficios pertinentes junto con una evaluación de los riesgos y atributos distintos al precio</a:t>
            </a:r>
            <a:r>
              <a:rPr kumimoji="0" lang="es-ES_tradnl" sz="1600" b="0" i="0" u="none" strike="noStrike" kern="0" cap="none" spc="0" normalizeH="0" baseline="0" noProof="0" dirty="0">
                <a:ln>
                  <a:noFill/>
                </a:ln>
                <a:solidFill>
                  <a:srgbClr val="FFFFFF"/>
                </a:solidFill>
                <a:effectLst/>
                <a:uLnTx/>
                <a:uFillTx/>
                <a:latin typeface="Gotham HTF Light" pitchFamily="2" charset="0"/>
              </a:rPr>
              <a:t>, según corresponda. </a:t>
            </a:r>
          </a:p>
        </p:txBody>
      </p:sp>
      <p:sp>
        <p:nvSpPr>
          <p:cNvPr id="2" name="Action Button: Video 1">
            <a:hlinkClick r:id="rId3" action="ppaction://hlinkfile" highlightClick="1"/>
            <a:extLst>
              <a:ext uri="{FF2B5EF4-FFF2-40B4-BE49-F238E27FC236}">
                <a16:creationId xmlns:a16="http://schemas.microsoft.com/office/drawing/2014/main" xmlns="" id="{30D7858B-A149-4189-AD96-0B024BA94881}"/>
              </a:ext>
            </a:extLst>
          </p:cNvPr>
          <p:cNvSpPr/>
          <p:nvPr/>
        </p:nvSpPr>
        <p:spPr>
          <a:xfrm>
            <a:off x="10863941" y="322581"/>
            <a:ext cx="957943" cy="598715"/>
          </a:xfrm>
          <a:prstGeom prst="actionButtonMovie">
            <a:avLst/>
          </a:prstGeom>
          <a:solidFill>
            <a:srgbClr val="1F4E7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00540158"/>
      </p:ext>
    </p:extLst>
  </p:cSld>
  <p:clrMapOvr>
    <a:masterClrMapping/>
  </p:clrMapOvr>
</p:sld>
</file>

<file path=ppt/theme/theme1.xml><?xml version="1.0" encoding="utf-8"?>
<a:theme xmlns:a="http://schemas.openxmlformats.org/drawingml/2006/main" name="Tema de Office">
  <a:themeElements>
    <a:clrScheme name="colores BID">
      <a:dk1>
        <a:srgbClr val="FFFFFF"/>
      </a:dk1>
      <a:lt1>
        <a:srgbClr val="004E6E"/>
      </a:lt1>
      <a:dk2>
        <a:srgbClr val="FEFFFE"/>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15187</TotalTime>
  <Words>8138</Words>
  <Application>Microsoft Office PowerPoint</Application>
  <PresentationFormat>Panorámica</PresentationFormat>
  <Paragraphs>594</Paragraphs>
  <Slides>50</Slides>
  <Notes>35</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50</vt:i4>
      </vt:variant>
    </vt:vector>
  </HeadingPairs>
  <TitlesOfParts>
    <vt:vector size="63" baseType="lpstr">
      <vt:lpstr>Arial</vt:lpstr>
      <vt:lpstr>Calibri</vt:lpstr>
      <vt:lpstr>Gotham Bold</vt:lpstr>
      <vt:lpstr>Gotham Book</vt:lpstr>
      <vt:lpstr>Gotham HTF Bold 2</vt:lpstr>
      <vt:lpstr>Gotham HTF Light</vt:lpstr>
      <vt:lpstr>Gotham HTF Medium 2</vt:lpstr>
      <vt:lpstr>Gotham Medium</vt:lpstr>
      <vt:lpstr>GothamHTF-Book</vt:lpstr>
      <vt:lpstr>Lato Light</vt:lpstr>
      <vt:lpstr>MentiText</vt:lpstr>
      <vt:lpstr>Work Sans</vt:lpstr>
      <vt:lpstr>Tema de Office</vt:lpstr>
      <vt:lpstr>Ampliación de las Políticas de Adquisiciones  Red Federal de Adquisiciones Públicas - Argentina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Criterios de Evaluación (1.20)</vt:lpstr>
      <vt:lpstr>Evaluación y comparación de ofertas (2.56)</vt:lpstr>
      <vt:lpstr>Criterios de Evaluación - Grupos</vt:lpstr>
      <vt:lpstr>Evaluación con puntaje y precio (combinación)</vt:lpstr>
      <vt:lpstr>Ofertas anormalmente bajas (OAB) (2.62)</vt:lpstr>
      <vt:lpstr>¿Cómo identificar una OAB?</vt:lpstr>
      <vt:lpstr>Mejor Oferta Final (MOF) (2.68)</vt:lpstr>
      <vt:lpstr>O introducir código  8141 4095 </vt:lpstr>
      <vt:lpstr>Negociaciones (2.69)</vt:lpstr>
      <vt:lpstr>Plazo Suspensivo (PLS) (2.77-2.81)</vt:lpstr>
      <vt:lpstr>Beneficios de la NIA y del plazo suspensivo.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 repiten las mismas ampliaciones de la GN2349</vt:lpstr>
      <vt:lpstr>Ampliación políticas GN-2350-15. </vt:lpstr>
      <vt:lpstr>Ampliación políticas GN-2350-15</vt:lpstr>
      <vt:lpstr>Negociaciones y Adjudicación del Contrato</vt:lpstr>
      <vt:lpstr>Preguntas o comentarios</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Alvaro Jose Castillo Mendez</dc:creator>
  <cp:lastModifiedBy>Roberto Cabaña</cp:lastModifiedBy>
  <cp:revision>199</cp:revision>
  <dcterms:created xsi:type="dcterms:W3CDTF">2020-03-06T21:11:28Z</dcterms:created>
  <dcterms:modified xsi:type="dcterms:W3CDTF">2021-07-08T12:18:36Z</dcterms:modified>
</cp:coreProperties>
</file>