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2" r:id="rId5"/>
    <p:sldId id="275" r:id="rId6"/>
    <p:sldId id="300" r:id="rId7"/>
    <p:sldId id="302" r:id="rId8"/>
    <p:sldId id="277" r:id="rId9"/>
    <p:sldId id="296" r:id="rId10"/>
    <p:sldId id="298" r:id="rId11"/>
    <p:sldId id="299" r:id="rId12"/>
    <p:sldId id="305" r:id="rId13"/>
    <p:sldId id="301" r:id="rId14"/>
    <p:sldId id="307" r:id="rId15"/>
    <p:sldId id="303" r:id="rId16"/>
    <p:sldId id="283" r:id="rId17"/>
    <p:sldId id="306" r:id="rId18"/>
    <p:sldId id="310" r:id="rId19"/>
    <p:sldId id="288" r:id="rId20"/>
    <p:sldId id="30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2D8"/>
    <a:srgbClr val="446992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="" xmlns:a16="http://schemas.microsoft.com/office/drawing/2014/main" id="{ED2950FC-64C0-50D7-5101-884A13ED2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="" xmlns:a16="http://schemas.microsoft.com/office/drawing/2014/main" id="{CEA88831-A930-596B-0685-672024BE2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2A3FD0A0-F4FB-BC20-358F-C4F179AA89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2D389891-233D-6282-224F-6B8EC0182D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1DD8-56E8-44DB-8D68-9188DEA50502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="" xmlns:a16="http://schemas.microsoft.com/office/drawing/2014/main" id="{F2A2D99A-04B6-3AD9-B6DA-EEE29FB0D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AEF4F81C-C1F0-7738-A271-96AF417D7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C781-2765-427A-A960-385CE0D0CAB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01479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10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9123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9123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10415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17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10415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6472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8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9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377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=""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=""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=""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=""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=""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=""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=""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=""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=""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=""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=""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=""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=""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=""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=""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=""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=""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=""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=""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=""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=""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=""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=""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=""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=""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=""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=""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=""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=""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=""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=""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=""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=""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=""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‹Nº›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=""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=""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=""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=""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=""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=""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=""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=""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=""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=""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=""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=""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=""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=""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=""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=""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=""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=""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=""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=""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=""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=""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=""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=""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=""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=""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=""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=""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=""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=""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=""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=""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=""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=""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=""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=""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=""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=""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=""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=""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=""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=""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=""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=""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=""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=""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=""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=""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=""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=""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=""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=""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=""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=""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=""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=""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=""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=""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=""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=""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=""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=""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=""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=""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=""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=""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=""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=""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=""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=""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=""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=""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=""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=""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=""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=""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=""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=""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=""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=""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=""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=""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=""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=""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‹Nº›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=""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=""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=""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=""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=""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=""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=""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=""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=""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=""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=""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=""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=""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=""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=""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=""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=""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=""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=""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=""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=""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=""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=""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=""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=""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=""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=""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=""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=""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=""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=""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=""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=""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=""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=""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=""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=""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=""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‹Nº›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=""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7" y="2901327"/>
            <a:ext cx="5257793" cy="1175374"/>
          </a:xfrm>
        </p:spPr>
        <p:txBody>
          <a:bodyPr/>
          <a:lstStyle/>
          <a:p>
            <a:pPr algn="ctr"/>
            <a:r>
              <a:rPr lang="en-US" altLang="zh-CN" sz="2000" dirty="0" err="1" smtClean="0"/>
              <a:t>Acuerdo</a:t>
            </a:r>
            <a:r>
              <a:rPr lang="en-US" altLang="zh-CN" sz="2000" dirty="0" smtClean="0"/>
              <a:t> Marco Nº </a:t>
            </a:r>
            <a:r>
              <a:rPr lang="es-AR" sz="2000" dirty="0" smtClean="0"/>
              <a:t>10606-15-AM24 </a:t>
            </a:r>
            <a:br>
              <a:rPr lang="es-AR" sz="2000" dirty="0" smtClean="0"/>
            </a:br>
            <a:r>
              <a:rPr lang="es-AR" sz="2000" dirty="0" smtClean="0"/>
              <a:t>“Adquisición de Repuestos, Accesorios y Autopartes” </a:t>
            </a:r>
            <a:endParaRPr lang="en-US" sz="2000" dirty="0"/>
          </a:p>
        </p:txBody>
      </p:sp>
      <p:sp>
        <p:nvSpPr>
          <p:cNvPr id="10" name="Freeform: Shape 11">
            <a:extLst>
              <a:ext uri="{FF2B5EF4-FFF2-40B4-BE49-F238E27FC236}">
                <a16:creationId xmlns="" xmlns:a16="http://schemas.microsoft.com/office/drawing/2014/main" id="{01A79B69-242C-3AEB-4A42-7A606A54C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53501" y="1"/>
            <a:ext cx="2621280" cy="283464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12" name="11 Marcador de posición de imagen" descr="descarga (3).jpeg"/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6518" r="6518"/>
          <a:stretch>
            <a:fillRect/>
          </a:stretch>
        </p:blipFill>
        <p:spPr>
          <a:xfrm>
            <a:off x="9113520" y="91440"/>
            <a:ext cx="2327433" cy="2676557"/>
          </a:xfrm>
        </p:spPr>
      </p:pic>
      <p:sp>
        <p:nvSpPr>
          <p:cNvPr id="13" name="12 Hexágono"/>
          <p:cNvSpPr/>
          <p:nvPr/>
        </p:nvSpPr>
        <p:spPr>
          <a:xfrm>
            <a:off x="0" y="0"/>
            <a:ext cx="3116580" cy="26479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14 Imagen" descr="descarga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495300"/>
            <a:ext cx="2255520" cy="16954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0" y="3030855"/>
            <a:ext cx="529590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+mj-lt"/>
              </a:rPr>
              <a:t>Acuerdo Marco Nº 10606-18-AM24 </a:t>
            </a:r>
          </a:p>
          <a:p>
            <a:pPr algn="ctr"/>
            <a:r>
              <a:rPr lang="es-AR" sz="2000" b="1" dirty="0" smtClean="0">
                <a:latin typeface="+mj-lt"/>
              </a:rPr>
              <a:t>“Servicio de Gestión de Mantenimiento de Flotas" </a:t>
            </a:r>
            <a:endParaRPr lang="en-US" sz="2000" b="1" dirty="0" smtClean="0">
              <a:solidFill>
                <a:prstClr val="white"/>
              </a:solidFill>
              <a:latin typeface="+mj-lt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6238" y="4124325"/>
            <a:ext cx="80025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8">
            <a:extLst>
              <a:ext uri="{FF2B5EF4-FFF2-40B4-BE49-F238E27FC236}">
                <a16:creationId xmlns="" xmlns:a16="http://schemas.microsoft.com/office/drawing/2014/main" id="{5DF64211-DCD8-B458-DBD2-EBDA7AE3396F}"/>
              </a:ext>
            </a:extLst>
          </p:cNvPr>
          <p:cNvSpPr txBox="1">
            <a:spLocks/>
          </p:cNvSpPr>
          <p:nvPr/>
        </p:nvSpPr>
        <p:spPr>
          <a:xfrm>
            <a:off x="3305175" y="425645"/>
            <a:ext cx="5372100" cy="174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Herramientas</a:t>
            </a:r>
            <a:r>
              <a:rPr lang="en-US" altLang="zh-CN" sz="4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000" b="1" dirty="0" err="1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altLang="zh-CN" sz="4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la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administración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</a:t>
            </a:r>
            <a:r>
              <a:rPr kumimoji="0" lang="en-US" altLang="zh-CN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Flota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10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76350" y="2219325"/>
            <a:ext cx="2733675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AR" sz="2200" b="1" dirty="0" smtClean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IMPLEMENTACIÓN GRADUAL ACUERDO MARCO DE REPUESTOS</a:t>
            </a:r>
            <a:endParaRPr lang="en-US" sz="22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1" name="11 Marcador de posición de imagen" descr="descarga (3).jpeg"/>
          <p:cNvPicPr>
            <a:picLocks noChangeAspect="1"/>
          </p:cNvPicPr>
          <p:nvPr/>
        </p:nvPicPr>
        <p:blipFill>
          <a:blip r:embed="rId3"/>
          <a:srcRect l="6518" r="6518"/>
          <a:stretch>
            <a:fillRect/>
          </a:stretch>
        </p:blipFill>
        <p:spPr>
          <a:xfrm>
            <a:off x="-1" y="-1"/>
            <a:ext cx="2252455" cy="233362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15" name="14 Flecha izquierda"/>
          <p:cNvSpPr/>
          <p:nvPr/>
        </p:nvSpPr>
        <p:spPr>
          <a:xfrm>
            <a:off x="5305426" y="3629026"/>
            <a:ext cx="6886574" cy="3228974"/>
          </a:xfrm>
          <a:prstGeom prst="leftArrow">
            <a:avLst>
              <a:gd name="adj1" fmla="val 75592"/>
              <a:gd name="adj2" fmla="val 30095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SEGUNDA ETAPA:</a:t>
            </a:r>
          </a:p>
          <a:p>
            <a:pPr algn="ctr">
              <a:spcAft>
                <a:spcPts val="600"/>
              </a:spcAft>
            </a:pPr>
            <a:r>
              <a:rPr lang="es-AR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Grupo 9: </a:t>
            </a:r>
            <a:r>
              <a:rPr lang="es-A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ACCESORIOS (renglones 87 a 105)</a:t>
            </a:r>
          </a:p>
          <a:p>
            <a:pPr algn="ctr">
              <a:spcAft>
                <a:spcPts val="600"/>
              </a:spcAft>
            </a:pPr>
            <a:r>
              <a:rPr lang="es-AR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Grupo 10</a:t>
            </a:r>
            <a:r>
              <a:rPr lang="es-A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REPUESTOS VARIOS  (renglones 106 a 148)</a:t>
            </a:r>
          </a:p>
          <a:p>
            <a:pPr algn="ctr">
              <a:spcAft>
                <a:spcPts val="600"/>
              </a:spcAft>
            </a:pPr>
            <a:r>
              <a:rPr lang="es-AR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Grupo 11</a:t>
            </a:r>
            <a:r>
              <a:rPr lang="es-A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REPUESTOS TREN DELANTERO (renglones 149 a 177)</a:t>
            </a:r>
          </a:p>
          <a:p>
            <a:pPr algn="ctr">
              <a:spcAft>
                <a:spcPts val="600"/>
              </a:spcAft>
            </a:pPr>
            <a:r>
              <a:rPr lang="es-AR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Grupo 12</a:t>
            </a:r>
            <a:r>
              <a:rPr lang="es-A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AUTOPARTES (renglones 178 a 188)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15 Flecha izquierda"/>
          <p:cNvSpPr/>
          <p:nvPr/>
        </p:nvSpPr>
        <p:spPr>
          <a:xfrm>
            <a:off x="5267325" y="161926"/>
            <a:ext cx="6924675" cy="3400424"/>
          </a:xfrm>
          <a:prstGeom prst="leftArrow">
            <a:avLst>
              <a:gd name="adj1" fmla="val 75592"/>
              <a:gd name="adj2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AR" sz="2400" b="1" u="sng" dirty="0" smtClean="0"/>
              <a:t>PRIMERA ETAPA: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/>
              <a:t>Grupos 1 a 6: </a:t>
            </a:r>
            <a:r>
              <a:rPr lang="es-AR" sz="2000" b="1" dirty="0" smtClean="0"/>
              <a:t>CUBIERTAS y SERVICIO ALINEACIÓN Y BALANCEO (renglones 1 a 58)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/>
              <a:t>Grupo 7: </a:t>
            </a:r>
            <a:r>
              <a:rPr lang="es-AR" sz="2000" b="1" dirty="0" smtClean="0"/>
              <a:t>BATERÍAS (renglones 59 a 77)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/>
              <a:t>Grupo 8</a:t>
            </a:r>
            <a:r>
              <a:rPr lang="es-AR" sz="2000" b="1" dirty="0" smtClean="0"/>
              <a:t>: FILTROS y LUBRICANTES (renglones 78 a 86)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161925" y="5448299"/>
            <a:ext cx="5248275" cy="1247775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PERO IGUALMENTE LAS OFERTAS ESTARÁN HABILITADAS PARA QUIENES QUIERAN COMPRAR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11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76350" y="2219325"/>
            <a:ext cx="2733675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AR" sz="2200" b="1" dirty="0" smtClean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IMPLEMENTACIÓN GRADUAL ACUERDO MARCO DE REPUESTOS</a:t>
            </a:r>
            <a:endParaRPr lang="en-US" sz="22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1" name="11 Marcador de posición de imagen" descr="descarga (3).jpeg"/>
          <p:cNvPicPr>
            <a:picLocks noChangeAspect="1"/>
          </p:cNvPicPr>
          <p:nvPr/>
        </p:nvPicPr>
        <p:blipFill>
          <a:blip r:embed="rId3"/>
          <a:srcRect l="6518" r="6518"/>
          <a:stretch>
            <a:fillRect/>
          </a:stretch>
        </p:blipFill>
        <p:spPr>
          <a:xfrm>
            <a:off x="-1" y="-1"/>
            <a:ext cx="2252455" cy="233362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8" name="7 Imagen" descr="descarga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0"/>
            <a:ext cx="2011680" cy="1455420"/>
          </a:xfrm>
          <a:prstGeom prst="rect">
            <a:avLst/>
          </a:prstGeom>
        </p:spPr>
      </p:pic>
      <p:pic>
        <p:nvPicPr>
          <p:cNvPr id="10" name="9 Imagen" descr="descarga (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2202592"/>
            <a:ext cx="2600326" cy="193652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86951" y="2514601"/>
            <a:ext cx="230504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Llamada de flecha izquierda y derecha"/>
          <p:cNvSpPr/>
          <p:nvPr/>
        </p:nvSpPr>
        <p:spPr>
          <a:xfrm>
            <a:off x="6619874" y="1866900"/>
            <a:ext cx="3371851" cy="2686050"/>
          </a:xfrm>
          <a:prstGeom prst="leftRightArrowCallout">
            <a:avLst>
              <a:gd name="adj1" fmla="val 25000"/>
              <a:gd name="adj2" fmla="val 25000"/>
              <a:gd name="adj3" fmla="val 16478"/>
              <a:gd name="adj4" fmla="val 6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Cód. insumo: 116000165.10</a:t>
            </a:r>
          </a:p>
          <a:p>
            <a:pPr algn="ctr" fontAlgn="base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“SERVICIO DE GESTION DE MANTENIMIENTO INTEGRAL DE FLOTA-SERVICIO TALLER/COMERCIO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52900" y="4867275"/>
            <a:ext cx="7810500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A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IMPORTANTE: RECORDEMOS QUE DESDE AHORA, LAS CONTRATACIONES DE LOS SERVICIOS PUNTUALES DE REPARACIÓN, QUE SE GESTIONAN A TRAVÉS DEL AM 10606-18-AM24, REQUIEREN DE SU ORDEN DE COMPRA EMITIDA POR COMPRAR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0" y="4619625"/>
            <a:ext cx="4010025" cy="2238375"/>
          </a:xfrm>
          <a:prstGeom prst="rightArrow">
            <a:avLst>
              <a:gd name="adj1" fmla="val 83945"/>
              <a:gd name="adj2" fmla="val 288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PODRÁN EMITIRSE OC GLOBALES (plan de gasto bimestral, trimestral, </a:t>
            </a:r>
            <a:r>
              <a:rPr lang="es-A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12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95400" y="1962150"/>
            <a:ext cx="273367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563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581150" y="2038350"/>
            <a:ext cx="2209799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Casuística: “El paso a paso” según el caso</a:t>
            </a:r>
            <a:endParaRPr lang="en-US" sz="2800" b="1" dirty="0"/>
          </a:p>
        </p:txBody>
      </p:sp>
      <p:sp>
        <p:nvSpPr>
          <p:cNvPr id="10" name="9 Rectángulo"/>
          <p:cNvSpPr/>
          <p:nvPr/>
        </p:nvSpPr>
        <p:spPr>
          <a:xfrm>
            <a:off x="4486275" y="0"/>
            <a:ext cx="7848600" cy="13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 PRIMERO QUE DEBEMOS DISTINGUIR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11 Flecha arriba"/>
          <p:cNvSpPr/>
          <p:nvPr/>
        </p:nvSpPr>
        <p:spPr>
          <a:xfrm>
            <a:off x="4276725" y="1504949"/>
            <a:ext cx="3952875" cy="3838576"/>
          </a:xfrm>
          <a:prstGeom prst="upArrow">
            <a:avLst>
              <a:gd name="adj1" fmla="val 82432"/>
              <a:gd name="adj2" fmla="val 192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EL SERVICIO DE MANTENIMIENTO O REPARACIÓN REQUIERE DE  </a:t>
            </a:r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REPUESTOS QUE SÍ ESTÁN DISPONIBLES EN EL ACUERDO MARCO DE REPUESTOS</a:t>
            </a:r>
          </a:p>
        </p:txBody>
      </p:sp>
      <p:sp>
        <p:nvSpPr>
          <p:cNvPr id="17" name="16 Flecha arriba"/>
          <p:cNvSpPr/>
          <p:nvPr/>
        </p:nvSpPr>
        <p:spPr>
          <a:xfrm>
            <a:off x="8239125" y="1466849"/>
            <a:ext cx="3952875" cy="3838576"/>
          </a:xfrm>
          <a:prstGeom prst="upArrow">
            <a:avLst>
              <a:gd name="adj1" fmla="val 82432"/>
              <a:gd name="adj2" fmla="val 1928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accent3">
                    <a:lumMod val="10000"/>
                  </a:schemeClr>
                </a:solidFill>
                <a:latin typeface="+mj-lt"/>
              </a:rPr>
              <a:t>EL SERVICIO DE MANTENIMIENTO O REPARACIÓN REQUIERE DE  </a:t>
            </a:r>
            <a:r>
              <a:rPr lang="es-AR" sz="24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REPUESTOS QUE NO ESTÁN DISPONIBLES EN EL ACUERDO MARCO DE REPUESTOS</a:t>
            </a:r>
          </a:p>
        </p:txBody>
      </p:sp>
      <p:sp>
        <p:nvSpPr>
          <p:cNvPr id="18" name="17 Llamada de flecha hacia arriba"/>
          <p:cNvSpPr/>
          <p:nvPr/>
        </p:nvSpPr>
        <p:spPr>
          <a:xfrm>
            <a:off x="4076700" y="5238750"/>
            <a:ext cx="3905250" cy="1619250"/>
          </a:xfrm>
          <a:prstGeom prst="upArrowCallout">
            <a:avLst>
              <a:gd name="adj1" fmla="val 25000"/>
              <a:gd name="adj2" fmla="val 25000"/>
              <a:gd name="adj3" fmla="val 17353"/>
              <a:gd name="adj4" fmla="val 814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accent3">
                    <a:lumMod val="10000"/>
                  </a:schemeClr>
                </a:solidFill>
              </a:rPr>
              <a:t>Gestionaremos la compra del repuesto por COMPRAR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9" name="18 Llamada de flecha hacia arriba"/>
          <p:cNvSpPr/>
          <p:nvPr/>
        </p:nvSpPr>
        <p:spPr>
          <a:xfrm>
            <a:off x="8286750" y="5172075"/>
            <a:ext cx="3905250" cy="1685925"/>
          </a:xfrm>
          <a:prstGeom prst="upArrowCallout">
            <a:avLst>
              <a:gd name="adj1" fmla="val 25000"/>
              <a:gd name="adj2" fmla="val 25000"/>
              <a:gd name="adj3" fmla="val 16177"/>
              <a:gd name="adj4" fmla="val 8382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accent3">
                    <a:lumMod val="10000"/>
                  </a:schemeClr>
                </a:solidFill>
              </a:rPr>
              <a:t>Gestionaremos la compra del repuesto por la PLATAFORMA DE SERVICIO DE FLOTA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85">
            <a:extLst>
              <a:ext uri="{FF2B5EF4-FFF2-40B4-BE49-F238E27FC236}">
                <a16:creationId xmlns="" xmlns:a16="http://schemas.microsoft.com/office/drawing/2014/main" id="{1E3F7726-AC85-55B8-BDED-51E7BA85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674" y="365125"/>
            <a:ext cx="7858125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sz="2800" dirty="0" smtClean="0"/>
              <a:t>LOS “PASOS A SEGUIR” CUANDO EL REPUESTO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</a:t>
            </a:r>
            <a:r>
              <a:rPr lang="es-AR" sz="2800" dirty="0" smtClean="0"/>
              <a:t> ESTÁ DISPONIBLE EN EL AM DE REPUESTOS</a:t>
            </a:r>
            <a:endParaRPr lang="en-US" sz="2800" dirty="0"/>
          </a:p>
        </p:txBody>
      </p:sp>
      <p:pic>
        <p:nvPicPr>
          <p:cNvPr id="8" name="Picture Placeholder 7" descr="Businesswoman reviewing sticky notes on a wall">
            <a:extLst>
              <a:ext uri="{FF2B5EF4-FFF2-40B4-BE49-F238E27FC236}">
                <a16:creationId xmlns="" xmlns:a16="http://schemas.microsoft.com/office/drawing/2014/main" id="{66D3A5E9-F687-402F-8477-EE4CD418CA67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People working in office">
            <a:extLst>
              <a:ext uri="{FF2B5EF4-FFF2-40B4-BE49-F238E27FC236}">
                <a16:creationId xmlns="" xmlns:a16="http://schemas.microsoft.com/office/drawing/2014/main" id="{D249D9CF-86A2-4E7B-8B6F-D02EE968C99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Layout of website design sketches on white paper">
            <a:extLst>
              <a:ext uri="{FF2B5EF4-FFF2-40B4-BE49-F238E27FC236}">
                <a16:creationId xmlns="" xmlns:a16="http://schemas.microsoft.com/office/drawing/2014/main" id="{3D51D04D-653C-45AE-9DDF-BE96BA267A6B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Empty office chairs">
            <a:extLst>
              <a:ext uri="{FF2B5EF4-FFF2-40B4-BE49-F238E27FC236}">
                <a16:creationId xmlns="" xmlns:a16="http://schemas.microsoft.com/office/drawing/2014/main" id="{33C59A08-3A06-4556-AC83-C1337E73D0B3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1472" y="2073439"/>
            <a:ext cx="1621032" cy="1841551"/>
          </a:xfrm>
        </p:spPr>
      </p:pic>
      <p:pic>
        <p:nvPicPr>
          <p:cNvPr id="90" name="Picture Placeholder 89" descr="People around a table on their laptops">
            <a:extLst>
              <a:ext uri="{FF2B5EF4-FFF2-40B4-BE49-F238E27FC236}">
                <a16:creationId xmlns="" xmlns:a16="http://schemas.microsoft.com/office/drawing/2014/main" id="{241F4F4E-4DAB-34E3-D036-85F0CB76A536}"/>
              </a:ext>
            </a:extLst>
          </p:cNvPr>
          <p:cNvPicPr>
            <a:picLocks noGrp="1" noChangeAspect="1"/>
          </p:cNvPicPr>
          <p:nvPr>
            <p:ph type="pic" sz="quarter" idx="6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8D9DED-0D81-19D6-DF40-E6B4B5BFEF9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0"/>
            <a:ext cx="3314700" cy="2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Hexágono"/>
          <p:cNvSpPr/>
          <p:nvPr/>
        </p:nvSpPr>
        <p:spPr>
          <a:xfrm rot="5400000">
            <a:off x="2955131" y="2197896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Hexágono"/>
          <p:cNvSpPr/>
          <p:nvPr/>
        </p:nvSpPr>
        <p:spPr>
          <a:xfrm rot="5400000">
            <a:off x="840582" y="2197897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Hexágono"/>
          <p:cNvSpPr/>
          <p:nvPr/>
        </p:nvSpPr>
        <p:spPr>
          <a:xfrm rot="5400000">
            <a:off x="5105400" y="2205041"/>
            <a:ext cx="1885952" cy="1609725"/>
          </a:xfrm>
          <a:prstGeom prst="hexagon">
            <a:avLst>
              <a:gd name="adj" fmla="val 29142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2025" y="2676524"/>
            <a:ext cx="1695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3067051" y="2571750"/>
            <a:ext cx="1641908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36" name="35 Hexágono"/>
          <p:cNvSpPr/>
          <p:nvPr/>
        </p:nvSpPr>
        <p:spPr>
          <a:xfrm rot="5400000">
            <a:off x="7231856" y="2159798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Hexágono"/>
          <p:cNvSpPr/>
          <p:nvPr/>
        </p:nvSpPr>
        <p:spPr>
          <a:xfrm rot="5400000">
            <a:off x="9365458" y="2197897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72350" y="2638425"/>
            <a:ext cx="1609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5229226" y="2600325"/>
            <a:ext cx="1641908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51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9477375" y="2571750"/>
            <a:ext cx="1680009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19100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</a:t>
            </a:r>
          </a:p>
          <a:p>
            <a:pPr algn="ctr"/>
            <a:endParaRPr lang="en-US" altLang="zh-CN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EMITO LA ORDEN DE COMPRA DEL REPUESTO </a:t>
            </a:r>
            <a:r>
              <a:rPr lang="es-AR" altLang="zh-CN" b="1" dirty="0" smtClean="0">
                <a:solidFill>
                  <a:schemeClr val="tx1"/>
                </a:solidFill>
              </a:rPr>
              <a:t>(individualizo al vehículo por su patente)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781300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GENERO LA SOLICITUD DE REPARACIÓN</a:t>
            </a:r>
          </a:p>
          <a:p>
            <a:pPr lvl="0" algn="ctr">
              <a:spcBef>
                <a:spcPts val="1000"/>
              </a:spcBef>
            </a:pPr>
            <a:r>
              <a:rPr lang="es-AR" altLang="zh-CN" b="1" dirty="0" smtClean="0">
                <a:solidFill>
                  <a:srgbClr val="0F253E"/>
                </a:solidFill>
              </a:rPr>
              <a:t>(indico el Nº de la Orden de Compra, repuesto y proveedor)</a:t>
            </a:r>
            <a:endParaRPr lang="zh-CN" altLang="en-US" b="1" dirty="0">
              <a:solidFill>
                <a:srgbClr val="0F253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000625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EL PROVEEDOR PRESUPUESTA 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(</a:t>
            </a:r>
            <a:r>
              <a:rPr lang="en-US" altLang="zh-CN" b="1" dirty="0" err="1" smtClean="0">
                <a:solidFill>
                  <a:srgbClr val="0F253E"/>
                </a:solidFill>
              </a:rPr>
              <a:t>debe</a:t>
            </a:r>
            <a:r>
              <a:rPr lang="en-US" altLang="zh-CN" b="1" dirty="0" smtClean="0">
                <a:solidFill>
                  <a:srgbClr val="0F253E"/>
                </a:solidFill>
              </a:rPr>
              <a:t>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indicar</a:t>
            </a:r>
            <a:r>
              <a:rPr lang="en-US" altLang="zh-CN" b="1" dirty="0" smtClean="0">
                <a:solidFill>
                  <a:srgbClr val="0F253E"/>
                </a:solidFill>
              </a:rPr>
              <a:t> la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misma</a:t>
            </a:r>
            <a:r>
              <a:rPr lang="en-US" altLang="zh-CN" b="1" dirty="0" smtClean="0">
                <a:solidFill>
                  <a:srgbClr val="0F253E"/>
                </a:solidFill>
              </a:rPr>
              <a:t>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marca</a:t>
            </a:r>
            <a:r>
              <a:rPr lang="en-US" altLang="zh-CN" b="1" dirty="0" smtClean="0">
                <a:solidFill>
                  <a:srgbClr val="0F253E"/>
                </a:solidFill>
              </a:rPr>
              <a:t> y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precio</a:t>
            </a:r>
            <a:r>
              <a:rPr lang="en-US" altLang="zh-CN" b="1" dirty="0" smtClean="0">
                <a:solidFill>
                  <a:srgbClr val="0F253E"/>
                </a:solidFill>
              </a:rPr>
              <a:t> de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repuesto</a:t>
            </a:r>
            <a:r>
              <a:rPr lang="en-US" altLang="zh-CN" b="1" dirty="0" smtClean="0">
                <a:solidFill>
                  <a:srgbClr val="0F253E"/>
                </a:solidFill>
              </a:rPr>
              <a:t> s/ la OC COMPRAR)</a:t>
            </a:r>
            <a:endParaRPr lang="zh-CN" altLang="en-US" b="1" dirty="0">
              <a:solidFill>
                <a:srgbClr val="0F253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277100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n-US" altLang="zh-CN" sz="24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CUARTO</a:t>
            </a:r>
          </a:p>
          <a:p>
            <a:pPr lvl="0" algn="ctr">
              <a:spcBef>
                <a:spcPts val="1000"/>
              </a:spcBef>
            </a:pPr>
            <a:r>
              <a:rPr lang="es-AR" altLang="zh-CN" sz="1600" b="1" dirty="0" smtClean="0">
                <a:solidFill>
                  <a:srgbClr val="0F253E"/>
                </a:solidFill>
              </a:rPr>
              <a:t>EMITO  LA ORDEN DE COMPRA POR EL SERVICIO DE TALLER</a:t>
            </a:r>
          </a:p>
          <a:p>
            <a:pPr lvl="0" algn="ctr">
              <a:spcBef>
                <a:spcPts val="1000"/>
              </a:spcBef>
            </a:pPr>
            <a:r>
              <a:rPr lang="es-AR" altLang="zh-CN" sz="1400" b="1" dirty="0" smtClean="0">
                <a:solidFill>
                  <a:srgbClr val="0F253E"/>
                </a:solidFill>
              </a:rPr>
              <a:t>(si es superior a una hora de taller o por repuestos no disponibles en el AM de REPUESTOS)</a:t>
            </a:r>
            <a:endParaRPr lang="en-US" altLang="zh-CN" sz="1400" b="1" dirty="0" smtClean="0">
              <a:solidFill>
                <a:srgbClr val="0F253E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9534525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s-AR" altLang="zh-CN" sz="2400" b="1" dirty="0" smtClean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QUINTO</a:t>
            </a:r>
          </a:p>
          <a:p>
            <a:pPr lvl="0" algn="ctr">
              <a:spcBef>
                <a:spcPts val="1000"/>
              </a:spcBef>
            </a:pPr>
            <a:r>
              <a:rPr lang="es-AR" altLang="zh-CN" b="1" dirty="0" smtClean="0">
                <a:solidFill>
                  <a:srgbClr val="0F253E"/>
                </a:solidFill>
              </a:rPr>
              <a:t>APRUEBO EL PRESUPUESTO DE LA REPARACIÓN Y DOY INGRESO DE LA UNIDAD AL TALLER</a:t>
            </a:r>
            <a:endParaRPr lang="en-US" altLang="zh-CN" b="1" dirty="0">
              <a:solidFill>
                <a:srgbClr val="0F2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03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85">
            <a:extLst>
              <a:ext uri="{FF2B5EF4-FFF2-40B4-BE49-F238E27FC236}">
                <a16:creationId xmlns="" xmlns:a16="http://schemas.microsoft.com/office/drawing/2014/main" id="{1E3F7726-AC85-55B8-BDED-51E7BA85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674" y="1"/>
            <a:ext cx="7858125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sz="2800" dirty="0" smtClean="0"/>
              <a:t>LOS “PASOS A SEGUIR” CUANDO EL REPUESTO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AR" sz="2800" dirty="0" smtClean="0"/>
              <a:t> ESTÁ DISPONIBLE (TOTAL O PARCIALMENTE) EN EL AM DE REPUESTOS</a:t>
            </a:r>
            <a:endParaRPr lang="en-US" sz="2800" dirty="0"/>
          </a:p>
        </p:txBody>
      </p:sp>
      <p:pic>
        <p:nvPicPr>
          <p:cNvPr id="10" name="Picture Placeholder 9" descr="People working in office">
            <a:extLst>
              <a:ext uri="{FF2B5EF4-FFF2-40B4-BE49-F238E27FC236}">
                <a16:creationId xmlns="" xmlns:a16="http://schemas.microsoft.com/office/drawing/2014/main" id="{D249D9CF-86A2-4E7B-8B6F-D02EE968C99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Layout of website design sketches on white paper">
            <a:extLst>
              <a:ext uri="{FF2B5EF4-FFF2-40B4-BE49-F238E27FC236}">
                <a16:creationId xmlns="" xmlns:a16="http://schemas.microsoft.com/office/drawing/2014/main" id="{3D51D04D-653C-45AE-9DDF-BE96BA267A6B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Empty office chairs">
            <a:extLst>
              <a:ext uri="{FF2B5EF4-FFF2-40B4-BE49-F238E27FC236}">
                <a16:creationId xmlns="" xmlns:a16="http://schemas.microsoft.com/office/drawing/2014/main" id="{33C59A08-3A06-4556-AC83-C1337E73D0B3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1472" y="2073439"/>
            <a:ext cx="1621032" cy="1841551"/>
          </a:xfrm>
        </p:spPr>
      </p:pic>
      <p:pic>
        <p:nvPicPr>
          <p:cNvPr id="90" name="Picture Placeholder 89" descr="People around a table on their laptops">
            <a:extLst>
              <a:ext uri="{FF2B5EF4-FFF2-40B4-BE49-F238E27FC236}">
                <a16:creationId xmlns="" xmlns:a16="http://schemas.microsoft.com/office/drawing/2014/main" id="{241F4F4E-4DAB-34E3-D036-85F0CB76A536}"/>
              </a:ext>
            </a:extLst>
          </p:cNvPr>
          <p:cNvPicPr>
            <a:picLocks noGrp="1" noChangeAspect="1"/>
          </p:cNvPicPr>
          <p:nvPr>
            <p:ph type="pic" sz="quarter" idx="6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8D9DED-0D81-19D6-DF40-E6B4B5BFEF9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3314700" cy="2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Hexágono"/>
          <p:cNvSpPr/>
          <p:nvPr/>
        </p:nvSpPr>
        <p:spPr>
          <a:xfrm rot="5400000">
            <a:off x="2955131" y="2197896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Hexágono"/>
          <p:cNvSpPr/>
          <p:nvPr/>
        </p:nvSpPr>
        <p:spPr>
          <a:xfrm rot="5400000">
            <a:off x="5105400" y="2205041"/>
            <a:ext cx="1885952" cy="1609725"/>
          </a:xfrm>
          <a:prstGeom prst="hexagon">
            <a:avLst>
              <a:gd name="adj" fmla="val 29142"/>
              <a:gd name="vf" fmla="val 1154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3067051" y="2571750"/>
            <a:ext cx="1641908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36" name="35 Hexágono"/>
          <p:cNvSpPr/>
          <p:nvPr/>
        </p:nvSpPr>
        <p:spPr>
          <a:xfrm rot="5400000">
            <a:off x="7231856" y="2159798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Hexágono"/>
          <p:cNvSpPr/>
          <p:nvPr/>
        </p:nvSpPr>
        <p:spPr>
          <a:xfrm rot="5400000">
            <a:off x="9365458" y="2197897"/>
            <a:ext cx="1881190" cy="1609725"/>
          </a:xfrm>
          <a:prstGeom prst="hexagon">
            <a:avLst>
              <a:gd name="adj" fmla="val 29142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2350" y="2638425"/>
            <a:ext cx="1609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5229226" y="2600325"/>
            <a:ext cx="1641908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51" name="Text Placeholder">
            <a:extLst>
              <a:ext uri="{FF2B5EF4-FFF2-40B4-BE49-F238E27FC236}">
                <a16:creationId xmlns="" xmlns:a16="http://schemas.microsoft.com/office/drawing/2014/main" id="{6BEF3457-28AE-41BA-B285-C77561919C1A}"/>
              </a:ext>
            </a:extLst>
          </p:cNvPr>
          <p:cNvSpPr txBox="1">
            <a:spLocks/>
          </p:cNvSpPr>
          <p:nvPr/>
        </p:nvSpPr>
        <p:spPr>
          <a:xfrm>
            <a:off x="9477375" y="2571750"/>
            <a:ext cx="1680009" cy="89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Posterama" panose="020B0504020200020000" pitchFamily="34" charset="0"/>
              </a:rPr>
              <a:t>PLATAFORMA DE AM SERVICIO DE FLOTA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Posterama" panose="020B0504020200020000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43200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n-US" altLang="zh-CN" sz="2400" b="1" dirty="0" smtClean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GENERO LA SOLICITUD DE REPARACIÓN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962525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n-US" altLang="zh-CN" sz="2400" b="1" dirty="0" smtClean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</a:t>
            </a:r>
            <a:r>
              <a:rPr lang="en-US" altLang="zh-CN" sz="2400" b="1" dirty="0" smtClean="0">
                <a:solidFill>
                  <a:srgbClr val="0F2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EL PROVEEDOR PRESUPUESTA </a:t>
            </a:r>
          </a:p>
          <a:p>
            <a:pPr lvl="0" algn="ctr">
              <a:spcBef>
                <a:spcPts val="1000"/>
              </a:spcBef>
            </a:pPr>
            <a:r>
              <a:rPr lang="en-US" altLang="zh-CN" b="1" dirty="0" smtClean="0">
                <a:solidFill>
                  <a:srgbClr val="0F253E"/>
                </a:solidFill>
              </a:rPr>
              <a:t>(</a:t>
            </a:r>
            <a:r>
              <a:rPr lang="en-US" altLang="zh-CN" b="1" dirty="0" err="1" smtClean="0">
                <a:solidFill>
                  <a:srgbClr val="0F253E"/>
                </a:solidFill>
              </a:rPr>
              <a:t>debe</a:t>
            </a:r>
            <a:r>
              <a:rPr lang="en-US" altLang="zh-CN" b="1" dirty="0" smtClean="0">
                <a:solidFill>
                  <a:srgbClr val="0F253E"/>
                </a:solidFill>
              </a:rPr>
              <a:t>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indicar</a:t>
            </a:r>
            <a:r>
              <a:rPr lang="en-US" altLang="zh-CN" b="1" dirty="0" smtClean="0">
                <a:solidFill>
                  <a:srgbClr val="0F253E"/>
                </a:solidFill>
              </a:rPr>
              <a:t> la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marca</a:t>
            </a:r>
            <a:r>
              <a:rPr lang="en-US" altLang="zh-CN" b="1" dirty="0" smtClean="0">
                <a:solidFill>
                  <a:srgbClr val="0F253E"/>
                </a:solidFill>
              </a:rPr>
              <a:t> y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precio</a:t>
            </a:r>
            <a:r>
              <a:rPr lang="en-US" altLang="zh-CN" b="1" dirty="0" smtClean="0">
                <a:solidFill>
                  <a:srgbClr val="0F253E"/>
                </a:solidFill>
              </a:rPr>
              <a:t> de los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repuestos</a:t>
            </a:r>
            <a:r>
              <a:rPr lang="en-US" altLang="zh-CN" b="1" dirty="0" smtClean="0">
                <a:solidFill>
                  <a:srgbClr val="0F253E"/>
                </a:solidFill>
              </a:rPr>
              <a:t> + la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mano</a:t>
            </a:r>
            <a:r>
              <a:rPr lang="en-US" altLang="zh-CN" b="1" dirty="0" smtClean="0">
                <a:solidFill>
                  <a:srgbClr val="0F253E"/>
                </a:solidFill>
              </a:rPr>
              <a:t> de </a:t>
            </a:r>
            <a:r>
              <a:rPr lang="en-US" altLang="zh-CN" b="1" dirty="0" err="1" smtClean="0">
                <a:solidFill>
                  <a:srgbClr val="0F253E"/>
                </a:solidFill>
              </a:rPr>
              <a:t>obra</a:t>
            </a:r>
            <a:r>
              <a:rPr lang="en-US" altLang="zh-CN" b="1" dirty="0" smtClean="0">
                <a:solidFill>
                  <a:srgbClr val="0F253E"/>
                </a:solidFill>
              </a:rPr>
              <a:t>)</a:t>
            </a:r>
            <a:endParaRPr lang="zh-CN" altLang="en-US" b="1" dirty="0">
              <a:solidFill>
                <a:srgbClr val="0F253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210425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n-US" altLang="zh-CN" sz="24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</a:t>
            </a:r>
          </a:p>
          <a:p>
            <a:pPr lvl="0" algn="ctr">
              <a:spcBef>
                <a:spcPts val="1000"/>
              </a:spcBef>
            </a:pPr>
            <a:r>
              <a:rPr lang="es-AR" altLang="zh-CN" sz="1600" b="1" dirty="0" smtClean="0">
                <a:solidFill>
                  <a:srgbClr val="0F253E"/>
                </a:solidFill>
              </a:rPr>
              <a:t>EMITO  LA ORDEN DE COMPRA POR EL SERVICIO DE TALLER</a:t>
            </a:r>
          </a:p>
          <a:p>
            <a:pPr lvl="0" algn="ctr">
              <a:spcBef>
                <a:spcPts val="1000"/>
              </a:spcBef>
            </a:pPr>
            <a:r>
              <a:rPr lang="es-AR" altLang="zh-CN" sz="1400" b="1" dirty="0" smtClean="0">
                <a:solidFill>
                  <a:srgbClr val="0F253E"/>
                </a:solidFill>
              </a:rPr>
              <a:t>(pueden emitirse también OC globales para cubrir varios servicios de reparación)</a:t>
            </a:r>
            <a:endParaRPr lang="en-US" altLang="zh-CN" sz="1400" b="1" dirty="0">
              <a:solidFill>
                <a:srgbClr val="0F253E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9486900" y="4057650"/>
            <a:ext cx="219075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s-AR" altLang="zh-CN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CUARTO</a:t>
            </a:r>
          </a:p>
          <a:p>
            <a:pPr lvl="0" algn="ctr">
              <a:spcBef>
                <a:spcPts val="1000"/>
              </a:spcBef>
            </a:pPr>
            <a:r>
              <a:rPr lang="es-AR" altLang="zh-CN" b="1" dirty="0" smtClean="0">
                <a:solidFill>
                  <a:srgbClr val="0F253E"/>
                </a:solidFill>
              </a:rPr>
              <a:t>APRUEBO EL PRESUPUESTO DE LA REPARACIÓN Y DOY INGRESO DE LA UNIDAD AL TALLER</a:t>
            </a:r>
            <a:endParaRPr lang="en-US" altLang="zh-CN" b="1" dirty="0">
              <a:solidFill>
                <a:srgbClr val="0F2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03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15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95400" y="1962150"/>
            <a:ext cx="273367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48100" cy="17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514475" y="1752600"/>
            <a:ext cx="220979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altLang="zh-CN" sz="2000" b="1" dirty="0" smtClean="0"/>
              <a:t>LAS COMPULSAS ESPECIALES DE PRECIOS PARA LAS COMPRAS DE ESCALA</a:t>
            </a:r>
            <a:r>
              <a:rPr lang="es-AR" sz="2000" b="1" dirty="0" smtClean="0"/>
              <a:t> DE REPUESTOS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5" name="14 Flecha izquierda"/>
          <p:cNvSpPr/>
          <p:nvPr/>
        </p:nvSpPr>
        <p:spPr>
          <a:xfrm>
            <a:off x="5181600" y="1209675"/>
            <a:ext cx="6838950" cy="2552699"/>
          </a:xfrm>
          <a:prstGeom prst="leftArrow">
            <a:avLst>
              <a:gd name="adj1" fmla="val 68792"/>
              <a:gd name="adj2" fmla="val 46269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 CONFUNDIR CON LAS COMPULSAS DE PRECIOS GENERALES (las convoca el Órgano Rector periódicamente para todos o parte de los proveedores con ofertas disponibles en el AM)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16 Flecha izquierda"/>
          <p:cNvSpPr/>
          <p:nvPr/>
        </p:nvSpPr>
        <p:spPr>
          <a:xfrm>
            <a:off x="5181599" y="4143375"/>
            <a:ext cx="6791325" cy="2409825"/>
          </a:xfrm>
          <a:prstGeom prst="leftArrow">
            <a:avLst>
              <a:gd name="adj1" fmla="val 68792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LOS ORGANISMOS QUE POSEAN TALLERES PROPIOS O QUE DISPONGAN DE UN PLAN DE STOCKEO PODRÁN SOLICITAR AL ÓRGANO RECTOR UNA COMPULSA ESPECIAL (para uno o más repuestos determinados)</a:t>
            </a:r>
            <a:endParaRPr lang="en-US" sz="2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676" y="4838700"/>
            <a:ext cx="230504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0"/>
            <a:ext cx="3778348" cy="845787"/>
          </a:xfrm>
        </p:spPr>
        <p:txBody>
          <a:bodyPr/>
          <a:lstStyle/>
          <a:p>
            <a:r>
              <a:rPr lang="en-US" altLang="zh-CN" sz="4000" dirty="0" smtClean="0"/>
              <a:t>En </a:t>
            </a:r>
            <a:r>
              <a:rPr lang="en-US" altLang="zh-CN" sz="4000" dirty="0" err="1" smtClean="0"/>
              <a:t>síntesis</a:t>
            </a:r>
            <a:endParaRPr lang="en-US" sz="4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0" y="819150"/>
            <a:ext cx="7362825" cy="603885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altLang="zh-CN" sz="1800" dirty="0" smtClean="0"/>
              <a:t>1) Para la </a:t>
            </a:r>
            <a:r>
              <a:rPr lang="en-US" altLang="zh-CN" sz="1800" dirty="0" err="1" smtClean="0"/>
              <a:t>administración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reparaciones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flota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trabajaremos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manera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integrada</a:t>
            </a:r>
            <a:r>
              <a:rPr lang="en-US" altLang="zh-CN" sz="1800" dirty="0" smtClean="0"/>
              <a:t> con dos </a:t>
            </a:r>
            <a:r>
              <a:rPr lang="en-US" altLang="zh-CN" sz="1800" dirty="0" err="1" smtClean="0"/>
              <a:t>Acuerdos</a:t>
            </a:r>
            <a:r>
              <a:rPr lang="en-US" altLang="zh-CN" sz="1800" dirty="0" smtClean="0"/>
              <a:t> Marcos (Nº 10606-15-AM24 y 10606-18-AM24)</a:t>
            </a:r>
          </a:p>
          <a:p>
            <a:pPr algn="just"/>
            <a:r>
              <a:rPr lang="en-US" altLang="zh-CN" sz="1800" dirty="0" smtClean="0"/>
              <a:t>2) Como lo </a:t>
            </a:r>
            <a:r>
              <a:rPr lang="en-US" altLang="zh-CN" sz="1800" dirty="0" err="1" smtClean="0"/>
              <a:t>venimos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haciendo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administraremos</a:t>
            </a:r>
            <a:r>
              <a:rPr lang="en-US" altLang="zh-CN" sz="1800" dirty="0" smtClean="0"/>
              <a:t> la </a:t>
            </a:r>
            <a:r>
              <a:rPr lang="en-US" altLang="zh-CN" sz="1800" dirty="0" err="1" smtClean="0"/>
              <a:t>contratación</a:t>
            </a:r>
            <a:r>
              <a:rPr lang="en-US" altLang="zh-CN" sz="1800" dirty="0" smtClean="0"/>
              <a:t> de los </a:t>
            </a:r>
            <a:r>
              <a:rPr lang="en-US" altLang="zh-CN" sz="1800" dirty="0" err="1" smtClean="0"/>
              <a:t>servicios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mantenimiento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flota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valiéndonos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plataformas</a:t>
            </a:r>
            <a:r>
              <a:rPr lang="en-US" altLang="zh-CN" sz="1800" dirty="0" smtClean="0"/>
              <a:t> del AM de </a:t>
            </a:r>
            <a:r>
              <a:rPr lang="en-US" altLang="zh-CN" sz="1800" dirty="0" err="1" smtClean="0"/>
              <a:t>Servicio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Flota</a:t>
            </a:r>
            <a:r>
              <a:rPr lang="en-US" altLang="zh-CN" sz="1800" dirty="0" smtClean="0"/>
              <a:t>. </a:t>
            </a:r>
            <a:r>
              <a:rPr lang="en-US" altLang="zh-CN" sz="1800" dirty="0" err="1" smtClean="0"/>
              <a:t>Pero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ahora</a:t>
            </a:r>
            <a:r>
              <a:rPr lang="en-US" altLang="zh-CN" sz="1800" dirty="0" smtClean="0"/>
              <a:t> v</a:t>
            </a:r>
            <a:r>
              <a:rPr lang="es-AR" altLang="zh-CN" sz="1800" dirty="0" smtClean="0"/>
              <a:t>amos a sumarle nuestra plataforma COMPRAR MENDOZA para gestionar las OC de repuestos y las OC de servicio de taller (reparaciones puntuales o globales, según el plan de administración)</a:t>
            </a:r>
          </a:p>
          <a:p>
            <a:pPr algn="just"/>
            <a:r>
              <a:rPr lang="es-AR" altLang="zh-CN" sz="1800" dirty="0" smtClean="0"/>
              <a:t>3) El AM 10606-15-AM24 (REPUESTOS) dispone de dos grandes clases de repuestos: a) repuestos de mecánica ligera y mantenimiento preventivo (renglones 1 a 86); b) repuestos para reparaciones más complejas, accesorios y autopartes (renglones 87 a 188)</a:t>
            </a:r>
          </a:p>
          <a:p>
            <a:pPr algn="just"/>
            <a:r>
              <a:rPr lang="es-AR" altLang="zh-CN" sz="1800" dirty="0" smtClean="0"/>
              <a:t>4) Los repuestos tienen tres precios y dos formas de pago: a) Precio con intermediación del Proveedor del Servicio de Flota (AM 10606-18-AM24), b) Precio pagadero a 30 días, por el organismo comprador, c) Precio pagadero de contado por el organismo comprador</a:t>
            </a:r>
          </a:p>
          <a:p>
            <a:pPr algn="just"/>
            <a:r>
              <a:rPr lang="es-AR" altLang="zh-CN" sz="1800" dirty="0" smtClean="0"/>
              <a:t>5) El precio de los repuestos puede o no incluir el flete. En el primer caso, el proveedor del repuesto tiene taller propio, o ha indicado los talleres designados para la reparación. </a:t>
            </a:r>
          </a:p>
        </p:txBody>
      </p:sp>
      <p:pic>
        <p:nvPicPr>
          <p:cNvPr id="39" name="Picture Placeholder 31">
            <a:extLst>
              <a:ext uri="{FF2B5EF4-FFF2-40B4-BE49-F238E27FC236}">
                <a16:creationId xmlns="" xmlns:a16="http://schemas.microsoft.com/office/drawing/2014/main" id="{6037332D-8714-C147-6E64-3654D8C578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F30A6A-65C9-04FE-77CF-C95CC406DBD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pic>
        <p:nvPicPr>
          <p:cNvPr id="8" name="11 Marcador de posición de imagen" descr="descarga (3).jpeg"/>
          <p:cNvPicPr>
            <a:picLocks noChangeAspect="1"/>
          </p:cNvPicPr>
          <p:nvPr/>
        </p:nvPicPr>
        <p:blipFill>
          <a:blip r:embed="rId4"/>
          <a:srcRect l="6518" r="6518"/>
          <a:stretch>
            <a:fillRect/>
          </a:stretch>
        </p:blipFill>
        <p:spPr>
          <a:xfrm>
            <a:off x="7667625" y="1338605"/>
            <a:ext cx="3352799" cy="38906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0"/>
            <a:ext cx="3778348" cy="845787"/>
          </a:xfrm>
        </p:spPr>
        <p:txBody>
          <a:bodyPr/>
          <a:lstStyle/>
          <a:p>
            <a:r>
              <a:rPr lang="en-US" altLang="zh-CN" sz="4000" dirty="0" smtClean="0"/>
              <a:t>En </a:t>
            </a:r>
            <a:r>
              <a:rPr lang="en-US" altLang="zh-CN" sz="4000" dirty="0" err="1" smtClean="0"/>
              <a:t>síntesis</a:t>
            </a:r>
            <a:endParaRPr lang="en-US" sz="4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0" y="819150"/>
            <a:ext cx="7362825" cy="603885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altLang="zh-CN" sz="1800" dirty="0" smtClean="0"/>
              <a:t>6) </a:t>
            </a:r>
            <a:r>
              <a:rPr lang="es-AR" altLang="zh-CN" sz="1800" dirty="0" smtClean="0"/>
              <a:t>El precio de los repuestos incluye la mano de obra cuando se trata de reparaciones de mecánica ligera (1 hora de taller) y dicho servicio, preferentemente (por logística y garantía), debe ser contratado con el taller designado por el proveedor del repuesto.</a:t>
            </a:r>
            <a:endParaRPr lang="en-US" altLang="zh-CN" sz="1800" dirty="0" smtClean="0"/>
          </a:p>
          <a:p>
            <a:pPr algn="just"/>
            <a:r>
              <a:rPr lang="en-US" altLang="zh-CN" sz="1800" dirty="0" smtClean="0"/>
              <a:t>7) Si el </a:t>
            </a:r>
            <a:r>
              <a:rPr lang="en-US" altLang="zh-CN" sz="1800" dirty="0" err="1" smtClean="0"/>
              <a:t>repuesto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está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disponible</a:t>
            </a:r>
            <a:r>
              <a:rPr lang="en-US" altLang="zh-CN" sz="1800" dirty="0" smtClean="0"/>
              <a:t> en el AM de </a:t>
            </a:r>
            <a:r>
              <a:rPr lang="en-US" altLang="zh-CN" sz="1800" dirty="0" err="1" smtClean="0"/>
              <a:t>Repuestos</a:t>
            </a:r>
            <a:r>
              <a:rPr lang="en-US" altLang="zh-CN" sz="1800" dirty="0" smtClean="0"/>
              <a:t> (AM 10606-15-AM24), </a:t>
            </a:r>
            <a:r>
              <a:rPr lang="en-US" altLang="zh-CN" sz="1800" dirty="0" err="1" smtClean="0"/>
              <a:t>emitiremos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primero</a:t>
            </a:r>
            <a:r>
              <a:rPr lang="en-US" altLang="zh-CN" sz="1800" dirty="0" smtClean="0"/>
              <a:t> la OC </a:t>
            </a:r>
            <a:r>
              <a:rPr lang="en-US" altLang="zh-CN" sz="1800" dirty="0" err="1" smtClean="0"/>
              <a:t>por</a:t>
            </a:r>
            <a:r>
              <a:rPr lang="en-US" altLang="zh-CN" sz="1800" dirty="0" smtClean="0"/>
              <a:t> COMPRAR y </a:t>
            </a:r>
            <a:r>
              <a:rPr lang="en-US" altLang="zh-CN" sz="1800" dirty="0" err="1" smtClean="0"/>
              <a:t>luego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gestionaremos</a:t>
            </a:r>
            <a:r>
              <a:rPr lang="en-US" altLang="zh-CN" sz="1800" dirty="0" smtClean="0"/>
              <a:t> la o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solicitudes de </a:t>
            </a:r>
            <a:r>
              <a:rPr lang="en-US" altLang="zh-CN" sz="1800" dirty="0" err="1" smtClean="0"/>
              <a:t>servicio</a:t>
            </a:r>
            <a:r>
              <a:rPr lang="en-US" altLang="zh-CN" sz="1800" dirty="0" smtClean="0"/>
              <a:t> de taller </a:t>
            </a:r>
            <a:r>
              <a:rPr lang="en-US" altLang="zh-CN" sz="1800" dirty="0" err="1" smtClean="0"/>
              <a:t>por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medio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plataformas</a:t>
            </a:r>
            <a:r>
              <a:rPr lang="en-US" altLang="zh-CN" sz="1800" dirty="0" smtClean="0"/>
              <a:t> de los </a:t>
            </a:r>
            <a:r>
              <a:rPr lang="en-US" altLang="zh-CN" sz="1800" dirty="0" err="1" smtClean="0"/>
              <a:t>Proveedores</a:t>
            </a:r>
            <a:r>
              <a:rPr lang="en-US" altLang="zh-CN" sz="1800" dirty="0" smtClean="0"/>
              <a:t> del AM de </a:t>
            </a:r>
            <a:r>
              <a:rPr lang="en-US" altLang="zh-CN" sz="1800" dirty="0" err="1" smtClean="0"/>
              <a:t>Flota</a:t>
            </a:r>
            <a:r>
              <a:rPr lang="en-US" altLang="zh-CN" sz="1800" dirty="0" smtClean="0"/>
              <a:t> (AM 10606-18-AM24). </a:t>
            </a:r>
            <a:r>
              <a:rPr lang="en-US" altLang="zh-CN" sz="1800" dirty="0" err="1" smtClean="0"/>
              <a:t>Debemos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preservar</a:t>
            </a:r>
            <a:r>
              <a:rPr lang="en-US" altLang="zh-CN" sz="1800" dirty="0" smtClean="0"/>
              <a:t> la </a:t>
            </a:r>
            <a:r>
              <a:rPr lang="en-US" altLang="zh-CN" sz="1800" dirty="0" err="1" smtClean="0"/>
              <a:t>trazabilidad</a:t>
            </a:r>
            <a:r>
              <a:rPr lang="en-US" altLang="zh-CN" sz="1800" dirty="0" smtClean="0"/>
              <a:t> con la </a:t>
            </a:r>
            <a:r>
              <a:rPr lang="en-US" altLang="zh-CN" sz="1800" dirty="0" err="1" smtClean="0"/>
              <a:t>adquisición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previa</a:t>
            </a:r>
            <a:r>
              <a:rPr lang="en-US" altLang="zh-CN" sz="1800" dirty="0" smtClean="0"/>
              <a:t> del </a:t>
            </a:r>
            <a:r>
              <a:rPr lang="en-US" altLang="zh-CN" sz="1800" dirty="0" err="1" smtClean="0"/>
              <a:t>repuesto</a:t>
            </a:r>
            <a:r>
              <a:rPr lang="en-US" altLang="zh-CN" sz="1800" dirty="0" smtClean="0"/>
              <a:t>.</a:t>
            </a:r>
          </a:p>
          <a:p>
            <a:pPr algn="just"/>
            <a:r>
              <a:rPr lang="en-US" altLang="zh-CN" sz="1800" dirty="0" smtClean="0"/>
              <a:t>8) Si el </a:t>
            </a:r>
            <a:r>
              <a:rPr lang="en-US" altLang="zh-CN" sz="1800" dirty="0" err="1" smtClean="0"/>
              <a:t>respuesto</a:t>
            </a:r>
            <a:r>
              <a:rPr lang="en-US" altLang="zh-CN" sz="1800" dirty="0" smtClean="0"/>
              <a:t> no </a:t>
            </a:r>
            <a:r>
              <a:rPr lang="en-US" altLang="zh-CN" sz="1800" dirty="0" err="1" smtClean="0"/>
              <a:t>está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disponible</a:t>
            </a:r>
            <a:r>
              <a:rPr lang="en-US" altLang="zh-CN" sz="1800" dirty="0" smtClean="0"/>
              <a:t> en el AM de </a:t>
            </a:r>
            <a:r>
              <a:rPr lang="en-US" altLang="zh-CN" sz="1800" dirty="0" err="1" smtClean="0"/>
              <a:t>Repuestos</a:t>
            </a:r>
            <a:r>
              <a:rPr lang="en-US" altLang="zh-CN" sz="1800" dirty="0" smtClean="0"/>
              <a:t> (AM 10606-15-AM24), </a:t>
            </a:r>
            <a:r>
              <a:rPr lang="en-US" altLang="zh-CN" sz="1800" dirty="0" err="1" smtClean="0"/>
              <a:t>gestionaremos</a:t>
            </a:r>
            <a:r>
              <a:rPr lang="en-US" altLang="zh-CN" sz="1800" dirty="0" smtClean="0"/>
              <a:t> la o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solicitudes de </a:t>
            </a:r>
            <a:r>
              <a:rPr lang="en-US" altLang="zh-CN" sz="1800" dirty="0" err="1" smtClean="0"/>
              <a:t>servicio</a:t>
            </a:r>
            <a:r>
              <a:rPr lang="en-US" altLang="zh-CN" sz="1800" dirty="0" smtClean="0"/>
              <a:t> de taller </a:t>
            </a:r>
            <a:r>
              <a:rPr lang="en-US" altLang="zh-CN" sz="1800" dirty="0" err="1" smtClean="0"/>
              <a:t>por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medio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las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plataformas</a:t>
            </a:r>
            <a:r>
              <a:rPr lang="en-US" altLang="zh-CN" sz="1800" dirty="0" smtClean="0"/>
              <a:t> de los </a:t>
            </a:r>
            <a:r>
              <a:rPr lang="en-US" altLang="zh-CN" sz="1800" dirty="0" err="1" smtClean="0"/>
              <a:t>Proveedores</a:t>
            </a:r>
            <a:r>
              <a:rPr lang="en-US" altLang="zh-CN" sz="1800" dirty="0" smtClean="0"/>
              <a:t> del AM de </a:t>
            </a:r>
            <a:r>
              <a:rPr lang="en-US" altLang="zh-CN" sz="1800" dirty="0" err="1" smtClean="0"/>
              <a:t>Flota</a:t>
            </a:r>
            <a:r>
              <a:rPr lang="en-US" altLang="zh-CN" sz="1800" dirty="0" smtClean="0"/>
              <a:t> (AM 10606-18-AM24). No </a:t>
            </a:r>
            <a:r>
              <a:rPr lang="en-US" altLang="zh-CN" sz="1800" dirty="0" err="1" smtClean="0"/>
              <a:t>olvidemos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que</a:t>
            </a:r>
            <a:r>
              <a:rPr lang="en-US" altLang="zh-CN" sz="1800" dirty="0" smtClean="0"/>
              <a:t> en </a:t>
            </a:r>
            <a:r>
              <a:rPr lang="en-US" altLang="zh-CN" sz="1800" dirty="0" err="1" smtClean="0"/>
              <a:t>estos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casos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también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debemos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emitir</a:t>
            </a:r>
            <a:r>
              <a:rPr lang="en-US" altLang="zh-CN" sz="1800" dirty="0" smtClean="0"/>
              <a:t> la </a:t>
            </a:r>
            <a:r>
              <a:rPr lang="en-US" altLang="zh-CN" sz="1800" dirty="0" err="1" smtClean="0"/>
              <a:t>respectiva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Orden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Compra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por</a:t>
            </a:r>
            <a:r>
              <a:rPr lang="en-US" altLang="zh-CN" sz="1800" dirty="0" smtClean="0"/>
              <a:t> COMPRAR (</a:t>
            </a:r>
            <a:r>
              <a:rPr lang="en-US" altLang="zh-CN" sz="1800" dirty="0" err="1" smtClean="0"/>
              <a:t>contratación</a:t>
            </a:r>
            <a:r>
              <a:rPr lang="en-US" altLang="zh-CN" sz="1800" dirty="0" smtClean="0"/>
              <a:t> del </a:t>
            </a:r>
            <a:r>
              <a:rPr lang="en-US" altLang="zh-CN" sz="1800" dirty="0" err="1" smtClean="0"/>
              <a:t>servicio</a:t>
            </a:r>
            <a:r>
              <a:rPr lang="en-US" altLang="zh-CN" sz="1800" dirty="0" smtClean="0"/>
              <a:t> de taller </a:t>
            </a:r>
            <a:r>
              <a:rPr lang="en-US" altLang="zh-CN" sz="1800" dirty="0" err="1" smtClean="0"/>
              <a:t>código</a:t>
            </a:r>
            <a:r>
              <a:rPr lang="en-US" altLang="zh-CN" sz="1800" dirty="0" smtClean="0"/>
              <a:t> de </a:t>
            </a:r>
            <a:r>
              <a:rPr lang="en-US" altLang="zh-CN" sz="1800" dirty="0" err="1" smtClean="0"/>
              <a:t>insumo</a:t>
            </a:r>
            <a:r>
              <a:rPr lang="en-US" altLang="zh-CN" sz="1800" dirty="0" smtClean="0"/>
              <a:t> nº 116000165.10).</a:t>
            </a:r>
          </a:p>
          <a:p>
            <a:pPr algn="just"/>
            <a:r>
              <a:rPr lang="es-AR" altLang="zh-CN" sz="1800" dirty="0" smtClean="0"/>
              <a:t>9) Podremos impulsar para que el Órgano Rector realice convocatorias de “Compulsas de Precios Especiales” para compras de escala o para plan de </a:t>
            </a:r>
            <a:r>
              <a:rPr lang="es-AR" altLang="zh-CN" sz="1800" dirty="0" err="1" smtClean="0"/>
              <a:t>stockeo</a:t>
            </a:r>
            <a:r>
              <a:rPr lang="es-AR" altLang="zh-CN" sz="1800" dirty="0" smtClean="0"/>
              <a:t> </a:t>
            </a:r>
            <a:endParaRPr lang="en-US" altLang="zh-CN" sz="1800" dirty="0" smtClean="0"/>
          </a:p>
        </p:txBody>
      </p:sp>
      <p:pic>
        <p:nvPicPr>
          <p:cNvPr id="39" name="Picture Placeholder 31">
            <a:extLst>
              <a:ext uri="{FF2B5EF4-FFF2-40B4-BE49-F238E27FC236}">
                <a16:creationId xmlns="" xmlns:a16="http://schemas.microsoft.com/office/drawing/2014/main" id="{6037332D-8714-C147-6E64-3654D8C578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F30A6A-65C9-04FE-77CF-C95CC406DBD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pic>
        <p:nvPicPr>
          <p:cNvPr id="8" name="11 Marcador de posición de imagen" descr="descarga (3).jpeg"/>
          <p:cNvPicPr>
            <a:picLocks noChangeAspect="1"/>
          </p:cNvPicPr>
          <p:nvPr/>
        </p:nvPicPr>
        <p:blipFill>
          <a:blip r:embed="rId4"/>
          <a:srcRect l="6518" r="6518"/>
          <a:stretch>
            <a:fillRect/>
          </a:stretch>
        </p:blipFill>
        <p:spPr>
          <a:xfrm>
            <a:off x="7667625" y="1338605"/>
            <a:ext cx="3352799" cy="38906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9527" y="1066716"/>
            <a:ext cx="1913128" cy="1054727"/>
          </a:xfrm>
        </p:spPr>
        <p:txBody>
          <a:bodyPr/>
          <a:lstStyle/>
          <a:p>
            <a:r>
              <a:rPr lang="en-US" dirty="0" smtClean="0"/>
              <a:t>AM </a:t>
            </a:r>
            <a:r>
              <a:rPr lang="en-US" dirty="0" err="1" smtClean="0"/>
              <a:t>Repuestos</a:t>
            </a:r>
            <a:r>
              <a:rPr lang="en-US" dirty="0" smtClean="0"/>
              <a:t>:  </a:t>
            </a:r>
            <a:r>
              <a:rPr lang="en-US" dirty="0" err="1" smtClean="0"/>
              <a:t>Tipos</a:t>
            </a:r>
            <a:r>
              <a:rPr lang="en-US" dirty="0" smtClean="0"/>
              <a:t> – </a:t>
            </a:r>
            <a:r>
              <a:rPr lang="en-US" dirty="0" err="1" smtClean="0"/>
              <a:t>Precios</a:t>
            </a:r>
            <a:r>
              <a:rPr lang="en-US" dirty="0" smtClean="0"/>
              <a:t> y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pago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18072" y="1171491"/>
            <a:ext cx="1904890" cy="1054728"/>
          </a:xfrm>
        </p:spPr>
        <p:txBody>
          <a:bodyPr/>
          <a:lstStyle/>
          <a:p>
            <a:r>
              <a:rPr lang="es-AR" dirty="0" smtClean="0"/>
              <a:t>Gestión integrada de los dos Acuerdos Marcos - Herramientas</a:t>
            </a:r>
            <a:endParaRPr lang="en-US" dirty="0" smtClean="0"/>
          </a:p>
          <a:p>
            <a:r>
              <a:rPr lang="es-AR" dirty="0" smtClean="0"/>
              <a:t> 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AR" dirty="0" smtClean="0"/>
              <a:t>Implementación gradual AM Repuestos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AR" dirty="0" smtClean="0"/>
              <a:t>Casuística – “El paso a paso” según el caso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AR" dirty="0" smtClean="0"/>
              <a:t>Las “Compulsas Especiales” para “compras de escala”</a:t>
            </a:r>
            <a:endParaRPr lang="en-US" dirty="0"/>
          </a:p>
        </p:txBody>
      </p:sp>
      <p:sp>
        <p:nvSpPr>
          <p:cNvPr id="21" name="Footer Placeholder 19">
            <a:extLst>
              <a:ext uri="{FF2B5EF4-FFF2-40B4-BE49-F238E27FC236}">
                <a16:creationId xmlns="" xmlns:a16="http://schemas.microsoft.com/office/drawing/2014/main" id="{A6E539FA-B60E-5585-524F-1BFA8C5B3E2F}"/>
              </a:ext>
            </a:extLst>
          </p:cNvPr>
          <p:cNvSpPr txBox="1">
            <a:spLocks/>
          </p:cNvSpPr>
          <p:nvPr/>
        </p:nvSpPr>
        <p:spPr>
          <a:xfrm>
            <a:off x="486699" y="6085719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BE681AB-301C-4DC8-7FBD-FAA2CC6606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pic>
        <p:nvPicPr>
          <p:cNvPr id="11" name="11 Marcador de posición de imagen" descr="descarga (3).jpeg"/>
          <p:cNvPicPr>
            <a:picLocks noChangeAspect="1"/>
          </p:cNvPicPr>
          <p:nvPr/>
        </p:nvPicPr>
        <p:blipFill>
          <a:blip r:embed="rId3"/>
          <a:srcRect l="6518" r="6518"/>
          <a:stretch>
            <a:fillRect/>
          </a:stretch>
        </p:blipFill>
        <p:spPr>
          <a:xfrm>
            <a:off x="-1" y="815340"/>
            <a:ext cx="1819275" cy="196595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11 Imagen" descr="descarga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990599"/>
            <a:ext cx="2078355" cy="1562277"/>
          </a:xfrm>
          <a:prstGeom prst="rect">
            <a:avLst/>
          </a:prstGeom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200" dirty="0" smtClean="0"/>
              <a:t>Principales aspectos a tener en cuenta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3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95400" y="1962150"/>
            <a:ext cx="2733675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AR" sz="2000" b="1" dirty="0" smtClean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GESTIÓN INTEGRADA DE LOS  DOS ACUERDOS MARCOS DE REPUESTOS Y DE SERVICIOS DE FLOTA</a:t>
            </a:r>
            <a:endParaRPr lang="en-US" sz="20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0"/>
            <a:ext cx="3981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descarga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71" y="2428875"/>
            <a:ext cx="3642278" cy="18573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2438400"/>
            <a:ext cx="4114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Flecha arriba"/>
          <p:cNvSpPr/>
          <p:nvPr/>
        </p:nvSpPr>
        <p:spPr>
          <a:xfrm>
            <a:off x="3781426" y="4705349"/>
            <a:ext cx="4257674" cy="2152651"/>
          </a:xfrm>
          <a:prstGeom prst="upArrow">
            <a:avLst>
              <a:gd name="adj1" fmla="val 84228"/>
              <a:gd name="adj2" fmla="val 188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Gestión altas/bajas de vehículos, gestión de solicitudes de reparación y presupuestos, aprobación de presupuestos, ingreso/egreso de la unidad al taller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12 Flecha arriba"/>
          <p:cNvSpPr/>
          <p:nvPr/>
        </p:nvSpPr>
        <p:spPr>
          <a:xfrm>
            <a:off x="8153401" y="3886200"/>
            <a:ext cx="4038599" cy="2971801"/>
          </a:xfrm>
          <a:prstGeom prst="upArrow">
            <a:avLst>
              <a:gd name="adj1" fmla="val 86115"/>
              <a:gd name="adj2" fmla="val 18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GESTIÓN DE CONTRATOS</a:t>
            </a:r>
            <a:r>
              <a:rPr lang="es-AR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s-AR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AR" b="1" dirty="0" smtClean="0">
                <a:solidFill>
                  <a:schemeClr val="bg1"/>
                </a:solidFill>
              </a:rPr>
              <a:t>1º) OC Servicio mensual/anual (AM FLOTA) </a:t>
            </a:r>
          </a:p>
          <a:p>
            <a:pPr algn="ctr">
              <a:spcAft>
                <a:spcPts val="600"/>
              </a:spcAft>
            </a:pPr>
            <a:r>
              <a:rPr lang="es-AR" b="1" dirty="0" smtClean="0">
                <a:solidFill>
                  <a:schemeClr val="bg1"/>
                </a:solidFill>
              </a:rPr>
              <a:t>2º) OC Servicio de taller (AM FLOTA)</a:t>
            </a:r>
          </a:p>
          <a:p>
            <a:pPr algn="ctr">
              <a:spcAft>
                <a:spcPts val="600"/>
              </a:spcAft>
            </a:pPr>
            <a:r>
              <a:rPr lang="es-AR" b="1" dirty="0" smtClean="0">
                <a:solidFill>
                  <a:schemeClr val="bg1"/>
                </a:solidFill>
              </a:rPr>
              <a:t>3º) OC Adquisición de repuestos (AM REPUESTOS)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43326" y="4010025"/>
            <a:ext cx="437197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PLATAFORMAS DE GESTIÓN DE FLOTAS (PROVEEDORES AM FLOTA)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4</a:t>
            </a:fld>
            <a:endParaRPr lang="en-US" altLang="zh-CN" noProof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95400" y="1962150"/>
            <a:ext cx="273367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b="1" dirty="0" smtClean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48100" cy="17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581150" y="2038350"/>
            <a:ext cx="2209799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Acuerdo</a:t>
            </a:r>
            <a:r>
              <a:rPr lang="en-US" altLang="zh-CN" b="1" dirty="0" smtClean="0"/>
              <a:t> Marco Nº </a:t>
            </a:r>
            <a:r>
              <a:rPr lang="es-AR" b="1" dirty="0" smtClean="0"/>
              <a:t>10606-15-AM24 </a:t>
            </a:r>
            <a:r>
              <a:rPr lang="es-AR" sz="2000" b="1" dirty="0" smtClean="0"/>
              <a:t/>
            </a:r>
            <a:br>
              <a:rPr lang="es-AR" sz="2000" b="1" dirty="0" smtClean="0"/>
            </a:br>
            <a:r>
              <a:rPr lang="es-AR" sz="2400" b="1" dirty="0" smtClean="0"/>
              <a:t>“Adquisición de Repuestos” </a:t>
            </a:r>
            <a:endParaRPr lang="en-US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4" name="13 Flecha izquierda"/>
          <p:cNvSpPr/>
          <p:nvPr/>
        </p:nvSpPr>
        <p:spPr>
          <a:xfrm>
            <a:off x="5181600" y="295275"/>
            <a:ext cx="5283708" cy="1419225"/>
          </a:xfrm>
          <a:prstGeom prst="leftArrow">
            <a:avLst>
              <a:gd name="adj1" fmla="val 68792"/>
              <a:gd name="adj2" fmla="val 5000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¿QUÉ TIPOS DE REPUESTOS SE PUEDEN COMPRAR?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Flecha izquierda"/>
          <p:cNvSpPr/>
          <p:nvPr/>
        </p:nvSpPr>
        <p:spPr>
          <a:xfrm>
            <a:off x="5181600" y="1943100"/>
            <a:ext cx="5283708" cy="1419225"/>
          </a:xfrm>
          <a:prstGeom prst="leftArrow">
            <a:avLst>
              <a:gd name="adj1" fmla="val 68792"/>
              <a:gd name="adj2" fmla="val 50000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¿CUÁLES SON LAS OPCIONES DE PRECIOS Y FORMAS DE PAGO?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15 Flecha izquierda"/>
          <p:cNvSpPr/>
          <p:nvPr/>
        </p:nvSpPr>
        <p:spPr>
          <a:xfrm>
            <a:off x="5172075" y="3543300"/>
            <a:ext cx="5283708" cy="1419225"/>
          </a:xfrm>
          <a:prstGeom prst="leftArrow">
            <a:avLst>
              <a:gd name="adj1" fmla="val 68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¿EL PRECIO DEL REPUESTO INCLUYE EL FLETE O ENVÍO?</a:t>
            </a:r>
            <a:endParaRPr lang="en-US" sz="2000" b="1" dirty="0"/>
          </a:p>
        </p:txBody>
      </p:sp>
      <p:sp>
        <p:nvSpPr>
          <p:cNvPr id="17" name="16 Flecha izquierda"/>
          <p:cNvSpPr/>
          <p:nvPr/>
        </p:nvSpPr>
        <p:spPr>
          <a:xfrm>
            <a:off x="5181600" y="5133975"/>
            <a:ext cx="5283708" cy="1419225"/>
          </a:xfrm>
          <a:prstGeom prst="leftArrow">
            <a:avLst>
              <a:gd name="adj1" fmla="val 68792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¿EL PRECIO DEL REPUESTO INCLUYE EL SERVICIO DEL TALLER?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10" y="295275"/>
            <a:ext cx="6586390" cy="1495425"/>
          </a:xfrm>
        </p:spPr>
        <p:txBody>
          <a:bodyPr/>
          <a:lstStyle/>
          <a:p>
            <a:pPr algn="ctr"/>
            <a:r>
              <a:rPr lang="en-US" sz="2800" dirty="0" smtClean="0"/>
              <a:t>AM </a:t>
            </a:r>
            <a:r>
              <a:rPr lang="en-US" sz="2800" dirty="0" err="1" smtClean="0"/>
              <a:t>Repuestos</a:t>
            </a:r>
            <a:r>
              <a:rPr lang="en-US" sz="2800" dirty="0" smtClean="0"/>
              <a:t>:  </a:t>
            </a:r>
            <a:r>
              <a:rPr lang="en-US" sz="2800" dirty="0" err="1" smtClean="0"/>
              <a:t>Tipos</a:t>
            </a:r>
            <a:r>
              <a:rPr lang="en-US" sz="2800" dirty="0" smtClean="0"/>
              <a:t> de </a:t>
            </a:r>
            <a:r>
              <a:rPr lang="en-US" sz="2800" dirty="0" err="1" smtClean="0"/>
              <a:t>repuestos</a:t>
            </a:r>
            <a:endParaRPr lang="en-US" sz="2800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=""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85" y="0"/>
            <a:ext cx="3444542" cy="3947969"/>
          </a:xfrm>
          <a:blipFill>
            <a:blip r:embed="rId4"/>
            <a:stretch>
              <a:fillRect/>
            </a:stretch>
          </a:blipFill>
        </p:spPr>
      </p:pic>
      <p:pic>
        <p:nvPicPr>
          <p:cNvPr id="7" name="11 Marcador de posición de imagen" descr="descarga (3).jpeg"/>
          <p:cNvPicPr>
            <a:picLocks noChangeAspect="1"/>
          </p:cNvPicPr>
          <p:nvPr/>
        </p:nvPicPr>
        <p:blipFill>
          <a:blip r:embed="rId5"/>
          <a:srcRect l="6518" r="6518"/>
          <a:stretch>
            <a:fillRect/>
          </a:stretch>
        </p:blipFill>
        <p:spPr>
          <a:xfrm>
            <a:off x="152401" y="190500"/>
            <a:ext cx="3409950" cy="371952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8" name="7 Rectángulo"/>
          <p:cNvSpPr/>
          <p:nvPr/>
        </p:nvSpPr>
        <p:spPr>
          <a:xfrm>
            <a:off x="3800475" y="1390649"/>
            <a:ext cx="8391525" cy="38766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AR" sz="2000" b="1" dirty="0" smtClean="0">
                <a:solidFill>
                  <a:schemeClr val="tx1"/>
                </a:solidFill>
                <a:latin typeface="+mj-lt"/>
              </a:rPr>
              <a:t>DOCE (12) Grupos con repuestos (renglones 1 a 188)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Grupos 1 a 6: </a:t>
            </a:r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CUBIERTAS y SERVICIO ALINEACIÓN Y BALANCEO (renglones 1 a 58)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Grupo 7: </a:t>
            </a:r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BATERÍAS (renglones 59 a 77)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Grupo 8</a:t>
            </a:r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: FILTROS y LUBRICANTES (renglones 78 a 86)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rgbClr val="FF0000"/>
                </a:solidFill>
                <a:latin typeface="+mj-lt"/>
              </a:rPr>
              <a:t>Grupo 9: </a:t>
            </a:r>
            <a:r>
              <a:rPr lang="es-AR" sz="2000" b="1" dirty="0" smtClean="0">
                <a:solidFill>
                  <a:srgbClr val="FF0000"/>
                </a:solidFill>
                <a:latin typeface="+mj-lt"/>
              </a:rPr>
              <a:t>ACCESORIOS (renglones 87 a 105)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rgbClr val="FF0000"/>
                </a:solidFill>
                <a:latin typeface="+mj-lt"/>
              </a:rPr>
              <a:t>Grupo 10</a:t>
            </a:r>
            <a:r>
              <a:rPr lang="es-AR" sz="2000" b="1" dirty="0" smtClean="0">
                <a:solidFill>
                  <a:srgbClr val="FF0000"/>
                </a:solidFill>
                <a:latin typeface="+mj-lt"/>
              </a:rPr>
              <a:t>: REPUESTOS VARIOS  (renglones 106 a 148)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rgbClr val="FF0000"/>
                </a:solidFill>
                <a:latin typeface="+mj-lt"/>
              </a:rPr>
              <a:t>Grupo 11</a:t>
            </a:r>
            <a:r>
              <a:rPr lang="es-AR" sz="2000" b="1" dirty="0" smtClean="0">
                <a:solidFill>
                  <a:srgbClr val="FF0000"/>
                </a:solidFill>
                <a:latin typeface="+mj-lt"/>
              </a:rPr>
              <a:t>: REPUESTOS TREN DELANTERO (renglones 149 a 177)</a:t>
            </a:r>
          </a:p>
          <a:p>
            <a:pPr algn="ctr">
              <a:spcAft>
                <a:spcPts val="600"/>
              </a:spcAft>
            </a:pPr>
            <a:r>
              <a:rPr lang="es-AR" sz="2000" b="1" u="sng" dirty="0" smtClean="0">
                <a:solidFill>
                  <a:srgbClr val="FF0000"/>
                </a:solidFill>
                <a:latin typeface="+mj-lt"/>
              </a:rPr>
              <a:t>Grupo 12</a:t>
            </a:r>
            <a:r>
              <a:rPr lang="es-AR" sz="2000" b="1" dirty="0" smtClean="0">
                <a:solidFill>
                  <a:srgbClr val="FF0000"/>
                </a:solidFill>
                <a:latin typeface="+mj-lt"/>
              </a:rPr>
              <a:t>: AUTOPARTES (renglones 178 a 188)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7251" y="5534561"/>
            <a:ext cx="1102995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IMPORTANTE: </a:t>
            </a:r>
            <a:r>
              <a:rPr lang="en-US" sz="2000" b="1" dirty="0" smtClean="0">
                <a:solidFill>
                  <a:srgbClr val="FF0000"/>
                </a:solidFill>
              </a:rPr>
              <a:t>los </a:t>
            </a:r>
            <a:r>
              <a:rPr lang="en-US" sz="2000" b="1" dirty="0" err="1" smtClean="0">
                <a:solidFill>
                  <a:srgbClr val="FF0000"/>
                </a:solidFill>
              </a:rPr>
              <a:t>repuestos</a:t>
            </a:r>
            <a:r>
              <a:rPr lang="en-US" sz="2000" b="1" dirty="0" smtClean="0">
                <a:solidFill>
                  <a:srgbClr val="FF0000"/>
                </a:solidFill>
              </a:rPr>
              <a:t> y </a:t>
            </a:r>
            <a:r>
              <a:rPr lang="en-US" sz="2000" b="1" dirty="0" err="1" smtClean="0">
                <a:solidFill>
                  <a:srgbClr val="FF0000"/>
                </a:solidFill>
              </a:rPr>
              <a:t>autopartes</a:t>
            </a:r>
            <a:r>
              <a:rPr lang="en-US" sz="2000" b="1" dirty="0" smtClean="0">
                <a:solidFill>
                  <a:srgbClr val="FF0000"/>
                </a:solidFill>
              </a:rPr>
              <a:t> de los </a:t>
            </a:r>
            <a:r>
              <a:rPr lang="en-US" sz="2000" b="1" dirty="0" err="1" smtClean="0">
                <a:solidFill>
                  <a:srgbClr val="FF0000"/>
                </a:solidFill>
              </a:rPr>
              <a:t>Grupos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Nº 9, 10, 11 y 12 </a:t>
            </a:r>
            <a:r>
              <a:rPr lang="es-E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 para los tipos y modelos de vehículos puntualmente identificados en el “Anexo V del Pliego de Condiciones Particulares - Listado de Vehículos”</a:t>
            </a:r>
            <a:r>
              <a:rPr lang="es-ES" sz="2000" b="1" dirty="0" smtClean="0">
                <a:solidFill>
                  <a:srgbClr val="FF0000"/>
                </a:solidFill>
              </a:rPr>
              <a:t> (se recomienda realizar un estudio y consulta a los proveedores ANTES DE CONTRATAR)</a:t>
            </a:r>
            <a:endParaRPr lang="en-US" sz="2000" b="1" dirty="0" smtClean="0">
              <a:solidFill>
                <a:srgbClr val="FF0000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10" y="142875"/>
            <a:ext cx="6586390" cy="1495425"/>
          </a:xfrm>
        </p:spPr>
        <p:txBody>
          <a:bodyPr/>
          <a:lstStyle/>
          <a:p>
            <a:pPr algn="ctr"/>
            <a:r>
              <a:rPr lang="en-US" sz="2800" dirty="0" smtClean="0"/>
              <a:t>AM </a:t>
            </a:r>
            <a:r>
              <a:rPr lang="en-US" sz="2800" dirty="0" err="1" smtClean="0"/>
              <a:t>Repuestos</a:t>
            </a:r>
            <a:r>
              <a:rPr lang="en-US" sz="2800" dirty="0" smtClean="0"/>
              <a:t>:  </a:t>
            </a:r>
            <a:r>
              <a:rPr lang="en-US" sz="2800" dirty="0" err="1" smtClean="0"/>
              <a:t>Precios</a:t>
            </a:r>
            <a:r>
              <a:rPr lang="en-US" sz="2800" dirty="0" smtClean="0"/>
              <a:t> y </a:t>
            </a:r>
            <a:r>
              <a:rPr lang="en-US" sz="2800" dirty="0" err="1" smtClean="0"/>
              <a:t>formas</a:t>
            </a:r>
            <a:r>
              <a:rPr lang="en-US" sz="2800" dirty="0" smtClean="0"/>
              <a:t> de </a:t>
            </a:r>
            <a:r>
              <a:rPr lang="en-US" sz="2800" dirty="0" err="1" smtClean="0"/>
              <a:t>pago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=""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85" y="1"/>
            <a:ext cx="2866340" cy="3257550"/>
          </a:xfrm>
          <a:blipFill>
            <a:blip r:embed="rId4"/>
            <a:stretch>
              <a:fillRect/>
            </a:stretch>
          </a:blipFill>
        </p:spPr>
      </p:pic>
      <p:pic>
        <p:nvPicPr>
          <p:cNvPr id="7" name="11 Marcador de posición de imagen" descr="descarga (3).jpeg"/>
          <p:cNvPicPr>
            <a:picLocks noChangeAspect="1"/>
          </p:cNvPicPr>
          <p:nvPr/>
        </p:nvPicPr>
        <p:blipFill>
          <a:blip r:embed="rId5"/>
          <a:srcRect l="6518" r="6518"/>
          <a:stretch>
            <a:fillRect/>
          </a:stretch>
        </p:blipFill>
        <p:spPr>
          <a:xfrm>
            <a:off x="152401" y="0"/>
            <a:ext cx="2790824" cy="323849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8" name="7 Rectángulo"/>
          <p:cNvSpPr/>
          <p:nvPr/>
        </p:nvSpPr>
        <p:spPr>
          <a:xfrm>
            <a:off x="3771900" y="1571625"/>
            <a:ext cx="6972300" cy="581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AR" sz="2000" b="1" dirty="0" smtClean="0">
                <a:latin typeface="+mj-lt"/>
              </a:rPr>
              <a:t>DOS FORMAS DE PAGO Y TRES PRECIOS </a:t>
            </a:r>
            <a:endParaRPr lang="en-US" sz="2000" b="1" dirty="0">
              <a:latin typeface="+mj-lt"/>
            </a:endParaRPr>
          </a:p>
        </p:txBody>
      </p:sp>
      <p:sp>
        <p:nvSpPr>
          <p:cNvPr id="10" name="9 Flecha arriba"/>
          <p:cNvSpPr/>
          <p:nvPr/>
        </p:nvSpPr>
        <p:spPr>
          <a:xfrm>
            <a:off x="2847975" y="4781550"/>
            <a:ext cx="3705225" cy="2076450"/>
          </a:xfrm>
          <a:prstGeom prst="upArrow">
            <a:avLst>
              <a:gd name="adj1" fmla="val 78571"/>
              <a:gd name="adj2" fmla="val 2247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ORGANISMO DEBE REINTEGRAR EL PAGO AL PROVEEDOR DEL AM DE SERVICIO DE FLOTA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Flecha arriba"/>
          <p:cNvSpPr/>
          <p:nvPr/>
        </p:nvSpPr>
        <p:spPr>
          <a:xfrm>
            <a:off x="7200900" y="4791074"/>
            <a:ext cx="2390775" cy="2066926"/>
          </a:xfrm>
          <a:prstGeom prst="upArrow">
            <a:avLst>
              <a:gd name="adj1" fmla="val 81746"/>
              <a:gd name="adj2" fmla="val 235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OFERTA Nº 2: PRECIO PLAZO DE PAGO 30 DÍAS</a:t>
            </a:r>
            <a:endParaRPr lang="en-US" sz="2000" b="1" dirty="0"/>
          </a:p>
        </p:txBody>
      </p:sp>
      <p:sp>
        <p:nvSpPr>
          <p:cNvPr id="12" name="11 Flecha arriba"/>
          <p:cNvSpPr/>
          <p:nvPr/>
        </p:nvSpPr>
        <p:spPr>
          <a:xfrm>
            <a:off x="9801225" y="4791074"/>
            <a:ext cx="2390775" cy="2066926"/>
          </a:xfrm>
          <a:prstGeom prst="upArrow">
            <a:avLst>
              <a:gd name="adj1" fmla="val 81746"/>
              <a:gd name="adj2" fmla="val 235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OFERTA Nº 3: PRECIO  PAGO CONTADO</a:t>
            </a:r>
            <a:endParaRPr lang="en-US" sz="2000" b="1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7372350" y="2390774"/>
            <a:ext cx="4448175" cy="2286001"/>
          </a:xfrm>
          <a:prstGeom prst="upArrowCallout">
            <a:avLst>
              <a:gd name="adj1" fmla="val 34620"/>
              <a:gd name="adj2" fmla="val 36281"/>
              <a:gd name="adj3" fmla="val 19092"/>
              <a:gd name="adj4" fmla="val 750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O PRECIO Nº 2 y Nº3 DEL REPUESTO: </a:t>
            </a:r>
            <a:r>
              <a:rPr lang="es-AR" sz="2000" b="1" u="sng" dirty="0" smtClean="0"/>
              <a:t>EL ORGANISMO COMPRADOR LE PAGARÁ AL PROVEEDOR DEL REPUESTO </a:t>
            </a:r>
            <a:r>
              <a:rPr lang="es-AR" sz="2000" b="1" dirty="0" smtClean="0"/>
              <a:t>(no interviene el Proveedor de Flota)</a:t>
            </a:r>
            <a:endParaRPr lang="en-US" sz="2000" b="1" dirty="0"/>
          </a:p>
        </p:txBody>
      </p:sp>
      <p:sp>
        <p:nvSpPr>
          <p:cNvPr id="14" name="13 Llamada de flecha hacia arriba"/>
          <p:cNvSpPr/>
          <p:nvPr/>
        </p:nvSpPr>
        <p:spPr>
          <a:xfrm>
            <a:off x="2533650" y="2257424"/>
            <a:ext cx="4657725" cy="2447925"/>
          </a:xfrm>
          <a:prstGeom prst="upArrowCallout">
            <a:avLst>
              <a:gd name="adj1" fmla="val 36078"/>
              <a:gd name="adj2" fmla="val 35895"/>
              <a:gd name="adj3" fmla="val 20217"/>
              <a:gd name="adj4" fmla="val 71499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O PRECIO Nº1 DEL REPUESTO: </a:t>
            </a:r>
            <a:r>
              <a:rPr lang="es-AR" sz="2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LOS PROVEEDORES DEL SERVICIO DE FLOTA PAGARÁN AL PROVEEDOR DEL REPUESTO</a:t>
            </a:r>
            <a:endParaRPr lang="en-US" sz="2000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010" y="133351"/>
            <a:ext cx="6586390" cy="857250"/>
          </a:xfrm>
        </p:spPr>
        <p:txBody>
          <a:bodyPr/>
          <a:lstStyle/>
          <a:p>
            <a:pPr algn="ctr"/>
            <a:r>
              <a:rPr lang="en-US" sz="2800" dirty="0" smtClean="0"/>
              <a:t>AM </a:t>
            </a:r>
            <a:r>
              <a:rPr lang="en-US" sz="2800" dirty="0" err="1" smtClean="0"/>
              <a:t>Repuestos</a:t>
            </a:r>
            <a:r>
              <a:rPr lang="en-US" sz="2800" dirty="0" smtClean="0"/>
              <a:t>:  ¿el </a:t>
            </a:r>
            <a:r>
              <a:rPr lang="en-US" sz="2800" dirty="0" err="1" smtClean="0"/>
              <a:t>precio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repuesto</a:t>
            </a:r>
            <a:r>
              <a:rPr lang="en-US" sz="2800" dirty="0" smtClean="0"/>
              <a:t> </a:t>
            </a:r>
            <a:r>
              <a:rPr lang="en-US" sz="2800" dirty="0" err="1" smtClean="0"/>
              <a:t>incluye</a:t>
            </a:r>
            <a:r>
              <a:rPr lang="en-US" sz="2800" dirty="0" smtClean="0"/>
              <a:t> el </a:t>
            </a:r>
            <a:r>
              <a:rPr lang="en-US" sz="2800" dirty="0" err="1" smtClean="0"/>
              <a:t>flete</a:t>
            </a:r>
            <a:r>
              <a:rPr lang="en-US" sz="2800" dirty="0" smtClean="0"/>
              <a:t> o </a:t>
            </a:r>
            <a:r>
              <a:rPr lang="en-US" sz="2800" dirty="0" err="1" smtClean="0"/>
              <a:t>envío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=""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85" y="0"/>
            <a:ext cx="3444542" cy="3947969"/>
          </a:xfrm>
          <a:blipFill>
            <a:blip r:embed="rId4"/>
            <a:stretch>
              <a:fillRect/>
            </a:stretch>
          </a:blipFill>
        </p:spPr>
      </p:pic>
      <p:pic>
        <p:nvPicPr>
          <p:cNvPr id="7" name="11 Marcador de posición de imagen" descr="descarga (3).jpeg"/>
          <p:cNvPicPr>
            <a:picLocks noChangeAspect="1"/>
          </p:cNvPicPr>
          <p:nvPr/>
        </p:nvPicPr>
        <p:blipFill>
          <a:blip r:embed="rId5"/>
          <a:srcRect l="6518" r="6518"/>
          <a:stretch>
            <a:fillRect/>
          </a:stretch>
        </p:blipFill>
        <p:spPr>
          <a:xfrm>
            <a:off x="152401" y="190500"/>
            <a:ext cx="3409950" cy="371952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10" name="9 Flecha arriba"/>
          <p:cNvSpPr/>
          <p:nvPr/>
        </p:nvSpPr>
        <p:spPr>
          <a:xfrm>
            <a:off x="9334500" y="1028700"/>
            <a:ext cx="2619376" cy="3648075"/>
          </a:xfrm>
          <a:prstGeom prst="upArrow">
            <a:avLst>
              <a:gd name="adj1" fmla="val 78571"/>
              <a:gd name="adj2" fmla="val 224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SERVICIOS QUE SE REALICEN EN TALLERES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AR" sz="2000" b="1" dirty="0" smtClean="0"/>
              <a:t> DESIGNADOS POR EL PROVEEDOR DEL REPUESTO </a:t>
            </a:r>
            <a:endParaRPr lang="en-US" sz="2000" b="1" dirty="0"/>
          </a:p>
        </p:txBody>
      </p:sp>
      <p:sp>
        <p:nvSpPr>
          <p:cNvPr id="11" name="10 Flecha arriba"/>
          <p:cNvSpPr/>
          <p:nvPr/>
        </p:nvSpPr>
        <p:spPr>
          <a:xfrm>
            <a:off x="6667500" y="1057274"/>
            <a:ext cx="2390775" cy="3638551"/>
          </a:xfrm>
          <a:prstGeom prst="upArrow">
            <a:avLst>
              <a:gd name="adj1" fmla="val 81746"/>
              <a:gd name="adj2" fmla="val 235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SERVICIOS QUE SE REALICEN EN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PROPIO </a:t>
            </a:r>
            <a:r>
              <a:rPr lang="es-AR" sz="2000" b="1" dirty="0" smtClean="0"/>
              <a:t>DEL  ORGANISMO DE LA ADMIN.</a:t>
            </a:r>
          </a:p>
          <a:p>
            <a:pPr algn="ctr"/>
            <a:r>
              <a:rPr lang="es-AR" sz="2000" b="1" dirty="0" smtClean="0"/>
              <a:t>(GRAN MZA.)</a:t>
            </a:r>
            <a:endParaRPr lang="en-US" sz="2000" b="1" dirty="0"/>
          </a:p>
        </p:txBody>
      </p:sp>
      <p:sp>
        <p:nvSpPr>
          <p:cNvPr id="12" name="11 Flecha arriba"/>
          <p:cNvSpPr/>
          <p:nvPr/>
        </p:nvSpPr>
        <p:spPr>
          <a:xfrm>
            <a:off x="3924300" y="1095376"/>
            <a:ext cx="2390775" cy="3600450"/>
          </a:xfrm>
          <a:prstGeom prst="upArrow">
            <a:avLst>
              <a:gd name="adj1" fmla="val 81746"/>
              <a:gd name="adj2" fmla="val 235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SERVICIOS QUE SE REALICEN EN EL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DESIGNADO </a:t>
            </a:r>
            <a:r>
              <a:rPr lang="es-AR" sz="2000" b="1" dirty="0" smtClean="0"/>
              <a:t>POR EL PROVEEDOR DEL REPUESTO</a:t>
            </a:r>
            <a:endParaRPr lang="en-U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3849" y="6067246"/>
            <a:ext cx="1171575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AR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RECOMENDACIÓN: CONSULTAR LAS OPCIONES EN LA “PLANILLA DE OFERTAS HABILITADAS” Y CONSULTAR CON EL PROVEEDOR (ANTES DE EMITIR LA ORDEN DE COMPRA)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8" name="17 Llamada de flecha hacia arriba"/>
          <p:cNvSpPr/>
          <p:nvPr/>
        </p:nvSpPr>
        <p:spPr>
          <a:xfrm>
            <a:off x="3971924" y="4543424"/>
            <a:ext cx="5095875" cy="1266825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EL PRECIO INCLUYE EL FLETE O ENVÍO </a:t>
            </a:r>
            <a:endParaRPr lang="en-US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9" name="18 Llamada de flecha hacia arriba"/>
          <p:cNvSpPr/>
          <p:nvPr/>
        </p:nvSpPr>
        <p:spPr>
          <a:xfrm>
            <a:off x="9163050" y="4676775"/>
            <a:ext cx="3028950" cy="11811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7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NO INCLUYE EL FLETE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60" y="180975"/>
            <a:ext cx="6586390" cy="1495425"/>
          </a:xfrm>
        </p:spPr>
        <p:txBody>
          <a:bodyPr/>
          <a:lstStyle/>
          <a:p>
            <a:pPr algn="ctr"/>
            <a:r>
              <a:rPr lang="en-US" sz="2800" dirty="0" smtClean="0"/>
              <a:t>AM </a:t>
            </a:r>
            <a:r>
              <a:rPr lang="en-US" sz="2800" dirty="0" err="1" smtClean="0"/>
              <a:t>Repuestos</a:t>
            </a:r>
            <a:r>
              <a:rPr lang="en-US" sz="2800" dirty="0" smtClean="0"/>
              <a:t>:  ¿el </a:t>
            </a:r>
            <a:r>
              <a:rPr lang="en-US" sz="2800" dirty="0" err="1" smtClean="0"/>
              <a:t>precio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repuesto</a:t>
            </a:r>
            <a:r>
              <a:rPr lang="en-US" sz="2800" dirty="0" smtClean="0"/>
              <a:t> </a:t>
            </a:r>
            <a:r>
              <a:rPr lang="en-US" sz="2800" dirty="0" err="1" smtClean="0"/>
              <a:t>incluye</a:t>
            </a:r>
            <a:r>
              <a:rPr lang="en-US" sz="2800" dirty="0" smtClean="0"/>
              <a:t> el </a:t>
            </a:r>
            <a:r>
              <a:rPr lang="en-US" sz="2800" dirty="0" err="1" smtClean="0"/>
              <a:t>precio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servicio</a:t>
            </a:r>
            <a:r>
              <a:rPr lang="en-US" sz="2800" dirty="0" smtClean="0"/>
              <a:t> de taller?</a:t>
            </a:r>
            <a:endParaRPr lang="en-US" sz="2800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=""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51298" cy="2924175"/>
          </a:xfrm>
          <a:blipFill>
            <a:blip r:embed="rId4"/>
            <a:stretch>
              <a:fillRect/>
            </a:stretch>
          </a:blipFill>
        </p:spPr>
      </p:pic>
      <p:pic>
        <p:nvPicPr>
          <p:cNvPr id="7" name="11 Marcador de posición de imagen" descr="descarga (3).jpeg"/>
          <p:cNvPicPr>
            <a:picLocks noChangeAspect="1"/>
          </p:cNvPicPr>
          <p:nvPr/>
        </p:nvPicPr>
        <p:blipFill>
          <a:blip r:embed="rId5"/>
          <a:srcRect l="6518" r="6518"/>
          <a:stretch>
            <a:fillRect/>
          </a:stretch>
        </p:blipFill>
        <p:spPr>
          <a:xfrm>
            <a:off x="0" y="0"/>
            <a:ext cx="2798269" cy="307657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8" name="7 Rectángulo"/>
          <p:cNvSpPr/>
          <p:nvPr/>
        </p:nvSpPr>
        <p:spPr>
          <a:xfrm>
            <a:off x="3657600" y="1657350"/>
            <a:ext cx="6972300" cy="581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AR" sz="2000" b="1" dirty="0" smtClean="0">
                <a:latin typeface="+mj-lt"/>
              </a:rPr>
              <a:t>DOS SITUACIONES </a:t>
            </a:r>
            <a:endParaRPr lang="en-US" sz="2000" b="1" dirty="0">
              <a:latin typeface="+mj-lt"/>
            </a:endParaRPr>
          </a:p>
        </p:txBody>
      </p:sp>
      <p:sp>
        <p:nvSpPr>
          <p:cNvPr id="10" name="9 Flecha arriba"/>
          <p:cNvSpPr/>
          <p:nvPr/>
        </p:nvSpPr>
        <p:spPr>
          <a:xfrm>
            <a:off x="7781925" y="2533649"/>
            <a:ext cx="3543300" cy="2305051"/>
          </a:xfrm>
          <a:prstGeom prst="upArrow">
            <a:avLst>
              <a:gd name="adj1" fmla="val 78571"/>
              <a:gd name="adj2" fmla="val 2247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SERVICIO DE MECÁNICA LIGERA O REPARACIONES DE MÁS DE UNA (1) HORA DE TALLER</a:t>
            </a:r>
          </a:p>
        </p:txBody>
      </p:sp>
      <p:sp>
        <p:nvSpPr>
          <p:cNvPr id="11" name="10 Flecha arriba"/>
          <p:cNvSpPr/>
          <p:nvPr/>
        </p:nvSpPr>
        <p:spPr>
          <a:xfrm>
            <a:off x="2343150" y="2476499"/>
            <a:ext cx="3609975" cy="2314575"/>
          </a:xfrm>
          <a:prstGeom prst="upArrow">
            <a:avLst>
              <a:gd name="adj1" fmla="val 81746"/>
              <a:gd name="adj2" fmla="val 235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SERVICIO DE MECÁNICA LIGERA DE HASTA UNA (1) HORA DE TALLER</a:t>
            </a:r>
          </a:p>
        </p:txBody>
      </p:sp>
      <p:sp>
        <p:nvSpPr>
          <p:cNvPr id="13" name="12 Llamada de flecha hacia arriba"/>
          <p:cNvSpPr/>
          <p:nvPr/>
        </p:nvSpPr>
        <p:spPr>
          <a:xfrm>
            <a:off x="1485900" y="5048250"/>
            <a:ext cx="5553075" cy="1809750"/>
          </a:xfrm>
          <a:prstGeom prst="upArrowCallout">
            <a:avLst>
              <a:gd name="adj1" fmla="val 65000"/>
              <a:gd name="adj2" fmla="val 57800"/>
              <a:gd name="adj3" fmla="val 20000"/>
              <a:gd name="adj4" fmla="val 72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EL PRECIO DEL REPUESTO (AM DE REPUESTOS)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</a:t>
            </a:r>
            <a:r>
              <a:rPr lang="es-AR" sz="2000" b="1" dirty="0" smtClean="0"/>
              <a:t> INCLUYE EL PRECIO DEL SERVICIO DE TALLER</a:t>
            </a:r>
            <a:endParaRPr lang="en-US" sz="2000" b="1" dirty="0"/>
          </a:p>
        </p:txBody>
      </p:sp>
      <p:sp>
        <p:nvSpPr>
          <p:cNvPr id="14" name="13 Llamada de flecha hacia arriba"/>
          <p:cNvSpPr/>
          <p:nvPr/>
        </p:nvSpPr>
        <p:spPr>
          <a:xfrm>
            <a:off x="7229475" y="5000624"/>
            <a:ext cx="4838700" cy="1857376"/>
          </a:xfrm>
          <a:prstGeom prst="upArrowCallout">
            <a:avLst>
              <a:gd name="adj1" fmla="val 65714"/>
              <a:gd name="adj2" fmla="val 55256"/>
              <a:gd name="adj3" fmla="val 19191"/>
              <a:gd name="adj4" fmla="val 70986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PRECIO DEL REPUESTO (AM DE REPUESTOS) </a:t>
            </a:r>
            <a:r>
              <a:rPr lang="es-AR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INCLUYE EL PRECIO DEL SERVICIO DE TALLER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=""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435" y="142875"/>
            <a:ext cx="6586390" cy="149542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2800" dirty="0" smtClean="0"/>
              <a:t>¿</a:t>
            </a:r>
            <a:r>
              <a:rPr lang="en-US" sz="2800" dirty="0" err="1" smtClean="0"/>
              <a:t>Puedo</a:t>
            </a:r>
            <a:r>
              <a:rPr lang="en-US" sz="2800" dirty="0" smtClean="0"/>
              <a:t> </a:t>
            </a:r>
            <a:r>
              <a:rPr lang="en-US" sz="2800" dirty="0" err="1" smtClean="0"/>
              <a:t>elegir</a:t>
            </a:r>
            <a:r>
              <a:rPr lang="en-US" sz="2800" dirty="0" smtClean="0"/>
              <a:t> el taller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dirty="0" err="1" smtClean="0"/>
              <a:t>compro</a:t>
            </a:r>
            <a:r>
              <a:rPr lang="en-US" sz="2800" dirty="0" smtClean="0"/>
              <a:t> el </a:t>
            </a:r>
            <a:r>
              <a:rPr lang="en-US" sz="2800" dirty="0" err="1" smtClean="0"/>
              <a:t>repuesto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=""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69844" cy="2143125"/>
          </a:xfrm>
          <a:blipFill>
            <a:blip r:embed="rId4"/>
            <a:stretch>
              <a:fillRect/>
            </a:stretch>
          </a:blipFill>
        </p:spPr>
      </p:pic>
      <p:pic>
        <p:nvPicPr>
          <p:cNvPr id="7" name="11 Marcador de posición de imagen" descr="descarga (3).jpeg"/>
          <p:cNvPicPr>
            <a:picLocks noChangeAspect="1"/>
          </p:cNvPicPr>
          <p:nvPr/>
        </p:nvPicPr>
        <p:blipFill>
          <a:blip r:embed="rId5"/>
          <a:srcRect l="6518" r="6518"/>
          <a:stretch>
            <a:fillRect/>
          </a:stretch>
        </p:blipFill>
        <p:spPr>
          <a:xfrm>
            <a:off x="0" y="0"/>
            <a:ext cx="2105199" cy="2314575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10" name="9 Flecha arriba"/>
          <p:cNvSpPr/>
          <p:nvPr/>
        </p:nvSpPr>
        <p:spPr>
          <a:xfrm>
            <a:off x="5086350" y="1704975"/>
            <a:ext cx="4038600" cy="3495675"/>
          </a:xfrm>
          <a:prstGeom prst="upArrow">
            <a:avLst>
              <a:gd name="adj1" fmla="val 78571"/>
              <a:gd name="adj2" fmla="val 1702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PROVEEDOR DEL REPUESTO NO TIENE TALLER PROPIO O NO INDICA TALLERES PARA LA PRESTACIÓN DEL SERVICIO DE REPARACIÓN O EL ORGANISMO TIENE SU PROPIO TALLER</a:t>
            </a:r>
          </a:p>
        </p:txBody>
      </p:sp>
      <p:sp>
        <p:nvSpPr>
          <p:cNvPr id="11" name="10 Flecha arriba"/>
          <p:cNvSpPr/>
          <p:nvPr/>
        </p:nvSpPr>
        <p:spPr>
          <a:xfrm>
            <a:off x="1419225" y="1704974"/>
            <a:ext cx="3609975" cy="3362326"/>
          </a:xfrm>
          <a:prstGeom prst="upArrow">
            <a:avLst>
              <a:gd name="adj1" fmla="val 81746"/>
              <a:gd name="adj2" fmla="val 178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EL PROVEEDOR DEL REPUESTO TIENE  TALLER PROPIO O HA INDICADO UNO O MÁS TALLERES PARA LA PRESTACIÓN DEL SERVICIO DE REPARACIÓN</a:t>
            </a:r>
          </a:p>
        </p:txBody>
      </p:sp>
      <p:sp>
        <p:nvSpPr>
          <p:cNvPr id="13" name="12 Llamada de flecha hacia arriba"/>
          <p:cNvSpPr/>
          <p:nvPr/>
        </p:nvSpPr>
        <p:spPr>
          <a:xfrm>
            <a:off x="1" y="5143500"/>
            <a:ext cx="5353050" cy="1714500"/>
          </a:xfrm>
          <a:prstGeom prst="upArrowCallout">
            <a:avLst>
              <a:gd name="adj1" fmla="val 65000"/>
              <a:gd name="adj2" fmla="val 57800"/>
              <a:gd name="adj3" fmla="val 20000"/>
              <a:gd name="adj4" fmla="val 72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EL CONTRATO DE COMPRA DEL REPUESTO IMPLICA LA CONTRATACIÓN DEL SERVICIO DE COLOCACIÓN O REPARACIÓN (TALLER DESIGNADO)</a:t>
            </a:r>
            <a:endParaRPr lang="en-US" sz="2000" b="1" dirty="0"/>
          </a:p>
        </p:txBody>
      </p:sp>
      <p:sp>
        <p:nvSpPr>
          <p:cNvPr id="14" name="13 Llamada de flecha hacia arriba"/>
          <p:cNvSpPr/>
          <p:nvPr/>
        </p:nvSpPr>
        <p:spPr>
          <a:xfrm>
            <a:off x="5543550" y="5248274"/>
            <a:ext cx="6648450" cy="1609725"/>
          </a:xfrm>
          <a:prstGeom prst="upArrowCallout">
            <a:avLst>
              <a:gd name="adj1" fmla="val 65714"/>
              <a:gd name="adj2" fmla="val 55256"/>
              <a:gd name="adj3" fmla="val 19191"/>
              <a:gd name="adj4" fmla="val 70986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CONTRATO DE COMPRA DEL REPUESTO NO IMPLICA LA CONTRATACIÓN DEL SERVICIO DE COLOCACIÓN O REPARACIÓN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Flecha arriba"/>
          <p:cNvSpPr/>
          <p:nvPr/>
        </p:nvSpPr>
        <p:spPr>
          <a:xfrm>
            <a:off x="9239250" y="1733550"/>
            <a:ext cx="2952750" cy="3495675"/>
          </a:xfrm>
          <a:prstGeom prst="upArrow">
            <a:avLst>
              <a:gd name="adj1" fmla="val 78571"/>
              <a:gd name="adj2" fmla="val 1702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 CLIENTE ELIGE  UN TALLER DIFERENTE AL INDICADO POR EL PROVEEDOR DEL REPUESTO</a:t>
            </a:r>
          </a:p>
        </p:txBody>
      </p:sp>
      <p:pic>
        <p:nvPicPr>
          <p:cNvPr id="15" name="14 Imagen" descr="descarga (6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0"/>
            <a:ext cx="201168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ustom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11997D-2559-4D54-8469-327570B18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0D8C9A-C895-482B-B501-694996FFDE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D51DF-C727-4608-B606-5D6C957D4C4D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1761</Words>
  <Application>Microsoft Office PowerPoint</Application>
  <PresentationFormat>Panorámica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微软雅黑</vt:lpstr>
      <vt:lpstr>Abadi</vt:lpstr>
      <vt:lpstr>Arial</vt:lpstr>
      <vt:lpstr>Calibri</vt:lpstr>
      <vt:lpstr>等线</vt:lpstr>
      <vt:lpstr>Posterama</vt:lpstr>
      <vt:lpstr>Posterama Text Black</vt:lpstr>
      <vt:lpstr>Posterama Text SemiBold</vt:lpstr>
      <vt:lpstr>Custom</vt:lpstr>
      <vt:lpstr>Acuerdo Marco Nº 10606-15-AM24  “Adquisición de Repuestos, Accesorios y Autopartes” </vt:lpstr>
      <vt:lpstr>Principales aspectos a tener en cuenta</vt:lpstr>
      <vt:lpstr>Presentación de PowerPoint</vt:lpstr>
      <vt:lpstr>Presentación de PowerPoint</vt:lpstr>
      <vt:lpstr>AM Repuestos:  Tipos de repuestos</vt:lpstr>
      <vt:lpstr>AM Repuestos:  Precios y formas de pago </vt:lpstr>
      <vt:lpstr>AM Repuestos:  ¿el precio del repuesto incluye el flete o envío? </vt:lpstr>
      <vt:lpstr>AM Repuestos:  ¿el precio del repuesto incluye el precio del servicio de taller?</vt:lpstr>
      <vt:lpstr>¿Puedo elegir el taller cuando compro el repuesto?</vt:lpstr>
      <vt:lpstr>Presentación de PowerPoint</vt:lpstr>
      <vt:lpstr>Presentación de PowerPoint</vt:lpstr>
      <vt:lpstr>Presentación de PowerPoint</vt:lpstr>
      <vt:lpstr>LOS “PASOS A SEGUIR” CUANDO EL REPUESTO SÍ ESTÁ DISPONIBLE EN EL AM DE REPUESTOS</vt:lpstr>
      <vt:lpstr>LOS “PASOS A SEGUIR” CUANDO EL REPUESTO NO ESTÁ DISPONIBLE (TOTAL O PARCIALMENTE) EN EL AM DE REPUESTOS</vt:lpstr>
      <vt:lpstr>Presentación de PowerPoint</vt:lpstr>
      <vt:lpstr>En síntesis</vt:lpstr>
      <vt:lpstr>En síntesis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2023-09-14T06:03:51Z</dcterms:created>
  <dcterms:modified xsi:type="dcterms:W3CDTF">2024-09-24T11:25:54Z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